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24" r:id="rId2"/>
    <p:sldId id="469" r:id="rId3"/>
    <p:sldId id="258" r:id="rId4"/>
    <p:sldId id="262" r:id="rId5"/>
    <p:sldId id="366" r:id="rId6"/>
    <p:sldId id="325" r:id="rId7"/>
    <p:sldId id="348" r:id="rId8"/>
    <p:sldId id="350" r:id="rId9"/>
    <p:sldId id="278" r:id="rId10"/>
    <p:sldId id="394" r:id="rId11"/>
    <p:sldId id="395" r:id="rId12"/>
    <p:sldId id="453" r:id="rId13"/>
    <p:sldId id="391" r:id="rId14"/>
    <p:sldId id="392" r:id="rId15"/>
    <p:sldId id="439" r:id="rId16"/>
    <p:sldId id="440" r:id="rId17"/>
    <p:sldId id="454" r:id="rId18"/>
    <p:sldId id="441" r:id="rId19"/>
    <p:sldId id="346" r:id="rId20"/>
    <p:sldId id="442" r:id="rId21"/>
    <p:sldId id="443" r:id="rId22"/>
    <p:sldId id="444" r:id="rId23"/>
    <p:sldId id="446" r:id="rId24"/>
    <p:sldId id="445" r:id="rId25"/>
    <p:sldId id="447" r:id="rId26"/>
    <p:sldId id="455" r:id="rId27"/>
    <p:sldId id="456" r:id="rId28"/>
    <p:sldId id="379" r:id="rId29"/>
    <p:sldId id="449" r:id="rId30"/>
    <p:sldId id="448" r:id="rId31"/>
    <p:sldId id="450" r:id="rId32"/>
    <p:sldId id="452" r:id="rId33"/>
    <p:sldId id="380" r:id="rId34"/>
    <p:sldId id="426" r:id="rId35"/>
    <p:sldId id="429" r:id="rId36"/>
    <p:sldId id="428" r:id="rId37"/>
    <p:sldId id="457" r:id="rId38"/>
    <p:sldId id="434" r:id="rId39"/>
    <p:sldId id="458" r:id="rId40"/>
    <p:sldId id="459" r:id="rId41"/>
    <p:sldId id="468" r:id="rId42"/>
    <p:sldId id="424" r:id="rId43"/>
    <p:sldId id="464" r:id="rId44"/>
    <p:sldId id="465" r:id="rId45"/>
    <p:sldId id="463" r:id="rId46"/>
    <p:sldId id="466" r:id="rId4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BFF"/>
    <a:srgbClr val="0070C0"/>
    <a:srgbClr val="EEEEEE"/>
    <a:srgbClr val="FFF0E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3382" autoAdjust="0"/>
  </p:normalViewPr>
  <p:slideViewPr>
    <p:cSldViewPr snapToGrid="0">
      <p:cViewPr varScale="1">
        <p:scale>
          <a:sx n="62" d="100"/>
          <a:sy n="62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7136-A33A-4F3C-B4C3-028CA5A4865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B696-3CCB-4FF7-BAC0-131515F1D8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53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m/editor-plugin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youtu.be/Ujrq02VQ9RI" TargetMode="External"/><Relationship Id="rId4" Type="http://schemas.openxmlformats.org/officeDocument/2006/relationships/hyperlink" Target="https://builtwithelm.co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7800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5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113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b="1" dirty="0"/>
              <a:t>Background information: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Editor plugins for VS Code, IntelliJ .. </a:t>
            </a:r>
            <a:r>
              <a:rPr lang="en-US" dirty="0">
                <a:hlinkClick r:id="rId3"/>
              </a:rPr>
              <a:t>https://github.com/elm/editor-plugins</a:t>
            </a:r>
            <a:endParaRPr lang="en-US" dirty="0"/>
          </a:p>
          <a:p>
            <a:pPr marL="171450" lvl="0" indent="-17145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Many example web applications: </a:t>
            </a:r>
            <a:r>
              <a:rPr lang="en-US" dirty="0">
                <a:hlinkClick r:id="rId4"/>
              </a:rPr>
              <a:t>https://builtwithelm.co/</a:t>
            </a:r>
            <a:r>
              <a:rPr lang="en-US" dirty="0"/>
              <a:t> </a:t>
            </a:r>
          </a:p>
          <a:p>
            <a:pPr marL="171450" lvl="0" indent="-17145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An interview with the Elm creator </a:t>
            </a:r>
            <a:r>
              <a:rPr lang="en-US" b="0" i="1" dirty="0">
                <a:effectLst/>
                <a:latin typeface="Roboto"/>
              </a:rPr>
              <a:t>Evan </a:t>
            </a:r>
            <a:r>
              <a:rPr lang="en-US" b="0" i="1" dirty="0" err="1">
                <a:effectLst/>
                <a:latin typeface="Roboto"/>
              </a:rPr>
              <a:t>Czaplicki</a:t>
            </a:r>
            <a:r>
              <a:rPr lang="en-US" i="1" dirty="0">
                <a:latin typeface="Roboto"/>
              </a:rPr>
              <a:t> 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https://youtu.be/Ujrq02VQ9RI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57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6872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56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689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EB696-3CCB-4FF7-BAC0-131515F1D8E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70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EB696-3CCB-4FF7-BAC0-131515F1D8E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716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EB696-3CCB-4FF7-BAC0-131515F1D8E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823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EB696-3CCB-4FF7-BAC0-131515F1D8E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36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638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66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23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https://medium.com/@cscalfani/so-you-want-to-be-a-functional-programmer-part-1-1f15e387e536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107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626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331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07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62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12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53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2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92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70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1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1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4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15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3E57-8105-4227-97A3-FA11326FD68D}" type="datetimeFigureOut">
              <a:rPr lang="nl-NL" smtClean="0"/>
              <a:t>17-7-2024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7F39-1A00-480A-8C43-2A79E9468D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7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mprogramming.com/immutability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elm/index.htm" TargetMode="External"/><Relationship Id="rId3" Type="http://schemas.openxmlformats.org/officeDocument/2006/relationships/hyperlink" Target="https://ellie-app.com/" TargetMode="External"/><Relationship Id="rId7" Type="http://schemas.openxmlformats.org/officeDocument/2006/relationships/hyperlink" Target="https://package.elm-lang.org/packages/elm/core/latest/Basi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mprogramming.com/" TargetMode="External"/><Relationship Id="rId5" Type="http://schemas.openxmlformats.org/officeDocument/2006/relationships/hyperlink" Target="https://elm-lang.org/docs/syntax" TargetMode="External"/><Relationship Id="rId4" Type="http://schemas.openxmlformats.org/officeDocument/2006/relationships/hyperlink" Target="https://guide.elm-lang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lmprogramming.com/pattern-matching.html#pattern-matching-lis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.elm-lang.org/packages/elm/core/latest/Maybe" TargetMode="External"/><Relationship Id="rId2" Type="http://schemas.openxmlformats.org/officeDocument/2006/relationships/hyperlink" Target="https://package.elm-lang.org/packages/elm/core/latest/List#he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lm-lang.org/news/0.10#strings" TargetMode="External"/><Relationship Id="rId2" Type="http://schemas.openxmlformats.org/officeDocument/2006/relationships/hyperlink" Target="https://package.elm-lang.org/packages/elm/core/latest/String#unc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mprogramming.com/type-system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94y1Z2wpJ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689317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Functional Programming</a:t>
            </a:r>
            <a:endParaRPr lang="nl-N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5277684"/>
            <a:ext cx="5962785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Simona </a:t>
            </a:r>
            <a:r>
              <a:rPr lang="en-US" dirty="0" err="1"/>
              <a:t>Orzan</a:t>
            </a:r>
            <a:r>
              <a:rPr lang="en-US" dirty="0"/>
              <a:t>, Joris Geurts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9E836-7A89-4502-BD56-EBA011477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5" r="15335"/>
          <a:stretch/>
        </p:blipFill>
        <p:spPr>
          <a:xfrm>
            <a:off x="5892551" y="10"/>
            <a:ext cx="628356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678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is FP different? (I) </a:t>
            </a:r>
            <a:endParaRPr lang="nl-NL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BDD4F4-D1DD-4928-8611-D2A61A072927}"/>
              </a:ext>
            </a:extLst>
          </p:cNvPr>
          <p:cNvSpPr txBox="1">
            <a:spLocks/>
          </p:cNvSpPr>
          <p:nvPr/>
        </p:nvSpPr>
        <p:spPr>
          <a:xfrm>
            <a:off x="838200" y="1906621"/>
            <a:ext cx="2838855" cy="458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0000"/>
            </a:pPr>
            <a:r>
              <a:rPr lang="en-US" i="1" dirty="0"/>
              <a:t>recursion</a:t>
            </a:r>
            <a:r>
              <a:rPr lang="en-US" dirty="0"/>
              <a:t> instead of loops</a:t>
            </a:r>
          </a:p>
          <a:p>
            <a:pPr>
              <a:lnSpc>
                <a:spcPct val="100000"/>
              </a:lnSpc>
              <a:buSzPct val="80000"/>
            </a:pPr>
            <a:endParaRPr lang="en-US" dirty="0"/>
          </a:p>
          <a:p>
            <a:pPr>
              <a:lnSpc>
                <a:spcPct val="100000"/>
              </a:lnSpc>
              <a:buSzPct val="80000"/>
            </a:pPr>
            <a:endParaRPr lang="en-US" dirty="0"/>
          </a:p>
          <a:p>
            <a:pPr>
              <a:lnSpc>
                <a:spcPct val="100000"/>
              </a:lnSpc>
              <a:buSzPct val="80000"/>
            </a:pPr>
            <a:endParaRPr lang="en-US" dirty="0"/>
          </a:p>
          <a:p>
            <a:pPr>
              <a:lnSpc>
                <a:spcPct val="100000"/>
              </a:lnSpc>
              <a:buSzPct val="80000"/>
            </a:pPr>
            <a:endParaRPr lang="en-US" dirty="0"/>
          </a:p>
          <a:p>
            <a:pPr>
              <a:lnSpc>
                <a:spcPct val="100000"/>
              </a:lnSpc>
              <a:buSzPct val="80000"/>
            </a:pPr>
            <a:r>
              <a:rPr lang="en-US" i="1" dirty="0"/>
              <a:t>list operations </a:t>
            </a:r>
            <a:r>
              <a:rPr lang="en-US" dirty="0"/>
              <a:t>instead of loops</a:t>
            </a:r>
          </a:p>
          <a:p>
            <a:pPr>
              <a:lnSpc>
                <a:spcPct val="100000"/>
              </a:lnSpc>
              <a:buSzPct val="800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8DC0B-80ED-4577-8114-0431129F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455" y="1690688"/>
            <a:ext cx="6703978" cy="2292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E0AF7-99F6-4A99-BE30-57BD9E4AA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55" y="5045227"/>
            <a:ext cx="6518489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3096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is FP different? (II)</a:t>
            </a:r>
            <a:endParaRPr lang="nl-NL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BDD4F4-D1DD-4928-8611-D2A61A072927}"/>
              </a:ext>
            </a:extLst>
          </p:cNvPr>
          <p:cNvSpPr txBox="1">
            <a:spLocks/>
          </p:cNvSpPr>
          <p:nvPr/>
        </p:nvSpPr>
        <p:spPr>
          <a:xfrm>
            <a:off x="956441" y="1539589"/>
            <a:ext cx="3884500" cy="4816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  <a:lvl1pPr indent="0">
              <a:lnSpc>
                <a:spcPct val="10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None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int</a:t>
            </a:r>
            <a:r>
              <a:rPr lang="en-US" dirty="0"/>
              <a:t> i = 7;</a:t>
            </a:r>
          </a:p>
          <a:p>
            <a:r>
              <a:rPr lang="en-US" dirty="0"/>
              <a:t>string s = "Fontys";</a:t>
            </a:r>
          </a:p>
          <a:p>
            <a:r>
              <a:rPr lang="en-US" dirty="0" err="1"/>
              <a:t>int</a:t>
            </a:r>
            <a:r>
              <a:rPr lang="en-US" dirty="0"/>
              <a:t>[5] a;</a:t>
            </a:r>
          </a:p>
          <a:p>
            <a:endParaRPr lang="en-US" dirty="0"/>
          </a:p>
          <a:p>
            <a:r>
              <a:rPr lang="en-US" dirty="0"/>
              <a:t>i++;</a:t>
            </a:r>
          </a:p>
          <a:p>
            <a:r>
              <a:rPr lang="en-US" dirty="0"/>
              <a:t>s += " Eindhoven";</a:t>
            </a:r>
          </a:p>
          <a:p>
            <a:r>
              <a:rPr lang="en-US" dirty="0"/>
              <a:t>a[3] = 73;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2" descr="Image result for xkcd functional programming">
            <a:extLst>
              <a:ext uri="{FF2B5EF4-FFF2-40B4-BE49-F238E27FC236}">
                <a16:creationId xmlns:a16="http://schemas.microsoft.com/office/drawing/2014/main" id="{27F1A8F9-3A80-4CDD-81CB-1716F838C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65" y="91038"/>
            <a:ext cx="1929314" cy="2752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BDD4F4-D1DD-4928-8611-D2A61A072927}"/>
              </a:ext>
            </a:extLst>
          </p:cNvPr>
          <p:cNvSpPr txBox="1">
            <a:spLocks/>
          </p:cNvSpPr>
          <p:nvPr/>
        </p:nvSpPr>
        <p:spPr>
          <a:xfrm>
            <a:off x="956441" y="4594201"/>
            <a:ext cx="4917234" cy="210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  <a:lvl1pPr indent="0">
              <a:lnSpc>
                <a:spcPct val="100000"/>
              </a:lnSpc>
              <a:spcBef>
                <a:spcPts val="0"/>
              </a:spcBef>
              <a:buSzPct val="80000"/>
              <a:buFont typeface="Arial" panose="020B0604020202020204" pitchFamily="34" charset="0"/>
              <a:buNone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tabLst>
                <a:tab pos="538163" algn="l"/>
              </a:tabLst>
            </a:pPr>
            <a:r>
              <a:rPr lang="en-US" dirty="0"/>
              <a:t>double </a:t>
            </a:r>
            <a:r>
              <a:rPr lang="en-US" dirty="0" err="1"/>
              <a:t>get_pi</a:t>
            </a:r>
            <a:r>
              <a:rPr lang="en-US" dirty="0"/>
              <a:t>()</a:t>
            </a:r>
          </a:p>
          <a:p>
            <a:pPr>
              <a:tabLst>
                <a:tab pos="538163" algn="l"/>
              </a:tabLst>
            </a:pPr>
            <a:r>
              <a:rPr lang="en-US" dirty="0"/>
              <a:t>{</a:t>
            </a:r>
          </a:p>
          <a:p>
            <a:pPr>
              <a:tabLst>
                <a:tab pos="538163" algn="l"/>
              </a:tabLst>
            </a:pPr>
            <a:r>
              <a:rPr lang="en-US" dirty="0"/>
              <a:t>	i++;</a:t>
            </a:r>
          </a:p>
          <a:p>
            <a:pPr>
              <a:tabLst>
                <a:tab pos="538163" algn="l"/>
              </a:tabLst>
            </a:pPr>
            <a:r>
              <a:rPr lang="en-US" dirty="0"/>
              <a:t>	return (3.14);</a:t>
            </a:r>
          </a:p>
          <a:p>
            <a:pPr>
              <a:tabLst>
                <a:tab pos="538163" algn="l"/>
              </a:tabLst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D4F4-D1DD-4928-8611-D2A61A072927}"/>
              </a:ext>
            </a:extLst>
          </p:cNvPr>
          <p:cNvSpPr txBox="1">
            <a:spLocks/>
          </p:cNvSpPr>
          <p:nvPr/>
        </p:nvSpPr>
        <p:spPr>
          <a:xfrm>
            <a:off x="5675521" y="1577857"/>
            <a:ext cx="5090228" cy="1822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400" b="1" dirty="0">
                <a:cs typeface="Courier New" panose="02070309020205020404" pitchFamily="49" charset="0"/>
              </a:rPr>
              <a:t>FP: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i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 + " Eindhoven"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List.update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3 73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US" sz="2400" dirty="0">
              <a:highlight>
                <a:srgbClr val="61BB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80000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80000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5793889" y="3921717"/>
            <a:ext cx="5073808" cy="210071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variables</a:t>
            </a:r>
            <a:br>
              <a:rPr lang="en-US" sz="2400" dirty="0"/>
            </a:br>
            <a:r>
              <a:rPr lang="en-US" sz="2400" dirty="0"/>
              <a:t>aka: only immutable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side effects</a:t>
            </a:r>
            <a:endParaRPr lang="nl-NL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3001291" y="4335558"/>
            <a:ext cx="1699708" cy="768060"/>
          </a:xfrm>
          <a:prstGeom prst="wedgeRoundRectCallout">
            <a:avLst>
              <a:gd name="adj1" fmla="val -92985"/>
              <a:gd name="adj2" fmla="val 8771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side effect!</a:t>
            </a:r>
            <a:endParaRPr lang="nl-NL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75521" y="6119242"/>
            <a:ext cx="628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 </a:t>
            </a:r>
            <a:r>
              <a:rPr lang="nl-NL" dirty="0">
                <a:hlinkClick r:id="rId4"/>
              </a:rPr>
              <a:t>https://elmprogramming.com/immutability.html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94360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" grpId="0" animBg="1"/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7682-BD44-46EF-86EF-1E8F79EA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51465" cy="4351338"/>
          </a:xfrm>
        </p:spPr>
        <p:txBody>
          <a:bodyPr>
            <a:normAutofit fontScale="92500" lnSpcReduction="20000"/>
          </a:bodyPr>
          <a:lstStyle/>
          <a:p>
            <a:endParaRPr lang="nl-NL" dirty="0"/>
          </a:p>
          <a:p>
            <a:pPr marL="0" indent="0">
              <a:buNone/>
            </a:pPr>
            <a:r>
              <a:rPr lang="en-GB" dirty="0"/>
              <a:t>+ simpler application development </a:t>
            </a:r>
            <a:br>
              <a:rPr lang="en-GB" dirty="0"/>
            </a:br>
            <a:r>
              <a:rPr lang="en-GB" dirty="0"/>
              <a:t>	(no state management, no temporal coupling)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parallel programming is much easier (thread-safe)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+ side effects free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- efficiency? </a:t>
            </a:r>
            <a:br>
              <a:rPr lang="en-GB" b="1" dirty="0"/>
            </a:br>
            <a:r>
              <a:rPr lang="en-GB" b="1" dirty="0"/>
              <a:t>	</a:t>
            </a:r>
            <a:r>
              <a:rPr lang="en-GB" dirty="0"/>
              <a:t>High! due to smart internal </a:t>
            </a:r>
            <a:r>
              <a:rPr lang="en-GB" i="1" dirty="0"/>
              <a:t>structural sharing </a:t>
            </a:r>
            <a:r>
              <a:rPr lang="en-GB" dirty="0"/>
              <a:t>mechanisms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Immutable data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153963571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Elm</a:t>
            </a:r>
            <a:endParaRPr lang="nl-NL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FC84D3-6C0E-41D1-A75B-1AB34DBB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626" y="0"/>
            <a:ext cx="3398374" cy="4535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Image result for elm">
            <a:extLst>
              <a:ext uri="{FF2B5EF4-FFF2-40B4-BE49-F238E27FC236}">
                <a16:creationId xmlns:a16="http://schemas.microsoft.com/office/drawing/2014/main" id="{80C8369A-D086-4C89-9F72-8F97330A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16" y="4701490"/>
            <a:ext cx="5205984" cy="1960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F3A509-4F13-49FE-AF45-2A2C206B69CF}"/>
              </a:ext>
            </a:extLst>
          </p:cNvPr>
          <p:cNvSpPr txBox="1">
            <a:spLocks/>
          </p:cNvSpPr>
          <p:nvPr/>
        </p:nvSpPr>
        <p:spPr>
          <a:xfrm>
            <a:off x="838200" y="1771048"/>
            <a:ext cx="4921643" cy="4721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0000"/>
            </a:pPr>
            <a:r>
              <a:rPr lang="en-US" dirty="0"/>
              <a:t>pure FP language from 2012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dirty="0"/>
              <a:t>especially for web apps, compiles to JS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dirty="0"/>
              <a:t>no runtime exceptions, friendly errors, easy to test, reusable code</a:t>
            </a:r>
          </a:p>
          <a:p>
            <a:pPr>
              <a:lnSpc>
                <a:spcPct val="100000"/>
              </a:lnSpc>
              <a:buSzPct val="80000"/>
            </a:pPr>
            <a:endParaRPr lang="en-US" dirty="0"/>
          </a:p>
        </p:txBody>
      </p:sp>
      <p:pic>
        <p:nvPicPr>
          <p:cNvPr id="1030" name="Picture 6" descr="Image result for elm logo">
            <a:extLst>
              <a:ext uri="{FF2B5EF4-FFF2-40B4-BE49-F238E27FC236}">
                <a16:creationId xmlns:a16="http://schemas.microsoft.com/office/drawing/2014/main" id="{4E88BD31-6A30-4150-B312-4D877A6AC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44" y="1690688"/>
            <a:ext cx="3474826" cy="3459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64803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Elm</a:t>
            </a:r>
            <a:endParaRPr lang="nl-NL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F3A509-4F13-49FE-AF45-2A2C206B69CF}"/>
              </a:ext>
            </a:extLst>
          </p:cNvPr>
          <p:cNvSpPr txBox="1">
            <a:spLocks/>
          </p:cNvSpPr>
          <p:nvPr/>
        </p:nvSpPr>
        <p:spPr>
          <a:xfrm>
            <a:off x="838200" y="1627465"/>
            <a:ext cx="10345615" cy="486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dirty="0"/>
              <a:t>where to start: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assignment 1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online IDE:  </a:t>
            </a:r>
            <a:r>
              <a:rPr lang="en-US" dirty="0">
                <a:hlinkClick r:id="rId3"/>
              </a:rPr>
              <a:t>https://ellie-app.com/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dirty="0"/>
              <a:t>where to continue: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official Elm guide: </a:t>
            </a:r>
            <a:r>
              <a:rPr lang="en-US" dirty="0">
                <a:hlinkClick r:id="rId4"/>
              </a:rPr>
              <a:t>https://guide.elm-lang.org/</a:t>
            </a:r>
            <a:endParaRPr lang="en-US" dirty="0"/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syntax: </a:t>
            </a:r>
            <a:r>
              <a:rPr lang="en-US" dirty="0">
                <a:hlinkClick r:id="rId5"/>
              </a:rPr>
              <a:t>https://elm-lang.org/docs/syntax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https://elmprogramming.com/</a:t>
            </a:r>
            <a:r>
              <a:rPr lang="en-US" dirty="0"/>
              <a:t> (section "Elm Language Basics")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common libraries: </a:t>
            </a:r>
            <a:br>
              <a:rPr lang="en-US" dirty="0"/>
            </a:br>
            <a:r>
              <a:rPr lang="en-US" dirty="0">
                <a:hlinkClick r:id="rId7"/>
              </a:rPr>
              <a:t>https://package.elm-lang.org/packages/elm/core/latest/Basics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comprehensive tutorial: </a:t>
            </a:r>
            <a:r>
              <a:rPr lang="en-US" dirty="0">
                <a:hlinkClick r:id="rId8"/>
              </a:rPr>
              <a:t>https://www.tutorialspoint.com/elm/index.htm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069585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 ingredients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basic types: Int, Bool, Float, Char, String</a:t>
            </a:r>
          </a:p>
          <a:p>
            <a:r>
              <a:rPr lang="en-US" dirty="0"/>
              <a:t>collections: List, Tuple, </a:t>
            </a:r>
            <a:r>
              <a:rPr lang="en-US"/>
              <a:t>Record, </a:t>
            </a:r>
            <a:r>
              <a:rPr lang="en-US" dirty="0"/>
              <a:t>custom types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220605" y="1811940"/>
            <a:ext cx="280397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collatz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Int -&gt; 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collatz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3 * x + 1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8895" y="3512535"/>
            <a:ext cx="559676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List 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2, 5, 7, 11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my_list2: List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my_list2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"Fontys", "Eindhoven"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Int, List Char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35, [ 'a', 'b', 'c' 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name: String, age: Int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"Jan", age = 42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4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 syntax</a:t>
            </a:r>
            <a:endParaRPr lang="nl-N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" t="6162" b="5979"/>
          <a:stretch/>
        </p:blipFill>
        <p:spPr>
          <a:xfrm>
            <a:off x="6780505" y="63162"/>
            <a:ext cx="4276378" cy="3048000"/>
          </a:xfrm>
        </p:spPr>
      </p:pic>
      <p:sp>
        <p:nvSpPr>
          <p:cNvPr id="4" name="TextBox 3"/>
          <p:cNvSpPr txBox="1"/>
          <p:nvPr/>
        </p:nvSpPr>
        <p:spPr>
          <a:xfrm>
            <a:off x="838199" y="1825625"/>
            <a:ext cx="540494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rental: Int -&gt; Int -&gt; 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rental x y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20 * x * y + 300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8" y="2883892"/>
            <a:ext cx="540494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areaPeriCalc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Int -&gt; Int -&gt; (Int, Int)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areaPeriCalc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w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(h * w, 2 * (h + w))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8" y="3942159"/>
            <a:ext cx="540494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farmRental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(Int, Int) -&gt; 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farmRental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(h, w)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(h * w &gt; 200)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h * w + 2 * (h + w)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(h * w &lt; 100)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 * (h + w)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h * w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0505" y="3111162"/>
            <a:ext cx="475067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farmRental2: (Int, Int) -&gt; 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farmRental2 (h, w)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let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ar,pe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areaPeriCalc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200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100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 reactor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4" y="1417419"/>
            <a:ext cx="7912694" cy="91398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94" y="207471"/>
            <a:ext cx="3942411" cy="2008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955" y="1211883"/>
            <a:ext cx="7085615" cy="4392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141" y="3860746"/>
            <a:ext cx="42005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&amp; tutorials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cryptography</a:t>
            </a:r>
          </a:p>
          <a:p>
            <a:pPr marL="457200" lvl="1" indent="0">
              <a:buNone/>
            </a:pPr>
            <a:r>
              <a:rPr lang="en-US" dirty="0"/>
              <a:t>"</a:t>
            </a:r>
            <a:r>
              <a:rPr lang="en-US" dirty="0" err="1"/>
              <a:t>HelloFontys</a:t>
            </a:r>
            <a:r>
              <a:rPr lang="en-US" dirty="0"/>
              <a:t>" -&gt; "</a:t>
            </a:r>
            <a:r>
              <a:rPr lang="en-US" dirty="0" err="1"/>
              <a:t>OlssvMvuafz</a:t>
            </a:r>
            <a:r>
              <a:rPr lang="en-US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Pythagoras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4622"/>
            <a:ext cx="4030717" cy="22672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970838" y="579010"/>
            <a:ext cx="1533548" cy="666053"/>
            <a:chOff x="5970838" y="579010"/>
            <a:chExt cx="1533548" cy="666053"/>
          </a:xfrm>
        </p:grpSpPr>
        <p:sp>
          <p:nvSpPr>
            <p:cNvPr id="7" name="TextBox 6"/>
            <p:cNvSpPr txBox="1"/>
            <p:nvPr/>
          </p:nvSpPr>
          <p:spPr>
            <a:xfrm>
              <a:off x="6096000" y="579010"/>
              <a:ext cx="1329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</a:rPr>
                <a:t>Char.toCode</a:t>
              </a:r>
              <a:endParaRPr lang="nl-N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5400000">
              <a:off x="6564389" y="305066"/>
              <a:ext cx="346446" cy="1533548"/>
            </a:xfrm>
            <a:prstGeom prst="curvedRightArrow">
              <a:avLst>
                <a:gd name="adj1" fmla="val 25000"/>
                <a:gd name="adj2" fmla="val 71579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3" t="10422" r="4455" b="2448"/>
          <a:stretch/>
        </p:blipFill>
        <p:spPr>
          <a:xfrm>
            <a:off x="5970838" y="1267946"/>
            <a:ext cx="5382962" cy="506683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572479" y="579010"/>
            <a:ext cx="1586332" cy="654476"/>
            <a:chOff x="9572479" y="579010"/>
            <a:chExt cx="1586332" cy="654476"/>
          </a:xfrm>
        </p:grpSpPr>
        <p:sp>
          <p:nvSpPr>
            <p:cNvPr id="9" name="TextBox 8"/>
            <p:cNvSpPr txBox="1"/>
            <p:nvPr/>
          </p:nvSpPr>
          <p:spPr>
            <a:xfrm>
              <a:off x="9572479" y="579010"/>
              <a:ext cx="158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</a:rPr>
                <a:t>Char.fromCode</a:t>
              </a:r>
              <a:endParaRPr lang="nl-N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" name="Curved Left Arrow 11"/>
            <p:cNvSpPr/>
            <p:nvPr/>
          </p:nvSpPr>
          <p:spPr>
            <a:xfrm rot="16200000">
              <a:off x="10198209" y="390944"/>
              <a:ext cx="334873" cy="1350211"/>
            </a:xfrm>
            <a:prstGeom prst="curvedLeftArrow">
              <a:avLst>
                <a:gd name="adj1" fmla="val 25000"/>
                <a:gd name="adj2" fmla="val 65819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FD4966-3F37-4D9C-9219-E3CEED6B90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4871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/>
              <a:t>week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recursion</a:t>
            </a:r>
            <a:endParaRPr lang="nl-NL" dirty="0"/>
          </a:p>
          <a:p>
            <a:endParaRPr lang="en-US" dirty="0"/>
          </a:p>
        </p:txBody>
      </p:sp>
      <p:pic>
        <p:nvPicPr>
          <p:cNvPr id="4" name="Graphic 3" descr="Badge with solid fill">
            <a:extLst>
              <a:ext uri="{FF2B5EF4-FFF2-40B4-BE49-F238E27FC236}">
                <a16:creationId xmlns:a16="http://schemas.microsoft.com/office/drawing/2014/main" id="{7FA380CE-9921-4DFB-9C99-67F56DE5D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13856" y="688271"/>
            <a:ext cx="1983377" cy="1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8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689317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Functional Programming</a:t>
            </a:r>
            <a:endParaRPr lang="nl-NL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9E836-7A89-4502-BD56-EBA011477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5" r="15335"/>
          <a:stretch/>
        </p:blipFill>
        <p:spPr>
          <a:xfrm>
            <a:off x="5892551" y="10"/>
            <a:ext cx="628356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Ondertitel 5">
            <a:extLst>
              <a:ext uri="{FF2B5EF4-FFF2-40B4-BE49-F238E27FC236}">
                <a16:creationId xmlns:a16="http://schemas.microsoft.com/office/drawing/2014/main" id="{666E4392-005D-5DA1-AF78-048CA72F3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4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vs. recursion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n! = 1 ∙ 2 ∙ 3 .. ∙ 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65707" y="3682512"/>
            <a:ext cx="4532587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&lt;= n; 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 *= i;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(result);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0917" y="14108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! = 1 ∙ 2 ∙ 3 ∙ 4 ∙ 5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   =          4!        ∙ 5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   </a:t>
            </a:r>
            <a:r>
              <a:rPr lang="en-US" dirty="0"/>
              <a:t>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3! ∙ 4  ...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so: 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  n! = (n-1)! ∙ n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 (for n ≥ 1)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6690917" y="4513509"/>
            <a:ext cx="4109761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 Int -&gt; 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factorial n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n &lt;= 1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 * factorial (n-1)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C6B85-62DB-4855-A016-ED652548DABD}"/>
              </a:ext>
            </a:extLst>
          </p:cNvPr>
          <p:cNvSpPr txBox="1"/>
          <p:nvPr/>
        </p:nvSpPr>
        <p:spPr>
          <a:xfrm>
            <a:off x="10294471" y="5048246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ighlight>
                  <a:srgbClr val="FFFF00"/>
                </a:highlight>
              </a:rPr>
              <a:t>base case</a:t>
            </a:r>
            <a:endParaRPr lang="en-NL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C6B85-62DB-4855-A016-ED652548DABD}"/>
              </a:ext>
            </a:extLst>
          </p:cNvPr>
          <p:cNvSpPr txBox="1"/>
          <p:nvPr/>
        </p:nvSpPr>
        <p:spPr>
          <a:xfrm>
            <a:off x="10294471" y="5853067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ighlight>
                  <a:srgbClr val="FFFF00"/>
                </a:highlight>
              </a:rPr>
              <a:t>recursion</a:t>
            </a:r>
            <a:endParaRPr lang="en-N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581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on lists (I)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 of [ 3, 4, 42, 73]</a:t>
            </a:r>
          </a:p>
          <a:p>
            <a:pPr marL="0" indent="0">
              <a:buNone/>
            </a:pPr>
            <a:r>
              <a:rPr lang="en-US" dirty="0"/>
              <a:t>= 3 + sum of [4, 42, 73]</a:t>
            </a:r>
          </a:p>
          <a:p>
            <a:pPr marL="0" indent="0">
              <a:buNone/>
            </a:pPr>
            <a:r>
              <a:rPr lang="en-US" dirty="0"/>
              <a:t>= 3 + 4 + sum of [42, 73]</a:t>
            </a:r>
          </a:p>
          <a:p>
            <a:pPr marL="0" indent="0">
              <a:buNone/>
            </a:pPr>
            <a:r>
              <a:rPr lang="en-US" dirty="0"/>
              <a:t>= 3 + 4 + 42 + sum of [73]</a:t>
            </a:r>
          </a:p>
          <a:p>
            <a:pPr marL="0" indent="0">
              <a:buNone/>
            </a:pPr>
            <a:r>
              <a:rPr lang="en-US" dirty="0"/>
              <a:t>= 3 + 4 + 42 + 73 + sum of []</a:t>
            </a:r>
          </a:p>
          <a:p>
            <a:pPr marL="0" indent="0">
              <a:buNone/>
            </a:pPr>
            <a:r>
              <a:rPr lang="en-US" dirty="0"/>
              <a:t>= 3 + 4 + 42 + 73 + 0</a:t>
            </a:r>
          </a:p>
          <a:p>
            <a:pPr marL="0" indent="0">
              <a:buNone/>
            </a:pPr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dirty="0"/>
              <a:t>sum of list = first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</a:t>
            </a:r>
            <a:r>
              <a:rPr lang="en-US" dirty="0"/>
              <a:t> sum of 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4044265"/>
            <a:ext cx="4109761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sum: List Int -&gt; 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list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case list of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[] 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x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x + sum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C6B85-62DB-4855-A016-ED652548DABD}"/>
              </a:ext>
            </a:extLst>
          </p:cNvPr>
          <p:cNvSpPr txBox="1"/>
          <p:nvPr/>
        </p:nvSpPr>
        <p:spPr>
          <a:xfrm>
            <a:off x="9758443" y="458579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ighlight>
                  <a:srgbClr val="FFFF00"/>
                </a:highlight>
              </a:rPr>
              <a:t>pattern matching</a:t>
            </a:r>
            <a:endParaRPr lang="en-NL" dirty="0">
              <a:highlight>
                <a:srgbClr val="FFFF00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1839943"/>
            <a:ext cx="410976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[ 3, 4, 5, 6 ]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3 :: [ 4, 5, 6 ]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3 :: 4 :: 5 :: 6 :: [] 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C6B85-62DB-4855-A016-ED652548DABD}"/>
              </a:ext>
            </a:extLst>
          </p:cNvPr>
          <p:cNvSpPr txBox="1"/>
          <p:nvPr/>
        </p:nvSpPr>
        <p:spPr>
          <a:xfrm>
            <a:off x="9991006" y="2066255"/>
            <a:ext cx="152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ighlight>
                  <a:srgbClr val="FFFF00"/>
                </a:highlight>
              </a:rPr>
              <a:t>concatenation</a:t>
            </a:r>
            <a:endParaRPr lang="en-NL" dirty="0">
              <a:highlight>
                <a:srgbClr val="FFFF00"/>
              </a:highligh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1585" y="6127234"/>
            <a:ext cx="7535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https://elmprogramming.com/pattern-matching.html#pattern-matching-lists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5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on list (II)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two lists equal?</a:t>
            </a:r>
          </a:p>
          <a:p>
            <a:pPr marL="0" indent="0">
              <a:buNone/>
            </a:pPr>
            <a:r>
              <a:rPr lang="en-US" dirty="0"/>
              <a:t>= are first elements equal? &amp;&amp; are the rest of the lists equal?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72579"/>
            <a:ext cx="5383924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equal: List Int -&gt; List Int -&gt; Bool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case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of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([], []) 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(x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[]) 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([], y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(x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x == y &amp;&amp; equal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handling: Maybe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List.head</a:t>
            </a:r>
            <a:r>
              <a:rPr lang="en-US" dirty="0"/>
              <a:t> [2, 3, 4] == 2</a:t>
            </a:r>
          </a:p>
          <a:p>
            <a:pPr marL="0" indent="0">
              <a:buNone/>
            </a:pPr>
            <a:r>
              <a:rPr lang="en-US" dirty="0" err="1"/>
              <a:t>List.head</a:t>
            </a:r>
            <a:r>
              <a:rPr lang="en-US" dirty="0"/>
              <a:t> [73] == 73</a:t>
            </a:r>
          </a:p>
          <a:p>
            <a:pPr marL="0" indent="0">
              <a:buNone/>
            </a:pPr>
            <a:r>
              <a:rPr lang="en-US" dirty="0" err="1"/>
              <a:t>List.head</a:t>
            </a:r>
            <a:r>
              <a:rPr lang="en-US" dirty="0"/>
              <a:t> [] : error, exception, crash!</a:t>
            </a:r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058103" y="3626069"/>
            <a:ext cx="654531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Nothing -&gt;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do error handling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Just x -&gt;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x is the head,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do your stuff with it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5550861"/>
            <a:ext cx="8439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https://package.elm-lang.org/packages/elm/core/latest/List#head</a:t>
            </a:r>
            <a:r>
              <a:rPr lang="nl-NL" dirty="0"/>
              <a:t> </a:t>
            </a:r>
          </a:p>
          <a:p>
            <a:r>
              <a:rPr lang="nl-NL" dirty="0">
                <a:hlinkClick r:id="rId3"/>
              </a:rPr>
              <a:t>https://package.elm-lang.org/packages/elm/core/latest/Maybe</a:t>
            </a:r>
            <a:r>
              <a:rPr lang="nl-NL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813"/>
          <a:stretch/>
        </p:blipFill>
        <p:spPr>
          <a:xfrm>
            <a:off x="838200" y="3626069"/>
            <a:ext cx="2867025" cy="160331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06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on 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alisto MT" panose="02040603050505030304" pitchFamily="18" charset="0"/>
              </a:rPr>
              <a:t>unfortunately: String ≠ List Char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23966"/>
            <a:ext cx="777765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[] -&gt;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handle the empty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x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deconstruction of the string + recursion...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350464"/>
            <a:ext cx="777765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String.uncons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Nothing -&gt;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handle the empty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Just (head, tail) -&gt;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first character,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the rest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5988734"/>
            <a:ext cx="9262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https://package.elm-lang.org/packages/elm/core/latest/String#uncons</a:t>
            </a:r>
            <a:endParaRPr lang="nl-NL" dirty="0"/>
          </a:p>
          <a:p>
            <a:r>
              <a:rPr lang="nl-NL" dirty="0">
                <a:hlinkClick r:id="rId3"/>
              </a:rPr>
              <a:t>https://elm-lang.org/news/0.10#strings</a:t>
            </a:r>
            <a:r>
              <a:rPr lang="nl-NL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95442" y="3334801"/>
            <a:ext cx="257240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alternative: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     a string </a:t>
            </a:r>
          </a:p>
          <a:p>
            <a:r>
              <a:rPr lang="en-US" dirty="0">
                <a:cs typeface="Courier New" panose="02070309020205020404" pitchFamily="49" charset="0"/>
              </a:rPr>
              <a:t>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String.toList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→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cs typeface="Courier New" panose="02070309020205020404" pitchFamily="49" charset="0"/>
              </a:rPr>
              <a:t> operations </a:t>
            </a:r>
          </a:p>
          <a:p>
            <a:r>
              <a:rPr lang="en-US" dirty="0">
                <a:cs typeface="Courier New" panose="02070309020205020404" pitchFamily="49" charset="0"/>
              </a:rPr>
              <a:t>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String.fromList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→ a new string</a:t>
            </a:r>
          </a:p>
        </p:txBody>
      </p:sp>
    </p:spTree>
    <p:extLst>
      <p:ext uri="{BB962C8B-B14F-4D97-AF65-F5344CB8AC3E}">
        <p14:creationId xmlns:p14="http://schemas.microsoft.com/office/powerpoint/2010/main" val="42201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List.map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/>
              <a:t>: applies the given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en-US" dirty="0"/>
              <a:t> to each element of the original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/>
              <a:t>, and puts the result in a new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263" t="9564" r="263" b="12175"/>
          <a:stretch/>
        </p:blipFill>
        <p:spPr>
          <a:xfrm>
            <a:off x="838199" y="2701157"/>
            <a:ext cx="10304669" cy="609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8308"/>
            <a:ext cx="6867279" cy="2623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71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List.filter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applies the given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dirty="0"/>
              <a:t> to every element of the original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/>
              <a:t>, and puts only those elements for which the function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in a new list. </a:t>
            </a:r>
          </a:p>
          <a:p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8011"/>
          <a:stretch/>
        </p:blipFill>
        <p:spPr>
          <a:xfrm>
            <a:off x="838200" y="3170951"/>
            <a:ext cx="4638507" cy="1327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7390"/>
          <a:stretch/>
        </p:blipFill>
        <p:spPr>
          <a:xfrm>
            <a:off x="838200" y="4835827"/>
            <a:ext cx="5317742" cy="1453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19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matching &amp; recursion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List.filter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cryptography</a:t>
            </a:r>
          </a:p>
          <a:p>
            <a:pPr marL="457200" lvl="1" indent="0">
              <a:buNone/>
            </a:pPr>
            <a:r>
              <a:rPr lang="en-US" dirty="0"/>
              <a:t>"</a:t>
            </a:r>
            <a:r>
              <a:rPr lang="en-US" dirty="0" err="1"/>
              <a:t>HelloFontys</a:t>
            </a:r>
            <a:r>
              <a:rPr lang="en-US" dirty="0"/>
              <a:t>" -&gt; "</a:t>
            </a:r>
            <a:r>
              <a:rPr lang="en-US" dirty="0" err="1"/>
              <a:t>OlssvMvuafz</a:t>
            </a:r>
            <a:r>
              <a:rPr lang="en-US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Pythagoras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62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5453784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week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foldr, lambda expressions</a:t>
            </a:r>
            <a:endParaRPr lang="nl-NL" dirty="0"/>
          </a:p>
        </p:txBody>
      </p:sp>
      <p:pic>
        <p:nvPicPr>
          <p:cNvPr id="4" name="Graphic 3" descr="Badge 3 with solid fill">
            <a:extLst>
              <a:ext uri="{FF2B5EF4-FFF2-40B4-BE49-F238E27FC236}">
                <a16:creationId xmlns:a16="http://schemas.microsoft.com/office/drawing/2014/main" id="{7FA380CE-9921-4DFB-9C99-67F56DE5D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13856" y="688271"/>
            <a:ext cx="1983377" cy="1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37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  <a:r>
              <a:rPr lang="en-US" sz="3200" dirty="0"/>
              <a:t>(aka. anonymous functions)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cube x = x^2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List.map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cube</a:t>
            </a:r>
            <a:r>
              <a:rPr lang="en-US" dirty="0"/>
              <a:t> [3, 4, 5, 6]</a:t>
            </a:r>
          </a:p>
          <a:p>
            <a:pPr marL="0" indent="0">
              <a:buNone/>
            </a:pPr>
            <a:r>
              <a:rPr lang="en-US" dirty="0"/>
              <a:t>[27, 64, 125, 216]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List.map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(\x -&gt; x^2) </a:t>
            </a:r>
            <a:r>
              <a:rPr lang="en-US" dirty="0"/>
              <a:t>[3, 4, 5, 6]</a:t>
            </a:r>
          </a:p>
          <a:p>
            <a:pPr marL="0" indent="0">
              <a:buNone/>
            </a:pPr>
            <a:r>
              <a:rPr lang="en-US" dirty="0"/>
              <a:t>[9, 16, 25, 36]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List.filter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(\x -&gt; </a:t>
            </a:r>
            <a:r>
              <a:rPr lang="en-US" dirty="0" err="1">
                <a:solidFill>
                  <a:srgbClr val="00B050"/>
                </a:solidFill>
              </a:rPr>
              <a:t>String.length</a:t>
            </a:r>
            <a:r>
              <a:rPr lang="en-US" dirty="0">
                <a:solidFill>
                  <a:srgbClr val="00B050"/>
                </a:solidFill>
              </a:rPr>
              <a:t> x &lt; 4) </a:t>
            </a:r>
            <a:r>
              <a:rPr lang="en-US" dirty="0"/>
              <a:t>["</a:t>
            </a:r>
            <a:r>
              <a:rPr lang="en-US" dirty="0" err="1"/>
              <a:t>stroopwafel</a:t>
            </a:r>
            <a:r>
              <a:rPr lang="en-US" dirty="0"/>
              <a:t>", "ja", "nee", "</a:t>
            </a:r>
            <a:r>
              <a:rPr lang="en-US" dirty="0" err="1"/>
              <a:t>fiets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["ja</a:t>
            </a:r>
            <a:r>
              <a:rPr lang="en-US"/>
              <a:t>", "nee"]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71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programming?!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701" y="5811783"/>
            <a:ext cx="2309037" cy="648033"/>
          </a:xfrm>
        </p:spPr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nl-NL" sz="5100" dirty="0"/>
              <a:t>how-&gt; what</a:t>
            </a: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4CCB4D7-D163-4715-9AD1-6E45AB77F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64" y="1825625"/>
            <a:ext cx="5136325" cy="3886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42957-5853-4981-95D7-74640C6F5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11" y="2377717"/>
            <a:ext cx="4946751" cy="2815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D13C21-4992-4F19-9C53-A55109DCC379}"/>
              </a:ext>
            </a:extLst>
          </p:cNvPr>
          <p:cNvSpPr txBox="1"/>
          <p:nvPr/>
        </p:nvSpPr>
        <p:spPr>
          <a:xfrm rot="2747700">
            <a:off x="1460662" y="-124481"/>
            <a:ext cx="337784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0" dirty="0">
                <a:solidFill>
                  <a:srgbClr val="C00000"/>
                </a:solidFill>
              </a:rPr>
              <a:t>+</a:t>
            </a:r>
            <a:endParaRPr lang="en-NL" sz="50000" dirty="0">
              <a:solidFill>
                <a:srgbClr val="C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A334D5-E124-40B3-A628-17D410B23341}"/>
              </a:ext>
            </a:extLst>
          </p:cNvPr>
          <p:cNvSpPr txBox="1">
            <a:spLocks/>
          </p:cNvSpPr>
          <p:nvPr/>
        </p:nvSpPr>
        <p:spPr>
          <a:xfrm>
            <a:off x="7500722" y="5847099"/>
            <a:ext cx="2309037" cy="648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5100" dirty="0"/>
              <a:t>what -&gt; how</a:t>
            </a:r>
          </a:p>
        </p:txBody>
      </p:sp>
    </p:spTree>
    <p:extLst>
      <p:ext uri="{BB962C8B-B14F-4D97-AF65-F5344CB8AC3E}">
        <p14:creationId xmlns:p14="http://schemas.microsoft.com/office/powerpoint/2010/main" val="7870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foldr: the Swiss Army knife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2237159"/>
            <a:ext cx="7927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List.foldr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(\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x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0693" y="2821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</a:t>
            </a:r>
            <a:endParaRPr lang="nl-NL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0693" y="282169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 </a:t>
            </a:r>
            <a:r>
              <a:rPr lang="en-US" b="1" dirty="0"/>
              <a:t>+</a:t>
            </a:r>
            <a:endParaRPr lang="nl-N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20486" y="3191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  <a:endParaRPr lang="nl-NL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0516" y="319103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 </a:t>
            </a:r>
            <a:r>
              <a:rPr lang="en-US" b="1" dirty="0"/>
              <a:t>+</a:t>
            </a:r>
            <a:endParaRPr lang="nl-N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35612" y="3560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11</a:t>
            </a:r>
            <a:endParaRPr lang="nl-NL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642" y="356036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</a:t>
            </a:r>
            <a:r>
              <a:rPr lang="en-US" b="1" dirty="0"/>
              <a:t>+</a:t>
            </a:r>
            <a:endParaRPr lang="nl-NL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16908" y="39498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16</a:t>
            </a:r>
            <a:endParaRPr lang="nl-NL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6938" y="394984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</a:t>
            </a:r>
            <a:r>
              <a:rPr lang="en-US" b="1" dirty="0"/>
              <a:t>+</a:t>
            </a:r>
            <a:endParaRPr lang="nl-NL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199" y="4339353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result: </a:t>
            </a:r>
            <a:r>
              <a:rPr lang="en-US" b="1" dirty="0">
                <a:solidFill>
                  <a:srgbClr val="00B050"/>
                </a:solidFill>
              </a:rPr>
              <a:t>18</a:t>
            </a:r>
            <a:endParaRPr lang="nl-NL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563" y="4871861"/>
            <a:ext cx="7835065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in general: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List.foldr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(\x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x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⊕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⊕ (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⊕ (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⊕ (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⊕ </a:t>
            </a:r>
            <a:r>
              <a:rPr lang="en-US" b="1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init_val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))))</a:t>
            </a:r>
            <a:endParaRPr lang="nl-NL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09" y="242167"/>
            <a:ext cx="4514850" cy="18573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24962"/>
            <a:ext cx="5784272" cy="537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91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8" t="6425" r="13183" b="8442"/>
          <a:stretch/>
        </p:blipFill>
        <p:spPr>
          <a:xfrm>
            <a:off x="7094482" y="2217682"/>
            <a:ext cx="3846787" cy="37627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what is the result of: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>
                <a:cs typeface="Courier New" panose="02070309020205020404" pitchFamily="49" charset="0"/>
              </a:rPr>
              <a:t>List.foldr</a:t>
            </a:r>
            <a:r>
              <a:rPr lang="en-US" sz="2000" dirty="0">
                <a:cs typeface="Courier New" panose="02070309020205020404" pitchFamily="49" charset="0"/>
              </a:rPr>
              <a:t> (\x </a:t>
            </a:r>
            <a:r>
              <a:rPr lang="en-US" sz="2000" dirty="0" err="1">
                <a:cs typeface="Courier New" panose="02070309020205020404" pitchFamily="49" charset="0"/>
              </a:rPr>
              <a:t>acc</a:t>
            </a:r>
            <a:r>
              <a:rPr lang="en-US" sz="2000" dirty="0">
                <a:cs typeface="Courier New" panose="02070309020205020404" pitchFamily="49" charset="0"/>
              </a:rPr>
              <a:t> -&gt; x :: </a:t>
            </a:r>
            <a:r>
              <a:rPr lang="en-US" sz="2000" dirty="0" err="1">
                <a:cs typeface="Courier New" panose="02070309020205020404" pitchFamily="49" charset="0"/>
              </a:rPr>
              <a:t>acc</a:t>
            </a:r>
            <a:r>
              <a:rPr lang="en-US" sz="2000" dirty="0">
                <a:cs typeface="Courier New" panose="02070309020205020404" pitchFamily="49" charset="0"/>
              </a:rPr>
              <a:t>) [] [2, 5, 7, 4]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>
                <a:cs typeface="Courier New" panose="02070309020205020404" pitchFamily="49" charset="0"/>
              </a:rPr>
              <a:t>List.foldr</a:t>
            </a:r>
            <a:r>
              <a:rPr lang="en-US" sz="2000" dirty="0">
                <a:cs typeface="Courier New" panose="02070309020205020404" pitchFamily="49" charset="0"/>
              </a:rPr>
              <a:t> (\x </a:t>
            </a:r>
            <a:r>
              <a:rPr lang="en-US" sz="2000" dirty="0" err="1">
                <a:cs typeface="Courier New" panose="02070309020205020404" pitchFamily="49" charset="0"/>
              </a:rPr>
              <a:t>acc</a:t>
            </a:r>
            <a:r>
              <a:rPr lang="en-US" sz="2000" dirty="0">
                <a:cs typeface="Courier New" panose="02070309020205020404" pitchFamily="49" charset="0"/>
              </a:rPr>
              <a:t> -&gt; x^2 :: </a:t>
            </a:r>
            <a:r>
              <a:rPr lang="en-US" sz="2000" dirty="0" err="1">
                <a:cs typeface="Courier New" panose="02070309020205020404" pitchFamily="49" charset="0"/>
              </a:rPr>
              <a:t>acc</a:t>
            </a:r>
            <a:r>
              <a:rPr lang="en-US" sz="2000" dirty="0">
                <a:cs typeface="Courier New" panose="02070309020205020404" pitchFamily="49" charset="0"/>
              </a:rPr>
              <a:t>) [] [2, 5, 7, 4]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>
                <a:cs typeface="Courier New" panose="02070309020205020404" pitchFamily="49" charset="0"/>
              </a:rPr>
              <a:t>List.foldr</a:t>
            </a:r>
            <a:r>
              <a:rPr lang="en-US" sz="2000" dirty="0">
                <a:cs typeface="Courier New" panose="02070309020205020404" pitchFamily="49" charset="0"/>
              </a:rPr>
              <a:t> (\x </a:t>
            </a:r>
            <a:r>
              <a:rPr lang="en-US" sz="2000" dirty="0" err="1">
                <a:cs typeface="Courier New" panose="02070309020205020404" pitchFamily="49" charset="0"/>
              </a:rPr>
              <a:t>acc</a:t>
            </a:r>
            <a:r>
              <a:rPr lang="en-US" sz="2000" dirty="0">
                <a:cs typeface="Courier New" panose="02070309020205020404" pitchFamily="49" charset="0"/>
              </a:rPr>
              <a:t> -&gt; if x&gt;4 then x::acc else </a:t>
            </a:r>
            <a:r>
              <a:rPr lang="en-US" sz="2000" dirty="0" err="1">
                <a:cs typeface="Courier New" panose="02070309020205020404" pitchFamily="49" charset="0"/>
              </a:rPr>
              <a:t>acc</a:t>
            </a:r>
            <a:r>
              <a:rPr lang="en-US" sz="2000" dirty="0">
                <a:cs typeface="Courier New" panose="02070309020205020404" pitchFamily="49" charset="0"/>
              </a:rPr>
              <a:t>) [] [2, 5, 7, 4]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>
                <a:cs typeface="Courier New" panose="02070309020205020404" pitchFamily="49" charset="0"/>
              </a:rPr>
              <a:t>List.foldr</a:t>
            </a:r>
            <a:r>
              <a:rPr lang="en-US" sz="2000" dirty="0">
                <a:cs typeface="Courier New" panose="02070309020205020404" pitchFamily="49" charset="0"/>
              </a:rPr>
              <a:t> (+) 0 [2, 5, 7, 4]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dirty="0" err="1">
                <a:cs typeface="Courier New" panose="02070309020205020404" pitchFamily="49" charset="0"/>
              </a:rPr>
              <a:t>List.foldr</a:t>
            </a:r>
            <a:r>
              <a:rPr lang="en-US" sz="2000" dirty="0">
                <a:cs typeface="Courier New" panose="02070309020205020404" pitchFamily="49" charset="0"/>
              </a:rPr>
              <a:t> (::) [] [2, 5, 7, 4]</a:t>
            </a:r>
            <a:endParaRPr lang="nl-NL" sz="2000" dirty="0"/>
          </a:p>
          <a:p>
            <a:pPr marL="514350" indent="-514350">
              <a:buFont typeface="+mj-lt"/>
              <a:buAutoNum type="alphaLcPeriod"/>
            </a:pPr>
            <a:endParaRPr lang="nl-NL" sz="2000" dirty="0"/>
          </a:p>
          <a:p>
            <a:pPr marL="514350" indent="-514350">
              <a:buFont typeface="+mj-lt"/>
              <a:buAutoNum type="alphaLcPeriod"/>
            </a:pPr>
            <a:endParaRPr lang="nl-NL" sz="20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876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foldl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73214"/>
            <a:ext cx="10515600" cy="24037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Exercise: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cs typeface="Courier New" panose="02070309020205020404" pitchFamily="49" charset="0"/>
              </a:rPr>
              <a:t>List.foldl</a:t>
            </a:r>
            <a:r>
              <a:rPr lang="en-US" dirty="0">
                <a:cs typeface="Courier New" panose="02070309020205020404" pitchFamily="49" charset="0"/>
              </a:rPr>
              <a:t> (\x </a:t>
            </a:r>
            <a:r>
              <a:rPr lang="en-US" dirty="0" err="1">
                <a:cs typeface="Courier New" panose="02070309020205020404" pitchFamily="49" charset="0"/>
              </a:rPr>
              <a:t>acc</a:t>
            </a:r>
            <a:r>
              <a:rPr lang="en-US" dirty="0">
                <a:cs typeface="Courier New" panose="02070309020205020404" pitchFamily="49" charset="0"/>
              </a:rPr>
              <a:t> -&gt; x :: </a:t>
            </a:r>
            <a:r>
              <a:rPr lang="en-US" dirty="0" err="1">
                <a:cs typeface="Courier New" panose="02070309020205020404" pitchFamily="49" charset="0"/>
              </a:rPr>
              <a:t>acc</a:t>
            </a:r>
            <a:r>
              <a:rPr lang="en-US" dirty="0">
                <a:cs typeface="Courier New" panose="02070309020205020404" pitchFamily="49" charset="0"/>
              </a:rPr>
              <a:t>) [] [2, 5, 7, 4]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825625"/>
            <a:ext cx="9356834" cy="1346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cs typeface="Courier New" panose="02070309020205020404" pitchFamily="49" charset="0"/>
              </a:rPr>
              <a:t>similar: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List.foldl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(\x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x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⊕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4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⊕ (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⊕ (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⊕ (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⊕ </a:t>
            </a:r>
            <a:r>
              <a:rPr lang="en-US" sz="2400" b="1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))))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25801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3784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week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Currying</a:t>
            </a:r>
            <a:br>
              <a:rPr lang="en-US" dirty="0"/>
            </a:br>
            <a:r>
              <a:rPr lang="en-US" dirty="0"/>
              <a:t>Custom data types</a:t>
            </a:r>
            <a:endParaRPr lang="nl-NL" dirty="0"/>
          </a:p>
        </p:txBody>
      </p: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7FA380CE-9921-4DFB-9C99-67F56DE5D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13856" y="688271"/>
            <a:ext cx="1983377" cy="19833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238" y="913414"/>
            <a:ext cx="2634812" cy="3233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1309" y="4147047"/>
            <a:ext cx="261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Haskell Curry (1900-1982)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4575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are first class citizens</a:t>
            </a:r>
            <a:endParaRPr lang="nl-NL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CFB4F-13B4-4CEF-8F22-422FC5AAB30A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17905"/>
            <a:ext cx="10827327" cy="472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that is: </a:t>
            </a:r>
            <a:r>
              <a:rPr lang="en-US" dirty="0">
                <a:highlight>
                  <a:srgbClr val="61BBFF"/>
                </a:highlight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support all operations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available in the language</a:t>
            </a: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assign to variables</a:t>
            </a:r>
          </a:p>
          <a:p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 startAt="2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store in collections</a:t>
            </a: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alt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8CAF4-1440-46E6-BD4A-A77396DA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83" y="2383523"/>
            <a:ext cx="3177863" cy="158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8DED88-BFB0-4451-9A88-4C3B67E84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83" y="4172580"/>
            <a:ext cx="5019900" cy="25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04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are first class citizens</a:t>
            </a:r>
            <a:endParaRPr lang="nl-NL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CFB4F-13B4-4CEF-8F22-422FC5AAB30A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17905"/>
            <a:ext cx="10827327" cy="472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that is: </a:t>
            </a:r>
            <a:r>
              <a:rPr lang="en-US" dirty="0">
                <a:highlight>
                  <a:srgbClr val="61BBFF"/>
                </a:highlight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support all operations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available in the language</a:t>
            </a: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 startAt="3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pass as arguments</a:t>
            </a: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alt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5C175-CDEE-4A84-8447-C9A53ED9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44" y="3066266"/>
            <a:ext cx="2845916" cy="598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F7656-72BC-4854-9A93-3CBDBB62E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053319"/>
            <a:ext cx="4045527" cy="492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2BC9E-B739-479E-9C02-8584F76B5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3687393"/>
            <a:ext cx="4045526" cy="2464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DF67BF-86FE-4A7C-879B-DE99ED9A975E}"/>
              </a:ext>
            </a:extLst>
          </p:cNvPr>
          <p:cNvSpPr txBox="1"/>
          <p:nvPr/>
        </p:nvSpPr>
        <p:spPr>
          <a:xfrm>
            <a:off x="8360774" y="2610366"/>
            <a:ext cx="337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f_handle </a:t>
            </a:r>
            <a:r>
              <a:rPr lang="en-US" dirty="0">
                <a:highlight>
                  <a:srgbClr val="FFFF00"/>
                </a:highlight>
              </a:rPr>
              <a:t>= higher-order function!</a:t>
            </a:r>
            <a:endParaRPr lang="en-N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75384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are first class citizens</a:t>
            </a:r>
            <a:endParaRPr lang="nl-NL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CFB4F-13B4-4CEF-8F22-422FC5AAB30A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17905"/>
            <a:ext cx="10827327" cy="472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that is: </a:t>
            </a:r>
            <a:r>
              <a:rPr lang="en-US" dirty="0">
                <a:highlight>
                  <a:srgbClr val="61BBFF"/>
                </a:highlight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support all operations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available in the language</a:t>
            </a: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 startAt="4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return from a function </a:t>
            </a:r>
          </a:p>
          <a:p>
            <a:pPr lvl="1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alt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6251862" y="1962093"/>
            <a:ext cx="5285421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eur2usd: Float -&gt; Float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eur2usd x = x * 1.18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bitcoin2gbp: Float -&gt; Float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bitcoin2gbp x = x * 33926.4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getConverter: Int -&gt; (Float -&gt; Float)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getConverter t =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case t of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0 -&gt; eur2usd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_ -&gt; bitcoin2gbp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converter: Float -&gt; Float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converter = getConverter 0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myDollars: Float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myDollars = converter 7.45</a:t>
            </a:r>
          </a:p>
        </p:txBody>
      </p:sp>
    </p:spTree>
    <p:extLst>
      <p:ext uri="{BB962C8B-B14F-4D97-AF65-F5344CB8AC3E}">
        <p14:creationId xmlns:p14="http://schemas.microsoft.com/office/powerpoint/2010/main" val="3498548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&amp; Partial Application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5" y="1775807"/>
            <a:ext cx="3906839" cy="4787130"/>
          </a:xfr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plus5: Int -&gt;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plus5 z = 5 + z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add: Int -&gt; Int -&gt;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x y = x + y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 plus5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add: Int -&gt; (Int -&gt; Int)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plus5 =      (\z -&gt; 5 + 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= (\x -&gt; (\y -&gt; x + y))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plus5  [ 42, 73 ]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(add 5) [ 42, 73 ]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((+) 5) [ 42, 73 ]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1325" y="3427428"/>
            <a:ext cx="5821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multi-parameter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single parameter functions returning a new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of parameters: design issue!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4951325" y="1775807"/>
            <a:ext cx="632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Currying</a:t>
            </a:r>
            <a:r>
              <a:rPr lang="en-US" dirty="0"/>
              <a:t>: function that takes n arguments = function that takes 1 argument and returns a function that takes n-1 arguments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4951325" y="2507257"/>
            <a:ext cx="6322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Partial application</a:t>
            </a:r>
            <a:r>
              <a:rPr lang="en-US" dirty="0"/>
              <a:t>: apply a function and pass it a fewer number of parameters than it expects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5331933" y="4947110"/>
            <a:ext cx="5561138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tripleAdd</a:t>
            </a:r>
            <a:r>
              <a:rPr lang="en-US" dirty="0"/>
              <a:t>: Int -&gt; Int -&gt; Int -&gt; Int</a:t>
            </a:r>
          </a:p>
          <a:p>
            <a:r>
              <a:rPr lang="en-US" dirty="0" err="1"/>
              <a:t>tripleAdd</a:t>
            </a:r>
            <a:r>
              <a:rPr lang="en-US" dirty="0"/>
              <a:t>: Int -&gt; (Int -&gt; (Int -&gt; Int))</a:t>
            </a:r>
          </a:p>
          <a:p>
            <a:endParaRPr lang="en-US" dirty="0"/>
          </a:p>
          <a:p>
            <a:r>
              <a:rPr lang="en-US" dirty="0" err="1"/>
              <a:t>tripleAdd</a:t>
            </a:r>
            <a:r>
              <a:rPr lang="en-US" dirty="0"/>
              <a:t> 42 73 -5</a:t>
            </a:r>
          </a:p>
          <a:p>
            <a:r>
              <a:rPr lang="en-US" dirty="0"/>
              <a:t>((</a:t>
            </a:r>
            <a:r>
              <a:rPr lang="en-US" dirty="0" err="1"/>
              <a:t>tripleAdd</a:t>
            </a:r>
            <a:r>
              <a:rPr lang="en-US" dirty="0"/>
              <a:t> 42) 72) -5</a:t>
            </a:r>
          </a:p>
          <a:p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10203182" y="4837563"/>
            <a:ext cx="17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highlight>
                  <a:srgbClr val="FFFF00"/>
                </a:highlight>
              </a:defRPr>
            </a:lvl1pPr>
          </a:lstStyle>
          <a:p>
            <a:r>
              <a:rPr lang="en-US" b="0" dirty="0"/>
              <a:t>right associative</a:t>
            </a:r>
            <a:endParaRPr lang="nl-NL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10203182" y="5855054"/>
            <a:ext cx="15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left associative</a:t>
            </a:r>
            <a:endParaRPr lang="nl-N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6755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Partial function application example</a:t>
            </a:r>
            <a:endParaRPr lang="nl-NL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2BC9C1-14D5-4FC2-96E6-053DF1D7AB74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454727"/>
            <a:ext cx="10827327" cy="478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function with </a:t>
            </a:r>
            <a:r>
              <a:rPr lang="en-US" sz="2000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two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String </a:t>
            </a:r>
            <a:r>
              <a:rPr lang="en-US" sz="2000" b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arguments</a:t>
            </a:r>
          </a:p>
          <a:p>
            <a:endParaRPr lang="en-US" sz="2000" b="1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Partially applied</a:t>
            </a:r>
          </a:p>
          <a:p>
            <a:endParaRPr lang="en-US" sz="2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Fully applied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022EB-61EE-4355-BDE3-7CA6709B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39" y="1827708"/>
            <a:ext cx="4924396" cy="778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3E45F-BE3A-4DFF-BD30-6F854C14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439" y="3122795"/>
            <a:ext cx="2481847" cy="681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979CCD-930B-45E4-AAA3-DAD329D53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438" y="3804743"/>
            <a:ext cx="2481848" cy="427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3CE32A-A137-4A49-985D-590E3C3AD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438" y="4778154"/>
            <a:ext cx="5465271" cy="1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21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94322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15" t="5015" r="9896" b="5125"/>
          <a:stretch/>
        </p:blipFill>
        <p:spPr>
          <a:xfrm>
            <a:off x="4532586" y="1825625"/>
            <a:ext cx="6821214" cy="3457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6182656"/>
            <a:ext cx="4755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4"/>
              </a:rPr>
              <a:t>https://elmprogramming.com/type-system.html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3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why functional programming? 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ED7E5F-D161-44B3-9AD4-A8BCF12D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3943" cy="4667250"/>
          </a:xfrm>
        </p:spPr>
        <p:txBody>
          <a:bodyPr>
            <a:noAutofit/>
          </a:bodyPr>
          <a:lstStyle/>
          <a:p>
            <a:r>
              <a:rPr lang="en-GB" dirty="0"/>
              <a:t>clean code, easy to read and reason about</a:t>
            </a:r>
          </a:p>
          <a:p>
            <a:r>
              <a:rPr lang="en-GB" dirty="0"/>
              <a:t>easy to test</a:t>
            </a:r>
          </a:p>
          <a:p>
            <a:r>
              <a:rPr lang="en-GB" dirty="0"/>
              <a:t>increasingly popular </a:t>
            </a:r>
          </a:p>
          <a:p>
            <a:r>
              <a:rPr lang="en-GB" dirty="0"/>
              <a:t>fun to write</a:t>
            </a:r>
          </a:p>
          <a:p>
            <a:r>
              <a:rPr lang="en-GB" dirty="0"/>
              <a:t>stimulates creative thinking</a:t>
            </a:r>
          </a:p>
          <a:p>
            <a:endParaRPr lang="en-GB" dirty="0"/>
          </a:p>
          <a:p>
            <a:r>
              <a:rPr lang="en-GB" dirty="0"/>
              <a:t>mathematics applications</a:t>
            </a:r>
          </a:p>
          <a:p>
            <a:r>
              <a:rPr lang="en-GB" dirty="0"/>
              <a:t>supports parallel and distributed programming</a:t>
            </a:r>
          </a:p>
          <a:p>
            <a:r>
              <a:rPr lang="en-GB" dirty="0"/>
              <a:t>GUI programming</a:t>
            </a:r>
          </a:p>
          <a:p>
            <a:endParaRPr lang="nl-NL" dirty="0"/>
          </a:p>
          <a:p>
            <a:endParaRPr lang="en-NL" dirty="0"/>
          </a:p>
        </p:txBody>
      </p:sp>
      <p:pic>
        <p:nvPicPr>
          <p:cNvPr id="5" name="Picture 2" descr="Image for post">
            <a:extLst>
              <a:ext uri="{FF2B5EF4-FFF2-40B4-BE49-F238E27FC236}">
                <a16:creationId xmlns:a16="http://schemas.microsoft.com/office/drawing/2014/main" id="{0AB857FE-7A84-4944-9330-0B54D2E6F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71" y="2440682"/>
            <a:ext cx="5805954" cy="2576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1573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mathematical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f(x) = (x+3)</a:t>
            </a:r>
            <a:r>
              <a:rPr lang="en-US" baseline="30000" dirty="0"/>
              <a:t>5</a:t>
            </a:r>
            <a:r>
              <a:rPr lang="en-US" dirty="0"/>
              <a:t> - 5(2x+3)</a:t>
            </a:r>
            <a:r>
              <a:rPr lang="en-US" baseline="30000" dirty="0"/>
              <a:t>3</a:t>
            </a:r>
            <a:r>
              <a:rPr lang="en-US" dirty="0"/>
              <a:t>(x-2)/7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838199" y="2641164"/>
            <a:ext cx="404469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 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fr-F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fr-F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Plus 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Minus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fr-F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X</a:t>
            </a:r>
            <a:endParaRPr lang="nl-NL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641164"/>
            <a:ext cx="5791200" cy="135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p0 = Plus X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3)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p1 = Poly p0 5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p2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(Plus X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-2)) p1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p3 =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Plus (Plus (Minus p0 (Poly (Plus X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5)) 7))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p0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p2 X)))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(Plus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4582511"/>
            <a:ext cx="41771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assignments: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human friendly infix 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evaluate </a:t>
            </a:r>
            <a:r>
              <a:rPr lang="en-US" sz="2800" i="1" dirty="0"/>
              <a:t>f(x)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graph (</a:t>
            </a:r>
            <a:r>
              <a:rPr lang="en-US" sz="2800" dirty="0" err="1"/>
              <a:t>ascii</a:t>
            </a:r>
            <a:r>
              <a:rPr lang="en-US" sz="2800" dirty="0"/>
              <a:t>-art)</a:t>
            </a:r>
            <a:endParaRPr lang="nl-NL" sz="28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3294255" y="4077148"/>
            <a:ext cx="348315" cy="2312277"/>
          </a:xfrm>
          <a:prstGeom prst="rightBrace">
            <a:avLst>
              <a:gd name="adj1" fmla="val 43627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053259" y="54008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payload</a:t>
            </a:r>
            <a:endParaRPr lang="en-GB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25213" y="5711589"/>
            <a:ext cx="187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data constructor /</a:t>
            </a:r>
          </a:p>
          <a:p>
            <a:pPr algn="ctr"/>
            <a:r>
              <a:rPr lang="en-US" i="1" dirty="0"/>
              <a:t>constant value</a:t>
            </a:r>
            <a:endParaRPr lang="en-GB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7496" y="5069235"/>
            <a:ext cx="1" cy="67851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Research: FP in the wild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How functional is programming language X?</a:t>
            </a:r>
          </a:p>
          <a:p>
            <a:pPr marL="0" indent="0">
              <a:buNone/>
            </a:pPr>
            <a:r>
              <a:rPr lang="en-GB" dirty="0"/>
              <a:t>     X     </a:t>
            </a:r>
            <a:r>
              <a:rPr lang="en-GB" dirty="0">
                <a:sym typeface="Symbol" panose="05050102010706020507" pitchFamily="18" charset="2"/>
              </a:rPr>
              <a:t></a:t>
            </a:r>
            <a:r>
              <a:rPr lang="en-GB" dirty="0"/>
              <a:t>    { C#, Java, JS, Python, Scala … 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submit report in Canvas, do presentation in lessons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8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3784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week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Higher-order functions</a:t>
            </a:r>
            <a:br>
              <a:rPr lang="en-US" dirty="0"/>
            </a:br>
            <a:endParaRPr lang="nl-NL" dirty="0"/>
          </a:p>
        </p:txBody>
      </p:sp>
      <p:pic>
        <p:nvPicPr>
          <p:cNvPr id="4" name="Graphic 3" descr="Badge 5 with solid fill">
            <a:extLst>
              <a:ext uri="{FF2B5EF4-FFF2-40B4-BE49-F238E27FC236}">
                <a16:creationId xmlns:a16="http://schemas.microsoft.com/office/drawing/2014/main" id="{7FA380CE-9921-4DFB-9C99-67F56DE5D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13856" y="688271"/>
            <a:ext cx="1983377" cy="1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3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(I)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have functions as arguments</a:t>
            </a:r>
          </a:p>
          <a:p>
            <a:r>
              <a:rPr lang="en-US" dirty="0"/>
              <a:t>Strategy Design Pattern</a:t>
            </a:r>
          </a:p>
          <a:p>
            <a:pPr lvl="1"/>
            <a:r>
              <a:rPr lang="en-US" dirty="0"/>
              <a:t>offer frame work </a:t>
            </a:r>
          </a:p>
          <a:p>
            <a:pPr lvl="1"/>
            <a:r>
              <a:rPr lang="en-US" dirty="0"/>
              <a:t>attach algorithm at run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list.map</a:t>
            </a:r>
            <a:r>
              <a:rPr lang="en-US" dirty="0"/>
              <a:t>, </a:t>
            </a:r>
            <a:r>
              <a:rPr lang="en-US" dirty="0" err="1"/>
              <a:t>list.filter</a:t>
            </a:r>
            <a:r>
              <a:rPr lang="en-US" dirty="0"/>
              <a:t>, </a:t>
            </a:r>
            <a:r>
              <a:rPr lang="en-US" dirty="0" err="1"/>
              <a:t>list.foldr</a:t>
            </a:r>
            <a:r>
              <a:rPr lang="en-US" dirty="0"/>
              <a:t>, ...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9" y="2350066"/>
            <a:ext cx="3250794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(II):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 list elements as long as a predicate evaluates to True</a:t>
            </a:r>
          </a:p>
          <a:p>
            <a:r>
              <a:rPr lang="en-US" dirty="0" err="1"/>
              <a:t>dropWhile</a:t>
            </a:r>
            <a:r>
              <a:rPr lang="en-US" dirty="0"/>
              <a:t> </a:t>
            </a:r>
            <a:r>
              <a:rPr lang="en-US" i="1" dirty="0"/>
              <a:t>&lt;predicate&gt; &lt;list&gt;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(a -&gt; Bool) -&gt; List a -&gt; List a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((&lt;) 0)  [ -1, -42, -99, 5, 17, -33, -44, -55, 73 ]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[ 5, 17, -33, -44, -55, 73 ]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73868" y="3638765"/>
            <a:ext cx="6477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: (a -&gt; Bool) -&gt; List a -&gt; List a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predicate list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case list of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[] -&gt;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::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(predicate x) then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predicate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list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577757"/>
            <a:ext cx="3147400" cy="92333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variations:</a:t>
            </a:r>
          </a:p>
          <a:p>
            <a:r>
              <a:rPr lang="en-US" dirty="0" err="1"/>
              <a:t>dropUntil</a:t>
            </a:r>
            <a:r>
              <a:rPr lang="en-US" dirty="0"/>
              <a:t>, </a:t>
            </a:r>
            <a:r>
              <a:rPr lang="en-US" dirty="0" err="1"/>
              <a:t>takeWhile</a:t>
            </a:r>
            <a:r>
              <a:rPr lang="en-US" dirty="0"/>
              <a:t>, </a:t>
            </a:r>
            <a:r>
              <a:rPr lang="en-US" dirty="0" err="1"/>
              <a:t>takeUntil</a:t>
            </a:r>
            <a:r>
              <a:rPr lang="en-US" dirty="0"/>
              <a:t>,</a:t>
            </a:r>
          </a:p>
          <a:p>
            <a:r>
              <a:rPr lang="en-US" dirty="0" err="1"/>
              <a:t>repeatWhile</a:t>
            </a:r>
            <a:r>
              <a:rPr lang="en-US" dirty="0"/>
              <a:t>, repeatUntil</a:t>
            </a:r>
            <a:endParaRPr lang="en-GB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929647" y="2333297"/>
            <a:ext cx="1621221" cy="728248"/>
          </a:xfrm>
          <a:prstGeom prst="wedgeRoundRectCallout">
            <a:avLst>
              <a:gd name="adj1" fmla="val -80826"/>
              <a:gd name="adj2" fmla="val 7421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 the bug!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33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order function </a:t>
            </a:r>
            <a:r>
              <a:rPr lang="en-US" i="1" dirty="0"/>
              <a:t>repeatUntil</a:t>
            </a:r>
          </a:p>
          <a:p>
            <a:r>
              <a:rPr lang="en-US" dirty="0" err="1"/>
              <a:t>collatz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https://www.youtube.com/watch?v=094y1Z2wpJg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"young mathematicians are warned not to wasted their time on"</a:t>
            </a:r>
          </a:p>
          <a:p>
            <a:r>
              <a:rPr lang="en-US" dirty="0"/>
              <a:t>expressions</a:t>
            </a:r>
          </a:p>
          <a:p>
            <a:pPr lvl="1"/>
            <a:r>
              <a:rPr lang="en-US" dirty="0"/>
              <a:t>derivative</a:t>
            </a:r>
          </a:p>
          <a:p>
            <a:pPr lvl="1"/>
            <a:r>
              <a:rPr lang="en-US" dirty="0"/>
              <a:t>simplify</a:t>
            </a:r>
            <a:endParaRPr lang="nl-NL" dirty="0"/>
          </a:p>
          <a:p>
            <a:r>
              <a:rPr lang="nl-NL" dirty="0"/>
              <a:t>research</a:t>
            </a:r>
          </a:p>
          <a:p>
            <a:pPr lvl="1"/>
            <a:r>
              <a:rPr lang="nl-NL" dirty="0"/>
              <a:t>continuation (submit in separate Canvas assignment)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8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91935"/>
              </p:ext>
            </p:extLst>
          </p:nvPr>
        </p:nvGraphicFramePr>
        <p:xfrm>
          <a:off x="1773621" y="2046342"/>
          <a:ext cx="8242738" cy="384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3217">
                  <a:extLst>
                    <a:ext uri="{9D8B030D-6E8A-4147-A177-3AD203B41FA5}">
                      <a16:colId xmlns:a16="http://schemas.microsoft.com/office/drawing/2014/main" val="1804987284"/>
                    </a:ext>
                  </a:extLst>
                </a:gridCol>
                <a:gridCol w="3189273">
                  <a:extLst>
                    <a:ext uri="{9D8B030D-6E8A-4147-A177-3AD203B41FA5}">
                      <a16:colId xmlns:a16="http://schemas.microsoft.com/office/drawing/2014/main" val="1051077068"/>
                    </a:ext>
                  </a:extLst>
                </a:gridCol>
                <a:gridCol w="3300248">
                  <a:extLst>
                    <a:ext uri="{9D8B030D-6E8A-4147-A177-3AD203B41FA5}">
                      <a16:colId xmlns:a16="http://schemas.microsoft.com/office/drawing/2014/main" val="65205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tips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41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5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75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4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 …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basically:</a:t>
            </a:r>
          </a:p>
          <a:p>
            <a:endParaRPr lang="en-US" dirty="0"/>
          </a:p>
          <a:p>
            <a:r>
              <a:rPr lang="en-US" sz="3200" dirty="0"/>
              <a:t>(how to) think in functions;</a:t>
            </a:r>
            <a:br>
              <a:rPr lang="en-US" sz="3200" dirty="0"/>
            </a:br>
            <a:r>
              <a:rPr lang="en-US" sz="3200" dirty="0"/>
              <a:t>paradigm shift: no variables, no statements, only results</a:t>
            </a:r>
          </a:p>
          <a:p>
            <a:r>
              <a:rPr lang="en-US" sz="3200" dirty="0"/>
              <a:t>(how to) use the functional paradigms in your own programming practice</a:t>
            </a:r>
          </a:p>
          <a:p>
            <a:pPr lvl="1"/>
            <a:endParaRPr lang="en-US" sz="36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536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week overview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78C47B-1EAE-47BD-85FC-1ADB2F5928D5}"/>
              </a:ext>
            </a:extLst>
          </p:cNvPr>
          <p:cNvSpPr txBox="1">
            <a:spLocks/>
          </p:cNvSpPr>
          <p:nvPr/>
        </p:nvSpPr>
        <p:spPr>
          <a:xfrm>
            <a:off x="961292" y="1690688"/>
            <a:ext cx="8991599" cy="458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SzPct val="80000"/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514350" indent="-514350">
              <a:lnSpc>
                <a:spcPct val="100000"/>
              </a:lnSpc>
              <a:buSzPct val="80000"/>
              <a:buFont typeface="+mj-lt"/>
              <a:buAutoNum type="arabicPeriod"/>
            </a:pPr>
            <a:r>
              <a:rPr lang="en-US" sz="3200" dirty="0"/>
              <a:t>recursion</a:t>
            </a:r>
          </a:p>
          <a:p>
            <a:pPr marL="514350" indent="-514350">
              <a:lnSpc>
                <a:spcPct val="100000"/>
              </a:lnSpc>
              <a:buSzPct val="80000"/>
              <a:buFont typeface="+mj-lt"/>
              <a:buAutoNum type="arabicPeriod"/>
            </a:pPr>
            <a:r>
              <a:rPr lang="en-US" sz="3200" dirty="0"/>
              <a:t>foldr, anonymous functions</a:t>
            </a:r>
          </a:p>
          <a:p>
            <a:pPr marL="514350" indent="-514350">
              <a:lnSpc>
                <a:spcPct val="100000"/>
              </a:lnSpc>
              <a:buSzPct val="80000"/>
              <a:buFont typeface="+mj-lt"/>
              <a:buAutoNum type="arabicPeriod"/>
            </a:pPr>
            <a:r>
              <a:rPr lang="en-US" sz="3200" dirty="0"/>
              <a:t>c</a:t>
            </a:r>
            <a:r>
              <a:rPr lang="en-US" sz="3200"/>
              <a:t>urrying</a:t>
            </a:r>
            <a:r>
              <a:rPr lang="en-US" sz="3200" dirty="0"/>
              <a:t>, custom data types</a:t>
            </a:r>
            <a:endParaRPr lang="en-US" sz="3200" dirty="0">
              <a:solidFill>
                <a:srgbClr val="0070C0"/>
              </a:solidFill>
            </a:endParaRPr>
          </a:p>
          <a:p>
            <a:pPr marL="514350" indent="-514350">
              <a:lnSpc>
                <a:spcPct val="100000"/>
              </a:lnSpc>
              <a:buSzPct val="80000"/>
              <a:buFont typeface="+mj-lt"/>
              <a:buAutoNum type="arabicPeriod"/>
            </a:pPr>
            <a:r>
              <a:rPr lang="en-US" sz="3200" dirty="0"/>
              <a:t>higher-order functions</a:t>
            </a:r>
          </a:p>
          <a:p>
            <a:pPr marL="514350" indent="-514350">
              <a:lnSpc>
                <a:spcPct val="100000"/>
              </a:lnSpc>
              <a:buSzPct val="80000"/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</a:rPr>
              <a:t>exam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97313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78C47B-1EAE-47BD-85FC-1ADB2F5928D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114691" cy="450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b="1" dirty="0"/>
              <a:t>FP</a:t>
            </a:r>
            <a:r>
              <a:rPr lang="en-US" dirty="0"/>
              <a:t> (these slides)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weekly motivation and intro 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pointers to required and recommended external material</a:t>
            </a:r>
          </a:p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b="1" dirty="0" err="1"/>
              <a:t>FP_outline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assignments description</a:t>
            </a:r>
          </a:p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b="1" dirty="0"/>
              <a:t>Canvas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links to </a:t>
            </a:r>
            <a:r>
              <a:rPr lang="en-US" dirty="0" err="1"/>
              <a:t>FP_outline</a:t>
            </a:r>
            <a:r>
              <a:rPr lang="en-US" dirty="0"/>
              <a:t> and FP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/>
              <a:t>place to submit your research report</a:t>
            </a:r>
          </a:p>
        </p:txBody>
      </p:sp>
    </p:spTree>
    <p:extLst>
      <p:ext uri="{BB962C8B-B14F-4D97-AF65-F5344CB8AC3E}">
        <p14:creationId xmlns:p14="http://schemas.microsoft.com/office/powerpoint/2010/main" val="45777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teaching and assessment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78C47B-1EAE-47BD-85FC-1ADB2F5928D5}"/>
              </a:ext>
            </a:extLst>
          </p:cNvPr>
          <p:cNvSpPr txBox="1">
            <a:spLocks/>
          </p:cNvSpPr>
          <p:nvPr/>
        </p:nvSpPr>
        <p:spPr>
          <a:xfrm>
            <a:off x="838200" y="1987061"/>
            <a:ext cx="10345615" cy="450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0000"/>
            </a:pPr>
            <a:r>
              <a:rPr lang="en-US" dirty="0"/>
              <a:t>short introductory explanation of important concepts 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dirty="0"/>
              <a:t>self study + lots of exercises</a:t>
            </a:r>
          </a:p>
          <a:p>
            <a:pPr marL="0" indent="0">
              <a:lnSpc>
                <a:spcPct val="100000"/>
              </a:lnSpc>
              <a:buSzPct val="8000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dirty="0"/>
              <a:t>assessment based on: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dirty="0"/>
              <a:t>active participation in lessons, for exercises and weekly assignments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dirty="0"/>
              <a:t>research report and presentation (groups of two) 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dirty="0"/>
              <a:t>exam</a:t>
            </a:r>
          </a:p>
          <a:p>
            <a:pPr marL="0" indent="0">
              <a:lnSpc>
                <a:spcPct val="100000"/>
              </a:lnSpc>
              <a:buSzPct val="8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8498"/>
          </a:xfrm>
        </p:spPr>
        <p:txBody>
          <a:bodyPr/>
          <a:lstStyle/>
          <a:p>
            <a:r>
              <a:rPr lang="en-US" dirty="0"/>
              <a:t>week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Brief introduction to FP and Elm</a:t>
            </a:r>
            <a:endParaRPr lang="nl-NL" dirty="0"/>
          </a:p>
        </p:txBody>
      </p:sp>
      <p:pic>
        <p:nvPicPr>
          <p:cNvPr id="4" name="Graphic 3" descr="Badge 1 with solid fill">
            <a:extLst>
              <a:ext uri="{FF2B5EF4-FFF2-40B4-BE49-F238E27FC236}">
                <a16:creationId xmlns:a16="http://schemas.microsoft.com/office/drawing/2014/main" id="{7FA380CE-9921-4DFB-9C99-67F56DE5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856" y="688271"/>
            <a:ext cx="1983377" cy="1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2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2728</Words>
  <Application>Microsoft Office PowerPoint</Application>
  <PresentationFormat>Breedbeeld</PresentationFormat>
  <Paragraphs>501</Paragraphs>
  <Slides>46</Slides>
  <Notes>20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Calisto MT</vt:lpstr>
      <vt:lpstr>Cambria Math</vt:lpstr>
      <vt:lpstr>Courier New</vt:lpstr>
      <vt:lpstr>Roboto</vt:lpstr>
      <vt:lpstr>Symbol</vt:lpstr>
      <vt:lpstr>Office Theme</vt:lpstr>
      <vt:lpstr>Functional Programming</vt:lpstr>
      <vt:lpstr>Functional Programming</vt:lpstr>
      <vt:lpstr>functional programming?!</vt:lpstr>
      <vt:lpstr> why functional programming? </vt:lpstr>
      <vt:lpstr>learning outcomes</vt:lpstr>
      <vt:lpstr> week overview</vt:lpstr>
      <vt:lpstr>learning resources</vt:lpstr>
      <vt:lpstr>teaching and assessment</vt:lpstr>
      <vt:lpstr>week    Brief introduction to FP and Elm</vt:lpstr>
      <vt:lpstr>How is FP different? (I) </vt:lpstr>
      <vt:lpstr>How is FP different? (II)</vt:lpstr>
      <vt:lpstr>Immutable data</vt:lpstr>
      <vt:lpstr>Elm</vt:lpstr>
      <vt:lpstr>Elm</vt:lpstr>
      <vt:lpstr>Elm ingredients</vt:lpstr>
      <vt:lpstr>Elm syntax</vt:lpstr>
      <vt:lpstr>elm reactor</vt:lpstr>
      <vt:lpstr>assignments</vt:lpstr>
      <vt:lpstr>PowerPoint-presentatie</vt:lpstr>
      <vt:lpstr>loops vs. recursion</vt:lpstr>
      <vt:lpstr>recursion on lists (I)</vt:lpstr>
      <vt:lpstr>recursion on list (II)</vt:lpstr>
      <vt:lpstr>error handling: Maybe</vt:lpstr>
      <vt:lpstr>recursion on strings</vt:lpstr>
      <vt:lpstr>List.map</vt:lpstr>
      <vt:lpstr>List.filter</vt:lpstr>
      <vt:lpstr>assignments</vt:lpstr>
      <vt:lpstr> week     foldr, lambda expressions</vt:lpstr>
      <vt:lpstr>lambda expressions (aka. anonymous functions)</vt:lpstr>
      <vt:lpstr>foldr: the Swiss Army knife</vt:lpstr>
      <vt:lpstr>exercises</vt:lpstr>
      <vt:lpstr>foldl</vt:lpstr>
      <vt:lpstr> week     Currying Custom data types</vt:lpstr>
      <vt:lpstr>Functions are first class citizens</vt:lpstr>
      <vt:lpstr>Functions are first class citizens</vt:lpstr>
      <vt:lpstr>Functions are first class citizens</vt:lpstr>
      <vt:lpstr>Currying &amp; Partial Application</vt:lpstr>
      <vt:lpstr>Partial function application example</vt:lpstr>
      <vt:lpstr>Custom types</vt:lpstr>
      <vt:lpstr>modelling mathematical functions</vt:lpstr>
      <vt:lpstr>Research: FP in the wild</vt:lpstr>
      <vt:lpstr> week     Higher-order functions </vt:lpstr>
      <vt:lpstr>higher order functions (I)</vt:lpstr>
      <vt:lpstr>higher order functions (II): example</vt:lpstr>
      <vt:lpstr>assignments</vt:lpstr>
      <vt:lpstr>course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solving</dc:title>
  <dc:creator>Joris</dc:creator>
  <cp:lastModifiedBy>Ravelo Sánchez,Jesús J.N.</cp:lastModifiedBy>
  <cp:revision>489</cp:revision>
  <dcterms:created xsi:type="dcterms:W3CDTF">2018-11-24T12:46:43Z</dcterms:created>
  <dcterms:modified xsi:type="dcterms:W3CDTF">2024-07-17T10:53:44Z</dcterms:modified>
</cp:coreProperties>
</file>