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7"/>
  </p:notesMasterIdLst>
  <p:handoutMasterIdLst>
    <p:handoutMasterId r:id="rId38"/>
  </p:handoutMasterIdLst>
  <p:sldIdLst>
    <p:sldId id="350" r:id="rId5"/>
    <p:sldId id="351" r:id="rId6"/>
    <p:sldId id="258" r:id="rId7"/>
    <p:sldId id="262" r:id="rId8"/>
    <p:sldId id="259" r:id="rId9"/>
    <p:sldId id="260" r:id="rId10"/>
    <p:sldId id="428" r:id="rId11"/>
    <p:sldId id="261" r:id="rId12"/>
    <p:sldId id="263" r:id="rId13"/>
    <p:sldId id="266" r:id="rId14"/>
    <p:sldId id="268" r:id="rId15"/>
    <p:sldId id="391" r:id="rId16"/>
    <p:sldId id="387" r:id="rId17"/>
    <p:sldId id="388" r:id="rId18"/>
    <p:sldId id="389" r:id="rId19"/>
    <p:sldId id="390" r:id="rId20"/>
    <p:sldId id="392" r:id="rId21"/>
    <p:sldId id="393" r:id="rId22"/>
    <p:sldId id="420" r:id="rId23"/>
    <p:sldId id="421" r:id="rId24"/>
    <p:sldId id="395" r:id="rId25"/>
    <p:sldId id="394" r:id="rId26"/>
    <p:sldId id="396" r:id="rId27"/>
    <p:sldId id="401" r:id="rId28"/>
    <p:sldId id="402" r:id="rId29"/>
    <p:sldId id="423" r:id="rId30"/>
    <p:sldId id="424" r:id="rId31"/>
    <p:sldId id="404" r:id="rId32"/>
    <p:sldId id="425" r:id="rId33"/>
    <p:sldId id="426" r:id="rId34"/>
    <p:sldId id="427" r:id="rId35"/>
    <p:sldId id="40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66FF"/>
    <a:srgbClr val="FF0000"/>
    <a:srgbClr val="CC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5E343-EECB-4DD8-AD3C-FD45775FD40B}" v="3" dt="2025-04-01T09:06:43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4" autoAdjust="0"/>
    <p:restoredTop sz="91039" autoAdjust="0"/>
  </p:normalViewPr>
  <p:slideViewPr>
    <p:cSldViewPr>
      <p:cViewPr varScale="1">
        <p:scale>
          <a:sx n="136" d="100"/>
          <a:sy n="136" d="100"/>
        </p:scale>
        <p:origin x="438" y="114"/>
      </p:cViewPr>
      <p:guideLst>
        <p:guide orient="horz" pos="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umen,Hans J.B.H.M. van" userId="357d3a60-27dc-42a3-bd03-172815e944eb" providerId="ADAL" clId="{99F5E343-EECB-4DD8-AD3C-FD45775FD40B}"/>
    <pc:docChg chg="custSel addSld modSld">
      <pc:chgData name="Heumen,Hans J.B.H.M. van" userId="357d3a60-27dc-42a3-bd03-172815e944eb" providerId="ADAL" clId="{99F5E343-EECB-4DD8-AD3C-FD45775FD40B}" dt="2025-04-01T09:07:45.354" v="36" actId="27636"/>
      <pc:docMkLst>
        <pc:docMk/>
      </pc:docMkLst>
      <pc:sldChg chg="modSp mod">
        <pc:chgData name="Heumen,Hans J.B.H.M. van" userId="357d3a60-27dc-42a3-bd03-172815e944eb" providerId="ADAL" clId="{99F5E343-EECB-4DD8-AD3C-FD45775FD40B}" dt="2025-04-01T09:07:45.354" v="36" actId="27636"/>
        <pc:sldMkLst>
          <pc:docMk/>
          <pc:sldMk cId="2884168124" sldId="268"/>
        </pc:sldMkLst>
        <pc:spChg chg="mod">
          <ac:chgData name="Heumen,Hans J.B.H.M. van" userId="357d3a60-27dc-42a3-bd03-172815e944eb" providerId="ADAL" clId="{99F5E343-EECB-4DD8-AD3C-FD45775FD40B}" dt="2025-04-01T09:07:45.354" v="36" actId="27636"/>
          <ac:spMkLst>
            <pc:docMk/>
            <pc:sldMk cId="2884168124" sldId="268"/>
            <ac:spMk id="2" creationId="{00000000-0000-0000-0000-000000000000}"/>
          </ac:spMkLst>
        </pc:spChg>
      </pc:sldChg>
      <pc:sldChg chg="delSp modSp mod delAnim">
        <pc:chgData name="Heumen,Hans J.B.H.M. van" userId="357d3a60-27dc-42a3-bd03-172815e944eb" providerId="ADAL" clId="{99F5E343-EECB-4DD8-AD3C-FD45775FD40B}" dt="2025-03-31T10:20:39.345" v="1" actId="478"/>
        <pc:sldMkLst>
          <pc:docMk/>
          <pc:sldMk cId="3596008296" sldId="423"/>
        </pc:sldMkLst>
        <pc:spChg chg="del mod">
          <ac:chgData name="Heumen,Hans J.B.H.M. van" userId="357d3a60-27dc-42a3-bd03-172815e944eb" providerId="ADAL" clId="{99F5E343-EECB-4DD8-AD3C-FD45775FD40B}" dt="2025-03-31T10:20:39.345" v="1" actId="478"/>
          <ac:spMkLst>
            <pc:docMk/>
            <pc:sldMk cId="3596008296" sldId="423"/>
            <ac:spMk id="3" creationId="{0A35947B-271C-CDFA-258F-F2E15865215B}"/>
          </ac:spMkLst>
        </pc:spChg>
      </pc:sldChg>
      <pc:sldChg chg="delSp add">
        <pc:chgData name="Heumen,Hans J.B.H.M. van" userId="357d3a60-27dc-42a3-bd03-172815e944eb" providerId="ADAL" clId="{99F5E343-EECB-4DD8-AD3C-FD45775FD40B}" dt="2025-04-01T09:06:43.294" v="3" actId="478"/>
        <pc:sldMkLst>
          <pc:docMk/>
          <pc:sldMk cId="4111933617" sldId="428"/>
        </pc:sldMkLst>
        <pc:spChg chg="del">
          <ac:chgData name="Heumen,Hans J.B.H.M. van" userId="357d3a60-27dc-42a3-bd03-172815e944eb" providerId="ADAL" clId="{99F5E343-EECB-4DD8-AD3C-FD45775FD40B}" dt="2025-04-01T09:06:43.294" v="3" actId="478"/>
          <ac:spMkLst>
            <pc:docMk/>
            <pc:sldMk cId="4111933617" sldId="428"/>
            <ac:spMk id="5131" creationId="{00000000-0000-0000-0000-000000000000}"/>
          </ac:spMkLst>
        </pc:spChg>
      </pc:sldChg>
    </pc:docChg>
  </pc:docChgLst>
  <pc:docChgLst>
    <pc:chgData name="Heumen,Hans J.B.H.M. van" userId="357d3a60-27dc-42a3-bd03-172815e944eb" providerId="ADAL" clId="{1FB88A8A-6556-4E9D-8DCE-F74528B0DA0F}"/>
    <pc:docChg chg="undo custSel modSld">
      <pc:chgData name="Heumen,Hans J.B.H.M. van" userId="357d3a60-27dc-42a3-bd03-172815e944eb" providerId="ADAL" clId="{1FB88A8A-6556-4E9D-8DCE-F74528B0DA0F}" dt="2024-10-27T07:56:12.827" v="94" actId="20577"/>
      <pc:docMkLst>
        <pc:docMk/>
      </pc:docMkLst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455289170" sldId="258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3257287882" sldId="259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2817223878" sldId="260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1578270261" sldId="261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749210363" sldId="262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4118435111" sldId="263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3795752673" sldId="266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2884168124" sldId="268"/>
        </pc:sldMkLst>
      </pc:sldChg>
      <pc:sldChg chg="modSp mod">
        <pc:chgData name="Heumen,Hans J.B.H.M. van" userId="357d3a60-27dc-42a3-bd03-172815e944eb" providerId="ADAL" clId="{1FB88A8A-6556-4E9D-8DCE-F74528B0DA0F}" dt="2024-10-20T18:27:34.749" v="6" actId="1076"/>
        <pc:sldMkLst>
          <pc:docMk/>
          <pc:sldMk cId="933739156" sldId="350"/>
        </pc:sldMkLst>
      </pc:sldChg>
      <pc:sldChg chg="modSp mod">
        <pc:chgData name="Heumen,Hans J.B.H.M. van" userId="357d3a60-27dc-42a3-bd03-172815e944eb" providerId="ADAL" clId="{1FB88A8A-6556-4E9D-8DCE-F74528B0DA0F}" dt="2024-10-27T07:56:12.827" v="94" actId="20577"/>
        <pc:sldMkLst>
          <pc:docMk/>
          <pc:sldMk cId="3613953282" sldId="351"/>
        </pc:sldMkLst>
      </pc:sldChg>
      <pc:sldChg chg="modSp mod">
        <pc:chgData name="Heumen,Hans J.B.H.M. van" userId="357d3a60-27dc-42a3-bd03-172815e944eb" providerId="ADAL" clId="{1FB88A8A-6556-4E9D-8DCE-F74528B0DA0F}" dt="2024-10-27T07:52:05.580" v="61" actId="20577"/>
        <pc:sldMkLst>
          <pc:docMk/>
          <pc:sldMk cId="3187471697" sldId="387"/>
        </pc:sldMkLst>
      </pc:sldChg>
      <pc:sldChg chg="modSp mod">
        <pc:chgData name="Heumen,Hans J.B.H.M. van" userId="357d3a60-27dc-42a3-bd03-172815e944eb" providerId="ADAL" clId="{1FB88A8A-6556-4E9D-8DCE-F74528B0DA0F}" dt="2024-10-27T07:52:24.091" v="67" actId="20577"/>
        <pc:sldMkLst>
          <pc:docMk/>
          <pc:sldMk cId="212867272" sldId="388"/>
        </pc:sldMkLst>
      </pc:sldChg>
      <pc:sldChg chg="modSp mod">
        <pc:chgData name="Heumen,Hans J.B.H.M. van" userId="357d3a60-27dc-42a3-bd03-172815e944eb" providerId="ADAL" clId="{1FB88A8A-6556-4E9D-8DCE-F74528B0DA0F}" dt="2024-10-27T07:52:34.723" v="69" actId="20577"/>
        <pc:sldMkLst>
          <pc:docMk/>
          <pc:sldMk cId="3901718438" sldId="389"/>
        </pc:sldMkLst>
      </pc:sldChg>
      <pc:sldChg chg="modSp mod">
        <pc:chgData name="Heumen,Hans J.B.H.M. van" userId="357d3a60-27dc-42a3-bd03-172815e944eb" providerId="ADAL" clId="{1FB88A8A-6556-4E9D-8DCE-F74528B0DA0F}" dt="2024-10-27T07:52:43.098" v="71" actId="20577"/>
        <pc:sldMkLst>
          <pc:docMk/>
          <pc:sldMk cId="1450992311" sldId="390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3147826294" sldId="391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4217591307" sldId="392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570298746" sldId="394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3174456487" sldId="395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2649062524" sldId="396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2106156990" sldId="401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1006314800" sldId="402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1072382972" sldId="403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3765756079" sldId="404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3851748535" sldId="421"/>
        </pc:sldMkLst>
      </pc:sldChg>
      <pc:sldChg chg="addSp delSp modSp mod addAnim delAnim modAnim">
        <pc:chgData name="Heumen,Hans J.B.H.M. van" userId="357d3a60-27dc-42a3-bd03-172815e944eb" providerId="ADAL" clId="{1FB88A8A-6556-4E9D-8DCE-F74528B0DA0F}" dt="2024-10-27T07:53:54.414" v="81"/>
        <pc:sldMkLst>
          <pc:docMk/>
          <pc:sldMk cId="3596008296" sldId="423"/>
        </pc:sldMkLst>
      </pc:sldChg>
      <pc:sldChg chg="modSp">
        <pc:chgData name="Heumen,Hans J.B.H.M. van" userId="357d3a60-27dc-42a3-bd03-172815e944eb" providerId="ADAL" clId="{1FB88A8A-6556-4E9D-8DCE-F74528B0DA0F}" dt="2024-10-20T18:27:23.113" v="0"/>
        <pc:sldMkLst>
          <pc:docMk/>
          <pc:sldMk cId="45256828" sldId="424"/>
        </pc:sldMkLst>
      </pc:sldChg>
      <pc:sldChg chg="modSp mod">
        <pc:chgData name="Heumen,Hans J.B.H.M. van" userId="357d3a60-27dc-42a3-bd03-172815e944eb" providerId="ADAL" clId="{1FB88A8A-6556-4E9D-8DCE-F74528B0DA0F}" dt="2024-10-27T07:54:54.133" v="87" actId="113"/>
        <pc:sldMkLst>
          <pc:docMk/>
          <pc:sldMk cId="3172037582" sldId="425"/>
        </pc:sldMkLst>
      </pc:sldChg>
      <pc:sldChg chg="modSp mod">
        <pc:chgData name="Heumen,Hans J.B.H.M. van" userId="357d3a60-27dc-42a3-bd03-172815e944eb" providerId="ADAL" clId="{1FB88A8A-6556-4E9D-8DCE-F74528B0DA0F}" dt="2024-10-20T18:27:23.264" v="3" actId="27636"/>
        <pc:sldMkLst>
          <pc:docMk/>
          <pc:sldMk cId="851349508" sldId="426"/>
        </pc:sldMkLst>
      </pc:sldChg>
      <pc:sldChg chg="modSp mod">
        <pc:chgData name="Heumen,Hans J.B.H.M. van" userId="357d3a60-27dc-42a3-bd03-172815e944eb" providerId="ADAL" clId="{1FB88A8A-6556-4E9D-8DCE-F74528B0DA0F}" dt="2024-10-27T07:55:04.805" v="89" actId="114"/>
        <pc:sldMkLst>
          <pc:docMk/>
          <pc:sldMk cId="537784065" sldId="4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F4AA2B-88A4-4800-AA55-5CAF78FD907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opmaakprofielen van de modeltekst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96490A4-71D0-43B6-A632-F02D13E6AF8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9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https://en.wikipedia.org/wiki/Railway_semaphore_signal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490A4-71D0-43B6-A632-F02D13E6AF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4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26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490A4-71D0-43B6-A632-F02D13E6AF8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4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E5AF2-F5D9-4B2F-ABEB-04B6C05FB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6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433" y="4344767"/>
            <a:ext cx="5485135" cy="41151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 alt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490A4-71D0-43B6-A632-F02D13E6AF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689" y="4344466"/>
            <a:ext cx="5024989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689" y="4344466"/>
            <a:ext cx="5024989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Can be emulated in code with sleep() or wait() inbetween commands.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CCD31-1DDD-474A-8076-E82A80468E6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5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29F4-E559-48B6-91B3-B4547481D9C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C3C8D-752E-4C5C-8CAB-F2A4C6E4FE9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1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7456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B5E23-F948-44CB-824A-8981D2A1942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FB80E-2A7B-4A5F-A594-A1CDC7C6C87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8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64D41-E143-408C-8EB7-7E9879E427B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EF2A2-2E30-4C73-AB51-987DB599D10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2EC-A5A6-480D-84E2-3C65DDD1FBB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9F312-F328-4E9B-AFFF-1FAD4B493AA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87BB-8327-4FCB-B3B8-6EB8254B0FA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6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2706D-7A7A-4D03-95BC-E42C56A529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BB9BEE-FEB2-43B8-A5E2-FDD7B41D1CC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phore_%28programming%2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98E1E-942B-2D69-4A8C-DB4645502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584519-23F7-B4E3-3303-380E5FED0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1D63E2-FE7A-5EF6-B6FE-3971DE3B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100" y="4381500"/>
            <a:ext cx="190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3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is concerned with: CPU usage, throughput, turnaround time, response time, fairness. </a:t>
            </a:r>
            <a:r>
              <a:rPr lang="en-US" i="1" dirty="0"/>
              <a:t>Often conflicting</a:t>
            </a:r>
          </a:p>
          <a:p>
            <a:endParaRPr lang="en-US" dirty="0"/>
          </a:p>
          <a:p>
            <a:r>
              <a:rPr lang="en-US" dirty="0"/>
              <a:t>Scheduling algorithms:</a:t>
            </a:r>
          </a:p>
          <a:p>
            <a:pPr lvl="3"/>
            <a:r>
              <a:rPr lang="en-US" dirty="0"/>
              <a:t>Round Robin/Time Slicing </a:t>
            </a:r>
            <a:r>
              <a:rPr lang="en-US" dirty="0">
                <a:sym typeface="Wingdings" panose="05000000000000000000" pitchFamily="2" charset="2"/>
              </a:rPr>
              <a:t> Time quantum</a:t>
            </a:r>
            <a:endParaRPr lang="en-US" dirty="0"/>
          </a:p>
          <a:p>
            <a:pPr lvl="3"/>
            <a:r>
              <a:rPr lang="en-US" sz="1800" dirty="0"/>
              <a:t>FCFS: First Come, First Served</a:t>
            </a:r>
          </a:p>
          <a:p>
            <a:pPr lvl="3"/>
            <a:r>
              <a:rPr lang="en-US" sz="1600" dirty="0"/>
              <a:t>SJF: Shortest Job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10</a:t>
            </a:fld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shared Boolean to stop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Assume shared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000" dirty="0"/>
              <a:t>, initially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sz="1600" dirty="0"/>
              <a:t>In the thread, this variable is checked:</a:t>
            </a:r>
          </a:p>
          <a:p>
            <a:pPr marL="131445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while(!stop) {</a:t>
            </a:r>
          </a:p>
          <a:p>
            <a:pPr marL="131445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 // do some action </a:t>
            </a:r>
          </a:p>
          <a:p>
            <a:pPr marL="131445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600" dirty="0"/>
              <a:t>We can stop the thread by setting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600" dirty="0"/>
              <a:t>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31445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stopThread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31445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stop = true; </a:t>
            </a:r>
          </a:p>
          <a:p>
            <a:pPr marL="131445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/>
              <a:t>Thread will complete the action, and then stop</a:t>
            </a:r>
          </a:p>
          <a:p>
            <a:r>
              <a:rPr lang="en-US" sz="2000" dirty="0"/>
              <a:t>OK, but </a:t>
            </a:r>
            <a:r>
              <a:rPr lang="en-US" sz="2000" b="1" dirty="0"/>
              <a:t>not</a:t>
            </a:r>
            <a:r>
              <a:rPr lang="en-US" sz="2000" dirty="0"/>
              <a:t> when the thread is waiting or sleeping </a:t>
            </a:r>
            <a:br>
              <a:rPr lang="en-US" sz="2000" dirty="0"/>
            </a:br>
            <a:r>
              <a:rPr lang="en-US" sz="2000" dirty="0"/>
              <a:t>somewhere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416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Basic synchronization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Concurrent access to shared variables may result in data inconsistency</a:t>
            </a:r>
          </a:p>
          <a:p>
            <a:endParaRPr lang="en-US" sz="2400" dirty="0"/>
          </a:p>
          <a:p>
            <a:r>
              <a:rPr lang="en-US" sz="2400" b="1" dirty="0"/>
              <a:t>Critical Section</a:t>
            </a:r>
            <a:r>
              <a:rPr lang="en-US" sz="2400" dirty="0"/>
              <a:t>: piece of code accessing shared variables that must be protected against concurrent access</a:t>
            </a:r>
          </a:p>
          <a:p>
            <a:endParaRPr lang="en-US" sz="2400" dirty="0"/>
          </a:p>
          <a:p>
            <a:r>
              <a:rPr lang="en-US" sz="2400" dirty="0"/>
              <a:t>Mechanisms are required to ensure orderly execution of parallel threads with shared variables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4782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/>
              <a:t>Synchronization problem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Suppose, we make an auction </a:t>
            </a:r>
            <a:br>
              <a:rPr lang="en-US" dirty="0"/>
            </a:br>
            <a:r>
              <a:rPr lang="en-US" dirty="0"/>
              <a:t>application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could be a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dirty="0"/>
              <a:t>, with</a:t>
            </a:r>
          </a:p>
          <a:p>
            <a:pPr lvl="1"/>
            <a:r>
              <a:rPr lang="en-US" dirty="0"/>
              <a:t>an attribute for the highest bid up to now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function that changes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/>
              <a:t> when there is a higher bid: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(bid)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(bid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96136" y="1484784"/>
            <a:ext cx="2933279" cy="156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47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/>
              <a:t>Synchronization problem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go wrong?</a:t>
            </a:r>
          </a:p>
          <a:p>
            <a:r>
              <a:rPr lang="en-US" dirty="0"/>
              <a:t>Suppose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/>
              <a:t> is now 10</a:t>
            </a:r>
          </a:p>
          <a:p>
            <a:pPr lvl="1"/>
            <a:r>
              <a:rPr lang="en-US" dirty="0"/>
              <a:t>2 bidders (in 2 threads) call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/>
              <a:t> at almost the same time, </a:t>
            </a:r>
            <a:r>
              <a:rPr lang="en-US" dirty="0" err="1"/>
              <a:t>eg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(14);</a:t>
            </a:r>
            <a:r>
              <a:rPr lang="en-US" dirty="0"/>
              <a:t>     and 	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r>
              <a:rPr lang="en-US" dirty="0"/>
              <a:t>Then, execution could go like this: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if(14&gt;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if(12&gt;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14;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r>
              <a:rPr lang="en-US" dirty="0"/>
              <a:t>Result: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</a:t>
            </a:r>
            <a:r>
              <a:rPr lang="en-US" dirty="0"/>
              <a:t> is 12, and not 14</a:t>
            </a:r>
          </a:p>
          <a:p>
            <a:endParaRPr lang="nl-NL" dirty="0"/>
          </a:p>
        </p:txBody>
      </p:sp>
      <p:sp>
        <p:nvSpPr>
          <p:cNvPr id="4" name="Line 4"/>
          <p:cNvSpPr/>
          <p:nvPr/>
        </p:nvSpPr>
        <p:spPr>
          <a:xfrm>
            <a:off x="3591940" y="4673535"/>
            <a:ext cx="1189792" cy="1560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2" h="635" fill="none">
                <a:moveTo>
                  <a:pt x="0" y="0"/>
                </a:moveTo>
                <a:lnTo>
                  <a:pt x="1482" y="635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l-NL" sz="1800" b="0" i="0" u="none" strike="noStrike" baseline="0">
              <a:ln>
                <a:noFill/>
              </a:ln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  <p:sp>
        <p:nvSpPr>
          <p:cNvPr id="5" name="Line 5"/>
          <p:cNvSpPr/>
          <p:nvPr/>
        </p:nvSpPr>
        <p:spPr>
          <a:xfrm>
            <a:off x="3881612" y="4919159"/>
            <a:ext cx="1005972" cy="1560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0" h="423" fill="none">
                <a:moveTo>
                  <a:pt x="1270" y="0"/>
                </a:moveTo>
                <a:lnTo>
                  <a:pt x="0" y="423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l-NL" sz="1800" b="0" i="0" u="none" strike="noStrike" baseline="0">
              <a:ln>
                <a:noFill/>
              </a:ln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  <p:sp>
        <p:nvSpPr>
          <p:cNvPr id="6" name="Line 6"/>
          <p:cNvSpPr/>
          <p:nvPr/>
        </p:nvSpPr>
        <p:spPr>
          <a:xfrm>
            <a:off x="3941916" y="5257800"/>
            <a:ext cx="779512" cy="2521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94" h="424" fill="none">
                <a:moveTo>
                  <a:pt x="0" y="0"/>
                </a:moveTo>
                <a:lnTo>
                  <a:pt x="1694" y="424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l-NL" sz="1800" b="0" i="0" u="none" strike="noStrike" baseline="0">
              <a:ln>
                <a:noFill/>
              </a:ln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286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/>
              <a:t>Synchronization problem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Reason:</a:t>
            </a:r>
          </a:p>
          <a:p>
            <a:pPr lvl="1"/>
            <a:r>
              <a:rPr lang="en-US" sz="2000" dirty="0"/>
              <a:t>context switch between threads can occur between test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bid&gt;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sz="2000" dirty="0"/>
              <a:t>) and block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=bid;</a:t>
            </a:r>
            <a:r>
              <a:rPr lang="en-US" sz="2000" dirty="0"/>
              <a:t>)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-statement</a:t>
            </a:r>
          </a:p>
          <a:p>
            <a:endParaRPr lang="en-US" sz="2400" dirty="0"/>
          </a:p>
          <a:p>
            <a:r>
              <a:rPr lang="en-US" sz="2400" dirty="0"/>
              <a:t>Solution:</a:t>
            </a:r>
          </a:p>
          <a:p>
            <a:pPr lvl="1"/>
            <a:r>
              <a:rPr lang="en-US" sz="2000" dirty="0"/>
              <a:t>make sure that at most one thread at a time can call this method</a:t>
            </a:r>
          </a:p>
          <a:p>
            <a:endParaRPr lang="en-US" sz="2400" dirty="0"/>
          </a:p>
          <a:p>
            <a:r>
              <a:rPr lang="en-US" sz="2400" dirty="0"/>
              <a:t>Same kind of problem can occur within one single statement (see next slide)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0171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/>
              <a:t>Synchronization problem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Suppose </a:t>
            </a:r>
            <a:r>
              <a:rPr lang="en-US" sz="2000" dirty="0">
                <a:latin typeface="Courier New" pitchFamily="49"/>
                <a:cs typeface="Courier New" pitchFamily="49"/>
              </a:rPr>
              <a:t>count=5 </a:t>
            </a:r>
            <a:r>
              <a:rPr lang="en-US" sz="2000" dirty="0"/>
              <a:t>is shared between 2 threads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One thread does </a:t>
            </a:r>
            <a:r>
              <a:rPr lang="en-US" sz="2000" dirty="0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count+=1</a:t>
            </a:r>
            <a:r>
              <a:rPr lang="en-US" sz="2000" dirty="0">
                <a:latin typeface="Courier New" pitchFamily="49"/>
                <a:cs typeface="Courier New" pitchFamily="49"/>
              </a:rPr>
              <a:t> </a:t>
            </a:r>
            <a:r>
              <a:rPr lang="en-US" sz="2000" dirty="0"/>
              <a:t>and the other does </a:t>
            </a:r>
            <a:r>
              <a:rPr lang="en-US" sz="2000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count—=1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both at the same time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Expected result: 5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count+=1</a:t>
            </a:r>
            <a:r>
              <a:rPr lang="en-US" sz="2000" dirty="0">
                <a:latin typeface="Courier New" pitchFamily="49"/>
                <a:cs typeface="Courier New" pitchFamily="49"/>
              </a:rPr>
              <a:t> </a:t>
            </a:r>
            <a:r>
              <a:rPr lang="en-US" sz="2000" dirty="0"/>
              <a:t>could be implemented as</a:t>
            </a:r>
          </a:p>
          <a:p>
            <a:pPr lvl="1">
              <a:lnSpc>
                <a:spcPct val="90000"/>
              </a:lnSpc>
              <a:spcBef>
                <a:spcPts val="873"/>
              </a:spcBef>
            </a:pPr>
            <a:r>
              <a:rPr lang="en-US" sz="1800" dirty="0">
                <a:solidFill>
                  <a:srgbClr val="0070C0"/>
                </a:solidFill>
                <a:latin typeface="Wingdings" pitchFamily="2"/>
                <a:cs typeface="Courier New" pitchFamily="49"/>
              </a:rPr>
              <a:t></a:t>
            </a:r>
            <a:r>
              <a:rPr lang="en-US" sz="1800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     register1 = count;</a:t>
            </a:r>
            <a:br>
              <a:rPr lang="en-US" sz="1800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</a:br>
            <a:r>
              <a:rPr lang="en-US" sz="1800" dirty="0">
                <a:solidFill>
                  <a:srgbClr val="0070C0"/>
                </a:solidFill>
                <a:latin typeface="Wingdings" pitchFamily="2"/>
                <a:cs typeface="Courier New" pitchFamily="49"/>
              </a:rPr>
              <a:t></a:t>
            </a:r>
            <a:r>
              <a:rPr lang="en-US" sz="1800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     register1 = register1 + 1;</a:t>
            </a:r>
            <a:br>
              <a:rPr lang="en-US" sz="1800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</a:br>
            <a:r>
              <a:rPr lang="en-US" sz="1800" dirty="0">
                <a:solidFill>
                  <a:srgbClr val="0070C0"/>
                </a:solidFill>
                <a:latin typeface="Wingdings" pitchFamily="2"/>
                <a:cs typeface="Courier New" pitchFamily="49"/>
              </a:rPr>
              <a:t></a:t>
            </a:r>
            <a:r>
              <a:rPr lang="en-US" sz="1800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     count </a:t>
            </a:r>
            <a:r>
              <a:rPr lang="en-US" sz="1800" dirty="0">
                <a:solidFill>
                  <a:srgbClr val="0000FF"/>
                </a:solidFill>
                <a:latin typeface="Courier New" pitchFamily="49"/>
                <a:cs typeface="Courier New" pitchFamily="49"/>
              </a:rPr>
              <a:t>= </a:t>
            </a:r>
            <a:r>
              <a:rPr lang="en-US" sz="1800" dirty="0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register1;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count-=1</a:t>
            </a:r>
            <a:r>
              <a:rPr lang="en-US" sz="2000" dirty="0">
                <a:latin typeface="Courier New" pitchFamily="49"/>
                <a:cs typeface="Courier New" pitchFamily="49"/>
              </a:rPr>
              <a:t> </a:t>
            </a:r>
            <a:r>
              <a:rPr lang="en-US" sz="2000" dirty="0"/>
              <a:t>could be implemented as</a:t>
            </a:r>
          </a:p>
          <a:p>
            <a:pPr marL="342900" lvl="1" indent="-342900">
              <a:lnSpc>
                <a:spcPct val="90000"/>
              </a:lnSpc>
              <a:spcBef>
                <a:spcPts val="873"/>
              </a:spcBef>
            </a:pPr>
            <a:r>
              <a:rPr lang="en-US" sz="1800" dirty="0">
                <a:solidFill>
                  <a:srgbClr val="999900"/>
                </a:solidFill>
                <a:latin typeface="Wingdings" pitchFamily="2"/>
                <a:cs typeface="Courier New" pitchFamily="49"/>
              </a:rPr>
              <a:t></a:t>
            </a:r>
            <a:r>
              <a:rPr lang="en-US" sz="1800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     register2 = count;</a:t>
            </a:r>
            <a:br>
              <a:rPr lang="en-US" sz="1800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</a:br>
            <a:r>
              <a:rPr lang="en-US" sz="1800" dirty="0">
                <a:solidFill>
                  <a:srgbClr val="999900"/>
                </a:solidFill>
                <a:latin typeface="Wingdings" pitchFamily="2"/>
                <a:cs typeface="Courier New" pitchFamily="49"/>
              </a:rPr>
              <a:t></a:t>
            </a:r>
            <a:r>
              <a:rPr lang="en-US" sz="1800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     register2 = register2 – 1;</a:t>
            </a:r>
            <a:br>
              <a:rPr lang="en-US" sz="1800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</a:br>
            <a:r>
              <a:rPr lang="en-US" sz="1800" dirty="0">
                <a:solidFill>
                  <a:srgbClr val="999900"/>
                </a:solidFill>
                <a:latin typeface="Wingdings" pitchFamily="2"/>
                <a:cs typeface="Courier New" pitchFamily="49"/>
              </a:rPr>
              <a:t></a:t>
            </a:r>
            <a:r>
              <a:rPr lang="en-US" sz="1800" dirty="0">
                <a:solidFill>
                  <a:srgbClr val="999900"/>
                </a:solidFill>
                <a:latin typeface="Courier New" pitchFamily="49"/>
                <a:cs typeface="Courier New" pitchFamily="49"/>
              </a:rPr>
              <a:t>     count = register2;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Consider this execution interleaving: </a:t>
            </a:r>
            <a:r>
              <a:rPr lang="en-US" sz="2000" dirty="0">
                <a:solidFill>
                  <a:srgbClr val="0070C0"/>
                </a:solidFill>
                <a:latin typeface="Wingdings" pitchFamily="2"/>
              </a:rPr>
              <a:t>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Wingdings" pitchFamily="2"/>
              </a:rPr>
              <a:t>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999900"/>
                </a:solidFill>
                <a:latin typeface="Wingdings" pitchFamily="2"/>
              </a:rPr>
              <a:t></a:t>
            </a:r>
            <a:r>
              <a:rPr lang="en-US" sz="2000" dirty="0">
                <a:solidFill>
                  <a:srgbClr val="999900"/>
                </a:solidFill>
              </a:rPr>
              <a:t> </a:t>
            </a:r>
            <a:r>
              <a:rPr lang="en-US" sz="2000" dirty="0">
                <a:solidFill>
                  <a:srgbClr val="999900"/>
                </a:solidFill>
                <a:latin typeface="Wingdings" pitchFamily="2"/>
              </a:rPr>
              <a:t></a:t>
            </a:r>
            <a:r>
              <a:rPr lang="en-US" sz="2000" dirty="0">
                <a:solidFill>
                  <a:srgbClr val="99990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Wingdings" pitchFamily="2"/>
              </a:rPr>
              <a:t>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9900"/>
                </a:solidFill>
                <a:latin typeface="Wingdings" pitchFamily="2"/>
              </a:rPr>
              <a:t>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Result?</a:t>
            </a:r>
          </a:p>
          <a:p>
            <a:endParaRPr lang="nl-NL" sz="2000" dirty="0"/>
          </a:p>
        </p:txBody>
      </p:sp>
      <p:sp>
        <p:nvSpPr>
          <p:cNvPr id="4" name="Freeform 3"/>
          <p:cNvSpPr/>
          <p:nvPr/>
        </p:nvSpPr>
        <p:spPr>
          <a:xfrm>
            <a:off x="6696000" y="2960177"/>
            <a:ext cx="1944000" cy="936000"/>
          </a:xfrm>
          <a:custGeom>
            <a:avLst>
              <a:gd name="f0" fmla="val -1482"/>
              <a:gd name="f1" fmla="val -15839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FE7E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"non-</a:t>
            </a:r>
            <a:r>
              <a:rPr lang="nl-NL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atomic</a:t>
            </a:r>
            <a:endParaRPr lang="nl-NL" sz="1800" b="0" i="0" u="none" strike="noStrike" baseline="0" dirty="0">
              <a:ln>
                <a:noFill/>
              </a:ln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operation</a:t>
            </a:r>
            <a:r>
              <a:rPr lang="nl-NL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9320" y="2595498"/>
            <a:ext cx="467280" cy="36467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509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Non-atomic 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436" y="1600200"/>
            <a:ext cx="834536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Most statements in Python (and also in other languages like e.g. Java) consist of </a:t>
            </a:r>
            <a:r>
              <a:rPr lang="en-US" sz="2400" u="sng" dirty="0"/>
              <a:t>a number of steps</a:t>
            </a:r>
          </a:p>
          <a:p>
            <a:endParaRPr lang="en-US" sz="2400" dirty="0"/>
          </a:p>
          <a:p>
            <a:pPr lvl="1"/>
            <a:r>
              <a:rPr lang="en-US" sz="2000" dirty="0"/>
              <a:t>Steps can be interleaved with other threads</a:t>
            </a:r>
          </a:p>
          <a:p>
            <a:endParaRPr lang="en-US" sz="2400" dirty="0"/>
          </a:p>
          <a:p>
            <a:pPr lvl="1"/>
            <a:r>
              <a:rPr lang="en-US" sz="2000" dirty="0"/>
              <a:t>Such statements are </a:t>
            </a:r>
            <a:r>
              <a:rPr lang="en-US" sz="2000" u="sng" dirty="0"/>
              <a:t>not thread-safe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21759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/>
              <a:t>Mutual exclusion in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/>
          <a:lstStyle/>
          <a:p>
            <a:r>
              <a:rPr lang="en-US" dirty="0"/>
              <a:t>For synchronizing non-atomic statements, we can use a ‘</a:t>
            </a:r>
            <a:r>
              <a:rPr lang="en-US" dirty="0" err="1"/>
              <a:t>mutex</a:t>
            </a:r>
            <a:r>
              <a:rPr lang="en-US" dirty="0"/>
              <a:t>‘ that serves as a lock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lock can be held by at most one thread</a:t>
            </a:r>
          </a:p>
          <a:p>
            <a:endParaRPr lang="en-US" dirty="0"/>
          </a:p>
          <a:p>
            <a:r>
              <a:rPr lang="en-US" dirty="0"/>
              <a:t>When 2 or more threads compete to get the lock:</a:t>
            </a:r>
          </a:p>
          <a:p>
            <a:pPr lvl="1"/>
            <a:r>
              <a:rPr lang="en-US" dirty="0"/>
              <a:t>one will succeed and</a:t>
            </a:r>
          </a:p>
          <a:p>
            <a:pPr lvl="1"/>
            <a:r>
              <a:rPr lang="en-US" dirty="0"/>
              <a:t>others have to wait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467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 err="1"/>
              <a:t>Mutex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/>
          <a:lstStyle/>
          <a:p>
            <a:r>
              <a:rPr lang="en-US" sz="2400" dirty="0"/>
              <a:t>Is a synchronization primitive that has an initial value (1)</a:t>
            </a:r>
          </a:p>
          <a:p>
            <a:r>
              <a:rPr lang="en-US" sz="2400" dirty="0"/>
              <a:t>Two methods are defined on a </a:t>
            </a:r>
            <a:r>
              <a:rPr lang="en-US" sz="2400" dirty="0" err="1"/>
              <a:t>mutex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Mutex.wait</a:t>
            </a:r>
            <a:r>
              <a:rPr lang="en-US" sz="2000" dirty="0"/>
              <a:t>() – Effect:</a:t>
            </a:r>
          </a:p>
          <a:p>
            <a:pPr lvl="2"/>
            <a:r>
              <a:rPr lang="en-US" sz="1800" dirty="0"/>
              <a:t>If the </a:t>
            </a:r>
            <a:r>
              <a:rPr lang="en-US" sz="1800" dirty="0" err="1"/>
              <a:t>mutex</a:t>
            </a:r>
            <a:r>
              <a:rPr lang="en-US" sz="1800" dirty="0"/>
              <a:t> value is 1, then the value will be decremented by 1. </a:t>
            </a:r>
          </a:p>
          <a:p>
            <a:pPr lvl="2"/>
            <a:r>
              <a:rPr lang="en-US" sz="1800" dirty="0"/>
              <a:t>If the </a:t>
            </a:r>
            <a:r>
              <a:rPr lang="en-US" sz="1800" dirty="0" err="1"/>
              <a:t>mutex</a:t>
            </a:r>
            <a:r>
              <a:rPr lang="en-US" sz="1800" dirty="0"/>
              <a:t> value is zero the thread that executes that wait will block.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 err="1"/>
              <a:t>Mutex.signal</a:t>
            </a:r>
            <a:r>
              <a:rPr lang="en-US" sz="2000" dirty="0"/>
              <a:t>() – Effect</a:t>
            </a:r>
          </a:p>
          <a:p>
            <a:pPr lvl="2"/>
            <a:r>
              <a:rPr lang="en-US" sz="1800" dirty="0"/>
              <a:t>The </a:t>
            </a:r>
            <a:r>
              <a:rPr lang="en-US" sz="1800" dirty="0" err="1"/>
              <a:t>mutex</a:t>
            </a:r>
            <a:r>
              <a:rPr lang="en-US" sz="1800" dirty="0"/>
              <a:t> value will be incremented by 1. If there are 1 or more blocked threads one of them may continue (after decrementing the </a:t>
            </a:r>
            <a:r>
              <a:rPr lang="en-US" sz="1800" dirty="0" err="1"/>
              <a:t>mutex</a:t>
            </a:r>
            <a:r>
              <a:rPr lang="en-US" sz="1800" dirty="0"/>
              <a:t> value by 1)</a:t>
            </a:r>
          </a:p>
          <a:p>
            <a:pPr lvl="2"/>
            <a:endParaRPr lang="en-US" sz="1800" dirty="0"/>
          </a:p>
          <a:p>
            <a:r>
              <a:rPr lang="en-US" sz="2400" dirty="0"/>
              <a:t>A </a:t>
            </a:r>
            <a:r>
              <a:rPr lang="en-US" sz="2400" dirty="0" err="1"/>
              <a:t>mutex</a:t>
            </a:r>
            <a:r>
              <a:rPr lang="en-US" sz="2400" dirty="0"/>
              <a:t> is used to achieve mutual exclusion (i.e. one thread gets exclusive access to a shared variable)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5060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45C9C-F1F5-4D69-494A-142C608A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95E2D2-0C03-3F35-133F-43B60DC7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Processes</a:t>
            </a:r>
          </a:p>
          <a:p>
            <a:endParaRPr lang="en-US" dirty="0"/>
          </a:p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61395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Critical </a:t>
            </a:r>
            <a:r>
              <a:rPr lang="nl-NL" dirty="0" err="1"/>
              <a:t>section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The </a:t>
            </a:r>
            <a:r>
              <a:rPr lang="nl-NL" sz="2800" dirty="0" err="1"/>
              <a:t>lines</a:t>
            </a:r>
            <a:r>
              <a:rPr lang="nl-NL" sz="2800" dirty="0"/>
              <a:t> of code </a:t>
            </a:r>
            <a:r>
              <a:rPr lang="nl-NL" sz="2800" dirty="0" err="1"/>
              <a:t>that</a:t>
            </a:r>
            <a:r>
              <a:rPr lang="nl-NL" sz="2800" dirty="0"/>
              <a:t> access shared data are </a:t>
            </a:r>
            <a:r>
              <a:rPr lang="nl-NL" sz="2800" dirty="0" err="1"/>
              <a:t>called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Critical </a:t>
            </a:r>
            <a:r>
              <a:rPr lang="nl-NL" sz="2800" dirty="0" err="1"/>
              <a:t>section</a:t>
            </a:r>
            <a:r>
              <a:rPr lang="nl-NL" sz="2800" dirty="0"/>
              <a:t>.</a:t>
            </a:r>
          </a:p>
          <a:p>
            <a:r>
              <a:rPr lang="nl-NL" sz="2800" dirty="0"/>
              <a:t>A </a:t>
            </a:r>
            <a:r>
              <a:rPr lang="nl-NL" sz="2800" dirty="0" err="1"/>
              <a:t>mutex</a:t>
            </a:r>
            <a:r>
              <a:rPr lang="nl-NL" sz="2800" dirty="0"/>
              <a:t> is </a:t>
            </a:r>
            <a:r>
              <a:rPr lang="nl-NL" sz="2800" dirty="0" err="1"/>
              <a:t>used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guard</a:t>
            </a:r>
            <a:r>
              <a:rPr lang="nl-NL" sz="2800" dirty="0"/>
              <a:t> </a:t>
            </a:r>
            <a:r>
              <a:rPr lang="nl-NL" sz="2800" dirty="0" err="1"/>
              <a:t>critical</a:t>
            </a:r>
            <a:r>
              <a:rPr lang="nl-NL" sz="2800" dirty="0"/>
              <a:t> </a:t>
            </a:r>
            <a:r>
              <a:rPr lang="nl-NL" sz="2800" dirty="0" err="1"/>
              <a:t>sections</a:t>
            </a:r>
            <a:r>
              <a:rPr lang="nl-NL" sz="2800" dirty="0"/>
              <a:t> in </a:t>
            </a:r>
            <a:r>
              <a:rPr lang="nl-NL" sz="2800" dirty="0" err="1"/>
              <a:t>threads</a:t>
            </a:r>
            <a:r>
              <a:rPr lang="nl-NL" sz="2800" dirty="0"/>
              <a:t>:</a:t>
            </a:r>
          </a:p>
          <a:p>
            <a:pPr lvl="1"/>
            <a:r>
              <a:rPr lang="nl-NL" sz="2400" dirty="0"/>
              <a:t>In order </a:t>
            </a:r>
            <a:r>
              <a:rPr lang="nl-NL" sz="2400" dirty="0" err="1"/>
              <a:t>to</a:t>
            </a:r>
            <a:r>
              <a:rPr lang="nl-NL" sz="2400" dirty="0"/>
              <a:t> control </a:t>
            </a:r>
            <a:r>
              <a:rPr lang="nl-NL" sz="2400" dirty="0" err="1"/>
              <a:t>exclusive</a:t>
            </a:r>
            <a:r>
              <a:rPr lang="nl-NL" sz="2400" dirty="0"/>
              <a:t> access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shared </a:t>
            </a:r>
            <a:r>
              <a:rPr lang="nl-NL" sz="2400" dirty="0" err="1"/>
              <a:t>variable</a:t>
            </a:r>
            <a:endParaRPr lang="nl-NL" sz="2400" dirty="0"/>
          </a:p>
          <a:p>
            <a:pPr lvl="1"/>
            <a:r>
              <a:rPr lang="nl-NL" sz="2400" dirty="0"/>
              <a:t>In order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avoid</a:t>
            </a:r>
            <a:r>
              <a:rPr lang="nl-NL" sz="2400" dirty="0"/>
              <a:t> data </a:t>
            </a:r>
            <a:r>
              <a:rPr lang="nl-NL" sz="2400" dirty="0" err="1"/>
              <a:t>inconsistency</a:t>
            </a: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5174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>
                <a:latin typeface="Courier New" pitchFamily="49"/>
              </a:rPr>
              <a:t>Use of </a:t>
            </a:r>
            <a:r>
              <a:rPr lang="en-GB" dirty="0" err="1">
                <a:latin typeface="Courier New" pitchFamily="49"/>
              </a:rPr>
              <a:t>mutex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critical section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(bid 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highestBid.v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bid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400" dirty="0"/>
          </a:p>
          <a:p>
            <a:r>
              <a:rPr lang="en-US" sz="2400" dirty="0"/>
              <a:t>Then: a thread must first get object’s lock (“ball”) before it can execute method</a:t>
            </a:r>
          </a:p>
          <a:p>
            <a:endParaRPr lang="en-US" sz="2400" dirty="0"/>
          </a:p>
          <a:p>
            <a:r>
              <a:rPr lang="en-US" sz="2400" dirty="0"/>
              <a:t>And: lock is released (“ball is thrown”) when method is finished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445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/>
              <a:t>Lock-analogy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it is not allowed to speak concurrently</a:t>
            </a:r>
          </a:p>
          <a:p>
            <a:endParaRPr lang="en-US" sz="2400" dirty="0"/>
          </a:p>
          <a:p>
            <a:r>
              <a:rPr lang="en-US" sz="2400" dirty="0"/>
              <a:t>Speaking protocol:</a:t>
            </a:r>
          </a:p>
          <a:p>
            <a:pPr lvl="1"/>
            <a:r>
              <a:rPr lang="en-US" sz="2000" dirty="0"/>
              <a:t>There is one ball (=lock) in the group 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only the person with the ball may speak</a:t>
            </a:r>
          </a:p>
          <a:p>
            <a:pPr lvl="1"/>
            <a:r>
              <a:rPr lang="en-US" sz="2000" dirty="0"/>
              <a:t>Everybody who wants to speak tries to get ball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only one person will succeed</a:t>
            </a:r>
          </a:p>
          <a:p>
            <a:pPr lvl="1"/>
            <a:r>
              <a:rPr lang="en-US" sz="2000" dirty="0"/>
              <a:t>When finished speaking, ball is thrown upwards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others try to catch it</a:t>
            </a:r>
          </a:p>
          <a:p>
            <a:endParaRPr lang="en-US" sz="2400" dirty="0"/>
          </a:p>
          <a:p>
            <a:r>
              <a:rPr lang="en-US" sz="2400" dirty="0"/>
              <a:t>In Python, a </a:t>
            </a:r>
            <a:r>
              <a:rPr lang="en-US" sz="2400" dirty="0" err="1"/>
              <a:t>mutex</a:t>
            </a:r>
            <a:r>
              <a:rPr lang="en-US" sz="2400" dirty="0"/>
              <a:t> is used as a ‘ball’</a:t>
            </a:r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7029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When to use a </a:t>
            </a:r>
            <a:r>
              <a:rPr lang="en-US" dirty="0" err="1"/>
              <a:t>mutex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a </a:t>
            </a:r>
            <a:r>
              <a:rPr lang="en-US" sz="2800" dirty="0" err="1"/>
              <a:t>mutex</a:t>
            </a:r>
            <a:r>
              <a:rPr lang="en-US" sz="2800" dirty="0"/>
              <a:t> when a shared variable can be changed by multiple threads at the same time</a:t>
            </a:r>
          </a:p>
          <a:p>
            <a:endParaRPr lang="en-US" sz="2800" dirty="0"/>
          </a:p>
          <a:p>
            <a:r>
              <a:rPr lang="en-US" sz="2800" dirty="0"/>
              <a:t>Using a </a:t>
            </a:r>
            <a:r>
              <a:rPr lang="en-US" sz="2800" dirty="0" err="1"/>
              <a:t>mutex</a:t>
            </a:r>
            <a:r>
              <a:rPr lang="en-US" sz="2800" dirty="0"/>
              <a:t> has some disadvantages:</a:t>
            </a:r>
          </a:p>
          <a:p>
            <a:pPr lvl="1"/>
            <a:r>
              <a:rPr lang="en-US" sz="2400" dirty="0"/>
              <a:t>the code becomes slightly slower</a:t>
            </a:r>
          </a:p>
          <a:p>
            <a:pPr lvl="1"/>
            <a:r>
              <a:rPr lang="en-US" sz="2400" dirty="0"/>
              <a:t>extra waiting is introduced because of the locks</a:t>
            </a:r>
          </a:p>
          <a:p>
            <a:endParaRPr lang="en-US" sz="2800" dirty="0"/>
          </a:p>
          <a:p>
            <a:r>
              <a:rPr lang="en-US" sz="2800" dirty="0"/>
              <a:t>Therefore, </a:t>
            </a:r>
            <a:r>
              <a:rPr lang="en-US" sz="2800" dirty="0" err="1"/>
              <a:t>mutexes</a:t>
            </a:r>
            <a:r>
              <a:rPr lang="en-US" sz="2800" dirty="0"/>
              <a:t> should be used with care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64906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72000" y="1007999"/>
            <a:ext cx="3816000" cy="58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Dentist analogy (I)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876800"/>
          </a:xfrm>
        </p:spPr>
        <p:txBody>
          <a:bodyPr/>
          <a:lstStyle/>
          <a:p>
            <a:r>
              <a:rPr lang="en-US" sz="2800" dirty="0"/>
              <a:t>Compare with dentist practice</a:t>
            </a:r>
          </a:p>
          <a:p>
            <a:pPr lvl="1"/>
            <a:r>
              <a:rPr lang="en-US" sz="2400" dirty="0"/>
              <a:t>There is a treatment room (t), where at most one patient can be</a:t>
            </a:r>
          </a:p>
          <a:p>
            <a:endParaRPr lang="en-US" sz="2800" dirty="0"/>
          </a:p>
          <a:p>
            <a:pPr lvl="1"/>
            <a:r>
              <a:rPr lang="en-US" sz="2400" dirty="0"/>
              <a:t>There is a waiting room (e) for patients that just came in</a:t>
            </a:r>
          </a:p>
          <a:p>
            <a:endParaRPr lang="nl-NL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13159" y="3862079"/>
            <a:ext cx="1119240" cy="368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0615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Waiting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Sometimes we want to wait inside synchronized method</a:t>
            </a:r>
          </a:p>
          <a:p>
            <a:endParaRPr lang="en-US" dirty="0"/>
          </a:p>
          <a:p>
            <a:r>
              <a:rPr lang="en-US" dirty="0"/>
              <a:t>For that, we can use a semaphore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6314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Synchronization problem</a:t>
            </a:r>
            <a:endParaRPr lang="nl-NL" sz="4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8" r="3907" b="2570"/>
          <a:stretch/>
        </p:blipFill>
        <p:spPr bwMode="auto">
          <a:xfrm>
            <a:off x="5861304" y="1069301"/>
            <a:ext cx="3282696" cy="206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8650" y="2829355"/>
            <a:ext cx="3028950" cy="2737056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while True: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---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---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</a:t>
            </a:r>
            <a:r>
              <a:rPr lang="en-US" altLang="en-US" sz="2100" dirty="0" err="1">
                <a:latin typeface="Courier New" panose="02070309020205020404" pitchFamily="49" charset="0"/>
              </a:rPr>
              <a:t>move_to_ball</a:t>
            </a:r>
            <a:r>
              <a:rPr lang="en-US" altLang="en-US" sz="2100" dirty="0">
                <a:latin typeface="Courier New" panose="02070309020205020404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---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934206" y="2820210"/>
            <a:ext cx="3028950" cy="2746201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while True: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---</a:t>
            </a:r>
          </a:p>
          <a:p>
            <a:pPr>
              <a:buFontTx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shoot()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---</a:t>
            </a:r>
          </a:p>
          <a:p>
            <a:pPr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</a:rPr>
              <a:t>   ---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2267" y="3514306"/>
            <a:ext cx="27443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100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 x==0:</a:t>
            </a:r>
          </a:p>
          <a:p>
            <a:pPr>
              <a:buFontTx/>
              <a:buNone/>
            </a:pPr>
            <a:r>
              <a:rPr lang="en-US" altLang="en-US" sz="2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nop</a:t>
            </a:r>
            <a:endParaRPr lang="en-US" altLang="en-US" sz="2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2713" y="4341838"/>
            <a:ext cx="27443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100" b="1" dirty="0">
                <a:solidFill>
                  <a:srgbClr val="FF0000"/>
                </a:solidFill>
                <a:latin typeface="Courier New" panose="02070309020205020404" pitchFamily="49" charset="0"/>
              </a:rPr>
              <a:t>x = 1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740271" y="4182666"/>
            <a:ext cx="1993392" cy="790903"/>
          </a:xfrm>
          <a:prstGeom prst="wedgeRoundRectCallout">
            <a:avLst>
              <a:gd name="adj1" fmla="val -98356"/>
              <a:gd name="adj2" fmla="val -95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u="sng" dirty="0"/>
              <a:t>busy waiting</a:t>
            </a:r>
          </a:p>
          <a:p>
            <a:pPr algn="ctr"/>
            <a:r>
              <a:rPr lang="en-US" sz="1800" dirty="0"/>
              <a:t>(don't use this!)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5960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semaphore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60" y="1808784"/>
            <a:ext cx="7993890" cy="385343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Semaphore():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(self, c)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self.count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</a:t>
            </a:r>
          </a:p>
          <a:p>
            <a:pPr marL="0" indent="0">
              <a:spcBef>
                <a:spcPts val="450"/>
              </a:spcBef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self._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blockCondition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self.count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1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self.count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'block this thread'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self._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blockCondition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self.count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self.count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0: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		'wake-up a blocked thread'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grpSp>
        <p:nvGrpSpPr>
          <p:cNvPr id="7" name="Group 6"/>
          <p:cNvGrpSpPr/>
          <p:nvPr/>
        </p:nvGrpSpPr>
        <p:grpSpPr>
          <a:xfrm>
            <a:off x="5381244" y="1840345"/>
            <a:ext cx="3319272" cy="821115"/>
            <a:chOff x="7339584" y="548640"/>
            <a:chExt cx="4425696" cy="1094820"/>
          </a:xfrm>
        </p:grpSpPr>
        <p:sp>
          <p:nvSpPr>
            <p:cNvPr id="4" name="TextBox 3"/>
            <p:cNvSpPr txBox="1"/>
            <p:nvPr/>
          </p:nvSpPr>
          <p:spPr>
            <a:xfrm>
              <a:off x="7339584" y="548640"/>
              <a:ext cx="4425696" cy="369332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Semaphore(0) 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9584" y="1027906"/>
              <a:ext cx="2121408" cy="615554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move()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mySem.signal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43872" y="1027907"/>
              <a:ext cx="2121408" cy="61555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mySem.wait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shoot()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81244" y="3108026"/>
            <a:ext cx="3319272" cy="1005781"/>
            <a:chOff x="7339584" y="548640"/>
            <a:chExt cx="4425696" cy="1341041"/>
          </a:xfrm>
        </p:grpSpPr>
        <p:sp>
          <p:nvSpPr>
            <p:cNvPr id="10" name="TextBox 9"/>
            <p:cNvSpPr txBox="1"/>
            <p:nvPr/>
          </p:nvSpPr>
          <p:spPr>
            <a:xfrm>
              <a:off x="7339584" y="548640"/>
              <a:ext cx="4425696" cy="369332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Semaphore(1) 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9584" y="1027907"/>
              <a:ext cx="2121408" cy="861774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mySem.wait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CritSec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mySem.signal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43872" y="1027907"/>
              <a:ext cx="2121408" cy="861774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mySem.wait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CritSec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mySem.signal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81244" y="4610268"/>
            <a:ext cx="3319272" cy="1005781"/>
            <a:chOff x="7339584" y="548640"/>
            <a:chExt cx="4425696" cy="1341041"/>
          </a:xfrm>
        </p:grpSpPr>
        <p:sp>
          <p:nvSpPr>
            <p:cNvPr id="14" name="TextBox 13"/>
            <p:cNvSpPr txBox="1"/>
            <p:nvPr/>
          </p:nvSpPr>
          <p:spPr>
            <a:xfrm>
              <a:off x="7339584" y="548640"/>
              <a:ext cx="4425696" cy="369332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Semaphore(N) 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39584" y="1027907"/>
              <a:ext cx="2121408" cy="86177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mySem.wait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play()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mySem.signal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43872" y="1027907"/>
              <a:ext cx="2121408" cy="861774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mySem.wait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play()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mySem.signal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nl-N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6972300" y="1127448"/>
            <a:ext cx="1993392" cy="492656"/>
          </a:xfrm>
          <a:prstGeom prst="wedgeRoundRectCallout">
            <a:avLst>
              <a:gd name="adj1" fmla="val -31383"/>
              <a:gd name="adj2" fmla="val 1114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init</a:t>
            </a:r>
            <a:r>
              <a:rPr lang="en-US" sz="1500" dirty="0"/>
              <a:t> value 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472" y="5910333"/>
            <a:ext cx="5828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hlinkClick r:id="rId3"/>
              </a:rPr>
              <a:t>https://en.wikipedia.org/wiki/Semaphore_%28programming%29</a:t>
            </a:r>
            <a:r>
              <a:rPr lang="nl-NL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2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705535"/>
            <a:ext cx="8229600" cy="646331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sz="3600" dirty="0" err="1"/>
              <a:t>Example</a:t>
            </a:r>
            <a:r>
              <a:rPr lang="nl-NL" sz="3600" dirty="0"/>
              <a:t>: producer-</a:t>
            </a:r>
            <a:r>
              <a:rPr lang="nl-NL" sz="3600" dirty="0" err="1"/>
              <a:t>consumer</a:t>
            </a:r>
            <a:r>
              <a:rPr lang="nl-NL" sz="3600" dirty="0"/>
              <a:t> </a:t>
            </a:r>
            <a:r>
              <a:rPr lang="nl-NL" sz="3600" dirty="0" err="1"/>
              <a:t>problem</a:t>
            </a:r>
            <a:endParaRPr lang="nl-NL" sz="36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one thread (</a:t>
            </a:r>
            <a:r>
              <a:rPr lang="en-US" sz="2800" i="1" dirty="0"/>
              <a:t>producer</a:t>
            </a:r>
            <a:r>
              <a:rPr lang="en-US" sz="2800" dirty="0"/>
              <a:t>) sends values to another thread (</a:t>
            </a:r>
            <a:r>
              <a:rPr lang="en-US" sz="2800" i="1" dirty="0"/>
              <a:t>consumer</a:t>
            </a:r>
            <a:r>
              <a:rPr lang="en-US" sz="2800" dirty="0"/>
              <a:t>) through a 1-place Buffer</a:t>
            </a:r>
          </a:p>
          <a:p>
            <a:r>
              <a:rPr lang="en-US" sz="2800" dirty="0"/>
              <a:t>Every value must be handled </a:t>
            </a:r>
            <a:r>
              <a:rPr lang="en-US" sz="2800" u="sng" dirty="0"/>
              <a:t>exactly once</a:t>
            </a:r>
          </a:p>
          <a:p>
            <a:endParaRPr lang="en-US" sz="2800" dirty="0"/>
          </a:p>
          <a:p>
            <a:endParaRPr lang="nl-NL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41556" y="3694093"/>
            <a:ext cx="7290972" cy="2668032"/>
            <a:chOff x="1224000" y="3055680"/>
            <a:chExt cx="7416000" cy="3344760"/>
          </a:xfrm>
        </p:grpSpPr>
        <p:sp>
          <p:nvSpPr>
            <p:cNvPr id="5" name="Freeform 4"/>
            <p:cNvSpPr/>
            <p:nvPr/>
          </p:nvSpPr>
          <p:spPr>
            <a:xfrm>
              <a:off x="3260160" y="3609719"/>
              <a:ext cx="2522160" cy="1687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7" h="4688">
                  <a:moveTo>
                    <a:pt x="3503" y="0"/>
                  </a:moveTo>
                  <a:cubicBezTo>
                    <a:pt x="5489" y="0"/>
                    <a:pt x="7006" y="1014"/>
                    <a:pt x="7006" y="2343"/>
                  </a:cubicBezTo>
                  <a:cubicBezTo>
                    <a:pt x="7006" y="3672"/>
                    <a:pt x="5489" y="4687"/>
                    <a:pt x="3503" y="4687"/>
                  </a:cubicBezTo>
                  <a:cubicBezTo>
                    <a:pt x="1517" y="4687"/>
                    <a:pt x="0" y="3672"/>
                    <a:pt x="0" y="2343"/>
                  </a:cubicBezTo>
                  <a:cubicBezTo>
                    <a:pt x="0" y="1014"/>
                    <a:pt x="1517" y="0"/>
                    <a:pt x="3503" y="0"/>
                  </a:cubicBezTo>
                  <a:close/>
                  <a:moveTo>
                    <a:pt x="0" y="0"/>
                  </a:moveTo>
                  <a:close/>
                  <a:moveTo>
                    <a:pt x="7007" y="4688"/>
                  </a:move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nl-NL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1960" y="4176720"/>
              <a:ext cx="725399" cy="442800"/>
            </a:xfrm>
            <a:prstGeom prst="rect">
              <a:avLst/>
            </a:pr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nl-NL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492560" y="3389040"/>
              <a:ext cx="333000" cy="301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6" h="8366">
                  <a:moveTo>
                    <a:pt x="571" y="0"/>
                  </a:moveTo>
                  <a:cubicBezTo>
                    <a:pt x="593" y="824"/>
                    <a:pt x="-53" y="788"/>
                    <a:pt x="4" y="1226"/>
                  </a:cubicBezTo>
                  <a:cubicBezTo>
                    <a:pt x="62" y="1664"/>
                    <a:pt x="913" y="2146"/>
                    <a:pt x="920" y="2628"/>
                  </a:cubicBezTo>
                  <a:cubicBezTo>
                    <a:pt x="927" y="3109"/>
                    <a:pt x="48" y="3650"/>
                    <a:pt x="48" y="4117"/>
                  </a:cubicBezTo>
                  <a:cubicBezTo>
                    <a:pt x="48" y="4584"/>
                    <a:pt x="905" y="4993"/>
                    <a:pt x="920" y="5431"/>
                  </a:cubicBezTo>
                  <a:cubicBezTo>
                    <a:pt x="934" y="5869"/>
                    <a:pt x="135" y="6256"/>
                    <a:pt x="135" y="6745"/>
                  </a:cubicBezTo>
                  <a:cubicBezTo>
                    <a:pt x="135" y="7234"/>
                    <a:pt x="1011" y="7683"/>
                    <a:pt x="920" y="836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nl-NL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7687080" y="3341159"/>
              <a:ext cx="334800" cy="301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8366">
                  <a:moveTo>
                    <a:pt x="574" y="0"/>
                  </a:moveTo>
                  <a:cubicBezTo>
                    <a:pt x="596" y="824"/>
                    <a:pt x="-53" y="788"/>
                    <a:pt x="4" y="1226"/>
                  </a:cubicBezTo>
                  <a:cubicBezTo>
                    <a:pt x="63" y="1664"/>
                    <a:pt x="918" y="2146"/>
                    <a:pt x="925" y="2628"/>
                  </a:cubicBezTo>
                  <a:cubicBezTo>
                    <a:pt x="932" y="3109"/>
                    <a:pt x="48" y="3650"/>
                    <a:pt x="48" y="4117"/>
                  </a:cubicBezTo>
                  <a:cubicBezTo>
                    <a:pt x="48" y="4584"/>
                    <a:pt x="910" y="4993"/>
                    <a:pt x="925" y="5431"/>
                  </a:cubicBezTo>
                  <a:cubicBezTo>
                    <a:pt x="939" y="5869"/>
                    <a:pt x="136" y="6256"/>
                    <a:pt x="136" y="6745"/>
                  </a:cubicBezTo>
                  <a:cubicBezTo>
                    <a:pt x="136" y="7234"/>
                    <a:pt x="1016" y="7683"/>
                    <a:pt x="925" y="8366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6800" rIns="90000" bIns="46800" anchor="t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nl-NL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81320" y="3239640"/>
              <a:ext cx="1030680" cy="3682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PGothic" pitchFamily="34"/>
                  <a:cs typeface="MS PGothic" pitchFamily="34"/>
                </a:rPr>
                <a:t>Buffer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24000" y="3060360"/>
              <a:ext cx="1296000" cy="3682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PGothic" pitchFamily="34"/>
                  <a:cs typeface="MS PGothic" pitchFamily="34"/>
                </a:rPr>
                <a:t>Producer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54720" y="3055680"/>
              <a:ext cx="1385280" cy="3682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PGothic" pitchFamily="34"/>
                  <a:cs typeface="MS PGothic" pitchFamily="34"/>
                </a:rPr>
                <a:t>Consumer</a:t>
              </a:r>
            </a:p>
          </p:txBody>
        </p:sp>
        <p:cxnSp>
          <p:nvCxnSpPr>
            <p:cNvPr id="12" name="Gekromde verbindingslijn 20"/>
            <p:cNvCxnSpPr/>
            <p:nvPr/>
          </p:nvCxnSpPr>
          <p:spPr>
            <a:xfrm>
              <a:off x="2029319" y="4176359"/>
              <a:ext cx="1230841" cy="277201"/>
            </a:xfrm>
            <a:prstGeom prst="curvedConnector3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3" name="Gekromde verbindingslijn 26"/>
            <p:cNvCxnSpPr/>
            <p:nvPr/>
          </p:nvCxnSpPr>
          <p:spPr>
            <a:xfrm>
              <a:off x="5889960" y="4457520"/>
              <a:ext cx="1797120" cy="276480"/>
            </a:xfrm>
            <a:prstGeom prst="curvedConnector3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2439720" y="3910320"/>
              <a:ext cx="656280" cy="3682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PGothic" pitchFamily="34"/>
                  <a:cs typeface="MS PGothic" pitchFamily="34"/>
                </a:rPr>
                <a:t>put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94280" y="4268520"/>
              <a:ext cx="621720" cy="3682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PGothic" pitchFamily="34"/>
                  <a:cs typeface="MS PGothic" pitchFamily="34"/>
                </a:rPr>
                <a:t>get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2840" y="3808080"/>
              <a:ext cx="325440" cy="3682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Verdana" pitchFamily="34"/>
                  <a:ea typeface="MS PGothic" pitchFamily="34"/>
                  <a:cs typeface="MS PGothic" pitchFamily="34"/>
                </a:rPr>
                <a:t>n</a:t>
              </a:r>
            </a:p>
          </p:txBody>
        </p:sp>
        <p:cxnSp>
          <p:nvCxnSpPr>
            <p:cNvPr id="17" name="Rechte verbindingslijn met pijl 27"/>
            <p:cNvCxnSpPr/>
            <p:nvPr/>
          </p:nvCxnSpPr>
          <p:spPr>
            <a:xfrm flipV="1">
              <a:off x="3260160" y="4453200"/>
              <a:ext cx="991800" cy="36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custDash>
                <a:ds d="811538" sp="100000"/>
              </a:custDash>
              <a:miter/>
              <a:tailEnd type="arrow"/>
            </a:ln>
          </p:spPr>
        </p:cxnSp>
        <p:cxnSp>
          <p:nvCxnSpPr>
            <p:cNvPr id="18" name="Rechte verbindingslijn met pijl 33"/>
            <p:cNvCxnSpPr/>
            <p:nvPr/>
          </p:nvCxnSpPr>
          <p:spPr>
            <a:xfrm>
              <a:off x="4977360" y="4452480"/>
              <a:ext cx="805320" cy="1080"/>
            </a:xfrm>
            <a:prstGeom prst="straightConnector1">
              <a:avLst/>
            </a:prstGeom>
            <a:noFill/>
            <a:ln w="9360">
              <a:solidFill>
                <a:srgbClr val="000000"/>
              </a:solidFill>
              <a:custDash>
                <a:ds d="811538" sp="100000"/>
              </a:custDash>
              <a:miter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376575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Mutual </a:t>
            </a:r>
            <a:r>
              <a:rPr lang="nl-NL" dirty="0" err="1"/>
              <a:t>exclusion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Producer thread: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nl-NL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produceValue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Consumer thread: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nl-NL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processValue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720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</a:t>
            </a:r>
            <a:r>
              <a:rPr lang="en-US" dirty="0"/>
              <a:t>: a program in execution; process execution must progress in sequential fashion</a:t>
            </a:r>
          </a:p>
          <a:p>
            <a:r>
              <a:rPr lang="en-US" dirty="0"/>
              <a:t>A process includes:</a:t>
            </a:r>
          </a:p>
          <a:p>
            <a:pPr lvl="3"/>
            <a:r>
              <a:rPr lang="en-US" dirty="0"/>
              <a:t>Code section (program code)</a:t>
            </a:r>
          </a:p>
          <a:p>
            <a:pPr lvl="3"/>
            <a:r>
              <a:rPr lang="en-US" dirty="0"/>
              <a:t>Data section (global variables)</a:t>
            </a:r>
          </a:p>
          <a:p>
            <a:pPr lvl="3"/>
            <a:r>
              <a:rPr lang="en-US" dirty="0"/>
              <a:t>Heap (dynamically allocated memory)</a:t>
            </a:r>
          </a:p>
          <a:p>
            <a:pPr lvl="3"/>
            <a:r>
              <a:rPr lang="en-US" dirty="0"/>
              <a:t>Stack (parameters, return address, local variables)</a:t>
            </a:r>
          </a:p>
          <a:p>
            <a:pPr lvl="3"/>
            <a:r>
              <a:rPr lang="en-US" dirty="0"/>
              <a:t>Program counter (current location in code)</a:t>
            </a:r>
          </a:p>
          <a:p>
            <a:pPr lvl="3"/>
            <a:r>
              <a:rPr lang="en-US" dirty="0"/>
              <a:t>Content of processor's registers </a:t>
            </a:r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3</a:t>
            </a:fld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Mutual </a:t>
            </a:r>
            <a:r>
              <a:rPr lang="nl-NL" dirty="0" err="1"/>
              <a:t>exclusion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6816" y="1494478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Semaphore</a:t>
            </a:r>
            <a:r>
              <a:rPr lang="nl-NL" dirty="0"/>
              <a:t>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MySemaphore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“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nl-NL" dirty="0" err="1"/>
              <a:t>Boolean</a:t>
            </a:r>
            <a:r>
              <a:rPr lang="nl-NL" dirty="0"/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Producer thread: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produceValue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51349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Mutual </a:t>
            </a:r>
            <a:r>
              <a:rPr lang="nl-NL" dirty="0" err="1"/>
              <a:t>exclusion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enough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6816" y="1494478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Semaphore</a:t>
            </a:r>
            <a:r>
              <a:rPr lang="nl-NL" dirty="0"/>
              <a:t>: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MySemaphore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“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nl-NL" dirty="0" err="1"/>
              <a:t>Boolean</a:t>
            </a:r>
            <a:r>
              <a:rPr lang="nl-NL" dirty="0"/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MyBool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Consumer thread: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//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nl-NL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processValue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valueSet.v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bufferFree.signal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37784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60920" y="1166760"/>
            <a:ext cx="3583080" cy="5691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Dentist analogy (II)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5103720" cy="4876800"/>
          </a:xfrm>
        </p:spPr>
        <p:txBody>
          <a:bodyPr/>
          <a:lstStyle/>
          <a:p>
            <a:r>
              <a:rPr lang="en-US" dirty="0"/>
              <a:t>Compare with dentist practice again</a:t>
            </a:r>
          </a:p>
          <a:p>
            <a:endParaRPr lang="en-US" dirty="0"/>
          </a:p>
          <a:p>
            <a:pPr lvl="1"/>
            <a:r>
              <a:rPr lang="en-US" dirty="0"/>
              <a:t>Now, there is a waiting room (q) for patients that just received a painkiller, and have to wait until it kicks in</a:t>
            </a:r>
          </a:p>
          <a:p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7913159" y="3862079"/>
            <a:ext cx="1119240" cy="368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723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4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36" y="1930988"/>
            <a:ext cx="2387729" cy="38788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a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5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9" y="1698669"/>
            <a:ext cx="8014236" cy="3285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process executes, it changes </a:t>
            </a:r>
            <a:r>
              <a:rPr lang="en-US" dirty="0">
                <a:solidFill>
                  <a:srgbClr val="FF0000"/>
                </a:solidFill>
              </a:rPr>
              <a:t>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:  The process is being created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Ready</a:t>
            </a:r>
            <a:r>
              <a:rPr lang="en-US" dirty="0"/>
              <a:t>:  The process is waiting to be assigned to a processor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Running</a:t>
            </a:r>
            <a:r>
              <a:rPr lang="en-US" dirty="0"/>
              <a:t>:  Instructions are being executed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Waiting</a:t>
            </a:r>
            <a:r>
              <a:rPr lang="en-US" dirty="0"/>
              <a:t>:  The process is waiting for some event to occur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Terminated</a:t>
            </a:r>
            <a:r>
              <a:rPr lang="en-US" dirty="0"/>
              <a:t>:  The process has finished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6</a:t>
            </a:fld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71563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85863"/>
            <a:ext cx="1266825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t="24141" r="690" b="24417"/>
          <a:stretch>
            <a:fillRect/>
          </a:stretch>
        </p:blipFill>
        <p:spPr bwMode="auto">
          <a:xfrm>
            <a:off x="255588" y="2914650"/>
            <a:ext cx="2487612" cy="971550"/>
          </a:xfrm>
          <a:prstGeom prst="rect">
            <a:avLst/>
          </a:prstGeom>
          <a:noFill/>
          <a:ln w="38160" cap="flat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56" t="24141" r="690" b="24417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t="24141" r="690" b="24417"/>
          <a:stretch>
            <a:fillRect/>
          </a:stretch>
        </p:blipFill>
        <p:spPr bwMode="auto">
          <a:xfrm>
            <a:off x="6199188" y="2914650"/>
            <a:ext cx="2487612" cy="971550"/>
          </a:xfrm>
          <a:prstGeom prst="rect">
            <a:avLst/>
          </a:prstGeom>
          <a:noFill/>
          <a:ln w="38160" cap="flat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56" t="24141" r="690" b="24417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" t="24141" r="690" b="24417"/>
          <a:stretch>
            <a:fillRect/>
          </a:stretch>
        </p:blipFill>
        <p:spPr bwMode="auto">
          <a:xfrm>
            <a:off x="3200400" y="2914650"/>
            <a:ext cx="2487613" cy="971550"/>
          </a:xfrm>
          <a:prstGeom prst="rect">
            <a:avLst/>
          </a:prstGeom>
          <a:noFill/>
          <a:ln w="38160" cap="flat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56" t="24141" r="690" b="24417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Line 7"/>
          <p:cNvSpPr>
            <a:spLocks noChangeShapeType="1"/>
          </p:cNvSpPr>
          <p:nvPr/>
        </p:nvSpPr>
        <p:spPr bwMode="auto">
          <a:xfrm flipH="1" flipV="1">
            <a:off x="1598613" y="3884613"/>
            <a:ext cx="2974975" cy="917575"/>
          </a:xfrm>
          <a:prstGeom prst="line">
            <a:avLst/>
          </a:prstGeom>
          <a:noFill/>
          <a:ln w="54720" cap="flat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4572000" y="3884613"/>
            <a:ext cx="2743200" cy="917575"/>
          </a:xfrm>
          <a:prstGeom prst="line">
            <a:avLst/>
          </a:prstGeom>
          <a:noFill/>
          <a:ln w="54720" cap="flat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4572000" y="3884613"/>
            <a:ext cx="1588" cy="917575"/>
          </a:xfrm>
          <a:prstGeom prst="line">
            <a:avLst/>
          </a:prstGeom>
          <a:noFill/>
          <a:ln w="54720" cap="flat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1600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4851400"/>
            <a:ext cx="914400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11933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Thread</a:t>
            </a:r>
            <a:r>
              <a:rPr lang="en-US" dirty="0"/>
              <a:t>: the smallest sequence of programmed instructions that can be managed independently by a scheduler</a:t>
            </a:r>
          </a:p>
          <a:p>
            <a:r>
              <a:rPr lang="en-US" dirty="0"/>
              <a:t>Thread versus process:</a:t>
            </a:r>
          </a:p>
          <a:p>
            <a:pPr lvl="3"/>
            <a:r>
              <a:rPr lang="en-US" dirty="0"/>
              <a:t>A thread is a component of a process</a:t>
            </a:r>
          </a:p>
          <a:p>
            <a:pPr lvl="3"/>
            <a:r>
              <a:rPr lang="en-US" dirty="0"/>
              <a:t>Multiple threads can exist within one process</a:t>
            </a:r>
          </a:p>
          <a:p>
            <a:pPr lvl="3"/>
            <a:r>
              <a:rPr lang="en-US" dirty="0"/>
              <a:t>Threads execute concurrently and share resources such as memory, i/o</a:t>
            </a:r>
          </a:p>
          <a:p>
            <a:pPr lvl="3"/>
            <a:r>
              <a:rPr lang="en-US" dirty="0"/>
              <a:t>Different processes do not share these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8</a:t>
            </a:fld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 and Multi-threaded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89" y="1922210"/>
            <a:ext cx="6082081" cy="3517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3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34CFCC658D048BFAD706E4E30707E" ma:contentTypeVersion="0" ma:contentTypeDescription="Create a new document." ma:contentTypeScope="" ma:versionID="2b58cac721d56c791cd09e4a3cfdeb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B733D-BE6B-40B3-A404-47AA97FD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6984BB-E88B-4694-9FA0-49EC1F2DF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FC8A3-6587-40B8-8C07-DD6853736AD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50ae0a0-5225-49ca-816d-fa9d7d7ed806"/>
    <ds:schemaRef ds:uri="fbda534c-2e95-4822-892f-e4ca2919e06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SYNC_W2_1_research</Template>
  <TotalTime>2233</TotalTime>
  <Words>1776</Words>
  <Application>Microsoft Office PowerPoint</Application>
  <PresentationFormat>Diavoorstelling (4:3)</PresentationFormat>
  <Paragraphs>298</Paragraphs>
  <Slides>32</Slides>
  <Notes>20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Times New Roman</vt:lpstr>
      <vt:lpstr>Verdana</vt:lpstr>
      <vt:lpstr>Wingdings</vt:lpstr>
      <vt:lpstr>Helderheid</vt:lpstr>
      <vt:lpstr>SYNC</vt:lpstr>
      <vt:lpstr>Agenda</vt:lpstr>
      <vt:lpstr>Process</vt:lpstr>
      <vt:lpstr>Process Control Block (PCB)</vt:lpstr>
      <vt:lpstr>State Diagram of a Process</vt:lpstr>
      <vt:lpstr>Process states</vt:lpstr>
      <vt:lpstr>PowerPoint-presentatie</vt:lpstr>
      <vt:lpstr>Thread</vt:lpstr>
      <vt:lpstr>Single- and Multi-threaded Processes</vt:lpstr>
      <vt:lpstr>Thread scheduling</vt:lpstr>
      <vt:lpstr>Using a shared Boolean to stop thread</vt:lpstr>
      <vt:lpstr>Basic synchronization problem</vt:lpstr>
      <vt:lpstr>Synchronization problem 1</vt:lpstr>
      <vt:lpstr>Synchronization problem 1</vt:lpstr>
      <vt:lpstr>Synchronization problem 1</vt:lpstr>
      <vt:lpstr>Synchronization problem 2</vt:lpstr>
      <vt:lpstr>Non-atomic actions</vt:lpstr>
      <vt:lpstr>Mutual exclusion in Python</vt:lpstr>
      <vt:lpstr>Mutex</vt:lpstr>
      <vt:lpstr>Critical section</vt:lpstr>
      <vt:lpstr>Use of mutex</vt:lpstr>
      <vt:lpstr>Lock-analogy</vt:lpstr>
      <vt:lpstr>When to use a mutex?</vt:lpstr>
      <vt:lpstr>Dentist analogy (I)</vt:lpstr>
      <vt:lpstr>Waiting</vt:lpstr>
      <vt:lpstr>Synchronization problem</vt:lpstr>
      <vt:lpstr>Solution: semaphore</vt:lpstr>
      <vt:lpstr>Example: producer-consumer problem</vt:lpstr>
      <vt:lpstr>Mutual exclusion is not enough</vt:lpstr>
      <vt:lpstr>Mutual exclusion is not enough</vt:lpstr>
      <vt:lpstr>Mutual exclusion is not enough</vt:lpstr>
      <vt:lpstr>Dentist analogy (II)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grammars and automata.</dc:title>
  <dc:creator>Addie de Fluiter</dc:creator>
  <cp:lastModifiedBy>Hans van Heumen</cp:lastModifiedBy>
  <cp:revision>224</cp:revision>
  <dcterms:created xsi:type="dcterms:W3CDTF">2008-02-27T16:33:19Z</dcterms:created>
  <dcterms:modified xsi:type="dcterms:W3CDTF">2025-04-01T09:07:50Z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0x010100E4934CFCC658D048BFAD706E4E30707E</vt:lpwstr>
  </property>
</Properties>
</file>