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64" r:id="rId3"/>
    <p:sldId id="257" r:id="rId4"/>
    <p:sldId id="259" r:id="rId5"/>
    <p:sldId id="258" r:id="rId6"/>
    <p:sldId id="265" r:id="rId7"/>
    <p:sldId id="266" r:id="rId8"/>
    <p:sldId id="267" r:id="rId9"/>
    <p:sldId id="268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74CF9-00E4-4588-8BA8-484B0498C2FB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3AC58-674B-4B4D-B236-73A9F16B6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74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B13E-C515-480B-AD74-C72F056E953C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E503-DF4A-4EAB-BD83-9EA1A9CB47C2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57E9-2055-4DBD-BF5A-C6F23C8BE362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89E6-F909-4336-9D53-A32E6B97E1F4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713-E23B-4999-ABD3-66C6B2F88A2C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7CA7-9AFF-402D-BA2D-E673C458A725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026D-2D64-437E-9CED-43FC29B7F2F2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6E14-7F52-48FE-B0C7-45FAE820B242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EF40-451D-4A6A-B019-2BE9EB7D2F23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299E-9866-42B9-A80C-CCA888288F84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18B9-F688-425F-A6F3-8F8BEC04BAFA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DDE6-113F-4E57-AA77-1B7A5CC61511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29AE-43A3-47E6-BB63-92683668B21F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D401-06D7-457F-8434-C9DBCECDF481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7593-CF7A-4650-8B01-58D6DEF2FCF4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2751-9DF7-4E30-8044-A9EDA5711ED4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EC1C-8BF3-463C-8D3D-1D41F0E10813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C263BD-2FAA-4F9A-8560-38BF9ACC29D8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23CDEC-A970-4EFF-9589-0FF32EB3D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Lancer de rayons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DC7372-C58D-4F02-975C-CC868C35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Luc Jiang</a:t>
            </a:r>
          </a:p>
        </p:txBody>
      </p:sp>
    </p:spTree>
    <p:extLst>
      <p:ext uri="{BB962C8B-B14F-4D97-AF65-F5344CB8AC3E}">
        <p14:creationId xmlns:p14="http://schemas.microsoft.com/office/powerpoint/2010/main" val="353981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68F23EF-2F77-4C11-A287-FAE0263BDF49}"/>
              </a:ext>
            </a:extLst>
          </p:cNvPr>
          <p:cNvSpPr txBox="1">
            <a:spLocks/>
          </p:cNvSpPr>
          <p:nvPr/>
        </p:nvSpPr>
        <p:spPr>
          <a:xfrm>
            <a:off x="913794" y="32232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Résultats : premiers objets</a:t>
            </a:r>
          </a:p>
        </p:txBody>
      </p:sp>
      <p:pic>
        <p:nvPicPr>
          <p:cNvPr id="8" name="Image 7" descr="Une image contenant boule, assis, table&#10;&#10;Description générée automatiquement">
            <a:extLst>
              <a:ext uri="{FF2B5EF4-FFF2-40B4-BE49-F238E27FC236}">
                <a16:creationId xmlns:a16="http://schemas.microsoft.com/office/drawing/2014/main" id="{9C25727A-D81F-466D-8605-BECB7AD6F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42" y="1559940"/>
            <a:ext cx="5345447" cy="4004631"/>
          </a:xfrm>
          <a:prstGeom prst="rect">
            <a:avLst/>
          </a:prstGeom>
        </p:spPr>
      </p:pic>
      <p:pic>
        <p:nvPicPr>
          <p:cNvPr id="10" name="Image 9" descr="Une image contenant boule, table&#10;&#10;Description générée automatiquement">
            <a:extLst>
              <a:ext uri="{FF2B5EF4-FFF2-40B4-BE49-F238E27FC236}">
                <a16:creationId xmlns:a16="http://schemas.microsoft.com/office/drawing/2014/main" id="{68DEE014-9A52-48FC-A76D-6F782FA95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11" y="1564395"/>
            <a:ext cx="5345447" cy="4000176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D646FA9-180D-4BC9-8A1A-79031BC4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7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B074B38-1EF5-4068-A258-BFD569803D34}"/>
              </a:ext>
            </a:extLst>
          </p:cNvPr>
          <p:cNvSpPr txBox="1">
            <a:spLocks/>
          </p:cNvSpPr>
          <p:nvPr/>
        </p:nvSpPr>
        <p:spPr>
          <a:xfrm>
            <a:off x="913794" y="32232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Résultats : les ombres</a:t>
            </a:r>
          </a:p>
        </p:txBody>
      </p:sp>
      <p:pic>
        <p:nvPicPr>
          <p:cNvPr id="10" name="Image 9" descr="Une image contenant boule, table&#10;&#10;Description générée automatiquement">
            <a:extLst>
              <a:ext uri="{FF2B5EF4-FFF2-40B4-BE49-F238E27FC236}">
                <a16:creationId xmlns:a16="http://schemas.microsoft.com/office/drawing/2014/main" id="{C9F58984-3E23-4F6F-A286-6AA38840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5" y="2070740"/>
            <a:ext cx="4915285" cy="3685439"/>
          </a:xfrm>
          <a:prstGeom prst="rect">
            <a:avLst/>
          </a:prstGeom>
        </p:spPr>
      </p:pic>
      <p:pic>
        <p:nvPicPr>
          <p:cNvPr id="12" name="Image 11" descr="Une image contenant boule, sport, ordinateur, table&#10;&#10;Description générée automatiquement">
            <a:extLst>
              <a:ext uri="{FF2B5EF4-FFF2-40B4-BE49-F238E27FC236}">
                <a16:creationId xmlns:a16="http://schemas.microsoft.com/office/drawing/2014/main" id="{FEE7AB30-0D2E-476A-AE9C-F51E000D5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1"/>
          <a:stretch/>
        </p:blipFill>
        <p:spPr>
          <a:xfrm>
            <a:off x="5008660" y="1292779"/>
            <a:ext cx="7089965" cy="5241362"/>
          </a:xfrm>
          <a:prstGeom prst="rect">
            <a:avLst/>
          </a:prstGeom>
        </p:spPr>
      </p:pic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01CEFFD4-9D34-4904-80A0-5DA41139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3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86964-87DA-4FF5-8DBF-209E228A9526}"/>
              </a:ext>
            </a:extLst>
          </p:cNvPr>
          <p:cNvSpPr txBox="1">
            <a:spLocks/>
          </p:cNvSpPr>
          <p:nvPr/>
        </p:nvSpPr>
        <p:spPr>
          <a:xfrm>
            <a:off x="913794" y="32232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Résultats : diffusion de la lumière</a:t>
            </a:r>
          </a:p>
        </p:txBody>
      </p:sp>
      <p:pic>
        <p:nvPicPr>
          <p:cNvPr id="4" name="Image 3" descr="Une image contenant boule, ordinateur, table&#10;&#10;Description générée automatiquement">
            <a:extLst>
              <a:ext uri="{FF2B5EF4-FFF2-40B4-BE49-F238E27FC236}">
                <a16:creationId xmlns:a16="http://schemas.microsoft.com/office/drawing/2014/main" id="{D866CC97-092E-4EDF-8655-7B71C1826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7" y="1569850"/>
            <a:ext cx="6259508" cy="4686794"/>
          </a:xfrm>
          <a:prstGeom prst="rect">
            <a:avLst/>
          </a:prstGeom>
        </p:spPr>
      </p:pic>
      <p:pic>
        <p:nvPicPr>
          <p:cNvPr id="6" name="Image 5" descr="Une image contenant boule, table&#10;&#10;Description générée automatiquement">
            <a:extLst>
              <a:ext uri="{FF2B5EF4-FFF2-40B4-BE49-F238E27FC236}">
                <a16:creationId xmlns:a16="http://schemas.microsoft.com/office/drawing/2014/main" id="{720F9F46-CBF7-4CEE-A953-4063AA2EC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873" y="1571806"/>
            <a:ext cx="6259508" cy="4684838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F6C9E9-690C-46BB-B929-9CD3C5EC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6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F862B-B5A6-4E40-A4CA-5C757156BBA0}"/>
              </a:ext>
            </a:extLst>
          </p:cNvPr>
          <p:cNvSpPr txBox="1">
            <a:spLocks/>
          </p:cNvSpPr>
          <p:nvPr/>
        </p:nvSpPr>
        <p:spPr>
          <a:xfrm>
            <a:off x="913794" y="32232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Amélioration possible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7A8E459-C23B-4931-AEE8-E3BEB9597B31}"/>
              </a:ext>
            </a:extLst>
          </p:cNvPr>
          <p:cNvSpPr txBox="1"/>
          <p:nvPr/>
        </p:nvSpPr>
        <p:spPr>
          <a:xfrm>
            <a:off x="2300456" y="1861912"/>
            <a:ext cx="85903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/>
              <a:t>Fichier de scènes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/>
              <a:t>Formes plus complexes (cubique, voire maillage)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/>
              <a:t>Différentes textures (transparentes, absorbantes et réfléchissantes)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/>
              <a:t>Sources de lumière de couleurs et de formes différentes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/>
              <a:t>Parallélisation du programme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/>
              <a:t>Augmenter le nombre de réflexion</a:t>
            </a:r>
          </a:p>
          <a:p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304990-1708-45F2-B4D6-3ED19905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2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9F5B75E-837B-44B6-BEC6-E477799D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22328"/>
            <a:ext cx="10353762" cy="970450"/>
          </a:xfrm>
        </p:spPr>
        <p:txBody>
          <a:bodyPr/>
          <a:lstStyle/>
          <a:p>
            <a:r>
              <a:rPr lang="fr-FR" dirty="0"/>
              <a:t>Contexte d’utilisation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729C7B2-EDC6-4319-BD48-4EF9B3632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389" y="2609736"/>
            <a:ext cx="6161184" cy="30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929206F-F9F8-4903-A660-2A1DB3DA0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63" y="1303596"/>
            <a:ext cx="5307859" cy="398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63BA6F-1E34-4CAF-AD31-39C72F72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6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207C1-AF96-4DC1-81CC-B03B52AF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22328"/>
            <a:ext cx="10353762" cy="970450"/>
          </a:xfrm>
        </p:spPr>
        <p:txBody>
          <a:bodyPr/>
          <a:lstStyle/>
          <a:p>
            <a:r>
              <a:rPr lang="fr-FR" dirty="0"/>
              <a:t>Principe du lancer de rayons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2ED37D-7F20-4609-9306-D17E71462FC4}"/>
              </a:ext>
            </a:extLst>
          </p:cNvPr>
          <p:cNvSpPr/>
          <p:nvPr/>
        </p:nvSpPr>
        <p:spPr>
          <a:xfrm>
            <a:off x="2552354" y="1546999"/>
            <a:ext cx="7118252" cy="49473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C38772-8974-4D7A-80DC-1EA8991DA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883" y="1834271"/>
            <a:ext cx="6639585" cy="441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13E9FF-E212-43E7-B4B3-E3F1BE77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9BDB5A4-31BE-48D0-A593-14DF474E3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22328"/>
            <a:ext cx="10353762" cy="970450"/>
          </a:xfrm>
        </p:spPr>
        <p:txBody>
          <a:bodyPr/>
          <a:lstStyle/>
          <a:p>
            <a:r>
              <a:rPr lang="fr-FR" dirty="0"/>
              <a:t>Réflexions et Choix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697B628-0F3E-414D-BE31-ED5FBCBF8D94}"/>
              </a:ext>
            </a:extLst>
          </p:cNvPr>
          <p:cNvGrpSpPr/>
          <p:nvPr/>
        </p:nvGrpSpPr>
        <p:grpSpPr>
          <a:xfrm>
            <a:off x="1094487" y="1900193"/>
            <a:ext cx="3989108" cy="3724205"/>
            <a:chOff x="1491095" y="2032395"/>
            <a:chExt cx="3989108" cy="372420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1314E6D-8442-4B19-8F43-D82EB0BAF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095" y="3018621"/>
              <a:ext cx="3989108" cy="2737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DC34EDF4-E17E-4F8B-AAF6-2DA3C5AF0B7B}"/>
                </a:ext>
              </a:extLst>
            </p:cNvPr>
            <p:cNvSpPr txBox="1"/>
            <p:nvPr/>
          </p:nvSpPr>
          <p:spPr>
            <a:xfrm>
              <a:off x="1744984" y="2032395"/>
              <a:ext cx="34813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Intensité de la lumière :</a:t>
              </a:r>
            </a:p>
          </p:txBody>
        </p:sp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3CDEB4AB-7746-4706-B11B-586136F3580E}"/>
                </a:ext>
              </a:extLst>
            </p:cNvPr>
            <p:cNvSpPr/>
            <p:nvPr/>
          </p:nvSpPr>
          <p:spPr>
            <a:xfrm rot="2562224">
              <a:off x="1920857" y="3600180"/>
              <a:ext cx="1759458" cy="113759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4E9AD30C-613C-4AF0-B316-9FDB2EFFAF4A}"/>
              </a:ext>
            </a:extLst>
          </p:cNvPr>
          <p:cNvGrpSpPr/>
          <p:nvPr/>
        </p:nvGrpSpPr>
        <p:grpSpPr>
          <a:xfrm>
            <a:off x="7362296" y="1800519"/>
            <a:ext cx="3481330" cy="3448676"/>
            <a:chOff x="7362296" y="1900193"/>
            <a:chExt cx="3481330" cy="3448676"/>
          </a:xfrm>
        </p:grpSpPr>
        <p:pic>
          <p:nvPicPr>
            <p:cNvPr id="2052" name="Picture 4" descr="Résultat de recherche d'images pour &quot;dilated convolution&quot;">
              <a:extLst>
                <a:ext uri="{FF2B5EF4-FFF2-40B4-BE49-F238E27FC236}">
                  <a16:creationId xmlns:a16="http://schemas.microsoft.com/office/drawing/2014/main" id="{1023DC8A-71C1-4A7B-ACCA-5402517DF6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21" r="371" b="15822"/>
            <a:stretch/>
          </p:blipFill>
          <p:spPr bwMode="auto">
            <a:xfrm>
              <a:off x="7880088" y="2863305"/>
              <a:ext cx="2445745" cy="2485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0F9B07B-3F43-45B6-A12B-B23C0B6312BC}"/>
                </a:ext>
              </a:extLst>
            </p:cNvPr>
            <p:cNvSpPr txBox="1"/>
            <p:nvPr/>
          </p:nvSpPr>
          <p:spPr>
            <a:xfrm>
              <a:off x="7362296" y="1900193"/>
              <a:ext cx="34813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Lumière diffusée:</a:t>
              </a:r>
            </a:p>
          </p:txBody>
        </p: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95BD24-94CC-444F-9590-9EA6C79B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5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A6708CD-1E01-4B0A-9882-ABE1B210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22328"/>
            <a:ext cx="10353762" cy="970450"/>
          </a:xfrm>
        </p:spPr>
        <p:txBody>
          <a:bodyPr/>
          <a:lstStyle/>
          <a:p>
            <a:r>
              <a:rPr lang="fr-FR" dirty="0"/>
              <a:t>Structure du code réalisé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41FD0E-43AD-4F32-BF62-3AE17482FE36}"/>
              </a:ext>
            </a:extLst>
          </p:cNvPr>
          <p:cNvSpPr txBox="1"/>
          <p:nvPr/>
        </p:nvSpPr>
        <p:spPr>
          <a:xfrm>
            <a:off x="1182661" y="1695143"/>
            <a:ext cx="4386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Les Classes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Point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Camera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Objet (Sphère et Plan)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Source de lumière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Monde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B871D0B-E16E-4B40-88C7-BBF30768A34B}"/>
              </a:ext>
            </a:extLst>
          </p:cNvPr>
          <p:cNvSpPr txBox="1"/>
          <p:nvPr/>
        </p:nvSpPr>
        <p:spPr>
          <a:xfrm>
            <a:off x="5569027" y="2293321"/>
            <a:ext cx="6455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Les Fonctions et Méthodes importantes: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Lancer un rayon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Mise à jour des couleurs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Diffusion des couleurs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rendu de l’image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8E2BA11-4766-4962-9AAF-1A73AEF83F39}"/>
              </a:ext>
            </a:extLst>
          </p:cNvPr>
          <p:cNvSpPr txBox="1"/>
          <p:nvPr/>
        </p:nvSpPr>
        <p:spPr>
          <a:xfrm>
            <a:off x="2341085" y="4645826"/>
            <a:ext cx="6455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Utilisation de SFML: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Afficher une fenêtre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Gestion de l’image et des couleurs (RGBA)</a:t>
            </a:r>
          </a:p>
          <a:p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751758A8-7106-4F0E-88A2-A27FBE8D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7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FBFD9C-A318-47F6-AD46-8E43AADB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2D24A7-4DDB-496B-A70A-ED61355D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22328"/>
            <a:ext cx="10353762" cy="970450"/>
          </a:xfrm>
        </p:spPr>
        <p:txBody>
          <a:bodyPr/>
          <a:lstStyle/>
          <a:p>
            <a:r>
              <a:rPr lang="fr-FR" dirty="0"/>
              <a:t>Les Classes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301C94D-16F0-4A83-A299-877980058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37" y="1191401"/>
            <a:ext cx="4972744" cy="5344271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FD4CCC9-ADEC-432A-A45F-8577003ED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636"/>
          <a:stretch/>
        </p:blipFill>
        <p:spPr>
          <a:xfrm>
            <a:off x="6804521" y="1292778"/>
            <a:ext cx="4822173" cy="51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FBFD9C-A318-47F6-AD46-8E43AADB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2D24A7-4DDB-496B-A70A-ED61355D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22328"/>
            <a:ext cx="10353762" cy="970450"/>
          </a:xfrm>
        </p:spPr>
        <p:txBody>
          <a:bodyPr/>
          <a:lstStyle/>
          <a:p>
            <a:pPr algn="l"/>
            <a:r>
              <a:rPr lang="fr-FR" dirty="0"/>
              <a:t>Les Classes</a:t>
            </a:r>
          </a:p>
        </p:txBody>
      </p:sp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1F31D1A-32C5-4935-897A-E822C3BB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07" y="3205908"/>
            <a:ext cx="8051582" cy="3151092"/>
          </a:xfrm>
          <a:prstGeom prst="rect">
            <a:avLst/>
          </a:prstGeom>
        </p:spPr>
      </p:pic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ADB8BD4-2814-47B6-8E36-E3637EA1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253" y="191655"/>
            <a:ext cx="7178625" cy="458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2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FBFD9C-A318-47F6-AD46-8E43AADB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2D24A7-4DDB-496B-A70A-ED61355D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22328"/>
            <a:ext cx="10353762" cy="970450"/>
          </a:xfrm>
        </p:spPr>
        <p:txBody>
          <a:bodyPr/>
          <a:lstStyle/>
          <a:p>
            <a:r>
              <a:rPr lang="fr-FR" dirty="0"/>
              <a:t>Les Fonctions</a:t>
            </a:r>
          </a:p>
        </p:txBody>
      </p:sp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FD44EEC-864E-4CE2-8639-2E135C1E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16" y="1132501"/>
            <a:ext cx="5008800" cy="5600340"/>
          </a:xfrm>
          <a:prstGeom prst="rect">
            <a:avLst/>
          </a:prstGeom>
        </p:spPr>
      </p:pic>
      <p:pic>
        <p:nvPicPr>
          <p:cNvPr id="9218" name="Picture 2" descr="Résultat de recherche d'images pour &quot;ray tracing sphere intersection&quot;">
            <a:extLst>
              <a:ext uri="{FF2B5EF4-FFF2-40B4-BE49-F238E27FC236}">
                <a16:creationId xmlns:a16="http://schemas.microsoft.com/office/drawing/2014/main" id="{7886E3DE-6E61-4734-A39B-E6D85C8AA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272" y="2049107"/>
            <a:ext cx="4553679" cy="341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09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FBFD9C-A318-47F6-AD46-8E43AADB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2D24A7-4DDB-496B-A70A-ED61355D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22328"/>
            <a:ext cx="10353762" cy="970450"/>
          </a:xfrm>
        </p:spPr>
        <p:txBody>
          <a:bodyPr/>
          <a:lstStyle/>
          <a:p>
            <a:r>
              <a:rPr lang="fr-FR" dirty="0"/>
              <a:t>Les Fonctions</a:t>
            </a:r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C67B1B0-16DB-45DF-9F3E-B9A5E680B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05" y="1292778"/>
            <a:ext cx="5802258" cy="5092216"/>
          </a:xfrm>
          <a:prstGeom prst="rect">
            <a:avLst/>
          </a:prstGeo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8ADA834-7018-4C75-B5CC-026E46F05A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27" b="16495"/>
          <a:stretch/>
        </p:blipFill>
        <p:spPr>
          <a:xfrm>
            <a:off x="5144878" y="1404201"/>
            <a:ext cx="6859836" cy="416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08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98</TotalTime>
  <Words>154</Words>
  <Application>Microsoft Office PowerPoint</Application>
  <PresentationFormat>Grand écran</PresentationFormat>
  <Paragraphs>48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Calisto MT</vt:lpstr>
      <vt:lpstr>Wingdings 2</vt:lpstr>
      <vt:lpstr>Ardoise</vt:lpstr>
      <vt:lpstr>Lancer de rayons</vt:lpstr>
      <vt:lpstr>Contexte d’utilisation</vt:lpstr>
      <vt:lpstr>Principe du lancer de rayons</vt:lpstr>
      <vt:lpstr>Réflexions et Choix</vt:lpstr>
      <vt:lpstr>Structure du code réalisé</vt:lpstr>
      <vt:lpstr>Les Classes</vt:lpstr>
      <vt:lpstr>Les Classes</vt:lpstr>
      <vt:lpstr>Les Fonctions</vt:lpstr>
      <vt:lpstr>Les Fonctions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Lancer de rayons</dc:title>
  <dc:creator>L J</dc:creator>
  <cp:lastModifiedBy>L J</cp:lastModifiedBy>
  <cp:revision>13</cp:revision>
  <dcterms:created xsi:type="dcterms:W3CDTF">2020-02-13T14:09:24Z</dcterms:created>
  <dcterms:modified xsi:type="dcterms:W3CDTF">2020-02-13T15:48:19Z</dcterms:modified>
</cp:coreProperties>
</file>