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83" r:id="rId5"/>
    <p:sldId id="261" r:id="rId6"/>
    <p:sldId id="29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7A22-795C-4D5A-ADB8-28D99DB03039}" v="54" dt="2024-06-06T17:22:44.76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2" r:id="rId12"/>
    <p:sldLayoutId id="2147483683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616688"/>
            <a:ext cx="6642388" cy="1190846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Uitdagingen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3F8417-CACF-C5FC-DE2C-B481AC4B9162}"/>
              </a:ext>
            </a:extLst>
          </p:cNvPr>
          <p:cNvSpPr txBox="1">
            <a:spLocks/>
          </p:cNvSpPr>
          <p:nvPr/>
        </p:nvSpPr>
        <p:spPr>
          <a:xfrm>
            <a:off x="1215072" y="1935126"/>
            <a:ext cx="8088416" cy="36788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Dalend marktaandeel en omzet de afgelopen drie jaar</a:t>
            </a:r>
          </a:p>
          <a:p>
            <a:r>
              <a:rPr lang="nl-NL" dirty="0"/>
              <a:t>Hoge werknemersverloop</a:t>
            </a:r>
          </a:p>
          <a:p>
            <a:r>
              <a:rPr lang="nl-NL" dirty="0"/>
              <a:t>Inefficiënte projectmanagementprocessen</a:t>
            </a:r>
          </a:p>
          <a:p>
            <a:r>
              <a:rPr lang="nl-NL" dirty="0"/>
              <a:t>Stagnatie in productinnovatie</a:t>
            </a:r>
          </a:p>
        </p:txBody>
      </p:sp>
      <p:pic>
        <p:nvPicPr>
          <p:cNvPr id="2052" name="Picture 4" descr="Are You Gaining or Losing Market Share Locally?">
            <a:extLst>
              <a:ext uri="{FF2B5EF4-FFF2-40B4-BE49-F238E27FC236}">
                <a16:creationId xmlns:a16="http://schemas.microsoft.com/office/drawing/2014/main" id="{D1C5366F-1003-FC94-2B48-563C944C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0580"/>
            <a:ext cx="6096000" cy="32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70" y="185195"/>
            <a:ext cx="9114685" cy="1856256"/>
          </a:xfrm>
          <a:noFill/>
        </p:spPr>
        <p:txBody>
          <a:bodyPr/>
          <a:lstStyle/>
          <a:p>
            <a:r>
              <a:rPr lang="en-US" dirty="0" err="1"/>
              <a:t>Markt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 </a:t>
            </a:r>
            <a:r>
              <a:rPr lang="en-US" dirty="0" err="1"/>
              <a:t>industrie</a:t>
            </a:r>
            <a:r>
              <a:rPr lang="en-US" dirty="0"/>
              <a:t> trends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concurrentielandschap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786270" y="2254102"/>
            <a:ext cx="9125550" cy="415733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Toenemende vraag naar cloud-gebaseerde oplossingen</a:t>
            </a:r>
          </a:p>
          <a:p>
            <a:r>
              <a:rPr lang="nl-NL" dirty="0"/>
              <a:t>Verschuiving naar AI en machine learning integraties</a:t>
            </a:r>
          </a:p>
          <a:p>
            <a:r>
              <a:rPr lang="nl-NL" dirty="0"/>
              <a:t>Groeiende concurrentie van startups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95" y="185196"/>
            <a:ext cx="8997960" cy="1069446"/>
          </a:xfrm>
          <a:noFill/>
        </p:spPr>
        <p:txBody>
          <a:bodyPr/>
          <a:lstStyle/>
          <a:p>
            <a:r>
              <a:rPr lang="en-US" dirty="0"/>
              <a:t>SWOT </a:t>
            </a:r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902994" y="1424762"/>
            <a:ext cx="8997960" cy="43912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Strengths</a:t>
            </a:r>
            <a:r>
              <a:rPr lang="nl-NL" b="1" dirty="0"/>
              <a:t>:</a:t>
            </a:r>
          </a:p>
          <a:p>
            <a:r>
              <a:rPr lang="nl-NL" dirty="0"/>
              <a:t>Sterke klantrelaties</a:t>
            </a:r>
          </a:p>
          <a:p>
            <a:r>
              <a:rPr lang="nl-NL" dirty="0"/>
              <a:t>Ervaren technisch team</a:t>
            </a:r>
          </a:p>
          <a:p>
            <a:pPr marL="0" indent="0">
              <a:buNone/>
            </a:pPr>
            <a:r>
              <a:rPr lang="en-US" b="1" dirty="0"/>
              <a:t>Weaknesses</a:t>
            </a:r>
            <a:r>
              <a:rPr lang="nl-NL" b="1" dirty="0"/>
              <a:t>:</a:t>
            </a:r>
          </a:p>
          <a:p>
            <a:r>
              <a:rPr lang="nl-NL" dirty="0"/>
              <a:t>Trage productontwikkelingscycli</a:t>
            </a:r>
          </a:p>
          <a:p>
            <a:r>
              <a:rPr lang="nl-NL" dirty="0"/>
              <a:t>Verouderde technologie stack</a:t>
            </a:r>
          </a:p>
          <a:p>
            <a:pPr marL="0" indent="0">
              <a:buNone/>
            </a:pPr>
            <a:r>
              <a:rPr lang="en-US" b="1" dirty="0"/>
              <a:t>Opportunities</a:t>
            </a:r>
            <a:r>
              <a:rPr lang="nl-NL" b="1" dirty="0"/>
              <a:t>:</a:t>
            </a:r>
          </a:p>
          <a:p>
            <a:r>
              <a:rPr lang="nl-NL" dirty="0"/>
              <a:t>Uitbreiding naar opkomende markten</a:t>
            </a:r>
          </a:p>
          <a:p>
            <a:r>
              <a:rPr lang="nl-NL" dirty="0"/>
              <a:t>Ontwikkeling van AI-gedreven oplossingen</a:t>
            </a:r>
          </a:p>
          <a:p>
            <a:pPr marL="0" indent="0">
              <a:buNone/>
            </a:pPr>
            <a:r>
              <a:rPr lang="en-US" b="1" dirty="0"/>
              <a:t>Threats</a:t>
            </a:r>
            <a:r>
              <a:rPr lang="nl-NL" b="1" dirty="0"/>
              <a:t>:</a:t>
            </a:r>
          </a:p>
          <a:p>
            <a:r>
              <a:rPr lang="nl-NL" dirty="0"/>
              <a:t>Snelle technologische vooruitgang</a:t>
            </a:r>
          </a:p>
          <a:p>
            <a:r>
              <a:rPr lang="nl-NL" dirty="0"/>
              <a:t>Toenemende concurrentie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3" name="Rectangle 110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Strategische aanbevelingen: Korte termijn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443CA-976B-F596-1C3B-558017C1DB63}"/>
              </a:ext>
            </a:extLst>
          </p:cNvPr>
          <p:cNvSpPr txBox="1">
            <a:spLocks/>
          </p:cNvSpPr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Implementeren van agile projectmanagement methodologieën</a:t>
            </a:r>
          </a:p>
          <a:p>
            <a:r>
              <a:rPr lang="en-US"/>
              <a:t>Uitvoeren van werknemers tevredenheidsenquêtes en verbeteren van HR-praktijken</a:t>
            </a:r>
          </a:p>
          <a:p>
            <a:r>
              <a:rPr lang="en-US"/>
              <a:t>Upgraden van bestaande technologie-infrastructuur</a:t>
            </a:r>
          </a:p>
        </p:txBody>
      </p: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gile Trend Analysis-2020. In today's competitive market… | by Muhammed  Şimşek | Medium">
            <a:extLst>
              <a:ext uri="{FF2B5EF4-FFF2-40B4-BE49-F238E27FC236}">
                <a16:creationId xmlns:a16="http://schemas.microsoft.com/office/drawing/2014/main" id="{82B234B7-C365-3C50-53E6-CFC0D12E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384745"/>
            <a:ext cx="5562600" cy="40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{06BBD13E-C278-4B75-9293-0D7A44AEAF05}tf22797433_win32</Template>
  <TotalTime>1258</TotalTime>
  <Words>98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Univers Condensed Light</vt:lpstr>
      <vt:lpstr>Walbaum Display Light</vt:lpstr>
      <vt:lpstr>AngleLinesVTI</vt:lpstr>
      <vt:lpstr>Uitdagingen</vt:lpstr>
      <vt:lpstr>Markt analyse: industrie trends en concurrentielandschap</vt:lpstr>
      <vt:lpstr>SWOT analyse</vt:lpstr>
      <vt:lpstr>Strategische aanbevelingen: Korte termijn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Fundamentele Analyse</dc:title>
  <dc:creator>Mischa Moerkamp</dc:creator>
  <cp:lastModifiedBy>Luc Mahieu</cp:lastModifiedBy>
  <cp:revision>4</cp:revision>
  <dcterms:created xsi:type="dcterms:W3CDTF">2024-06-02T21:12:01Z</dcterms:created>
  <dcterms:modified xsi:type="dcterms:W3CDTF">2024-06-14T10:17:02Z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