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8" r:id="rId2"/>
    <p:sldId id="269" r:id="rId3"/>
    <p:sldId id="272" r:id="rId4"/>
    <p:sldId id="273" r:id="rId5"/>
    <p:sldId id="274" r:id="rId6"/>
    <p:sldId id="260" r:id="rId7"/>
    <p:sldId id="257" r:id="rId8"/>
    <p:sldId id="262" r:id="rId9"/>
    <p:sldId id="263" r:id="rId10"/>
    <p:sldId id="259" r:id="rId11"/>
    <p:sldId id="264" r:id="rId12"/>
    <p:sldId id="266" r:id="rId13"/>
    <p:sldId id="265" r:id="rId14"/>
    <p:sldId id="267" r:id="rId1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97D6"/>
    <a:srgbClr val="068EC8"/>
    <a:srgbClr val="019D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15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7133" y="2101573"/>
            <a:ext cx="8356600" cy="2387600"/>
          </a:xfrm>
        </p:spPr>
        <p:txBody>
          <a:bodyPr lIns="36000" tIns="36000" rIns="36000" bIns="36000" anchor="b">
            <a:normAutofit/>
          </a:bodyPr>
          <a:lstStyle>
            <a:lvl1pPr algn="ctr" defTabSz="684000">
              <a:defRPr sz="5000">
                <a:latin typeface="Arial Black" panose="020B0A0402010202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68284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4ABD5-6E79-405C-B548-03C3D2428518}" type="datetimeFigureOut">
              <a:rPr lang="fr-FR" smtClean="0"/>
              <a:t>31/08/2022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D37E2-303F-4CCA-900C-394C2B75E271}" type="slidenum">
              <a:rPr lang="fr-FR" smtClean="0"/>
              <a:t>‹N°›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02"/>
            <a:ext cx="9144000" cy="2261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654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4ABD5-6E79-405C-B548-03C3D2428518}" type="datetimeFigureOut">
              <a:rPr lang="fr-FR" smtClean="0"/>
              <a:t>31/08/2022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D37E2-303F-4CCA-900C-394C2B75E2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3169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4ABD5-6E79-405C-B548-03C3D2428518}" type="datetimeFigureOut">
              <a:rPr lang="fr-FR" smtClean="0"/>
              <a:t>31/08/2022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D37E2-303F-4CCA-900C-394C2B75E2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9569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239332"/>
            <a:ext cx="7886700" cy="1325563"/>
          </a:xfrm>
        </p:spPr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823587"/>
            <a:ext cx="7886700" cy="3353376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FR" dirty="0" smtClean="0"/>
              <a:t>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4ABD5-6E79-405C-B548-03C3D2428518}" type="datetimeFigureOut">
              <a:rPr lang="fr-FR" smtClean="0"/>
              <a:t>31/08/2022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D37E2-303F-4CCA-900C-394C2B75E271}" type="slidenum">
              <a:rPr lang="fr-FR" smtClean="0"/>
              <a:t>‹N°›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4943230" cy="14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2755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4ABD5-6E79-405C-B548-03C3D2428518}" type="datetimeFigureOut">
              <a:rPr lang="fr-FR" smtClean="0"/>
              <a:t>31/08/2022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D37E2-303F-4CCA-900C-394C2B75E2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5123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4ABD5-6E79-405C-B548-03C3D2428518}" type="datetimeFigureOut">
              <a:rPr lang="fr-FR" smtClean="0"/>
              <a:t>31/08/2022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D37E2-303F-4CCA-900C-394C2B75E2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1954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4ABD5-6E79-405C-B548-03C3D2428518}" type="datetimeFigureOut">
              <a:rPr lang="fr-FR" smtClean="0"/>
              <a:t>31/08/2022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D37E2-303F-4CCA-900C-394C2B75E2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1560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4ABD5-6E79-405C-B548-03C3D2428518}" type="datetimeFigureOut">
              <a:rPr lang="fr-FR" smtClean="0"/>
              <a:t>31/08/2022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D37E2-303F-4CCA-900C-394C2B75E2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636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4ABD5-6E79-405C-B548-03C3D2428518}" type="datetimeFigureOut">
              <a:rPr lang="fr-FR" smtClean="0"/>
              <a:t>31/08/2022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D37E2-303F-4CCA-900C-394C2B75E2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6304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4ABD5-6E79-405C-B548-03C3D2428518}" type="datetimeFigureOut">
              <a:rPr lang="fr-FR" smtClean="0"/>
              <a:t>31/08/2022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D37E2-303F-4CCA-900C-394C2B75E2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2243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4ABD5-6E79-405C-B548-03C3D2428518}" type="datetimeFigureOut">
              <a:rPr lang="fr-FR" smtClean="0"/>
              <a:t>31/08/2022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D37E2-303F-4CCA-900C-394C2B75E2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58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4ABD5-6E79-405C-B548-03C3D2428518}" type="datetimeFigureOut">
              <a:rPr lang="fr-FR" smtClean="0"/>
              <a:t>31/08/2022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6D37E2-303F-4CCA-900C-394C2B75E2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2206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g"/><Relationship Id="rId3" Type="http://schemas.openxmlformats.org/officeDocument/2006/relationships/image" Target="../media/image17.jpeg"/><Relationship Id="rId7" Type="http://schemas.openxmlformats.org/officeDocument/2006/relationships/image" Target="../media/image15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19.png"/><Relationship Id="rId4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19913" y="2427540"/>
            <a:ext cx="8356600" cy="1086361"/>
          </a:xfrm>
        </p:spPr>
        <p:txBody>
          <a:bodyPr/>
          <a:lstStyle/>
          <a:p>
            <a:r>
              <a:rPr lang="fr-FR" dirty="0" err="1" smtClean="0"/>
              <a:t>Opening</a:t>
            </a:r>
            <a:endParaRPr lang="fr-FR" dirty="0"/>
          </a:p>
        </p:txBody>
      </p:sp>
      <p:sp>
        <p:nvSpPr>
          <p:cNvPr id="3" name="Espace réservé du contenu 2"/>
          <p:cNvSpPr txBox="1">
            <a:spLocks/>
          </p:cNvSpPr>
          <p:nvPr/>
        </p:nvSpPr>
        <p:spPr>
          <a:xfrm>
            <a:off x="754863" y="4280597"/>
            <a:ext cx="7886700" cy="894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Adrien </a:t>
            </a:r>
            <a:r>
              <a:rPr lang="fr-FR" dirty="0" err="1" smtClean="0"/>
              <a:t>Badel</a:t>
            </a:r>
            <a:r>
              <a:rPr lang="fr-FR" dirty="0" smtClean="0"/>
              <a:t> – Head of </a:t>
            </a:r>
            <a:r>
              <a:rPr lang="fr-FR" dirty="0" err="1" smtClean="0"/>
              <a:t>Polytech</a:t>
            </a:r>
            <a:r>
              <a:rPr lang="fr-FR" dirty="0" smtClean="0"/>
              <a:t> Annecy Chambéry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7035" y="4727749"/>
            <a:ext cx="2099478" cy="2099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98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45718" y="2011796"/>
            <a:ext cx="8363054" cy="4055778"/>
          </a:xfrm>
        </p:spPr>
        <p:txBody>
          <a:bodyPr>
            <a:normAutofit fontScale="92500" lnSpcReduction="10000"/>
          </a:bodyPr>
          <a:lstStyle/>
          <a:p>
            <a:pPr marL="228600" lvl="1">
              <a:spcBef>
                <a:spcPts val="1000"/>
              </a:spcBef>
            </a:pPr>
            <a:r>
              <a:rPr lang="fr-FR" dirty="0" smtClean="0"/>
              <a:t>Friday </a:t>
            </a:r>
            <a:r>
              <a:rPr lang="fr-FR" dirty="0" err="1"/>
              <a:t>September</a:t>
            </a:r>
            <a:r>
              <a:rPr lang="fr-FR" dirty="0"/>
              <a:t>, </a:t>
            </a:r>
            <a:r>
              <a:rPr lang="fr-FR" dirty="0" smtClean="0"/>
              <a:t>13</a:t>
            </a:r>
          </a:p>
          <a:p>
            <a:pPr marL="457200" lvl="1" indent="0">
              <a:buNone/>
            </a:pPr>
            <a:r>
              <a:rPr lang="fr-FR" dirty="0" smtClean="0"/>
              <a:t>	 90’ min (all groups)</a:t>
            </a:r>
          </a:p>
          <a:p>
            <a:pPr marL="228600" lvl="1">
              <a:spcBef>
                <a:spcPts val="1000"/>
              </a:spcBef>
            </a:pPr>
            <a:r>
              <a:rPr lang="fr-FR" dirty="0" smtClean="0"/>
              <a:t>Tuesday </a:t>
            </a:r>
            <a:r>
              <a:rPr lang="fr-FR" dirty="0" err="1" smtClean="0"/>
              <a:t>September</a:t>
            </a:r>
            <a:r>
              <a:rPr lang="fr-FR" dirty="0"/>
              <a:t>, </a:t>
            </a:r>
            <a:r>
              <a:rPr lang="fr-FR" dirty="0" smtClean="0"/>
              <a:t>17</a:t>
            </a:r>
            <a:endParaRPr lang="fr-FR" dirty="0"/>
          </a:p>
          <a:p>
            <a:pPr marL="457200" lvl="1" indent="0">
              <a:buNone/>
            </a:pPr>
            <a:r>
              <a:rPr lang="fr-FR" dirty="0"/>
              <a:t> </a:t>
            </a:r>
            <a:r>
              <a:rPr lang="fr-FR" dirty="0" smtClean="0"/>
              <a:t>	90</a:t>
            </a:r>
            <a:r>
              <a:rPr lang="fr-FR" dirty="0"/>
              <a:t>’ </a:t>
            </a:r>
            <a:r>
              <a:rPr lang="fr-FR" dirty="0" smtClean="0"/>
              <a:t>min (group B,C,D)</a:t>
            </a:r>
            <a:endParaRPr lang="fr-FR" dirty="0"/>
          </a:p>
          <a:p>
            <a:pPr marL="228600" lvl="1">
              <a:spcBef>
                <a:spcPts val="1000"/>
              </a:spcBef>
            </a:pPr>
            <a:r>
              <a:rPr lang="fr-FR" dirty="0" err="1" smtClean="0"/>
              <a:t>Wednesday</a:t>
            </a:r>
            <a:r>
              <a:rPr lang="fr-FR" dirty="0" smtClean="0"/>
              <a:t> </a:t>
            </a:r>
            <a:r>
              <a:rPr lang="fr-FR" dirty="0" err="1"/>
              <a:t>September</a:t>
            </a:r>
            <a:r>
              <a:rPr lang="fr-FR" dirty="0"/>
              <a:t>, </a:t>
            </a:r>
            <a:r>
              <a:rPr lang="fr-FR" dirty="0" smtClean="0"/>
              <a:t>18</a:t>
            </a:r>
            <a:endParaRPr lang="fr-FR" dirty="0"/>
          </a:p>
          <a:p>
            <a:pPr marL="457200" lvl="1" indent="0">
              <a:buNone/>
            </a:pPr>
            <a:r>
              <a:rPr lang="fr-FR" dirty="0"/>
              <a:t> </a:t>
            </a:r>
            <a:r>
              <a:rPr lang="fr-FR" dirty="0" smtClean="0"/>
              <a:t>	90</a:t>
            </a:r>
            <a:r>
              <a:rPr lang="fr-FR" dirty="0"/>
              <a:t>’ </a:t>
            </a:r>
            <a:r>
              <a:rPr lang="fr-FR" dirty="0" smtClean="0"/>
              <a:t>min (</a:t>
            </a:r>
            <a:r>
              <a:rPr lang="fr-FR" dirty="0"/>
              <a:t>group </a:t>
            </a:r>
            <a:r>
              <a:rPr lang="fr-FR" dirty="0" smtClean="0"/>
              <a:t>A)</a:t>
            </a:r>
            <a:endParaRPr lang="fr-FR" dirty="0"/>
          </a:p>
          <a:p>
            <a:pPr marL="228600" lvl="1">
              <a:spcBef>
                <a:spcPts val="1000"/>
              </a:spcBef>
            </a:pPr>
            <a:endParaRPr lang="fr-FR" dirty="0" smtClean="0"/>
          </a:p>
          <a:p>
            <a:pPr marL="228600" lvl="1">
              <a:spcBef>
                <a:spcPts val="1000"/>
              </a:spcBef>
            </a:pPr>
            <a:r>
              <a:rPr lang="fr-FR" dirty="0" smtClean="0"/>
              <a:t>Final </a:t>
            </a:r>
            <a:r>
              <a:rPr lang="fr-FR" dirty="0" err="1" smtClean="0"/>
              <a:t>demonstration</a:t>
            </a:r>
            <a:r>
              <a:rPr lang="fr-FR" dirty="0" smtClean="0"/>
              <a:t>: Friday </a:t>
            </a:r>
            <a:r>
              <a:rPr lang="fr-FR" dirty="0" err="1"/>
              <a:t>September</a:t>
            </a:r>
            <a:r>
              <a:rPr lang="fr-FR" dirty="0"/>
              <a:t>, </a:t>
            </a:r>
            <a:r>
              <a:rPr lang="fr-FR" dirty="0" smtClean="0"/>
              <a:t>20</a:t>
            </a:r>
          </a:p>
          <a:p>
            <a:pPr marL="1200150" lvl="3" indent="-285750">
              <a:spcBef>
                <a:spcPts val="1000"/>
              </a:spcBef>
              <a:buFont typeface="Wingdings" panose="05000000000000000000" pitchFamily="2" charset="2"/>
              <a:buChar char="è"/>
            </a:pPr>
            <a:r>
              <a:rPr lang="en-US" sz="2200" b="1" dirty="0" smtClean="0">
                <a:latin typeface="arial" panose="020B0604020202020204" pitchFamily="34" charset="0"/>
                <a:sym typeface="Wingdings" panose="05000000000000000000" pitchFamily="2" charset="2"/>
              </a:rPr>
              <a:t>Professors will discuss and define which is the best accomplishment</a:t>
            </a:r>
          </a:p>
          <a:p>
            <a:pPr marL="914400" lvl="3" indent="0">
              <a:spcBef>
                <a:spcPts val="1000"/>
              </a:spcBef>
              <a:buNone/>
            </a:pPr>
            <a:r>
              <a:rPr lang="en-US" sz="2200" b="1" dirty="0" smtClean="0">
                <a:latin typeface="arial" panose="020B0604020202020204" pitchFamily="34" charset="0"/>
                <a:sym typeface="Wingdings" panose="05000000000000000000" pitchFamily="2" charset="2"/>
              </a:rPr>
              <a:t>(achievement of goals, demonstration, teamwork)</a:t>
            </a:r>
            <a:endParaRPr lang="en-US" sz="2200" b="1" dirty="0">
              <a:latin typeface="arial" panose="020B0604020202020204" pitchFamily="34" charset="0"/>
            </a:endParaRPr>
          </a:p>
          <a:p>
            <a:pPr marL="1143000" lvl="3">
              <a:spcBef>
                <a:spcPts val="1000"/>
              </a:spcBef>
            </a:pPr>
            <a:endParaRPr lang="fr-FR" dirty="0"/>
          </a:p>
        </p:txBody>
      </p:sp>
      <p:sp>
        <p:nvSpPr>
          <p:cNvPr id="6" name="ZoneTexte 3"/>
          <p:cNvSpPr txBox="1">
            <a:spLocks noChangeArrowheads="1"/>
          </p:cNvSpPr>
          <p:nvPr/>
        </p:nvSpPr>
        <p:spPr bwMode="auto">
          <a:xfrm>
            <a:off x="645718" y="1348772"/>
            <a:ext cx="452764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rgbClr val="0C2E86"/>
                </a:solidFill>
                <a:latin typeface="Eurostile" pitchFamily="34" charset="0"/>
                <a:cs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0C2E86"/>
                </a:solidFill>
                <a:latin typeface="Eurostile" pitchFamily="34" charset="0"/>
                <a:cs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0C2E86"/>
                </a:solidFill>
                <a:latin typeface="Eurostile" pitchFamily="34" charset="0"/>
                <a:cs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0C2E86"/>
                </a:solidFill>
                <a:latin typeface="Eurostile" pitchFamily="34" charset="0"/>
                <a:cs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0C2E86"/>
                </a:solidFill>
                <a:latin typeface="Eurostile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C2E86"/>
                </a:solidFill>
                <a:latin typeface="Eurostile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C2E86"/>
                </a:solidFill>
                <a:latin typeface="Eurostile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C2E86"/>
                </a:solidFill>
                <a:latin typeface="Eurostile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C2E86"/>
                </a:solidFill>
                <a:latin typeface="Eurostile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 sz="2400" dirty="0" err="1" smtClean="0">
                <a:solidFill>
                  <a:srgbClr val="068EC8"/>
                </a:solidFill>
                <a:latin typeface="Arial" panose="020B0604020202020204" pitchFamily="34" charset="0"/>
              </a:rPr>
              <a:t>Timeline</a:t>
            </a:r>
            <a:endParaRPr lang="fr-FR" altLang="fr-FR" sz="2400" dirty="0">
              <a:solidFill>
                <a:srgbClr val="068EC8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072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49091" y="3261554"/>
            <a:ext cx="8356600" cy="1086361"/>
          </a:xfrm>
        </p:spPr>
        <p:txBody>
          <a:bodyPr/>
          <a:lstStyle/>
          <a:p>
            <a:r>
              <a:rPr lang="fr-FR" dirty="0" smtClean="0"/>
              <a:t>Day trip Saturday </a:t>
            </a:r>
            <a:r>
              <a:rPr lang="fr-FR" dirty="0" smtClean="0"/>
              <a:t>10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6295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Day trip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28650" y="2968867"/>
            <a:ext cx="7886700" cy="3353376"/>
          </a:xfrm>
        </p:spPr>
        <p:txBody>
          <a:bodyPr/>
          <a:lstStyle/>
          <a:p>
            <a:r>
              <a:rPr lang="fr-FR" dirty="0"/>
              <a:t>10:30 </a:t>
            </a:r>
            <a:r>
              <a:rPr lang="fr-FR" dirty="0" smtClean="0"/>
              <a:t>Talloires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dirty="0" smtClean="0"/>
              <a:t>Bus line </a:t>
            </a:r>
            <a:r>
              <a:rPr lang="fr-FR" b="1" dirty="0" smtClean="0"/>
              <a:t>L2</a:t>
            </a:r>
            <a:endParaRPr lang="fr-FR" b="1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" t="1076" r="150" b="48538"/>
          <a:stretch/>
        </p:blipFill>
        <p:spPr>
          <a:xfrm>
            <a:off x="3435409" y="1636010"/>
            <a:ext cx="5708591" cy="1423187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55" t="11045" r="2392" b="18499"/>
          <a:stretch/>
        </p:blipFill>
        <p:spPr>
          <a:xfrm>
            <a:off x="2572284" y="3539577"/>
            <a:ext cx="3605239" cy="3263046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523" y="3498674"/>
            <a:ext cx="2406194" cy="3359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89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Day trip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28650" y="2729585"/>
            <a:ext cx="8583716" cy="3353376"/>
          </a:xfrm>
        </p:spPr>
        <p:txBody>
          <a:bodyPr/>
          <a:lstStyle/>
          <a:p>
            <a:r>
              <a:rPr lang="fr-FR" sz="2000" dirty="0" err="1" smtClean="0"/>
              <a:t>Hike</a:t>
            </a:r>
            <a:r>
              <a:rPr lang="fr-FR" sz="2000" dirty="0" smtClean="0"/>
              <a:t> at </a:t>
            </a:r>
          </a:p>
          <a:p>
            <a:pPr marL="0" indent="0">
              <a:buNone/>
            </a:pPr>
            <a:r>
              <a:rPr lang="fr-FR" sz="2000" dirty="0" smtClean="0"/>
              <a:t>Hermitage </a:t>
            </a:r>
            <a:r>
              <a:rPr lang="fr-FR" sz="2000" dirty="0"/>
              <a:t>Saint-Germain </a:t>
            </a:r>
            <a:r>
              <a:rPr lang="fr-FR" sz="2000" dirty="0" smtClean="0"/>
              <a:t>and Angon </a:t>
            </a:r>
            <a:r>
              <a:rPr lang="fr-FR" sz="2000" dirty="0" err="1" smtClean="0"/>
              <a:t>Waterfall</a:t>
            </a:r>
            <a:endParaRPr lang="fr-FR" sz="2000" dirty="0" smtClean="0"/>
          </a:p>
          <a:p>
            <a:pPr marL="0" indent="0">
              <a:buNone/>
            </a:pPr>
            <a:r>
              <a:rPr lang="fr-FR" sz="2000" dirty="0" smtClean="0"/>
              <a:t>about 2h </a:t>
            </a:r>
            <a:r>
              <a:rPr lang="fr-FR" sz="2000" dirty="0" err="1" smtClean="0"/>
              <a:t>walk</a:t>
            </a:r>
            <a:r>
              <a:rPr lang="fr-FR" sz="2000" dirty="0" smtClean="0"/>
              <a:t>. </a:t>
            </a:r>
            <a:r>
              <a:rPr lang="fr-FR" sz="2000" dirty="0" err="1" smtClean="0"/>
              <a:t>Take</a:t>
            </a:r>
            <a:r>
              <a:rPr lang="fr-FR" sz="2000" dirty="0" smtClean="0"/>
              <a:t> sports </a:t>
            </a:r>
            <a:r>
              <a:rPr lang="fr-FR" sz="2000" dirty="0" err="1" smtClean="0"/>
              <a:t>shoes</a:t>
            </a:r>
            <a:endParaRPr lang="fr-FR" sz="2000" dirty="0" smtClean="0"/>
          </a:p>
          <a:p>
            <a:pPr marL="0" indent="0">
              <a:buNone/>
            </a:pPr>
            <a:endParaRPr lang="fr-FR" sz="1800" b="1" dirty="0" smtClean="0"/>
          </a:p>
          <a:p>
            <a:r>
              <a:rPr lang="fr-FR" sz="2000" dirty="0" smtClean="0"/>
              <a:t>Snack lunch at Talloires </a:t>
            </a:r>
            <a:r>
              <a:rPr lang="fr-FR" sz="2000" dirty="0" err="1" smtClean="0"/>
              <a:t>beach</a:t>
            </a:r>
            <a:endParaRPr lang="fr-FR" sz="2000" dirty="0" smtClean="0"/>
          </a:p>
          <a:p>
            <a:endParaRPr lang="fr-FR" sz="2000" dirty="0"/>
          </a:p>
          <a:p>
            <a:pPr marL="0" indent="0">
              <a:buNone/>
            </a:pPr>
            <a:endParaRPr lang="fr-FR" sz="2000" dirty="0" smtClean="0"/>
          </a:p>
          <a:p>
            <a:endParaRPr lang="fr-FR" sz="2400" dirty="0"/>
          </a:p>
          <a:p>
            <a:endParaRPr lang="fr-FR" sz="2400" dirty="0" smtClean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1295" y="3602904"/>
            <a:ext cx="3950694" cy="3078051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" t="1076" r="150" b="48538"/>
          <a:stretch/>
        </p:blipFill>
        <p:spPr>
          <a:xfrm>
            <a:off x="3435409" y="1636010"/>
            <a:ext cx="5708591" cy="1423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501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Day trip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28650" y="2729585"/>
            <a:ext cx="8583716" cy="3353376"/>
          </a:xfrm>
        </p:spPr>
        <p:txBody>
          <a:bodyPr>
            <a:normAutofit/>
          </a:bodyPr>
          <a:lstStyle/>
          <a:p>
            <a:endParaRPr lang="fr-FR" sz="2000" dirty="0" smtClean="0"/>
          </a:p>
          <a:p>
            <a:r>
              <a:rPr lang="fr-FR" sz="2000" dirty="0" smtClean="0"/>
              <a:t>14:50</a:t>
            </a:r>
          </a:p>
          <a:p>
            <a:pPr marL="0" indent="0">
              <a:buNone/>
            </a:pPr>
            <a:endParaRPr lang="fr-FR" sz="2000" dirty="0" smtClean="0"/>
          </a:p>
          <a:p>
            <a:pPr marL="0" indent="0">
              <a:buNone/>
            </a:pPr>
            <a:r>
              <a:rPr lang="fr-FR" sz="2000" dirty="0" smtClean="0"/>
              <a:t>Boat </a:t>
            </a:r>
            <a:r>
              <a:rPr lang="fr-FR" sz="2000" dirty="0" err="1" smtClean="0"/>
              <a:t>cruise</a:t>
            </a:r>
            <a:r>
              <a:rPr lang="fr-FR" sz="2000" dirty="0" smtClean="0"/>
              <a:t> to Annecy</a:t>
            </a:r>
            <a:endParaRPr lang="fr-FR" sz="2000" dirty="0"/>
          </a:p>
          <a:p>
            <a:pPr marL="0" indent="0">
              <a:buNone/>
            </a:pPr>
            <a:r>
              <a:rPr lang="fr-FR" sz="2000" dirty="0" smtClean="0"/>
              <a:t>           or </a:t>
            </a:r>
          </a:p>
          <a:p>
            <a:pPr marL="0" indent="0">
              <a:buNone/>
            </a:pPr>
            <a:r>
              <a:rPr lang="fr-FR" sz="2000" dirty="0" smtClean="0"/>
              <a:t>Back </a:t>
            </a:r>
            <a:r>
              <a:rPr lang="fr-FR" sz="2000" dirty="0" err="1" smtClean="0"/>
              <a:t>with</a:t>
            </a:r>
            <a:r>
              <a:rPr lang="fr-FR" sz="2000" dirty="0" smtClean="0"/>
              <a:t> bus L2</a:t>
            </a:r>
          </a:p>
          <a:p>
            <a:pPr marL="0" indent="0">
              <a:buNone/>
            </a:pPr>
            <a:endParaRPr lang="fr-FR" sz="2400" dirty="0" smtClean="0"/>
          </a:p>
          <a:p>
            <a:pPr marL="0" indent="0">
              <a:buNone/>
            </a:pPr>
            <a:r>
              <a:rPr lang="fr-FR" sz="2000" dirty="0" err="1"/>
              <a:t>Answer</a:t>
            </a:r>
            <a:r>
              <a:rPr lang="fr-FR" sz="2000" dirty="0"/>
              <a:t> the </a:t>
            </a:r>
            <a:r>
              <a:rPr lang="fr-FR" sz="2000" dirty="0" err="1"/>
              <a:t>survey</a:t>
            </a:r>
            <a:r>
              <a:rPr lang="fr-FR" sz="2000" dirty="0"/>
              <a:t> !</a:t>
            </a:r>
          </a:p>
          <a:p>
            <a:endParaRPr lang="fr-FR" sz="2400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1245" y="3238277"/>
            <a:ext cx="4902481" cy="3496343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" t="1076" r="150" b="48538"/>
          <a:stretch/>
        </p:blipFill>
        <p:spPr>
          <a:xfrm>
            <a:off x="3435409" y="1636010"/>
            <a:ext cx="5708591" cy="1423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77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19913" y="2427540"/>
            <a:ext cx="8356600" cy="1086361"/>
          </a:xfrm>
        </p:spPr>
        <p:txBody>
          <a:bodyPr/>
          <a:lstStyle/>
          <a:p>
            <a:r>
              <a:rPr lang="fr-FR" dirty="0" smtClean="0"/>
              <a:t>JFWM2022 Program</a:t>
            </a:r>
            <a:endParaRPr lang="fr-FR" dirty="0"/>
          </a:p>
        </p:txBody>
      </p:sp>
      <p:sp>
        <p:nvSpPr>
          <p:cNvPr id="3" name="Espace réservé du contenu 2"/>
          <p:cNvSpPr txBox="1">
            <a:spLocks/>
          </p:cNvSpPr>
          <p:nvPr/>
        </p:nvSpPr>
        <p:spPr>
          <a:xfrm>
            <a:off x="754863" y="4280597"/>
            <a:ext cx="7886700" cy="894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Adrien </a:t>
            </a:r>
            <a:r>
              <a:rPr lang="fr-FR" dirty="0" err="1"/>
              <a:t>Badel</a:t>
            </a:r>
            <a:r>
              <a:rPr lang="fr-FR" dirty="0"/>
              <a:t> – Head of </a:t>
            </a:r>
            <a:r>
              <a:rPr lang="fr-FR" dirty="0" err="1"/>
              <a:t>Polytech</a:t>
            </a:r>
            <a:r>
              <a:rPr lang="fr-FR" dirty="0"/>
              <a:t> Annecy Chambéry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7035" y="4727749"/>
            <a:ext cx="2099478" cy="2099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4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8650" y="1533638"/>
            <a:ext cx="7886700" cy="1325563"/>
          </a:xfrm>
        </p:spPr>
        <p:txBody>
          <a:bodyPr/>
          <a:lstStyle/>
          <a:p>
            <a:r>
              <a:rPr lang="fr-FR" dirty="0" err="1" smtClean="0"/>
              <a:t>Facts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388"/>
          <a:stretch/>
        </p:blipFill>
        <p:spPr>
          <a:xfrm>
            <a:off x="628650" y="3154417"/>
            <a:ext cx="7953198" cy="183396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973" y="6106953"/>
            <a:ext cx="8096470" cy="503576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548" y="1638547"/>
            <a:ext cx="5505947" cy="1115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48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Program</a:t>
            </a:r>
            <a:endParaRPr lang="fr-FR" dirty="0"/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885024" y="2763768"/>
            <a:ext cx="7886700" cy="3353376"/>
          </a:xfrm>
        </p:spPr>
        <p:txBody>
          <a:bodyPr/>
          <a:lstStyle/>
          <a:p>
            <a:r>
              <a:rPr lang="fr-FR" dirty="0" smtClean="0"/>
              <a:t>Lectures</a:t>
            </a:r>
          </a:p>
          <a:p>
            <a:r>
              <a:rPr lang="fr-FR" dirty="0" err="1" smtClean="0"/>
              <a:t>Keynotes</a:t>
            </a:r>
            <a:endParaRPr lang="fr-FR" dirty="0" smtClean="0"/>
          </a:p>
          <a:p>
            <a:r>
              <a:rPr lang="fr-FR" dirty="0" err="1"/>
              <a:t>Tutorials</a:t>
            </a:r>
            <a:endParaRPr lang="fr-FR" dirty="0"/>
          </a:p>
          <a:p>
            <a:r>
              <a:rPr lang="fr-FR" dirty="0" err="1"/>
              <a:t>Practical</a:t>
            </a:r>
            <a:r>
              <a:rPr lang="fr-FR" dirty="0"/>
              <a:t> </a:t>
            </a:r>
            <a:r>
              <a:rPr lang="fr-FR" dirty="0" err="1"/>
              <a:t>work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480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19913" y="2427540"/>
            <a:ext cx="8356600" cy="1086361"/>
          </a:xfrm>
        </p:spPr>
        <p:txBody>
          <a:bodyPr/>
          <a:lstStyle/>
          <a:p>
            <a:r>
              <a:rPr lang="fr-FR" dirty="0" smtClean="0"/>
              <a:t>Challenge</a:t>
            </a:r>
            <a:endParaRPr lang="fr-FR" dirty="0"/>
          </a:p>
        </p:txBody>
      </p:sp>
      <p:sp>
        <p:nvSpPr>
          <p:cNvPr id="3" name="Espace réservé du contenu 2"/>
          <p:cNvSpPr txBox="1">
            <a:spLocks/>
          </p:cNvSpPr>
          <p:nvPr/>
        </p:nvSpPr>
        <p:spPr>
          <a:xfrm>
            <a:off x="683288" y="4049485"/>
            <a:ext cx="8193225" cy="1688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2000" dirty="0" smtClean="0"/>
              <a:t>Fabien Formosa – Professor, </a:t>
            </a:r>
            <a:r>
              <a:rPr lang="fr-FR" sz="2000" dirty="0" err="1"/>
              <a:t>Polytech</a:t>
            </a:r>
            <a:r>
              <a:rPr lang="fr-FR" sz="2000" dirty="0"/>
              <a:t> Annecy </a:t>
            </a:r>
            <a:r>
              <a:rPr lang="fr-FR" sz="2000" dirty="0" smtClean="0"/>
              <a:t>Chambéry</a:t>
            </a:r>
          </a:p>
          <a:p>
            <a:pPr algn="l"/>
            <a:r>
              <a:rPr lang="fr-FR" sz="2000" dirty="0" smtClean="0"/>
              <a:t>Hugues </a:t>
            </a:r>
            <a:r>
              <a:rPr lang="fr-FR" sz="2000" dirty="0" err="1" smtClean="0"/>
              <a:t>Favrelière</a:t>
            </a:r>
            <a:r>
              <a:rPr lang="fr-FR" sz="2000" dirty="0" smtClean="0"/>
              <a:t> </a:t>
            </a:r>
            <a:r>
              <a:rPr lang="fr-FR" sz="2000" dirty="0"/>
              <a:t>– Assistant </a:t>
            </a:r>
            <a:r>
              <a:rPr lang="fr-FR" sz="2000" dirty="0" smtClean="0"/>
              <a:t>Professor, </a:t>
            </a:r>
            <a:r>
              <a:rPr lang="fr-FR" sz="2000" dirty="0" err="1"/>
              <a:t>Polytech</a:t>
            </a:r>
            <a:r>
              <a:rPr lang="fr-FR" sz="2000" dirty="0"/>
              <a:t> Annecy </a:t>
            </a:r>
            <a:r>
              <a:rPr lang="fr-FR" sz="2000" dirty="0" smtClean="0"/>
              <a:t>Chambéry</a:t>
            </a:r>
          </a:p>
          <a:p>
            <a:pPr algn="l"/>
            <a:r>
              <a:rPr lang="fr-FR" sz="2000" dirty="0" smtClean="0"/>
              <a:t>Luc </a:t>
            </a:r>
            <a:r>
              <a:rPr lang="fr-FR" sz="2000" dirty="0"/>
              <a:t>Marechal – </a:t>
            </a:r>
            <a:r>
              <a:rPr lang="fr-FR" sz="2000"/>
              <a:t>Assistant </a:t>
            </a:r>
            <a:r>
              <a:rPr lang="fr-FR" sz="2000" smtClean="0"/>
              <a:t>Professor, </a:t>
            </a:r>
            <a:r>
              <a:rPr lang="fr-FR" sz="2000" dirty="0" err="1"/>
              <a:t>Polytech</a:t>
            </a:r>
            <a:r>
              <a:rPr lang="fr-FR" sz="2000" dirty="0"/>
              <a:t> Annecy </a:t>
            </a:r>
            <a:r>
              <a:rPr lang="fr-FR" sz="2000" dirty="0" smtClean="0"/>
              <a:t>Chambéry</a:t>
            </a:r>
          </a:p>
        </p:txBody>
      </p:sp>
    </p:spTree>
    <p:extLst>
      <p:ext uri="{BB962C8B-B14F-4D97-AF65-F5344CB8AC3E}">
        <p14:creationId xmlns:p14="http://schemas.microsoft.com/office/powerpoint/2010/main" val="283831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105" y="3196180"/>
            <a:ext cx="8133279" cy="3269798"/>
          </a:xfrm>
          <a:prstGeom prst="rect">
            <a:avLst/>
          </a:prstGeom>
        </p:spPr>
      </p:pic>
      <p:grpSp>
        <p:nvGrpSpPr>
          <p:cNvPr id="14" name="Groupe 13"/>
          <p:cNvGrpSpPr/>
          <p:nvPr/>
        </p:nvGrpSpPr>
        <p:grpSpPr>
          <a:xfrm flipH="1">
            <a:off x="6023917" y="2240618"/>
            <a:ext cx="752030" cy="901747"/>
            <a:chOff x="5745420" y="2059594"/>
            <a:chExt cx="752030" cy="901747"/>
          </a:xfrm>
        </p:grpSpPr>
        <p:sp>
          <p:nvSpPr>
            <p:cNvPr id="7" name="Arc 6"/>
            <p:cNvSpPr/>
            <p:nvPr/>
          </p:nvSpPr>
          <p:spPr>
            <a:xfrm>
              <a:off x="5745420" y="2059594"/>
              <a:ext cx="606751" cy="901747"/>
            </a:xfrm>
            <a:prstGeom prst="arc">
              <a:avLst>
                <a:gd name="adj1" fmla="val 16200000"/>
                <a:gd name="adj2" fmla="val 1198992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/>
            <p:cNvCxnSpPr>
              <a:stCxn id="7" idx="2"/>
            </p:cNvCxnSpPr>
            <p:nvPr/>
          </p:nvCxnSpPr>
          <p:spPr>
            <a:xfrm flipV="1">
              <a:off x="6343478" y="2510467"/>
              <a:ext cx="153972" cy="10715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necteur droit 10"/>
            <p:cNvCxnSpPr>
              <a:stCxn id="7" idx="2"/>
            </p:cNvCxnSpPr>
            <p:nvPr/>
          </p:nvCxnSpPr>
          <p:spPr>
            <a:xfrm flipH="1" flipV="1">
              <a:off x="6206893" y="2510467"/>
              <a:ext cx="136585" cy="10715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ZoneTexte 3"/>
          <p:cNvSpPr txBox="1">
            <a:spLocks noChangeArrowheads="1"/>
          </p:cNvSpPr>
          <p:nvPr/>
        </p:nvSpPr>
        <p:spPr bwMode="auto">
          <a:xfrm>
            <a:off x="514914" y="1411417"/>
            <a:ext cx="452764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rgbClr val="0C2E86"/>
                </a:solidFill>
                <a:latin typeface="Eurostile" pitchFamily="34" charset="0"/>
                <a:cs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0C2E86"/>
                </a:solidFill>
                <a:latin typeface="Eurostile" pitchFamily="34" charset="0"/>
                <a:cs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0C2E86"/>
                </a:solidFill>
                <a:latin typeface="Eurostile" pitchFamily="34" charset="0"/>
                <a:cs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0C2E86"/>
                </a:solidFill>
                <a:latin typeface="Eurostile" pitchFamily="34" charset="0"/>
                <a:cs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0C2E86"/>
                </a:solidFill>
                <a:latin typeface="Eurostile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C2E86"/>
                </a:solidFill>
                <a:latin typeface="Eurostile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C2E86"/>
                </a:solidFill>
                <a:latin typeface="Eurostile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C2E86"/>
                </a:solidFill>
                <a:latin typeface="Eurostile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C2E86"/>
                </a:solidFill>
                <a:latin typeface="Eurostile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 sz="2400" dirty="0" smtClean="0">
                <a:solidFill>
                  <a:srgbClr val="068EC8"/>
                </a:solidFill>
                <a:latin typeface="Arial" panose="020B0604020202020204" pitchFamily="34" charset="0"/>
              </a:rPr>
              <a:t>Groups</a:t>
            </a:r>
            <a:endParaRPr lang="fr-FR" altLang="fr-FR" sz="2400" dirty="0">
              <a:solidFill>
                <a:srgbClr val="068EC8"/>
              </a:solidFill>
              <a:latin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81166" y="1895505"/>
            <a:ext cx="478445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</a:rPr>
              <a:t>6</a:t>
            </a:r>
            <a:r>
              <a:rPr lang="en-US" sz="1600" b="1" dirty="0" smtClean="0">
                <a:latin typeface="arial" panose="020B0604020202020204" pitchFamily="34" charset="0"/>
              </a:rPr>
              <a:t> </a:t>
            </a:r>
            <a:r>
              <a:rPr lang="en-US" sz="1600" b="1" dirty="0" smtClean="0">
                <a:latin typeface="arial" panose="020B0604020202020204" pitchFamily="34" charset="0"/>
              </a:rPr>
              <a:t>TEAMS of </a:t>
            </a:r>
            <a:r>
              <a:rPr lang="en-US" sz="1600" b="1" dirty="0" smtClean="0">
                <a:latin typeface="arial" panose="020B0604020202020204" pitchFamily="34" charset="0"/>
              </a:rPr>
              <a:t>7 </a:t>
            </a:r>
            <a:r>
              <a:rPr lang="en-US" sz="1600" b="1" dirty="0" smtClean="0">
                <a:latin typeface="arial" panose="020B0604020202020204" pitchFamily="34" charset="0"/>
              </a:rPr>
              <a:t>students</a:t>
            </a:r>
          </a:p>
          <a:p>
            <a:endParaRPr lang="fr-FR" sz="1600" b="1" dirty="0">
              <a:latin typeface="arial" panose="020B0604020202020204" pitchFamily="34" charset="0"/>
            </a:endParaRPr>
          </a:p>
          <a:p>
            <a:r>
              <a:rPr lang="fr-FR" sz="1600" b="1" dirty="0" smtClean="0">
                <a:latin typeface="arial" panose="020B0604020202020204" pitchFamily="34" charset="0"/>
              </a:rPr>
              <a:t>ALLOCATED group </a:t>
            </a:r>
            <a:r>
              <a:rPr lang="fr-FR" sz="1600" b="1" dirty="0" err="1" smtClean="0">
                <a:latin typeface="arial" panose="020B0604020202020204" pitchFamily="34" charset="0"/>
              </a:rPr>
              <a:t>letters</a:t>
            </a:r>
            <a:r>
              <a:rPr lang="fr-FR" sz="1600" b="1" dirty="0" smtClean="0">
                <a:latin typeface="arial" panose="020B0604020202020204" pitchFamily="34" charset="0"/>
              </a:rPr>
              <a:t> and </a:t>
            </a:r>
            <a:r>
              <a:rPr lang="fr-FR" sz="1600" b="1" dirty="0" err="1" smtClean="0">
                <a:latin typeface="arial" panose="020B0604020202020204" pitchFamily="34" charset="0"/>
              </a:rPr>
              <a:t>students</a:t>
            </a:r>
            <a:r>
              <a:rPr lang="fr-FR" sz="1600" b="1" dirty="0" smtClean="0">
                <a:latin typeface="arial" panose="020B0604020202020204" pitchFamily="34" charset="0"/>
              </a:rPr>
              <a:t> </a:t>
            </a:r>
            <a:r>
              <a:rPr lang="fr-FR" sz="1600" b="1" dirty="0" err="1" smtClean="0">
                <a:latin typeface="arial" panose="020B0604020202020204" pitchFamily="34" charset="0"/>
              </a:rPr>
              <a:t>names</a:t>
            </a:r>
            <a:endParaRPr lang="en-US" sz="1600" b="1" dirty="0" smtClean="0">
              <a:latin typeface="arial" panose="020B0604020202020204" pitchFamily="34" charset="0"/>
            </a:endParaRPr>
          </a:p>
        </p:txBody>
      </p:sp>
      <p:pic>
        <p:nvPicPr>
          <p:cNvPr id="15" name="Picture 2" descr="RÃ©sultat de recherche d'images pour &quot;4 people logo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8242" y="1849610"/>
            <a:ext cx="421003" cy="421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3672" y="470164"/>
            <a:ext cx="2231707" cy="2221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63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3"/>
          <p:cNvSpPr txBox="1">
            <a:spLocks noChangeArrowheads="1"/>
          </p:cNvSpPr>
          <p:nvPr/>
        </p:nvSpPr>
        <p:spPr bwMode="auto">
          <a:xfrm>
            <a:off x="514914" y="1411417"/>
            <a:ext cx="452764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rgbClr val="0C2E86"/>
                </a:solidFill>
                <a:latin typeface="Eurostile" pitchFamily="34" charset="0"/>
                <a:cs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0C2E86"/>
                </a:solidFill>
                <a:latin typeface="Eurostile" pitchFamily="34" charset="0"/>
                <a:cs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0C2E86"/>
                </a:solidFill>
                <a:latin typeface="Eurostile" pitchFamily="34" charset="0"/>
                <a:cs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0C2E86"/>
                </a:solidFill>
                <a:latin typeface="Eurostile" pitchFamily="34" charset="0"/>
                <a:cs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0C2E86"/>
                </a:solidFill>
                <a:latin typeface="Eurostile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C2E86"/>
                </a:solidFill>
                <a:latin typeface="Eurostile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C2E86"/>
                </a:solidFill>
                <a:latin typeface="Eurostile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C2E86"/>
                </a:solidFill>
                <a:latin typeface="Eurostile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C2E86"/>
                </a:solidFill>
                <a:latin typeface="Eurostile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 sz="2400" dirty="0" err="1" smtClean="0">
                <a:solidFill>
                  <a:srgbClr val="068EC8"/>
                </a:solidFill>
                <a:latin typeface="Arial" panose="020B0604020202020204" pitchFamily="34" charset="0"/>
              </a:rPr>
              <a:t>Context</a:t>
            </a:r>
            <a:endParaRPr lang="fr-FR" altLang="fr-FR" sz="2400" dirty="0">
              <a:solidFill>
                <a:srgbClr val="068EC8"/>
              </a:solidFill>
              <a:latin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14914" y="1995208"/>
            <a:ext cx="3457165" cy="2492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</a:rPr>
              <a:t>MULTI DOF miniature robotic arm</a:t>
            </a:r>
          </a:p>
          <a:p>
            <a:r>
              <a:rPr lang="en-US" sz="1600" b="1" dirty="0" smtClean="0">
                <a:latin typeface="arial" panose="020B0604020202020204" pitchFamily="34" charset="0"/>
              </a:rPr>
              <a:t>	</a:t>
            </a:r>
            <a:r>
              <a:rPr lang="en-US" sz="1600" b="1" dirty="0" smtClean="0">
                <a:latin typeface="arial" panose="020B0604020202020204" pitchFamily="34" charset="0"/>
                <a:sym typeface="Wingdings" panose="05000000000000000000" pitchFamily="2" charset="2"/>
              </a:rPr>
              <a:t> Arduino control</a:t>
            </a:r>
          </a:p>
          <a:p>
            <a:r>
              <a:rPr lang="en-US" sz="1600" b="1" dirty="0">
                <a:latin typeface="arial" panose="020B0604020202020204" pitchFamily="34" charset="0"/>
                <a:sym typeface="Wingdings" panose="05000000000000000000" pitchFamily="2" charset="2"/>
              </a:rPr>
              <a:t>	</a:t>
            </a:r>
            <a:r>
              <a:rPr lang="en-US" sz="1600" b="1" dirty="0" smtClean="0">
                <a:latin typeface="arial" panose="020B0604020202020204" pitchFamily="34" charset="0"/>
                <a:sym typeface="Wingdings" panose="05000000000000000000" pitchFamily="2" charset="2"/>
              </a:rPr>
              <a:t> 4 DOF</a:t>
            </a:r>
            <a:endParaRPr lang="en-US" sz="1600" b="1" dirty="0" smtClean="0">
              <a:latin typeface="arial" panose="020B0604020202020204" pitchFamily="34" charset="0"/>
            </a:endParaRPr>
          </a:p>
          <a:p>
            <a:endParaRPr lang="fr-FR" sz="1200" b="1" dirty="0" smtClean="0">
              <a:latin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</a:rPr>
              <a:t>MECHANICAL DESIGN </a:t>
            </a:r>
          </a:p>
          <a:p>
            <a:r>
              <a:rPr lang="en-US" sz="1600" b="1" dirty="0" smtClean="0">
                <a:latin typeface="arial" panose="020B0604020202020204" pitchFamily="34" charset="0"/>
              </a:rPr>
              <a:t>FABRICATION</a:t>
            </a:r>
          </a:p>
          <a:p>
            <a:r>
              <a:rPr lang="en-US" sz="1600" b="1" dirty="0" smtClean="0">
                <a:latin typeface="arial" panose="020B0604020202020204" pitchFamily="34" charset="0"/>
                <a:sym typeface="Wingdings" panose="05000000000000000000" pitchFamily="2" charset="2"/>
              </a:rPr>
              <a:t>	 3D Printing</a:t>
            </a:r>
            <a:endParaRPr lang="en-US" sz="1600" b="1" dirty="0">
              <a:latin typeface="arial" panose="020B0604020202020204" pitchFamily="34" charset="0"/>
            </a:endParaRPr>
          </a:p>
          <a:p>
            <a:endParaRPr lang="en-US" sz="1600" b="1" dirty="0" smtClean="0">
              <a:latin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</a:rPr>
              <a:t>ASSEMBLY</a:t>
            </a:r>
          </a:p>
          <a:p>
            <a:r>
              <a:rPr lang="en-US" sz="1600" b="1" dirty="0" smtClean="0">
                <a:latin typeface="arial" panose="020B0604020202020204" pitchFamily="34" charset="0"/>
              </a:rPr>
              <a:t>DEMONSTRATION	</a:t>
            </a: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9899" y="3791094"/>
            <a:ext cx="2170396" cy="1893831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09" y="4738009"/>
            <a:ext cx="2241680" cy="1989265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2989" y="965322"/>
            <a:ext cx="6136813" cy="4552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96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3"/>
          <p:cNvSpPr txBox="1">
            <a:spLocks noChangeArrowheads="1"/>
          </p:cNvSpPr>
          <p:nvPr/>
        </p:nvSpPr>
        <p:spPr bwMode="auto">
          <a:xfrm>
            <a:off x="1330829" y="6296766"/>
            <a:ext cx="39948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rgbClr val="0C2E86"/>
                </a:solidFill>
                <a:latin typeface="Eurostile" pitchFamily="34" charset="0"/>
                <a:cs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0C2E86"/>
                </a:solidFill>
                <a:latin typeface="Eurostile" pitchFamily="34" charset="0"/>
                <a:cs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0C2E86"/>
                </a:solidFill>
                <a:latin typeface="Eurostile" pitchFamily="34" charset="0"/>
                <a:cs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0C2E86"/>
                </a:solidFill>
                <a:latin typeface="Eurostile" pitchFamily="34" charset="0"/>
                <a:cs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0C2E86"/>
                </a:solidFill>
                <a:latin typeface="Eurostile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C2E86"/>
                </a:solidFill>
                <a:latin typeface="Eurostile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C2E86"/>
                </a:solidFill>
                <a:latin typeface="Eurostile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C2E86"/>
                </a:solidFill>
                <a:latin typeface="Eurostile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C2E86"/>
                </a:solidFill>
                <a:latin typeface="Eurostile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fr-FR" altLang="fr-FR" sz="2400" dirty="0" smtClean="0">
                <a:solidFill>
                  <a:srgbClr val="068EC8"/>
                </a:solidFill>
                <a:latin typeface="Arial" panose="020B0604020202020204" pitchFamily="34" charset="0"/>
              </a:rPr>
              <a:t>I</a:t>
            </a:r>
            <a:endParaRPr lang="fr-FR" altLang="fr-FR" sz="2400" dirty="0">
              <a:solidFill>
                <a:srgbClr val="068EC8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4914" y="1884293"/>
            <a:ext cx="6306535" cy="18774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</a:rPr>
              <a:t>DEMONSTRATE: 	a functional 4DOF robotic arm using </a:t>
            </a:r>
          </a:p>
          <a:p>
            <a:r>
              <a:rPr lang="en-US" sz="1600" b="1" dirty="0" smtClean="0">
                <a:latin typeface="arial" panose="020B0604020202020204" pitchFamily="34" charset="0"/>
              </a:rPr>
              <a:t>		</a:t>
            </a:r>
          </a:p>
          <a:p>
            <a:r>
              <a:rPr lang="en-US" sz="1600" b="1" dirty="0">
                <a:latin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600" b="1" dirty="0" smtClean="0">
                <a:latin typeface="arial" panose="020B0604020202020204" pitchFamily="34" charset="0"/>
                <a:sym typeface="Wingdings" panose="05000000000000000000" pitchFamily="2" charset="2"/>
              </a:rPr>
              <a:t>     ACHIEVING a specific “grab-move-drop” motion</a:t>
            </a:r>
          </a:p>
          <a:p>
            <a:r>
              <a:rPr lang="en-US" sz="1600" b="1" dirty="0" smtClean="0">
                <a:latin typeface="arial" panose="020B0604020202020204" pitchFamily="34" charset="0"/>
                <a:sym typeface="Wingdings" panose="05000000000000000000" pitchFamily="2" charset="2"/>
              </a:rPr>
              <a:t>      MAXIMIZING the precision and smoothness of the motion</a:t>
            </a:r>
            <a:endParaRPr lang="en-US" sz="1600" b="1" dirty="0" smtClean="0">
              <a:latin typeface="arial" panose="020B0604020202020204" pitchFamily="34" charset="0"/>
            </a:endParaRPr>
          </a:p>
          <a:p>
            <a:endParaRPr lang="fr-FR" sz="1200" b="1" dirty="0" smtClean="0">
              <a:latin typeface="arial" panose="020B0604020202020204" pitchFamily="34" charset="0"/>
            </a:endParaRPr>
          </a:p>
          <a:p>
            <a:endParaRPr lang="fr-FR" sz="1200" b="1" dirty="0">
              <a:latin typeface="arial" panose="020B0604020202020204" pitchFamily="34" charset="0"/>
            </a:endParaRPr>
          </a:p>
          <a:p>
            <a:endParaRPr lang="en-US" sz="1200" b="1" dirty="0" smtClean="0">
              <a:latin typeface="arial" panose="020B0604020202020204" pitchFamily="34" charset="0"/>
            </a:endParaRPr>
          </a:p>
          <a:p>
            <a:endParaRPr lang="en-US" sz="1600" b="1" dirty="0" smtClean="0">
              <a:latin typeface="arial" panose="020B0604020202020204" pitchFamily="34" charset="0"/>
            </a:endParaRPr>
          </a:p>
        </p:txBody>
      </p:sp>
      <p:cxnSp>
        <p:nvCxnSpPr>
          <p:cNvPr id="8" name="Connecteur droit 7"/>
          <p:cNvCxnSpPr/>
          <p:nvPr/>
        </p:nvCxnSpPr>
        <p:spPr bwMode="auto">
          <a:xfrm>
            <a:off x="409158" y="1895505"/>
            <a:ext cx="0" cy="1223667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0397D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0" name="Picture 2" descr="Résultat de recherche d'images pour &quot;arduino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123" y="1895505"/>
            <a:ext cx="507040" cy="348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4" name="Groupe 33"/>
          <p:cNvGrpSpPr/>
          <p:nvPr/>
        </p:nvGrpSpPr>
        <p:grpSpPr>
          <a:xfrm flipV="1">
            <a:off x="41022" y="3426176"/>
            <a:ext cx="2900890" cy="2702351"/>
            <a:chOff x="1522718" y="1730306"/>
            <a:chExt cx="5310379" cy="4946933"/>
          </a:xfrm>
        </p:grpSpPr>
        <p:grpSp>
          <p:nvGrpSpPr>
            <p:cNvPr id="25" name="Groupe 24"/>
            <p:cNvGrpSpPr/>
            <p:nvPr/>
          </p:nvGrpSpPr>
          <p:grpSpPr>
            <a:xfrm>
              <a:off x="2854732" y="1730306"/>
              <a:ext cx="2645460" cy="2645166"/>
              <a:chOff x="4896035" y="4149080"/>
              <a:chExt cx="1656184" cy="1656000"/>
            </a:xfrm>
          </p:grpSpPr>
          <p:sp>
            <p:nvSpPr>
              <p:cNvPr id="26" name="Ellipse 25"/>
              <p:cNvSpPr/>
              <p:nvPr/>
            </p:nvSpPr>
            <p:spPr bwMode="auto">
              <a:xfrm>
                <a:off x="4896035" y="4149080"/>
                <a:ext cx="1656184" cy="1656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eaVert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000" b="1" i="0" u="none" strike="noStrike" cap="none" normalizeH="0" baseline="0" smtClean="0">
                  <a:ln>
                    <a:noFill/>
                  </a:ln>
                  <a:solidFill>
                    <a:srgbClr val="0C2E86"/>
                  </a:solidFill>
                  <a:effectLst/>
                  <a:latin typeface="Eurostile" panose="020B0504020202050204" pitchFamily="34" charset="0"/>
                </a:endParaRPr>
              </a:p>
            </p:txBody>
          </p:sp>
          <p:sp>
            <p:nvSpPr>
              <p:cNvPr id="27" name="Ellipse 26"/>
              <p:cNvSpPr/>
              <p:nvPr/>
            </p:nvSpPr>
            <p:spPr bwMode="auto">
              <a:xfrm>
                <a:off x="5386281" y="4637089"/>
                <a:ext cx="675692" cy="675617"/>
              </a:xfrm>
              <a:prstGeom prst="ellips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eaVert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000" b="1" i="0" u="none" strike="noStrike" cap="none" normalizeH="0" baseline="0" smtClean="0">
                  <a:ln>
                    <a:noFill/>
                  </a:ln>
                  <a:solidFill>
                    <a:srgbClr val="0C2E86"/>
                  </a:solidFill>
                  <a:effectLst/>
                  <a:latin typeface="Eurostile" panose="020B0504020202050204" pitchFamily="34" charset="0"/>
                </a:endParaRPr>
              </a:p>
            </p:txBody>
          </p:sp>
        </p:grpSp>
        <p:grpSp>
          <p:nvGrpSpPr>
            <p:cNvPr id="28" name="Groupe 27"/>
            <p:cNvGrpSpPr/>
            <p:nvPr/>
          </p:nvGrpSpPr>
          <p:grpSpPr>
            <a:xfrm>
              <a:off x="1522718" y="4032073"/>
              <a:ext cx="2645460" cy="2645166"/>
              <a:chOff x="4896035" y="4149080"/>
              <a:chExt cx="1656184" cy="1656000"/>
            </a:xfrm>
          </p:grpSpPr>
          <p:sp>
            <p:nvSpPr>
              <p:cNvPr id="29" name="Ellipse 28"/>
              <p:cNvSpPr/>
              <p:nvPr/>
            </p:nvSpPr>
            <p:spPr bwMode="auto">
              <a:xfrm>
                <a:off x="4896035" y="4149080"/>
                <a:ext cx="1656184" cy="1656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eaVert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000" b="1" i="0" u="none" strike="noStrike" cap="none" normalizeH="0" baseline="0" smtClean="0">
                  <a:ln>
                    <a:noFill/>
                  </a:ln>
                  <a:solidFill>
                    <a:srgbClr val="0C2E86"/>
                  </a:solidFill>
                  <a:effectLst/>
                  <a:latin typeface="Eurostile" panose="020B0504020202050204" pitchFamily="34" charset="0"/>
                </a:endParaRPr>
              </a:p>
            </p:txBody>
          </p:sp>
          <p:sp>
            <p:nvSpPr>
              <p:cNvPr id="30" name="Ellipse 29"/>
              <p:cNvSpPr/>
              <p:nvPr/>
            </p:nvSpPr>
            <p:spPr bwMode="auto">
              <a:xfrm>
                <a:off x="5386281" y="4637089"/>
                <a:ext cx="675692" cy="675617"/>
              </a:xfrm>
              <a:prstGeom prst="ellips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eaVert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000" b="1" i="0" u="none" strike="noStrike" cap="none" normalizeH="0" baseline="0" smtClean="0">
                  <a:ln>
                    <a:noFill/>
                  </a:ln>
                  <a:solidFill>
                    <a:srgbClr val="0C2E86"/>
                  </a:solidFill>
                  <a:effectLst/>
                  <a:latin typeface="Eurostile" panose="020B0504020202050204" pitchFamily="34" charset="0"/>
                </a:endParaRPr>
              </a:p>
            </p:txBody>
          </p:sp>
        </p:grpSp>
        <p:grpSp>
          <p:nvGrpSpPr>
            <p:cNvPr id="31" name="Groupe 30"/>
            <p:cNvGrpSpPr/>
            <p:nvPr/>
          </p:nvGrpSpPr>
          <p:grpSpPr>
            <a:xfrm>
              <a:off x="4187637" y="4032073"/>
              <a:ext cx="2645460" cy="2645166"/>
              <a:chOff x="4896035" y="4149080"/>
              <a:chExt cx="1656184" cy="1656000"/>
            </a:xfrm>
          </p:grpSpPr>
          <p:sp>
            <p:nvSpPr>
              <p:cNvPr id="32" name="Ellipse 31"/>
              <p:cNvSpPr/>
              <p:nvPr/>
            </p:nvSpPr>
            <p:spPr bwMode="auto">
              <a:xfrm>
                <a:off x="4896035" y="4149080"/>
                <a:ext cx="1656184" cy="1656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eaVert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000" b="1" i="0" u="none" strike="noStrike" cap="none" normalizeH="0" baseline="0" smtClean="0">
                  <a:ln>
                    <a:noFill/>
                  </a:ln>
                  <a:solidFill>
                    <a:srgbClr val="0C2E86"/>
                  </a:solidFill>
                  <a:effectLst/>
                  <a:latin typeface="Eurostile" panose="020B0504020202050204" pitchFamily="34" charset="0"/>
                </a:endParaRPr>
              </a:p>
            </p:txBody>
          </p:sp>
          <p:sp>
            <p:nvSpPr>
              <p:cNvPr id="33" name="Ellipse 32"/>
              <p:cNvSpPr/>
              <p:nvPr/>
            </p:nvSpPr>
            <p:spPr bwMode="auto">
              <a:xfrm>
                <a:off x="5386281" y="4637089"/>
                <a:ext cx="675692" cy="675617"/>
              </a:xfrm>
              <a:prstGeom prst="ellips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eaVert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000" b="1" i="0" u="none" strike="noStrike" cap="none" normalizeH="0" baseline="0" smtClean="0">
                  <a:ln>
                    <a:noFill/>
                  </a:ln>
                  <a:solidFill>
                    <a:srgbClr val="0C2E86"/>
                  </a:solidFill>
                  <a:effectLst/>
                  <a:latin typeface="Eurostile" panose="020B0504020202050204" pitchFamily="34" charset="0"/>
                </a:endParaRPr>
              </a:p>
            </p:txBody>
          </p:sp>
        </p:grpSp>
      </p:grpSp>
      <p:grpSp>
        <p:nvGrpSpPr>
          <p:cNvPr id="35" name="Groupe 34"/>
          <p:cNvGrpSpPr/>
          <p:nvPr/>
        </p:nvGrpSpPr>
        <p:grpSpPr>
          <a:xfrm flipV="1">
            <a:off x="3131489" y="3426176"/>
            <a:ext cx="2900890" cy="2702351"/>
            <a:chOff x="1522718" y="1730306"/>
            <a:chExt cx="5310379" cy="4946933"/>
          </a:xfrm>
        </p:grpSpPr>
        <p:grpSp>
          <p:nvGrpSpPr>
            <p:cNvPr id="36" name="Groupe 35"/>
            <p:cNvGrpSpPr/>
            <p:nvPr/>
          </p:nvGrpSpPr>
          <p:grpSpPr>
            <a:xfrm>
              <a:off x="2854732" y="1730306"/>
              <a:ext cx="2645460" cy="2645166"/>
              <a:chOff x="4896035" y="4149080"/>
              <a:chExt cx="1656184" cy="1656000"/>
            </a:xfrm>
          </p:grpSpPr>
          <p:sp>
            <p:nvSpPr>
              <p:cNvPr id="43" name="Ellipse 42"/>
              <p:cNvSpPr/>
              <p:nvPr/>
            </p:nvSpPr>
            <p:spPr bwMode="auto">
              <a:xfrm>
                <a:off x="4896035" y="4149080"/>
                <a:ext cx="1656184" cy="1656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eaVert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000" b="1" i="0" u="none" strike="noStrike" cap="none" normalizeH="0" baseline="0" smtClean="0">
                  <a:ln>
                    <a:noFill/>
                  </a:ln>
                  <a:solidFill>
                    <a:srgbClr val="0C2E86"/>
                  </a:solidFill>
                  <a:effectLst/>
                  <a:latin typeface="Eurostile" panose="020B0504020202050204" pitchFamily="34" charset="0"/>
                </a:endParaRPr>
              </a:p>
            </p:txBody>
          </p:sp>
          <p:sp>
            <p:nvSpPr>
              <p:cNvPr id="44" name="Ellipse 43"/>
              <p:cNvSpPr/>
              <p:nvPr/>
            </p:nvSpPr>
            <p:spPr bwMode="auto">
              <a:xfrm>
                <a:off x="5386281" y="4637089"/>
                <a:ext cx="675692" cy="675617"/>
              </a:xfrm>
              <a:prstGeom prst="ellips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eaVert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000" b="1" i="0" u="none" strike="noStrike" cap="none" normalizeH="0" baseline="0" smtClean="0">
                  <a:ln>
                    <a:noFill/>
                  </a:ln>
                  <a:solidFill>
                    <a:srgbClr val="0C2E86"/>
                  </a:solidFill>
                  <a:effectLst/>
                  <a:latin typeface="Eurostile" panose="020B0504020202050204" pitchFamily="34" charset="0"/>
                </a:endParaRPr>
              </a:p>
            </p:txBody>
          </p:sp>
        </p:grpSp>
        <p:grpSp>
          <p:nvGrpSpPr>
            <p:cNvPr id="37" name="Groupe 36"/>
            <p:cNvGrpSpPr/>
            <p:nvPr/>
          </p:nvGrpSpPr>
          <p:grpSpPr>
            <a:xfrm>
              <a:off x="1522718" y="4032073"/>
              <a:ext cx="2645460" cy="2645166"/>
              <a:chOff x="4896035" y="4149080"/>
              <a:chExt cx="1656184" cy="1656000"/>
            </a:xfrm>
          </p:grpSpPr>
          <p:sp>
            <p:nvSpPr>
              <p:cNvPr id="41" name="Ellipse 40"/>
              <p:cNvSpPr/>
              <p:nvPr/>
            </p:nvSpPr>
            <p:spPr bwMode="auto">
              <a:xfrm>
                <a:off x="4896035" y="4149080"/>
                <a:ext cx="1656184" cy="1656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eaVert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000" b="1" i="0" u="none" strike="noStrike" cap="none" normalizeH="0" baseline="0" smtClean="0">
                  <a:ln>
                    <a:noFill/>
                  </a:ln>
                  <a:solidFill>
                    <a:srgbClr val="0C2E86"/>
                  </a:solidFill>
                  <a:effectLst/>
                  <a:latin typeface="Eurostile" panose="020B0504020202050204" pitchFamily="34" charset="0"/>
                </a:endParaRPr>
              </a:p>
            </p:txBody>
          </p:sp>
          <p:sp>
            <p:nvSpPr>
              <p:cNvPr id="42" name="Ellipse 41"/>
              <p:cNvSpPr/>
              <p:nvPr/>
            </p:nvSpPr>
            <p:spPr bwMode="auto">
              <a:xfrm>
                <a:off x="5386281" y="4637089"/>
                <a:ext cx="675692" cy="675617"/>
              </a:xfrm>
              <a:prstGeom prst="ellips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eaVert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000" b="1" i="0" u="none" strike="noStrike" cap="none" normalizeH="0" baseline="0" smtClean="0">
                  <a:ln>
                    <a:noFill/>
                  </a:ln>
                  <a:solidFill>
                    <a:srgbClr val="0C2E86"/>
                  </a:solidFill>
                  <a:effectLst/>
                  <a:latin typeface="Eurostile" panose="020B0504020202050204" pitchFamily="34" charset="0"/>
                </a:endParaRPr>
              </a:p>
            </p:txBody>
          </p:sp>
        </p:grpSp>
        <p:grpSp>
          <p:nvGrpSpPr>
            <p:cNvPr id="38" name="Groupe 37"/>
            <p:cNvGrpSpPr/>
            <p:nvPr/>
          </p:nvGrpSpPr>
          <p:grpSpPr>
            <a:xfrm>
              <a:off x="4187637" y="4032073"/>
              <a:ext cx="2645460" cy="2645166"/>
              <a:chOff x="4896035" y="4149080"/>
              <a:chExt cx="1656184" cy="1656000"/>
            </a:xfrm>
          </p:grpSpPr>
          <p:sp>
            <p:nvSpPr>
              <p:cNvPr id="39" name="Ellipse 38"/>
              <p:cNvSpPr/>
              <p:nvPr/>
            </p:nvSpPr>
            <p:spPr bwMode="auto">
              <a:xfrm>
                <a:off x="4896035" y="4149080"/>
                <a:ext cx="1656184" cy="1656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eaVert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000" b="1" i="0" u="none" strike="noStrike" cap="none" normalizeH="0" baseline="0" smtClean="0">
                  <a:ln>
                    <a:noFill/>
                  </a:ln>
                  <a:solidFill>
                    <a:srgbClr val="0C2E86"/>
                  </a:solidFill>
                  <a:effectLst/>
                  <a:latin typeface="Eurostile" panose="020B0504020202050204" pitchFamily="34" charset="0"/>
                </a:endParaRPr>
              </a:p>
            </p:txBody>
          </p:sp>
          <p:sp>
            <p:nvSpPr>
              <p:cNvPr id="40" name="Ellipse 39"/>
              <p:cNvSpPr/>
              <p:nvPr/>
            </p:nvSpPr>
            <p:spPr bwMode="auto">
              <a:xfrm>
                <a:off x="5386281" y="4637089"/>
                <a:ext cx="675692" cy="675617"/>
              </a:xfrm>
              <a:prstGeom prst="ellips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eaVert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000" b="1" i="0" u="none" strike="noStrike" cap="none" normalizeH="0" baseline="0" smtClean="0">
                  <a:ln>
                    <a:noFill/>
                  </a:ln>
                  <a:solidFill>
                    <a:srgbClr val="0C2E86"/>
                  </a:solidFill>
                  <a:effectLst/>
                  <a:latin typeface="Eurostile" panose="020B0504020202050204" pitchFamily="34" charset="0"/>
                </a:endParaRPr>
              </a:p>
            </p:txBody>
          </p:sp>
        </p:grpSp>
      </p:grpSp>
      <p:grpSp>
        <p:nvGrpSpPr>
          <p:cNvPr id="45" name="Groupe 44"/>
          <p:cNvGrpSpPr/>
          <p:nvPr/>
        </p:nvGrpSpPr>
        <p:grpSpPr>
          <a:xfrm flipV="1">
            <a:off x="6221955" y="3426176"/>
            <a:ext cx="2900890" cy="2702351"/>
            <a:chOff x="1522718" y="1730306"/>
            <a:chExt cx="5310379" cy="4946933"/>
          </a:xfrm>
        </p:grpSpPr>
        <p:grpSp>
          <p:nvGrpSpPr>
            <p:cNvPr id="46" name="Groupe 45"/>
            <p:cNvGrpSpPr/>
            <p:nvPr/>
          </p:nvGrpSpPr>
          <p:grpSpPr>
            <a:xfrm>
              <a:off x="2854732" y="1730306"/>
              <a:ext cx="2645460" cy="2645166"/>
              <a:chOff x="4896035" y="4149080"/>
              <a:chExt cx="1656184" cy="1656000"/>
            </a:xfrm>
          </p:grpSpPr>
          <p:sp>
            <p:nvSpPr>
              <p:cNvPr id="53" name="Ellipse 52"/>
              <p:cNvSpPr/>
              <p:nvPr/>
            </p:nvSpPr>
            <p:spPr bwMode="auto">
              <a:xfrm>
                <a:off x="4896035" y="4149080"/>
                <a:ext cx="1656184" cy="1656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eaVert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000" b="1" i="0" u="none" strike="noStrike" cap="none" normalizeH="0" baseline="0" smtClean="0">
                  <a:ln>
                    <a:noFill/>
                  </a:ln>
                  <a:solidFill>
                    <a:srgbClr val="0C2E86"/>
                  </a:solidFill>
                  <a:effectLst/>
                  <a:latin typeface="Eurostile" panose="020B0504020202050204" pitchFamily="34" charset="0"/>
                </a:endParaRPr>
              </a:p>
            </p:txBody>
          </p:sp>
          <p:sp>
            <p:nvSpPr>
              <p:cNvPr id="54" name="Ellipse 53"/>
              <p:cNvSpPr/>
              <p:nvPr/>
            </p:nvSpPr>
            <p:spPr bwMode="auto">
              <a:xfrm>
                <a:off x="5386281" y="4637089"/>
                <a:ext cx="675692" cy="675617"/>
              </a:xfrm>
              <a:prstGeom prst="ellips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eaVert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000" b="1" i="0" u="none" strike="noStrike" cap="none" normalizeH="0" baseline="0" smtClean="0">
                  <a:ln>
                    <a:noFill/>
                  </a:ln>
                  <a:solidFill>
                    <a:srgbClr val="0C2E86"/>
                  </a:solidFill>
                  <a:effectLst/>
                  <a:latin typeface="Eurostile" panose="020B0504020202050204" pitchFamily="34" charset="0"/>
                </a:endParaRPr>
              </a:p>
            </p:txBody>
          </p:sp>
        </p:grpSp>
        <p:grpSp>
          <p:nvGrpSpPr>
            <p:cNvPr id="47" name="Groupe 46"/>
            <p:cNvGrpSpPr/>
            <p:nvPr/>
          </p:nvGrpSpPr>
          <p:grpSpPr>
            <a:xfrm>
              <a:off x="1522718" y="4032073"/>
              <a:ext cx="2645460" cy="2645166"/>
              <a:chOff x="4896035" y="4149080"/>
              <a:chExt cx="1656184" cy="1656000"/>
            </a:xfrm>
          </p:grpSpPr>
          <p:sp>
            <p:nvSpPr>
              <p:cNvPr id="51" name="Ellipse 50"/>
              <p:cNvSpPr/>
              <p:nvPr/>
            </p:nvSpPr>
            <p:spPr bwMode="auto">
              <a:xfrm>
                <a:off x="4896035" y="4149080"/>
                <a:ext cx="1656184" cy="1656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eaVert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000" b="1" i="0" u="none" strike="noStrike" cap="none" normalizeH="0" baseline="0" smtClean="0">
                  <a:ln>
                    <a:noFill/>
                  </a:ln>
                  <a:solidFill>
                    <a:srgbClr val="0C2E86"/>
                  </a:solidFill>
                  <a:effectLst/>
                  <a:latin typeface="Eurostile" panose="020B0504020202050204" pitchFamily="34" charset="0"/>
                </a:endParaRPr>
              </a:p>
            </p:txBody>
          </p:sp>
          <p:sp>
            <p:nvSpPr>
              <p:cNvPr id="52" name="Ellipse 51"/>
              <p:cNvSpPr/>
              <p:nvPr/>
            </p:nvSpPr>
            <p:spPr bwMode="auto">
              <a:xfrm>
                <a:off x="5386281" y="4637089"/>
                <a:ext cx="675692" cy="675617"/>
              </a:xfrm>
              <a:prstGeom prst="ellips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eaVert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000" b="1" i="0" u="none" strike="noStrike" cap="none" normalizeH="0" baseline="0" smtClean="0">
                  <a:ln>
                    <a:noFill/>
                  </a:ln>
                  <a:solidFill>
                    <a:srgbClr val="0C2E86"/>
                  </a:solidFill>
                  <a:effectLst/>
                  <a:latin typeface="Eurostile" panose="020B0504020202050204" pitchFamily="34" charset="0"/>
                </a:endParaRPr>
              </a:p>
            </p:txBody>
          </p:sp>
        </p:grpSp>
        <p:grpSp>
          <p:nvGrpSpPr>
            <p:cNvPr id="48" name="Groupe 47"/>
            <p:cNvGrpSpPr/>
            <p:nvPr/>
          </p:nvGrpSpPr>
          <p:grpSpPr>
            <a:xfrm>
              <a:off x="4187637" y="4032073"/>
              <a:ext cx="2645460" cy="2645166"/>
              <a:chOff x="4896035" y="4149080"/>
              <a:chExt cx="1656184" cy="1656000"/>
            </a:xfrm>
          </p:grpSpPr>
          <p:sp>
            <p:nvSpPr>
              <p:cNvPr id="49" name="Ellipse 48"/>
              <p:cNvSpPr/>
              <p:nvPr/>
            </p:nvSpPr>
            <p:spPr bwMode="auto">
              <a:xfrm>
                <a:off x="4896035" y="4149080"/>
                <a:ext cx="1656184" cy="1656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eaVert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000" b="1" i="0" u="none" strike="noStrike" cap="none" normalizeH="0" baseline="0" smtClean="0">
                  <a:ln>
                    <a:noFill/>
                  </a:ln>
                  <a:solidFill>
                    <a:srgbClr val="0C2E86"/>
                  </a:solidFill>
                  <a:effectLst/>
                  <a:latin typeface="Eurostile" panose="020B0504020202050204" pitchFamily="34" charset="0"/>
                </a:endParaRPr>
              </a:p>
            </p:txBody>
          </p:sp>
          <p:sp>
            <p:nvSpPr>
              <p:cNvPr id="50" name="Ellipse 49"/>
              <p:cNvSpPr/>
              <p:nvPr/>
            </p:nvSpPr>
            <p:spPr bwMode="auto">
              <a:xfrm>
                <a:off x="5386281" y="4637089"/>
                <a:ext cx="675692" cy="675617"/>
              </a:xfrm>
              <a:prstGeom prst="ellips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eaVert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000" b="1" i="0" u="none" strike="noStrike" cap="none" normalizeH="0" baseline="0" smtClean="0">
                  <a:ln>
                    <a:noFill/>
                  </a:ln>
                  <a:solidFill>
                    <a:srgbClr val="0C2E86"/>
                  </a:solidFill>
                  <a:effectLst/>
                  <a:latin typeface="Eurostile" panose="020B0504020202050204" pitchFamily="34" charset="0"/>
                </a:endParaRPr>
              </a:p>
            </p:txBody>
          </p:sp>
        </p:grpSp>
      </p:grpSp>
      <p:sp>
        <p:nvSpPr>
          <p:cNvPr id="55" name="ZoneTexte 3"/>
          <p:cNvSpPr txBox="1">
            <a:spLocks noChangeArrowheads="1"/>
          </p:cNvSpPr>
          <p:nvPr/>
        </p:nvSpPr>
        <p:spPr bwMode="auto">
          <a:xfrm>
            <a:off x="645718" y="1348772"/>
            <a:ext cx="452764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rgbClr val="0C2E86"/>
                </a:solidFill>
                <a:latin typeface="Eurostile" pitchFamily="34" charset="0"/>
                <a:cs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0C2E86"/>
                </a:solidFill>
                <a:latin typeface="Eurostile" pitchFamily="34" charset="0"/>
                <a:cs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0C2E86"/>
                </a:solidFill>
                <a:latin typeface="Eurostile" pitchFamily="34" charset="0"/>
                <a:cs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0C2E86"/>
                </a:solidFill>
                <a:latin typeface="Eurostile" pitchFamily="34" charset="0"/>
                <a:cs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0C2E86"/>
                </a:solidFill>
                <a:latin typeface="Eurostile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C2E86"/>
                </a:solidFill>
                <a:latin typeface="Eurostile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C2E86"/>
                </a:solidFill>
                <a:latin typeface="Eurostile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C2E86"/>
                </a:solidFill>
                <a:latin typeface="Eurostile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C2E86"/>
                </a:solidFill>
                <a:latin typeface="Eurostile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 sz="2400" dirty="0" smtClean="0">
                <a:solidFill>
                  <a:srgbClr val="068EC8"/>
                </a:solidFill>
                <a:latin typeface="Arial" panose="020B0604020202020204" pitchFamily="34" charset="0"/>
              </a:rPr>
              <a:t>Challenge </a:t>
            </a:r>
            <a:r>
              <a:rPr lang="fr-FR" altLang="fr-FR" sz="2400" dirty="0" err="1" smtClean="0">
                <a:solidFill>
                  <a:srgbClr val="068EC8"/>
                </a:solidFill>
                <a:latin typeface="Arial" panose="020B0604020202020204" pitchFamily="34" charset="0"/>
              </a:rPr>
              <a:t>brief</a:t>
            </a:r>
            <a:endParaRPr lang="fr-FR" altLang="fr-FR" sz="2400" dirty="0">
              <a:solidFill>
                <a:srgbClr val="068EC8"/>
              </a:solidFill>
              <a:latin typeface="Arial" panose="020B0604020202020204" pitchFamily="34" charset="0"/>
            </a:endParaRPr>
          </a:p>
        </p:txBody>
      </p:sp>
      <p:sp>
        <p:nvSpPr>
          <p:cNvPr id="56" name="ZoneTexte 3"/>
          <p:cNvSpPr txBox="1">
            <a:spLocks noChangeArrowheads="1"/>
          </p:cNvSpPr>
          <p:nvPr/>
        </p:nvSpPr>
        <p:spPr bwMode="auto">
          <a:xfrm>
            <a:off x="7384927" y="6296766"/>
            <a:ext cx="64044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rgbClr val="0C2E86"/>
                </a:solidFill>
                <a:latin typeface="Eurostile" pitchFamily="34" charset="0"/>
                <a:cs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0C2E86"/>
                </a:solidFill>
                <a:latin typeface="Eurostile" pitchFamily="34" charset="0"/>
                <a:cs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0C2E86"/>
                </a:solidFill>
                <a:latin typeface="Eurostile" pitchFamily="34" charset="0"/>
                <a:cs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0C2E86"/>
                </a:solidFill>
                <a:latin typeface="Eurostile" pitchFamily="34" charset="0"/>
                <a:cs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0C2E86"/>
                </a:solidFill>
                <a:latin typeface="Eurostile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C2E86"/>
                </a:solidFill>
                <a:latin typeface="Eurostile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C2E86"/>
                </a:solidFill>
                <a:latin typeface="Eurostile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C2E86"/>
                </a:solidFill>
                <a:latin typeface="Eurostile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C2E86"/>
                </a:solidFill>
                <a:latin typeface="Eurostile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fr-FR" altLang="fr-FR" sz="2400" dirty="0" smtClean="0">
                <a:solidFill>
                  <a:srgbClr val="068EC8"/>
                </a:solidFill>
                <a:latin typeface="Arial" panose="020B0604020202020204" pitchFamily="34" charset="0"/>
              </a:rPr>
              <a:t>III</a:t>
            </a:r>
            <a:endParaRPr lang="fr-FR" altLang="fr-FR" sz="2400" dirty="0">
              <a:solidFill>
                <a:srgbClr val="068EC8"/>
              </a:solidFill>
              <a:latin typeface="Arial" panose="020B0604020202020204" pitchFamily="34" charset="0"/>
            </a:endParaRPr>
          </a:p>
        </p:txBody>
      </p:sp>
      <p:sp>
        <p:nvSpPr>
          <p:cNvPr id="57" name="ZoneTexte 3"/>
          <p:cNvSpPr txBox="1">
            <a:spLocks noChangeArrowheads="1"/>
          </p:cNvSpPr>
          <p:nvPr/>
        </p:nvSpPr>
        <p:spPr bwMode="auto">
          <a:xfrm>
            <a:off x="4387506" y="6296766"/>
            <a:ext cx="39948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rgbClr val="0C2E86"/>
                </a:solidFill>
                <a:latin typeface="Eurostile" pitchFamily="34" charset="0"/>
                <a:cs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0C2E86"/>
                </a:solidFill>
                <a:latin typeface="Eurostile" pitchFamily="34" charset="0"/>
                <a:cs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0C2E86"/>
                </a:solidFill>
                <a:latin typeface="Eurostile" pitchFamily="34" charset="0"/>
                <a:cs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0C2E86"/>
                </a:solidFill>
                <a:latin typeface="Eurostile" pitchFamily="34" charset="0"/>
                <a:cs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0C2E86"/>
                </a:solidFill>
                <a:latin typeface="Eurostile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C2E86"/>
                </a:solidFill>
                <a:latin typeface="Eurostile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C2E86"/>
                </a:solidFill>
                <a:latin typeface="Eurostile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C2E86"/>
                </a:solidFill>
                <a:latin typeface="Eurostile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C2E86"/>
                </a:solidFill>
                <a:latin typeface="Eurostile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fr-FR" altLang="fr-FR" sz="2400" dirty="0" smtClean="0">
                <a:solidFill>
                  <a:srgbClr val="068EC8"/>
                </a:solidFill>
                <a:latin typeface="Arial" panose="020B0604020202020204" pitchFamily="34" charset="0"/>
              </a:rPr>
              <a:t>II</a:t>
            </a:r>
            <a:endParaRPr lang="fr-FR" altLang="fr-FR" sz="2400" dirty="0">
              <a:solidFill>
                <a:srgbClr val="068EC8"/>
              </a:solidFill>
              <a:latin typeface="Arial" panose="020B0604020202020204" pitchFamily="34" charset="0"/>
            </a:endParaRPr>
          </a:p>
        </p:txBody>
      </p:sp>
      <p:pic>
        <p:nvPicPr>
          <p:cNvPr id="58" name="Image 57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56" y="3731563"/>
            <a:ext cx="824048" cy="838004"/>
          </a:xfrm>
          <a:prstGeom prst="rect">
            <a:avLst/>
          </a:prstGeom>
        </p:spPr>
      </p:pic>
      <p:pic>
        <p:nvPicPr>
          <p:cNvPr id="59" name="Image 58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162" y="3249786"/>
            <a:ext cx="808861" cy="822559"/>
          </a:xfrm>
          <a:prstGeom prst="rect">
            <a:avLst/>
          </a:prstGeom>
        </p:spPr>
      </p:pic>
      <p:pic>
        <p:nvPicPr>
          <p:cNvPr id="60" name="Image 59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6864" y="3737380"/>
            <a:ext cx="808861" cy="822559"/>
          </a:xfrm>
          <a:prstGeom prst="rect">
            <a:avLst/>
          </a:prstGeom>
        </p:spPr>
      </p:pic>
      <p:sp>
        <p:nvSpPr>
          <p:cNvPr id="61" name="Arc 60"/>
          <p:cNvSpPr/>
          <p:nvPr/>
        </p:nvSpPr>
        <p:spPr bwMode="auto">
          <a:xfrm>
            <a:off x="3717250" y="3593269"/>
            <a:ext cx="1653103" cy="2432212"/>
          </a:xfrm>
          <a:prstGeom prst="arc">
            <a:avLst>
              <a:gd name="adj1" fmla="val 13475812"/>
              <a:gd name="adj2" fmla="val 17739050"/>
            </a:avLst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oval" w="lg" len="lg"/>
            <a:tailEnd type="triangle" w="lg" len="lg"/>
          </a:ln>
          <a:effectLst/>
          <a:extLst/>
        </p:spPr>
        <p:txBody>
          <a:bodyPr vert="eaVert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b="1" i="0" u="none" strike="noStrike" cap="none" normalizeH="0" baseline="0" smtClean="0">
              <a:ln>
                <a:noFill/>
              </a:ln>
              <a:solidFill>
                <a:srgbClr val="0C2E86"/>
              </a:solidFill>
              <a:effectLst/>
              <a:latin typeface="Eurostile" panose="020B0504020202050204" pitchFamily="34" charset="0"/>
            </a:endParaRPr>
          </a:p>
        </p:txBody>
      </p:sp>
      <p:cxnSp>
        <p:nvCxnSpPr>
          <p:cNvPr id="67" name="Connecteur droit 66"/>
          <p:cNvCxnSpPr/>
          <p:nvPr/>
        </p:nvCxnSpPr>
        <p:spPr>
          <a:xfrm>
            <a:off x="502236" y="4268482"/>
            <a:ext cx="254894" cy="217191"/>
          </a:xfrm>
          <a:prstGeom prst="line">
            <a:avLst/>
          </a:prstGeom>
          <a:ln w="38100">
            <a:solidFill>
              <a:srgbClr val="068E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/>
          <p:cNvCxnSpPr/>
          <p:nvPr/>
        </p:nvCxnSpPr>
        <p:spPr>
          <a:xfrm>
            <a:off x="1011595" y="3978178"/>
            <a:ext cx="56446" cy="351894"/>
          </a:xfrm>
          <a:prstGeom prst="line">
            <a:avLst/>
          </a:prstGeom>
          <a:ln w="38100">
            <a:solidFill>
              <a:srgbClr val="068E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oupe 80"/>
          <p:cNvGrpSpPr/>
          <p:nvPr/>
        </p:nvGrpSpPr>
        <p:grpSpPr>
          <a:xfrm rot="594305">
            <a:off x="668167" y="4267226"/>
            <a:ext cx="967280" cy="1163796"/>
            <a:chOff x="-755543" y="4290257"/>
            <a:chExt cx="1138630" cy="1270511"/>
          </a:xfrm>
        </p:grpSpPr>
        <p:cxnSp>
          <p:nvCxnSpPr>
            <p:cNvPr id="63" name="Connecteur droit 62"/>
            <p:cNvCxnSpPr/>
            <p:nvPr/>
          </p:nvCxnSpPr>
          <p:spPr>
            <a:xfrm>
              <a:off x="-455252" y="4585932"/>
              <a:ext cx="686961" cy="821568"/>
            </a:xfrm>
            <a:prstGeom prst="line">
              <a:avLst/>
            </a:prstGeom>
            <a:ln w="38100">
              <a:solidFill>
                <a:srgbClr val="068E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Ellipse 63"/>
            <p:cNvSpPr/>
            <p:nvPr/>
          </p:nvSpPr>
          <p:spPr>
            <a:xfrm>
              <a:off x="167087" y="5344768"/>
              <a:ext cx="216000" cy="216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68E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Ellipse 64"/>
            <p:cNvSpPr/>
            <p:nvPr/>
          </p:nvSpPr>
          <p:spPr>
            <a:xfrm>
              <a:off x="-489526" y="4290257"/>
              <a:ext cx="216000" cy="216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68E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Ellipse 65"/>
            <p:cNvSpPr/>
            <p:nvPr/>
          </p:nvSpPr>
          <p:spPr>
            <a:xfrm>
              <a:off x="-755543" y="4512871"/>
              <a:ext cx="216000" cy="216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68E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0" name="Connecteur droit 69"/>
            <p:cNvCxnSpPr>
              <a:stCxn id="66" idx="5"/>
              <a:endCxn id="65" idx="5"/>
            </p:cNvCxnSpPr>
            <p:nvPr/>
          </p:nvCxnSpPr>
          <p:spPr>
            <a:xfrm flipV="1">
              <a:off x="-571175" y="4474625"/>
              <a:ext cx="266017" cy="222614"/>
            </a:xfrm>
            <a:prstGeom prst="line">
              <a:avLst/>
            </a:prstGeom>
            <a:ln w="38100">
              <a:solidFill>
                <a:srgbClr val="068E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Ellipse 77"/>
            <p:cNvSpPr/>
            <p:nvPr/>
          </p:nvSpPr>
          <p:spPr>
            <a:xfrm>
              <a:off x="-416129" y="4361025"/>
              <a:ext cx="72000" cy="72000"/>
            </a:xfrm>
            <a:prstGeom prst="ellipse">
              <a:avLst/>
            </a:prstGeom>
            <a:solidFill>
              <a:srgbClr val="068EC8"/>
            </a:solidFill>
            <a:ln w="381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Ellipse 78"/>
            <p:cNvSpPr/>
            <p:nvPr/>
          </p:nvSpPr>
          <p:spPr>
            <a:xfrm>
              <a:off x="-688973" y="4584871"/>
              <a:ext cx="72000" cy="72000"/>
            </a:xfrm>
            <a:prstGeom prst="ellipse">
              <a:avLst/>
            </a:prstGeom>
            <a:solidFill>
              <a:srgbClr val="068EC8"/>
            </a:solidFill>
            <a:ln w="381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Ellipse 79"/>
            <p:cNvSpPr/>
            <p:nvPr/>
          </p:nvSpPr>
          <p:spPr>
            <a:xfrm>
              <a:off x="239009" y="5418593"/>
              <a:ext cx="72000" cy="72000"/>
            </a:xfrm>
            <a:prstGeom prst="ellipse">
              <a:avLst/>
            </a:prstGeom>
            <a:solidFill>
              <a:srgbClr val="068EC8"/>
            </a:solidFill>
            <a:ln w="381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5" name="Connecteur droit 84"/>
          <p:cNvCxnSpPr/>
          <p:nvPr/>
        </p:nvCxnSpPr>
        <p:spPr>
          <a:xfrm flipH="1">
            <a:off x="4389969" y="3530444"/>
            <a:ext cx="32482" cy="363835"/>
          </a:xfrm>
          <a:prstGeom prst="line">
            <a:avLst/>
          </a:prstGeom>
          <a:ln w="38100">
            <a:solidFill>
              <a:srgbClr val="068E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85"/>
          <p:cNvCxnSpPr/>
          <p:nvPr/>
        </p:nvCxnSpPr>
        <p:spPr>
          <a:xfrm>
            <a:off x="4656629" y="3516176"/>
            <a:ext cx="58048" cy="348621"/>
          </a:xfrm>
          <a:prstGeom prst="line">
            <a:avLst/>
          </a:prstGeom>
          <a:ln w="38100">
            <a:solidFill>
              <a:srgbClr val="068E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oupe 86"/>
          <p:cNvGrpSpPr/>
          <p:nvPr/>
        </p:nvGrpSpPr>
        <p:grpSpPr>
          <a:xfrm rot="2316258">
            <a:off x="3911226" y="3841690"/>
            <a:ext cx="1274648" cy="1456594"/>
            <a:chOff x="-755543" y="4290257"/>
            <a:chExt cx="1417670" cy="1620009"/>
          </a:xfrm>
        </p:grpSpPr>
        <p:cxnSp>
          <p:nvCxnSpPr>
            <p:cNvPr id="88" name="Connecteur droit 87"/>
            <p:cNvCxnSpPr>
              <a:endCxn id="89" idx="1"/>
            </p:cNvCxnSpPr>
            <p:nvPr/>
          </p:nvCxnSpPr>
          <p:spPr>
            <a:xfrm rot="19283742">
              <a:off x="2331" y="4419421"/>
              <a:ext cx="17844" cy="1472988"/>
            </a:xfrm>
            <a:prstGeom prst="line">
              <a:avLst/>
            </a:prstGeom>
            <a:ln w="38100">
              <a:solidFill>
                <a:srgbClr val="068E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Ellipse 88"/>
            <p:cNvSpPr/>
            <p:nvPr/>
          </p:nvSpPr>
          <p:spPr>
            <a:xfrm>
              <a:off x="446125" y="5694266"/>
              <a:ext cx="216002" cy="216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68E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Ellipse 89"/>
            <p:cNvSpPr/>
            <p:nvPr/>
          </p:nvSpPr>
          <p:spPr>
            <a:xfrm>
              <a:off x="-489526" y="4290257"/>
              <a:ext cx="216000" cy="216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68E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Ellipse 90"/>
            <p:cNvSpPr/>
            <p:nvPr/>
          </p:nvSpPr>
          <p:spPr>
            <a:xfrm>
              <a:off x="-755543" y="4512871"/>
              <a:ext cx="216000" cy="216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68E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2" name="Connecteur droit 91"/>
            <p:cNvCxnSpPr>
              <a:stCxn id="91" idx="5"/>
              <a:endCxn id="90" idx="5"/>
            </p:cNvCxnSpPr>
            <p:nvPr/>
          </p:nvCxnSpPr>
          <p:spPr>
            <a:xfrm flipV="1">
              <a:off x="-571175" y="4474625"/>
              <a:ext cx="266017" cy="222614"/>
            </a:xfrm>
            <a:prstGeom prst="line">
              <a:avLst/>
            </a:prstGeom>
            <a:ln w="38100">
              <a:solidFill>
                <a:srgbClr val="068E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Ellipse 92"/>
            <p:cNvSpPr/>
            <p:nvPr/>
          </p:nvSpPr>
          <p:spPr>
            <a:xfrm>
              <a:off x="-416129" y="4361025"/>
              <a:ext cx="72000" cy="72000"/>
            </a:xfrm>
            <a:prstGeom prst="ellipse">
              <a:avLst/>
            </a:prstGeom>
            <a:solidFill>
              <a:srgbClr val="068EC8"/>
            </a:solidFill>
            <a:ln w="381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Ellipse 93"/>
            <p:cNvSpPr/>
            <p:nvPr/>
          </p:nvSpPr>
          <p:spPr>
            <a:xfrm>
              <a:off x="-688973" y="4584871"/>
              <a:ext cx="72000" cy="72000"/>
            </a:xfrm>
            <a:prstGeom prst="ellipse">
              <a:avLst/>
            </a:prstGeom>
            <a:solidFill>
              <a:srgbClr val="068EC8"/>
            </a:solidFill>
            <a:ln w="381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Ellipse 94"/>
            <p:cNvSpPr/>
            <p:nvPr/>
          </p:nvSpPr>
          <p:spPr>
            <a:xfrm>
              <a:off x="518050" y="5768084"/>
              <a:ext cx="72001" cy="72000"/>
            </a:xfrm>
            <a:prstGeom prst="ellipse">
              <a:avLst/>
            </a:prstGeom>
            <a:solidFill>
              <a:srgbClr val="068EC8"/>
            </a:solidFill>
            <a:ln w="381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4" name="Groupe 113"/>
          <p:cNvGrpSpPr/>
          <p:nvPr/>
        </p:nvGrpSpPr>
        <p:grpSpPr>
          <a:xfrm rot="193959" flipH="1">
            <a:off x="7525997" y="3992291"/>
            <a:ext cx="1133211" cy="1452844"/>
            <a:chOff x="-1873408" y="4083510"/>
            <a:chExt cx="1133211" cy="1452844"/>
          </a:xfrm>
        </p:grpSpPr>
        <p:cxnSp>
          <p:nvCxnSpPr>
            <p:cNvPr id="103" name="Connecteur droit 102"/>
            <p:cNvCxnSpPr/>
            <p:nvPr/>
          </p:nvCxnSpPr>
          <p:spPr>
            <a:xfrm>
              <a:off x="-1873408" y="4373814"/>
              <a:ext cx="254894" cy="217191"/>
            </a:xfrm>
            <a:prstGeom prst="line">
              <a:avLst/>
            </a:prstGeom>
            <a:ln w="38100">
              <a:solidFill>
                <a:srgbClr val="068E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cteur droit 103"/>
            <p:cNvCxnSpPr/>
            <p:nvPr/>
          </p:nvCxnSpPr>
          <p:spPr>
            <a:xfrm>
              <a:off x="-1364049" y="4083510"/>
              <a:ext cx="56446" cy="351894"/>
            </a:xfrm>
            <a:prstGeom prst="line">
              <a:avLst/>
            </a:prstGeom>
            <a:ln w="38100">
              <a:solidFill>
                <a:srgbClr val="068E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5" name="Groupe 104"/>
            <p:cNvGrpSpPr/>
            <p:nvPr/>
          </p:nvGrpSpPr>
          <p:grpSpPr>
            <a:xfrm rot="594305">
              <a:off x="-1707477" y="4372558"/>
              <a:ext cx="967280" cy="1163796"/>
              <a:chOff x="-755543" y="4290257"/>
              <a:chExt cx="1138630" cy="1270511"/>
            </a:xfrm>
          </p:grpSpPr>
          <p:cxnSp>
            <p:nvCxnSpPr>
              <p:cNvPr id="106" name="Connecteur droit 105"/>
              <p:cNvCxnSpPr/>
              <p:nvPr/>
            </p:nvCxnSpPr>
            <p:spPr>
              <a:xfrm>
                <a:off x="-455252" y="4585932"/>
                <a:ext cx="686961" cy="821568"/>
              </a:xfrm>
              <a:prstGeom prst="line">
                <a:avLst/>
              </a:prstGeom>
              <a:ln w="38100">
                <a:solidFill>
                  <a:srgbClr val="068EC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7" name="Ellipse 106"/>
              <p:cNvSpPr/>
              <p:nvPr/>
            </p:nvSpPr>
            <p:spPr>
              <a:xfrm>
                <a:off x="167087" y="5344768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68EC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Ellipse 107"/>
              <p:cNvSpPr/>
              <p:nvPr/>
            </p:nvSpPr>
            <p:spPr>
              <a:xfrm>
                <a:off x="-489526" y="4290257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68EC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Ellipse 108"/>
              <p:cNvSpPr/>
              <p:nvPr/>
            </p:nvSpPr>
            <p:spPr>
              <a:xfrm>
                <a:off x="-755543" y="4512871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68EC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0" name="Connecteur droit 109"/>
              <p:cNvCxnSpPr>
                <a:stCxn id="109" idx="5"/>
                <a:endCxn id="108" idx="5"/>
              </p:cNvCxnSpPr>
              <p:nvPr/>
            </p:nvCxnSpPr>
            <p:spPr>
              <a:xfrm flipV="1">
                <a:off x="-571175" y="4474625"/>
                <a:ext cx="266017" cy="222614"/>
              </a:xfrm>
              <a:prstGeom prst="line">
                <a:avLst/>
              </a:prstGeom>
              <a:ln w="38100">
                <a:solidFill>
                  <a:srgbClr val="068EC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Ellipse 110"/>
              <p:cNvSpPr/>
              <p:nvPr/>
            </p:nvSpPr>
            <p:spPr>
              <a:xfrm>
                <a:off x="-416129" y="4361025"/>
                <a:ext cx="72000" cy="72000"/>
              </a:xfrm>
              <a:prstGeom prst="ellipse">
                <a:avLst/>
              </a:prstGeom>
              <a:solidFill>
                <a:srgbClr val="068EC8"/>
              </a:solidFill>
              <a:ln w="3810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Ellipse 111"/>
              <p:cNvSpPr/>
              <p:nvPr/>
            </p:nvSpPr>
            <p:spPr>
              <a:xfrm>
                <a:off x="-688973" y="4584871"/>
                <a:ext cx="72000" cy="72000"/>
              </a:xfrm>
              <a:prstGeom prst="ellipse">
                <a:avLst/>
              </a:prstGeom>
              <a:solidFill>
                <a:srgbClr val="068EC8"/>
              </a:solidFill>
              <a:ln w="3810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Ellipse 112"/>
              <p:cNvSpPr/>
              <p:nvPr/>
            </p:nvSpPr>
            <p:spPr>
              <a:xfrm>
                <a:off x="239009" y="5418593"/>
                <a:ext cx="72000" cy="72000"/>
              </a:xfrm>
              <a:prstGeom prst="ellipse">
                <a:avLst/>
              </a:prstGeom>
              <a:solidFill>
                <a:srgbClr val="068EC8"/>
              </a:solidFill>
              <a:ln w="3810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116" name="Picture 2" descr="Résultat de recherche d'images pour &quot;question logo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7766" y="55528"/>
            <a:ext cx="1369792" cy="1524076"/>
          </a:xfrm>
          <a:prstGeom prst="rect">
            <a:avLst/>
          </a:prstGeom>
          <a:ln>
            <a:noFill/>
          </a:ln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892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Ã©sultat de recherche d'images pour &quot;3D filament reel empty&quot;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8F2F2"/>
              </a:clrFrom>
              <a:clrTo>
                <a:srgbClr val="F8F2F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48" t="18469" r="5162" b="11413"/>
          <a:stretch/>
        </p:blipFill>
        <p:spPr bwMode="auto">
          <a:xfrm>
            <a:off x="5476711" y="4676253"/>
            <a:ext cx="3198829" cy="2590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514914" y="1884293"/>
            <a:ext cx="5065810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</a:rPr>
              <a:t>DESIGN: 	a constrained 3D printed interface</a:t>
            </a:r>
          </a:p>
          <a:p>
            <a:endParaRPr lang="fr-FR" sz="1600" b="1" dirty="0">
              <a:latin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sym typeface="Wingdings" panose="05000000000000000000" pitchFamily="2" charset="2"/>
              </a:rPr>
              <a:t>      MINIMIZING the material</a:t>
            </a:r>
            <a:endParaRPr lang="en-US" sz="1600" b="1" dirty="0">
              <a:latin typeface="arial" panose="020B0604020202020204" pitchFamily="34" charset="0"/>
              <a:sym typeface="Wingdings" panose="05000000000000000000" pitchFamily="2" charset="2"/>
            </a:endParaRPr>
          </a:p>
          <a:p>
            <a:r>
              <a:rPr lang="en-US" sz="1600" b="1" dirty="0" smtClean="0">
                <a:latin typeface="arial" panose="020B0604020202020204" pitchFamily="34" charset="0"/>
                <a:sym typeface="Wingdings" panose="05000000000000000000" pitchFamily="2" charset="2"/>
              </a:rPr>
              <a:t>      MINIMIZING </a:t>
            </a:r>
            <a:r>
              <a:rPr lang="en-US" sz="1600" b="1" dirty="0">
                <a:latin typeface="arial" panose="020B0604020202020204" pitchFamily="34" charset="0"/>
                <a:sym typeface="Wingdings" panose="05000000000000000000" pitchFamily="2" charset="2"/>
              </a:rPr>
              <a:t>the </a:t>
            </a:r>
            <a:r>
              <a:rPr lang="en-US" sz="1600" b="1" dirty="0" smtClean="0">
                <a:latin typeface="arial" panose="020B0604020202020204" pitchFamily="34" charset="0"/>
                <a:sym typeface="Wingdings" panose="05000000000000000000" pitchFamily="2" charset="2"/>
              </a:rPr>
              <a:t>number of mechanical parts</a:t>
            </a:r>
          </a:p>
          <a:p>
            <a:r>
              <a:rPr lang="en-US" sz="1600" b="1" dirty="0" smtClean="0">
                <a:latin typeface="arial" panose="020B0604020202020204" pitchFamily="34" charset="0"/>
                <a:sym typeface="Wingdings" panose="05000000000000000000" pitchFamily="2" charset="2"/>
              </a:rPr>
              <a:t>      </a:t>
            </a:r>
            <a:r>
              <a:rPr lang="en-US" sz="1600" b="1" dirty="0">
                <a:latin typeface="arial" panose="020B0604020202020204" pitchFamily="34" charset="0"/>
                <a:sym typeface="Wingdings" panose="05000000000000000000" pitchFamily="2" charset="2"/>
              </a:rPr>
              <a:t>MAXIMIZING </a:t>
            </a:r>
            <a:r>
              <a:rPr lang="en-US" sz="1600" b="1" dirty="0" smtClean="0">
                <a:latin typeface="arial" panose="020B0604020202020204" pitchFamily="34" charset="0"/>
                <a:sym typeface="Wingdings" panose="05000000000000000000" pitchFamily="2" charset="2"/>
              </a:rPr>
              <a:t>the stiffness and smoothness</a:t>
            </a:r>
            <a:endParaRPr lang="en-US" sz="1600" b="1" dirty="0">
              <a:latin typeface="arial" panose="020B0604020202020204" pitchFamily="34" charset="0"/>
            </a:endParaRPr>
          </a:p>
          <a:p>
            <a:endParaRPr lang="en-US" sz="1600" b="1" dirty="0" smtClean="0">
              <a:latin typeface="arial" panose="020B0604020202020204" pitchFamily="34" charset="0"/>
            </a:endParaRPr>
          </a:p>
        </p:txBody>
      </p:sp>
      <p:cxnSp>
        <p:nvCxnSpPr>
          <p:cNvPr id="8" name="Connecteur droit 7"/>
          <p:cNvCxnSpPr/>
          <p:nvPr/>
        </p:nvCxnSpPr>
        <p:spPr bwMode="auto">
          <a:xfrm>
            <a:off x="409158" y="1895505"/>
            <a:ext cx="0" cy="148643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0397D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1" name="Picture 8" descr="https://asset.conrad.com/media10/isa/160267/c1/-/fr/245075_BB_00_FB/image.jpg?x=1000&amp;y=1000&amp;ex=1000&amp;ey=1000&amp;align=cent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158" y="3722021"/>
            <a:ext cx="823043" cy="823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e 11"/>
          <p:cNvGrpSpPr/>
          <p:nvPr/>
        </p:nvGrpSpPr>
        <p:grpSpPr>
          <a:xfrm>
            <a:off x="300312" y="5308525"/>
            <a:ext cx="968051" cy="679688"/>
            <a:chOff x="6399087" y="2402944"/>
            <a:chExt cx="981449" cy="785737"/>
          </a:xfrm>
        </p:grpSpPr>
        <p:pic>
          <p:nvPicPr>
            <p:cNvPr id="13" name="Picture 4" descr="RÃ©sultat de recherche d'images pour &quot;vis Ã  bois&quot;"/>
            <p:cNvPicPr>
              <a:picLocks noChangeAspect="1" noChangeArrowheads="1"/>
            </p:cNvPicPr>
            <p:nvPr/>
          </p:nvPicPr>
          <p:blipFill rotWithShape="1"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994" t="36300" r="22197" b="37240"/>
            <a:stretch/>
          </p:blipFill>
          <p:spPr bwMode="auto">
            <a:xfrm rot="5400000">
              <a:off x="6268700" y="2630358"/>
              <a:ext cx="504163" cy="2433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4" descr="RÃ©sultat de recherche d'images pour &quot;vis Ã  bois&quot;"/>
            <p:cNvPicPr>
              <a:picLocks noChangeAspect="1" noChangeArrowheads="1"/>
            </p:cNvPicPr>
            <p:nvPr/>
          </p:nvPicPr>
          <p:blipFill rotWithShape="1"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994" t="36300" r="22197" b="37240"/>
            <a:stretch/>
          </p:blipFill>
          <p:spPr bwMode="auto">
            <a:xfrm rot="5400000">
              <a:off x="6663854" y="2533331"/>
              <a:ext cx="504163" cy="2433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4" descr="RÃ©sultat de recherche d'images pour &quot;vis Ã  bois&quot;"/>
            <p:cNvPicPr>
              <a:picLocks noChangeAspect="1" noChangeArrowheads="1"/>
            </p:cNvPicPr>
            <p:nvPr/>
          </p:nvPicPr>
          <p:blipFill rotWithShape="1"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994" t="36300" r="22197" b="37240"/>
            <a:stretch/>
          </p:blipFill>
          <p:spPr bwMode="auto">
            <a:xfrm rot="5400000">
              <a:off x="7006760" y="2814905"/>
              <a:ext cx="504163" cy="2433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1" name="Picture 4" descr="RÃ©sultat de recherche d'images pour &quot;solidworks 2018 logo&quot;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22" r="75641" b="30278"/>
          <a:stretch/>
        </p:blipFill>
        <p:spPr bwMode="auto">
          <a:xfrm>
            <a:off x="2290233" y="3631330"/>
            <a:ext cx="903411" cy="934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RÃ©sultat de recherche d'images pour &quot;bobine vide fil impression 3D form futura&quot;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487" y="4487041"/>
            <a:ext cx="2048188" cy="2048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ZoneTexte 3"/>
          <p:cNvSpPr txBox="1">
            <a:spLocks noChangeArrowheads="1"/>
          </p:cNvSpPr>
          <p:nvPr/>
        </p:nvSpPr>
        <p:spPr bwMode="auto">
          <a:xfrm>
            <a:off x="645718" y="1348772"/>
            <a:ext cx="452764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rgbClr val="0C2E86"/>
                </a:solidFill>
                <a:latin typeface="Eurostile" pitchFamily="34" charset="0"/>
                <a:cs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0C2E86"/>
                </a:solidFill>
                <a:latin typeface="Eurostile" pitchFamily="34" charset="0"/>
                <a:cs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0C2E86"/>
                </a:solidFill>
                <a:latin typeface="Eurostile" pitchFamily="34" charset="0"/>
                <a:cs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0C2E86"/>
                </a:solidFill>
                <a:latin typeface="Eurostile" pitchFamily="34" charset="0"/>
                <a:cs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0C2E86"/>
                </a:solidFill>
                <a:latin typeface="Eurostile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C2E86"/>
                </a:solidFill>
                <a:latin typeface="Eurostile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C2E86"/>
                </a:solidFill>
                <a:latin typeface="Eurostile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C2E86"/>
                </a:solidFill>
                <a:latin typeface="Eurostile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C2E86"/>
                </a:solidFill>
                <a:latin typeface="Eurostile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 sz="2400" dirty="0" smtClean="0">
                <a:solidFill>
                  <a:srgbClr val="068EC8"/>
                </a:solidFill>
                <a:latin typeface="Arial" panose="020B0604020202020204" pitchFamily="34" charset="0"/>
              </a:rPr>
              <a:t>Challenge </a:t>
            </a:r>
            <a:r>
              <a:rPr lang="fr-FR" altLang="fr-FR" sz="2400" dirty="0" err="1" smtClean="0">
                <a:solidFill>
                  <a:srgbClr val="068EC8"/>
                </a:solidFill>
                <a:latin typeface="Arial" panose="020B0604020202020204" pitchFamily="34" charset="0"/>
              </a:rPr>
              <a:t>brief</a:t>
            </a:r>
            <a:endParaRPr lang="fr-FR" altLang="fr-FR" sz="2400" dirty="0">
              <a:solidFill>
                <a:srgbClr val="068EC8"/>
              </a:solidFill>
              <a:latin typeface="Arial" panose="020B0604020202020204" pitchFamily="34" charset="0"/>
            </a:endParaRPr>
          </a:p>
        </p:txBody>
      </p:sp>
      <p:pic>
        <p:nvPicPr>
          <p:cNvPr id="24" name="Picture 2" descr="Résultat de recherche d'images pour &quot;question logo&quot;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7766" y="55528"/>
            <a:ext cx="1369792" cy="1524076"/>
          </a:xfrm>
          <a:prstGeom prst="rect">
            <a:avLst/>
          </a:prstGeom>
          <a:ln>
            <a:noFill/>
          </a:ln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Image 25"/>
          <p:cNvPicPr>
            <a:picLocks noChangeAspect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880618" y="1389313"/>
            <a:ext cx="3286940" cy="3286940"/>
          </a:xfrm>
          <a:prstGeom prst="rect">
            <a:avLst/>
          </a:prstGeom>
        </p:spPr>
      </p:pic>
      <p:grpSp>
        <p:nvGrpSpPr>
          <p:cNvPr id="29" name="Groupe 28"/>
          <p:cNvGrpSpPr/>
          <p:nvPr/>
        </p:nvGrpSpPr>
        <p:grpSpPr>
          <a:xfrm>
            <a:off x="6622939" y="4211835"/>
            <a:ext cx="862810" cy="1096689"/>
            <a:chOff x="6622939" y="4211835"/>
            <a:chExt cx="862810" cy="1096689"/>
          </a:xfrm>
        </p:grpSpPr>
        <p:sp>
          <p:nvSpPr>
            <p:cNvPr id="18" name="Flèche vers le bas 17"/>
            <p:cNvSpPr/>
            <p:nvPr/>
          </p:nvSpPr>
          <p:spPr>
            <a:xfrm>
              <a:off x="6622939" y="4675647"/>
              <a:ext cx="862810" cy="632877"/>
            </a:xfrm>
            <a:prstGeom prst="downArrow">
              <a:avLst/>
            </a:prstGeom>
            <a:solidFill>
              <a:srgbClr val="0397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838344" y="4211835"/>
              <a:ext cx="432000" cy="36000"/>
            </a:xfrm>
            <a:prstGeom prst="rect">
              <a:avLst/>
            </a:prstGeom>
            <a:solidFill>
              <a:srgbClr val="0397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838344" y="4318535"/>
              <a:ext cx="432000" cy="36000"/>
            </a:xfrm>
            <a:prstGeom prst="rect">
              <a:avLst/>
            </a:prstGeom>
            <a:solidFill>
              <a:srgbClr val="0397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838344" y="4424378"/>
              <a:ext cx="432000" cy="72000"/>
            </a:xfrm>
            <a:prstGeom prst="rect">
              <a:avLst/>
            </a:prstGeom>
            <a:solidFill>
              <a:srgbClr val="0397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838344" y="4548952"/>
              <a:ext cx="432000" cy="108000"/>
            </a:xfrm>
            <a:prstGeom prst="rect">
              <a:avLst/>
            </a:prstGeom>
            <a:solidFill>
              <a:srgbClr val="0397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0359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208</TotalTime>
  <Words>136</Words>
  <Application>Microsoft Office PowerPoint</Application>
  <PresentationFormat>Affichage à l'écran (4:3)</PresentationFormat>
  <Paragraphs>78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22" baseType="lpstr">
      <vt:lpstr>arial</vt:lpstr>
      <vt:lpstr>arial</vt:lpstr>
      <vt:lpstr>Arial Black</vt:lpstr>
      <vt:lpstr>Calibri</vt:lpstr>
      <vt:lpstr>Calibri Light</vt:lpstr>
      <vt:lpstr>Eurostile</vt:lpstr>
      <vt:lpstr>Wingdings</vt:lpstr>
      <vt:lpstr>Thème Office</vt:lpstr>
      <vt:lpstr>Opening</vt:lpstr>
      <vt:lpstr>JFWM2022 Program</vt:lpstr>
      <vt:lpstr>Facts</vt:lpstr>
      <vt:lpstr>Program</vt:lpstr>
      <vt:lpstr>Challenge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Day trip Saturday 10</vt:lpstr>
      <vt:lpstr>Day trip</vt:lpstr>
      <vt:lpstr>Day trip</vt:lpstr>
      <vt:lpstr>Day trip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Luc Marechal</dc:creator>
  <cp:lastModifiedBy>Luc Marechal</cp:lastModifiedBy>
  <cp:revision>51</cp:revision>
  <dcterms:created xsi:type="dcterms:W3CDTF">2019-09-10T08:38:23Z</dcterms:created>
  <dcterms:modified xsi:type="dcterms:W3CDTF">2022-08-31T09:14:42Z</dcterms:modified>
</cp:coreProperties>
</file>