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9" r:id="rId3"/>
    <p:sldId id="272" r:id="rId4"/>
    <p:sldId id="273" r:id="rId5"/>
    <p:sldId id="274" r:id="rId6"/>
    <p:sldId id="260" r:id="rId7"/>
    <p:sldId id="262" r:id="rId8"/>
    <p:sldId id="263" r:id="rId9"/>
    <p:sldId id="275" r:id="rId10"/>
    <p:sldId id="259" r:id="rId11"/>
    <p:sldId id="264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4"/>
    <a:srgbClr val="F03B9A"/>
    <a:srgbClr val="00B8F2"/>
    <a:srgbClr val="068EC8"/>
    <a:srgbClr val="0397D6"/>
    <a:srgbClr val="019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33" y="2101573"/>
            <a:ext cx="8356600" cy="2387600"/>
          </a:xfrm>
        </p:spPr>
        <p:txBody>
          <a:bodyPr lIns="36000" tIns="36000" rIns="36000" bIns="36000" anchor="b">
            <a:normAutofit/>
          </a:bodyPr>
          <a:lstStyle>
            <a:lvl1pPr algn="ctr" defTabSz="684000"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84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"/>
            <a:ext cx="9144000" cy="22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5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6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5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9332"/>
            <a:ext cx="7886700" cy="1325563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23587"/>
            <a:ext cx="7886700" cy="33533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943230" cy="14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75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1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95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3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4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5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4ABD5-6E79-405C-B548-03C3D2428518}" type="datetimeFigureOut">
              <a:rPr lang="fr-FR" smtClean="0"/>
              <a:t>05/09/2022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D37E2-303F-4CCA-900C-394C2B75E2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2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913" y="2427540"/>
            <a:ext cx="8356600" cy="1086361"/>
          </a:xfrm>
        </p:spPr>
        <p:txBody>
          <a:bodyPr/>
          <a:lstStyle/>
          <a:p>
            <a:r>
              <a:rPr lang="fr-FR" dirty="0" err="1" smtClean="0"/>
              <a:t>Opening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754863" y="4280597"/>
            <a:ext cx="7886700" cy="89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Adrien </a:t>
            </a:r>
            <a:r>
              <a:rPr lang="fr-FR" dirty="0" err="1" smtClean="0"/>
              <a:t>Badel</a:t>
            </a:r>
            <a:r>
              <a:rPr lang="fr-FR" dirty="0" smtClean="0"/>
              <a:t> – Head of </a:t>
            </a:r>
            <a:r>
              <a:rPr lang="fr-FR" dirty="0" err="1" smtClean="0"/>
              <a:t>Polytech</a:t>
            </a:r>
            <a:r>
              <a:rPr lang="fr-FR" dirty="0" smtClean="0"/>
              <a:t> Annecy Chambéry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5" y="4727749"/>
            <a:ext cx="2099478" cy="20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5718" y="2371024"/>
            <a:ext cx="8345882" cy="4258376"/>
          </a:xfrm>
        </p:spPr>
        <p:txBody>
          <a:bodyPr>
            <a:normAutofit fontScale="70000" lnSpcReduction="20000"/>
          </a:bodyPr>
          <a:lstStyle/>
          <a:p>
            <a:pPr marL="228600" lvl="1">
              <a:spcBef>
                <a:spcPts val="1000"/>
              </a:spcBef>
            </a:pPr>
            <a:r>
              <a:rPr lang="fr-FR" dirty="0" smtClean="0"/>
              <a:t>Thursday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/>
              <a:t>8</a:t>
            </a: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	2 x 90’ min (all groups)</a:t>
            </a:r>
          </a:p>
          <a:p>
            <a:pPr marL="228600" lvl="1">
              <a:spcBef>
                <a:spcPts val="1000"/>
              </a:spcBef>
            </a:pPr>
            <a:r>
              <a:rPr lang="fr-FR" dirty="0" err="1" smtClean="0"/>
              <a:t>Monday</a:t>
            </a:r>
            <a:r>
              <a:rPr lang="fr-FR" dirty="0" smtClean="0"/>
              <a:t> </a:t>
            </a:r>
            <a:r>
              <a:rPr lang="fr-FR" dirty="0" err="1" smtClean="0"/>
              <a:t>September</a:t>
            </a:r>
            <a:r>
              <a:rPr lang="fr-FR" dirty="0"/>
              <a:t>, </a:t>
            </a:r>
            <a:r>
              <a:rPr lang="fr-FR" dirty="0" smtClean="0"/>
              <a:t>12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	3 x 90</a:t>
            </a:r>
            <a:r>
              <a:rPr lang="fr-FR" dirty="0"/>
              <a:t>’ </a:t>
            </a:r>
            <a:r>
              <a:rPr lang="fr-FR" dirty="0" smtClean="0"/>
              <a:t>min </a:t>
            </a:r>
            <a:r>
              <a:rPr lang="fr-FR" dirty="0"/>
              <a:t>(all groups)</a:t>
            </a:r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Tuesday </a:t>
            </a:r>
            <a:r>
              <a:rPr lang="fr-FR" dirty="0" err="1" smtClean="0"/>
              <a:t>September</a:t>
            </a:r>
            <a:r>
              <a:rPr lang="fr-FR" dirty="0" smtClean="0"/>
              <a:t> 13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fr-FR" dirty="0" smtClean="0"/>
              <a:t>	1 </a:t>
            </a:r>
            <a:r>
              <a:rPr lang="fr-FR" dirty="0"/>
              <a:t>x 90’ min (all groups</a:t>
            </a:r>
            <a:r>
              <a:rPr lang="fr-FR" dirty="0" smtClean="0"/>
              <a:t>)</a:t>
            </a: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dirty="0" err="1" smtClean="0"/>
              <a:t>Wednesday</a:t>
            </a:r>
            <a:r>
              <a:rPr lang="fr-FR" dirty="0" smtClean="0"/>
              <a:t>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14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  <a:r>
              <a:rPr lang="fr-FR" dirty="0" smtClean="0"/>
              <a:t>	180</a:t>
            </a:r>
            <a:r>
              <a:rPr lang="fr-FR" dirty="0"/>
              <a:t>’ </a:t>
            </a:r>
            <a:r>
              <a:rPr lang="fr-FR" dirty="0" smtClean="0"/>
              <a:t>min (all groups)</a:t>
            </a:r>
            <a:endParaRPr lang="fr-FR" dirty="0"/>
          </a:p>
          <a:p>
            <a:pPr marL="228600" lvl="1">
              <a:spcBef>
                <a:spcPts val="1000"/>
              </a:spcBef>
            </a:pPr>
            <a:r>
              <a:rPr lang="fr-FR" dirty="0" smtClean="0"/>
              <a:t>Thursday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15</a:t>
            </a:r>
            <a:endParaRPr lang="fr-FR" dirty="0"/>
          </a:p>
          <a:p>
            <a:pPr marL="0" lvl="1" indent="0">
              <a:spcBef>
                <a:spcPts val="1000"/>
              </a:spcBef>
              <a:buNone/>
            </a:pPr>
            <a:r>
              <a:rPr lang="fr-FR" dirty="0" smtClean="0"/>
              <a:t>	3 </a:t>
            </a:r>
            <a:r>
              <a:rPr lang="fr-FR" dirty="0"/>
              <a:t>x 90’ min (all groups)</a:t>
            </a:r>
          </a:p>
          <a:p>
            <a:pPr marL="0" lvl="1" indent="0">
              <a:spcBef>
                <a:spcPts val="1000"/>
              </a:spcBef>
              <a:buNone/>
            </a:pPr>
            <a:endParaRPr lang="fr-FR" dirty="0" smtClean="0"/>
          </a:p>
          <a:p>
            <a:pPr marL="228600" lvl="1">
              <a:spcBef>
                <a:spcPts val="1000"/>
              </a:spcBef>
            </a:pPr>
            <a:r>
              <a:rPr lang="fr-FR" dirty="0"/>
              <a:t>Friday </a:t>
            </a:r>
            <a:r>
              <a:rPr lang="fr-FR" dirty="0" err="1"/>
              <a:t>September</a:t>
            </a:r>
            <a:r>
              <a:rPr lang="fr-FR" dirty="0"/>
              <a:t>, </a:t>
            </a:r>
            <a:r>
              <a:rPr lang="fr-FR" dirty="0" smtClean="0"/>
              <a:t>16	 Final </a:t>
            </a:r>
            <a:r>
              <a:rPr lang="fr-FR" dirty="0" err="1" smtClean="0"/>
              <a:t>demonstration</a:t>
            </a:r>
            <a:endParaRPr lang="fr-FR" dirty="0" smtClean="0"/>
          </a:p>
          <a:p>
            <a:pPr marL="1200150" lvl="3" indent="-285750">
              <a:spcBef>
                <a:spcPts val="1000"/>
              </a:spcBef>
              <a:buFont typeface="Wingdings" panose="05000000000000000000" pitchFamily="2" charset="2"/>
              <a:buChar char="è"/>
            </a:pPr>
            <a:r>
              <a:rPr lang="en-US" sz="22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Professors will discuss and define which is the best accomplishment</a:t>
            </a:r>
          </a:p>
          <a:p>
            <a:pPr marL="914400" lvl="3" indent="0">
              <a:spcBef>
                <a:spcPts val="1000"/>
              </a:spcBef>
              <a:buNone/>
            </a:pPr>
            <a:r>
              <a:rPr lang="en-US" sz="22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(achievement of goals + demonstration + teamwork)</a:t>
            </a:r>
            <a:endParaRPr lang="en-US" sz="2200" b="1" dirty="0">
              <a:latin typeface="arial" panose="020B0604020202020204" pitchFamily="34" charset="0"/>
            </a:endParaRPr>
          </a:p>
          <a:p>
            <a:pPr marL="1143000" lvl="3">
              <a:spcBef>
                <a:spcPts val="1000"/>
              </a:spcBef>
            </a:pPr>
            <a:endParaRPr lang="fr-FR" dirty="0"/>
          </a:p>
        </p:txBody>
      </p: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645718" y="1708000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Timeline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9091" y="3261554"/>
            <a:ext cx="8356600" cy="1086361"/>
          </a:xfrm>
        </p:spPr>
        <p:txBody>
          <a:bodyPr/>
          <a:lstStyle/>
          <a:p>
            <a:r>
              <a:rPr lang="fr-FR" dirty="0" smtClean="0"/>
              <a:t>Day trip Saturday 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29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Day trip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968867"/>
            <a:ext cx="7886700" cy="3353376"/>
          </a:xfrm>
        </p:spPr>
        <p:txBody>
          <a:bodyPr/>
          <a:lstStyle/>
          <a:p>
            <a:r>
              <a:rPr lang="fr-FR" dirty="0"/>
              <a:t>10:30 </a:t>
            </a:r>
            <a:r>
              <a:rPr lang="fr-FR" dirty="0" smtClean="0"/>
              <a:t>Talloires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Bus line </a:t>
            </a:r>
            <a:r>
              <a:rPr lang="fr-FR" b="1" dirty="0" smtClean="0"/>
              <a:t>L2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636010"/>
            <a:ext cx="5708591" cy="14231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5" t="11045" r="2392" b="18499"/>
          <a:stretch/>
        </p:blipFill>
        <p:spPr>
          <a:xfrm>
            <a:off x="2572284" y="3539577"/>
            <a:ext cx="3605239" cy="32630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23" y="3498674"/>
            <a:ext cx="2406194" cy="335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Day trip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729585"/>
            <a:ext cx="8583716" cy="3353376"/>
          </a:xfrm>
        </p:spPr>
        <p:txBody>
          <a:bodyPr/>
          <a:lstStyle/>
          <a:p>
            <a:r>
              <a:rPr lang="fr-FR" sz="2000" dirty="0" err="1" smtClean="0"/>
              <a:t>Hike</a:t>
            </a:r>
            <a:r>
              <a:rPr lang="fr-FR" sz="2000" dirty="0" smtClean="0"/>
              <a:t> at </a:t>
            </a:r>
          </a:p>
          <a:p>
            <a:pPr marL="0" indent="0">
              <a:buNone/>
            </a:pPr>
            <a:r>
              <a:rPr lang="fr-FR" sz="2000" dirty="0" smtClean="0"/>
              <a:t>Hermitage </a:t>
            </a:r>
            <a:r>
              <a:rPr lang="fr-FR" sz="2000" dirty="0"/>
              <a:t>Saint-Germain </a:t>
            </a:r>
            <a:r>
              <a:rPr lang="fr-FR" sz="2000" dirty="0" smtClean="0"/>
              <a:t>and Angon </a:t>
            </a:r>
            <a:r>
              <a:rPr lang="fr-FR" sz="2000" dirty="0" err="1" smtClean="0"/>
              <a:t>Waterfall</a:t>
            </a: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about 2h </a:t>
            </a:r>
            <a:r>
              <a:rPr lang="fr-FR" sz="2000" dirty="0" err="1" smtClean="0"/>
              <a:t>walk</a:t>
            </a:r>
            <a:r>
              <a:rPr lang="fr-FR" sz="2000" dirty="0" smtClean="0"/>
              <a:t>. </a:t>
            </a:r>
            <a:endParaRPr lang="fr-FR" sz="2000" dirty="0" smtClean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 err="1" smtClean="0"/>
              <a:t>Take</a:t>
            </a:r>
            <a:r>
              <a:rPr lang="fr-FR" sz="2000" dirty="0" smtClean="0"/>
              <a:t> </a:t>
            </a:r>
            <a:r>
              <a:rPr lang="fr-FR" sz="2000" dirty="0" smtClean="0"/>
              <a:t>sports </a:t>
            </a:r>
            <a:r>
              <a:rPr lang="fr-FR" sz="2000" dirty="0" err="1" smtClean="0"/>
              <a:t>shoes</a:t>
            </a:r>
            <a:r>
              <a:rPr lang="fr-FR" sz="2000" dirty="0" smtClean="0"/>
              <a:t> !</a:t>
            </a:r>
            <a:endParaRPr lang="fr-FR" sz="2000" dirty="0" smtClean="0"/>
          </a:p>
          <a:p>
            <a:pPr marL="0" indent="0">
              <a:buNone/>
            </a:pPr>
            <a:endParaRPr lang="fr-FR" sz="1800" b="1" dirty="0" smtClean="0"/>
          </a:p>
          <a:p>
            <a:r>
              <a:rPr lang="fr-FR" sz="2000" dirty="0" smtClean="0"/>
              <a:t>Snack lunch at Talloires </a:t>
            </a:r>
            <a:r>
              <a:rPr lang="fr-FR" sz="2000" dirty="0" err="1" smtClean="0"/>
              <a:t>beach</a:t>
            </a:r>
            <a:endParaRPr lang="fr-FR" sz="2000" dirty="0" smtClean="0"/>
          </a:p>
          <a:p>
            <a:endParaRPr lang="fr-FR" sz="2000" dirty="0"/>
          </a:p>
          <a:p>
            <a:pPr marL="0" indent="0">
              <a:buNone/>
            </a:pPr>
            <a:endParaRPr lang="fr-FR" sz="2000" dirty="0" smtClean="0"/>
          </a:p>
          <a:p>
            <a:endParaRPr lang="fr-FR" sz="2400" dirty="0"/>
          </a:p>
          <a:p>
            <a:endParaRPr lang="fr-FR" sz="24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95" y="3602904"/>
            <a:ext cx="3950694" cy="307805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636010"/>
            <a:ext cx="5708591" cy="14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Day trip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2729585"/>
            <a:ext cx="8583716" cy="3353376"/>
          </a:xfrm>
        </p:spPr>
        <p:txBody>
          <a:bodyPr>
            <a:normAutofit/>
          </a:bodyPr>
          <a:lstStyle/>
          <a:p>
            <a:endParaRPr lang="fr-FR" sz="2000" dirty="0" smtClean="0"/>
          </a:p>
          <a:p>
            <a:r>
              <a:rPr lang="fr-FR" sz="2000" dirty="0" smtClean="0"/>
              <a:t>14:50</a:t>
            </a:r>
          </a:p>
          <a:p>
            <a:pPr marL="0" indent="0">
              <a:buNone/>
            </a:pPr>
            <a:endParaRPr lang="fr-FR" sz="2000" dirty="0" smtClean="0"/>
          </a:p>
          <a:p>
            <a:pPr marL="0" indent="0">
              <a:buNone/>
            </a:pPr>
            <a:r>
              <a:rPr lang="fr-FR" sz="2000" dirty="0" smtClean="0"/>
              <a:t>Boat </a:t>
            </a:r>
            <a:r>
              <a:rPr lang="fr-FR" sz="2000" dirty="0" err="1" smtClean="0"/>
              <a:t>cruise</a:t>
            </a:r>
            <a:r>
              <a:rPr lang="fr-FR" sz="2000" dirty="0" smtClean="0"/>
              <a:t> to Annecy</a:t>
            </a:r>
            <a:endParaRPr lang="fr-FR" sz="2000" dirty="0"/>
          </a:p>
          <a:p>
            <a:pPr marL="0" indent="0">
              <a:buNone/>
            </a:pPr>
            <a:r>
              <a:rPr lang="fr-FR" sz="2000" dirty="0" smtClean="0"/>
              <a:t>           or </a:t>
            </a:r>
          </a:p>
          <a:p>
            <a:pPr marL="0" indent="0">
              <a:buNone/>
            </a:pPr>
            <a:r>
              <a:rPr lang="fr-FR" sz="2000" dirty="0" smtClean="0"/>
              <a:t>Back </a:t>
            </a:r>
            <a:r>
              <a:rPr lang="fr-FR" sz="2000" dirty="0" err="1" smtClean="0"/>
              <a:t>with</a:t>
            </a:r>
            <a:r>
              <a:rPr lang="fr-FR" sz="2000" dirty="0" smtClean="0"/>
              <a:t> bus L2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000" dirty="0" err="1"/>
              <a:t>Answer</a:t>
            </a:r>
            <a:r>
              <a:rPr lang="fr-FR" sz="2000" dirty="0"/>
              <a:t> the </a:t>
            </a:r>
            <a:r>
              <a:rPr lang="fr-FR" sz="2000" dirty="0" err="1"/>
              <a:t>survey</a:t>
            </a:r>
            <a:r>
              <a:rPr lang="fr-FR" sz="2000" dirty="0"/>
              <a:t> !</a:t>
            </a:r>
          </a:p>
          <a:p>
            <a:endParaRPr lang="fr-FR" sz="24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45" y="3238277"/>
            <a:ext cx="4902481" cy="34963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1076" r="150" b="48538"/>
          <a:stretch/>
        </p:blipFill>
        <p:spPr>
          <a:xfrm>
            <a:off x="3435409" y="1636010"/>
            <a:ext cx="5708591" cy="14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913" y="2427540"/>
            <a:ext cx="8356600" cy="1086361"/>
          </a:xfrm>
        </p:spPr>
        <p:txBody>
          <a:bodyPr/>
          <a:lstStyle/>
          <a:p>
            <a:r>
              <a:rPr lang="fr-FR" dirty="0" smtClean="0"/>
              <a:t>JFWM2022 Program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754863" y="4280597"/>
            <a:ext cx="7886700" cy="894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Adrien </a:t>
            </a:r>
            <a:r>
              <a:rPr lang="fr-FR" dirty="0" err="1"/>
              <a:t>Badel</a:t>
            </a:r>
            <a:r>
              <a:rPr lang="fr-FR" dirty="0"/>
              <a:t> – Head of </a:t>
            </a:r>
            <a:r>
              <a:rPr lang="fr-FR" dirty="0" err="1"/>
              <a:t>Polytech</a:t>
            </a:r>
            <a:r>
              <a:rPr lang="fr-FR" dirty="0"/>
              <a:t> Annecy Chambéry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035" y="4727749"/>
            <a:ext cx="2099478" cy="209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8650" y="1533638"/>
            <a:ext cx="7886700" cy="1325563"/>
          </a:xfrm>
        </p:spPr>
        <p:txBody>
          <a:bodyPr/>
          <a:lstStyle/>
          <a:p>
            <a:r>
              <a:rPr lang="fr-FR" dirty="0" err="1" smtClean="0"/>
              <a:t>Facts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7"/>
          <a:stretch/>
        </p:blipFill>
        <p:spPr>
          <a:xfrm>
            <a:off x="3069771" y="5666082"/>
            <a:ext cx="5963286" cy="503576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2706548" y="1638548"/>
            <a:ext cx="1114338" cy="1113144"/>
          </a:xfrm>
          <a:prstGeom prst="ellipse">
            <a:avLst/>
          </a:prstGeom>
          <a:solidFill>
            <a:srgbClr val="00B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4189727" y="1638546"/>
            <a:ext cx="1114338" cy="1113144"/>
          </a:xfrm>
          <a:prstGeom prst="ellipse">
            <a:avLst/>
          </a:prstGeom>
          <a:solidFill>
            <a:srgbClr val="F03B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643942" y="1638546"/>
            <a:ext cx="1114338" cy="1113144"/>
          </a:xfrm>
          <a:prstGeom prst="ellipse">
            <a:avLst/>
          </a:prstGeom>
          <a:solidFill>
            <a:srgbClr val="0049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4176413" y="1994566"/>
            <a:ext cx="1140965" cy="400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5</a:t>
            </a:r>
          </a:p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Companies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2693234" y="1994566"/>
            <a:ext cx="1140965" cy="400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400" dirty="0">
                <a:solidFill>
                  <a:schemeClr val="bg1"/>
                </a:solidFill>
              </a:rPr>
              <a:t>4</a:t>
            </a:r>
            <a:endParaRPr lang="fr-FR" sz="1400" dirty="0" smtClean="0">
              <a:solidFill>
                <a:schemeClr val="bg1"/>
              </a:solidFill>
            </a:endParaRPr>
          </a:p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Universities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5630628" y="1994566"/>
            <a:ext cx="1140965" cy="400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fr-FR" sz="1400" dirty="0" smtClean="0">
                <a:solidFill>
                  <a:schemeClr val="bg1"/>
                </a:solidFill>
              </a:rPr>
              <a:t>45</a:t>
            </a:r>
          </a:p>
          <a:p>
            <a:pPr algn="ctr"/>
            <a:r>
              <a:rPr lang="fr-FR" sz="1400" dirty="0" err="1" smtClean="0">
                <a:solidFill>
                  <a:schemeClr val="bg1"/>
                </a:solidFill>
              </a:rPr>
              <a:t>Students</a:t>
            </a:r>
            <a:endParaRPr lang="fr-FR" sz="1400" dirty="0">
              <a:solidFill>
                <a:schemeClr val="bg1"/>
              </a:solidFill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89" y="5568041"/>
            <a:ext cx="624983" cy="658765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74" y="5655896"/>
            <a:ext cx="1695450" cy="46672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54" y="3397512"/>
            <a:ext cx="8111691" cy="150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</a:t>
            </a:r>
            <a:endParaRPr lang="fr-FR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85024" y="2763768"/>
            <a:ext cx="7886700" cy="3353376"/>
          </a:xfrm>
        </p:spPr>
        <p:txBody>
          <a:bodyPr/>
          <a:lstStyle/>
          <a:p>
            <a:r>
              <a:rPr lang="fr-FR" dirty="0" smtClean="0"/>
              <a:t>Lectures</a:t>
            </a:r>
          </a:p>
          <a:p>
            <a:r>
              <a:rPr lang="fr-FR" dirty="0" err="1" smtClean="0"/>
              <a:t>Keynotes</a:t>
            </a:r>
            <a:endParaRPr lang="fr-FR" dirty="0" smtClean="0"/>
          </a:p>
          <a:p>
            <a:r>
              <a:rPr lang="fr-FR" dirty="0" err="1"/>
              <a:t>Tutorials</a:t>
            </a:r>
            <a:endParaRPr lang="fr-FR" dirty="0"/>
          </a:p>
          <a:p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480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9913" y="2427540"/>
            <a:ext cx="8356600" cy="1086361"/>
          </a:xfrm>
        </p:spPr>
        <p:txBody>
          <a:bodyPr/>
          <a:lstStyle/>
          <a:p>
            <a:r>
              <a:rPr lang="fr-FR" dirty="0" smtClean="0"/>
              <a:t>Challenge</a:t>
            </a:r>
            <a:endParaRPr lang="fr-FR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683288" y="4049485"/>
            <a:ext cx="8193225" cy="168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dirty="0" smtClean="0"/>
              <a:t>Fabien Formosa – Professor, </a:t>
            </a:r>
            <a:r>
              <a:rPr lang="fr-FR" sz="2000" dirty="0" err="1"/>
              <a:t>Polytech</a:t>
            </a:r>
            <a:r>
              <a:rPr lang="fr-FR" sz="2000" dirty="0"/>
              <a:t> Annecy </a:t>
            </a:r>
            <a:r>
              <a:rPr lang="fr-FR" sz="2000" dirty="0" smtClean="0"/>
              <a:t>Chambéry</a:t>
            </a:r>
          </a:p>
          <a:p>
            <a:pPr algn="l"/>
            <a:r>
              <a:rPr lang="fr-FR" sz="2000" dirty="0" smtClean="0"/>
              <a:t>Hugues </a:t>
            </a:r>
            <a:r>
              <a:rPr lang="fr-FR" sz="2000" dirty="0" err="1" smtClean="0"/>
              <a:t>Favrelière</a:t>
            </a:r>
            <a:r>
              <a:rPr lang="fr-FR" sz="2000" dirty="0" smtClean="0"/>
              <a:t> </a:t>
            </a:r>
            <a:r>
              <a:rPr lang="fr-FR" sz="2000" dirty="0"/>
              <a:t>– Assistant </a:t>
            </a:r>
            <a:r>
              <a:rPr lang="fr-FR" sz="2000" dirty="0" smtClean="0"/>
              <a:t>Professor, </a:t>
            </a:r>
            <a:r>
              <a:rPr lang="fr-FR" sz="2000" dirty="0" err="1"/>
              <a:t>Polytech</a:t>
            </a:r>
            <a:r>
              <a:rPr lang="fr-FR" sz="2000" dirty="0"/>
              <a:t> Annecy </a:t>
            </a:r>
            <a:r>
              <a:rPr lang="fr-FR" sz="2000" dirty="0" smtClean="0"/>
              <a:t>Chambéry</a:t>
            </a:r>
          </a:p>
          <a:p>
            <a:pPr algn="l"/>
            <a:r>
              <a:rPr lang="fr-FR" sz="2000" dirty="0" smtClean="0"/>
              <a:t>Luc </a:t>
            </a:r>
            <a:r>
              <a:rPr lang="fr-FR" sz="2000" dirty="0"/>
              <a:t>Marechal – </a:t>
            </a:r>
            <a:r>
              <a:rPr lang="fr-FR" sz="2000"/>
              <a:t>Assistant </a:t>
            </a:r>
            <a:r>
              <a:rPr lang="fr-FR" sz="2000" smtClean="0"/>
              <a:t>Professor, </a:t>
            </a:r>
            <a:r>
              <a:rPr lang="fr-FR" sz="2000" dirty="0" err="1"/>
              <a:t>Polytech</a:t>
            </a:r>
            <a:r>
              <a:rPr lang="fr-FR" sz="2000" dirty="0"/>
              <a:t> Annecy </a:t>
            </a:r>
            <a:r>
              <a:rPr lang="fr-FR" sz="2000" dirty="0" smtClean="0"/>
              <a:t>Chambéry</a:t>
            </a:r>
          </a:p>
        </p:txBody>
      </p:sp>
    </p:spTree>
    <p:extLst>
      <p:ext uri="{BB962C8B-B14F-4D97-AF65-F5344CB8AC3E}">
        <p14:creationId xmlns:p14="http://schemas.microsoft.com/office/powerpoint/2010/main" val="28383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05" y="3196180"/>
            <a:ext cx="8133279" cy="3269798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 flipH="1">
            <a:off x="6023917" y="2240618"/>
            <a:ext cx="752030" cy="901747"/>
            <a:chOff x="5745420" y="2059594"/>
            <a:chExt cx="752030" cy="901747"/>
          </a:xfrm>
        </p:grpSpPr>
        <p:sp>
          <p:nvSpPr>
            <p:cNvPr id="7" name="Arc 6"/>
            <p:cNvSpPr/>
            <p:nvPr/>
          </p:nvSpPr>
          <p:spPr>
            <a:xfrm>
              <a:off x="5745420" y="2059594"/>
              <a:ext cx="606751" cy="901747"/>
            </a:xfrm>
            <a:prstGeom prst="arc">
              <a:avLst>
                <a:gd name="adj1" fmla="val 16200000"/>
                <a:gd name="adj2" fmla="val 119899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>
              <a:stCxn id="7" idx="2"/>
            </p:cNvCxnSpPr>
            <p:nvPr/>
          </p:nvCxnSpPr>
          <p:spPr>
            <a:xfrm flipV="1">
              <a:off x="6343478" y="2510467"/>
              <a:ext cx="153972" cy="107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>
              <a:stCxn id="7" idx="2"/>
            </p:cNvCxnSpPr>
            <p:nvPr/>
          </p:nvCxnSpPr>
          <p:spPr>
            <a:xfrm flipH="1" flipV="1">
              <a:off x="6206893" y="2510467"/>
              <a:ext cx="136585" cy="1071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ZoneTexte 3"/>
          <p:cNvSpPr txBox="1">
            <a:spLocks noChangeArrowheads="1"/>
          </p:cNvSpPr>
          <p:nvPr/>
        </p:nvSpPr>
        <p:spPr bwMode="auto">
          <a:xfrm>
            <a:off x="514914" y="1411417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Groups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1166" y="1895505"/>
            <a:ext cx="47844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</a:rPr>
              <a:t>6</a:t>
            </a:r>
            <a:r>
              <a:rPr lang="en-US" sz="1600" b="1" dirty="0" smtClean="0">
                <a:latin typeface="arial" panose="020B0604020202020204" pitchFamily="34" charset="0"/>
              </a:rPr>
              <a:t> TEAMS of 7 students</a:t>
            </a:r>
          </a:p>
          <a:p>
            <a:endParaRPr lang="fr-FR" sz="1600" b="1" dirty="0">
              <a:latin typeface="arial" panose="020B0604020202020204" pitchFamily="34" charset="0"/>
            </a:endParaRPr>
          </a:p>
          <a:p>
            <a:r>
              <a:rPr lang="fr-FR" sz="1600" b="1" dirty="0" smtClean="0">
                <a:latin typeface="arial" panose="020B0604020202020204" pitchFamily="34" charset="0"/>
              </a:rPr>
              <a:t>ALLOCATED group </a:t>
            </a:r>
            <a:r>
              <a:rPr lang="fr-FR" sz="1600" b="1" dirty="0" err="1" smtClean="0">
                <a:latin typeface="arial" panose="020B0604020202020204" pitchFamily="34" charset="0"/>
              </a:rPr>
              <a:t>letters</a:t>
            </a:r>
            <a:r>
              <a:rPr lang="fr-FR" sz="1600" b="1" dirty="0" smtClean="0">
                <a:latin typeface="arial" panose="020B0604020202020204" pitchFamily="34" charset="0"/>
              </a:rPr>
              <a:t> and </a:t>
            </a:r>
            <a:r>
              <a:rPr lang="fr-FR" sz="1600" b="1" dirty="0" err="1" smtClean="0">
                <a:latin typeface="arial" panose="020B0604020202020204" pitchFamily="34" charset="0"/>
              </a:rPr>
              <a:t>students</a:t>
            </a:r>
            <a:r>
              <a:rPr lang="fr-FR" sz="1600" b="1" dirty="0" smtClean="0">
                <a:latin typeface="arial" panose="020B0604020202020204" pitchFamily="34" charset="0"/>
              </a:rPr>
              <a:t> </a:t>
            </a:r>
            <a:r>
              <a:rPr lang="fr-FR" sz="1600" b="1" dirty="0" err="1" smtClean="0">
                <a:latin typeface="arial" panose="020B0604020202020204" pitchFamily="34" charset="0"/>
              </a:rPr>
              <a:t>names</a:t>
            </a:r>
            <a:endParaRPr lang="en-US" sz="1600" b="1" dirty="0" smtClean="0">
              <a:latin typeface="arial" panose="020B0604020202020204" pitchFamily="34" charset="0"/>
            </a:endParaRPr>
          </a:p>
        </p:txBody>
      </p:sp>
      <p:pic>
        <p:nvPicPr>
          <p:cNvPr id="15" name="Picture 2" descr="RÃ©sultat de recherche d'images pour &quot;4 people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42" y="1849610"/>
            <a:ext cx="421003" cy="4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672" y="470164"/>
            <a:ext cx="2231707" cy="2221327"/>
          </a:xfrm>
          <a:prstGeom prst="rect">
            <a:avLst/>
          </a:prstGeom>
        </p:spPr>
      </p:pic>
      <p:cxnSp>
        <p:nvCxnSpPr>
          <p:cNvPr id="4" name="Connecteur droit 3"/>
          <p:cNvCxnSpPr/>
          <p:nvPr/>
        </p:nvCxnSpPr>
        <p:spPr>
          <a:xfrm flipV="1">
            <a:off x="0" y="89807"/>
            <a:ext cx="9144000" cy="676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0" y="57150"/>
            <a:ext cx="9144000" cy="680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6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47384" y="2513445"/>
            <a:ext cx="2900890" cy="2702351"/>
            <a:chOff x="41022" y="3426176"/>
            <a:chExt cx="2900890" cy="2702351"/>
          </a:xfrm>
        </p:grpSpPr>
        <p:grpSp>
          <p:nvGrpSpPr>
            <p:cNvPr id="34" name="Groupe 33"/>
            <p:cNvGrpSpPr/>
            <p:nvPr/>
          </p:nvGrpSpPr>
          <p:grpSpPr>
            <a:xfrm flipV="1">
              <a:off x="41022" y="3426176"/>
              <a:ext cx="2900890" cy="2702351"/>
              <a:chOff x="1522718" y="1730306"/>
              <a:chExt cx="5310379" cy="4946933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2854732" y="1730306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26" name="Ellipse 25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27" name="Ellipse 26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  <p:grpSp>
            <p:nvGrpSpPr>
              <p:cNvPr id="28" name="Groupe 27"/>
              <p:cNvGrpSpPr/>
              <p:nvPr/>
            </p:nvGrpSpPr>
            <p:grpSpPr>
              <a:xfrm>
                <a:off x="1522718" y="4032073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29" name="Ellipse 28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30" name="Ellipse 29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  <p:grpSp>
            <p:nvGrpSpPr>
              <p:cNvPr id="31" name="Groupe 30"/>
              <p:cNvGrpSpPr/>
              <p:nvPr/>
            </p:nvGrpSpPr>
            <p:grpSpPr>
              <a:xfrm>
                <a:off x="4187637" y="4032073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32" name="Ellipse 31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33" name="Ellipse 32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</p:grpSp>
        <p:sp>
          <p:nvSpPr>
            <p:cNvPr id="5" name="Forme libre 4"/>
            <p:cNvSpPr/>
            <p:nvPr/>
          </p:nvSpPr>
          <p:spPr>
            <a:xfrm rot="563768">
              <a:off x="1643736" y="3691119"/>
              <a:ext cx="1268559" cy="849938"/>
            </a:xfrm>
            <a:custGeom>
              <a:avLst/>
              <a:gdLst>
                <a:gd name="connsiteX0" fmla="*/ 0 w 1076325"/>
                <a:gd name="connsiteY0" fmla="*/ 0 h 519681"/>
                <a:gd name="connsiteX1" fmla="*/ 190500 w 1076325"/>
                <a:gd name="connsiteY1" fmla="*/ 247650 h 519681"/>
                <a:gd name="connsiteX2" fmla="*/ 523875 w 1076325"/>
                <a:gd name="connsiteY2" fmla="*/ 247650 h 519681"/>
                <a:gd name="connsiteX3" fmla="*/ 762000 w 1076325"/>
                <a:gd name="connsiteY3" fmla="*/ 514350 h 519681"/>
                <a:gd name="connsiteX4" fmla="*/ 1076325 w 1076325"/>
                <a:gd name="connsiteY4" fmla="*/ 400050 h 51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519681">
                  <a:moveTo>
                    <a:pt x="0" y="0"/>
                  </a:moveTo>
                  <a:cubicBezTo>
                    <a:pt x="51594" y="103187"/>
                    <a:pt x="103188" y="206375"/>
                    <a:pt x="190500" y="247650"/>
                  </a:cubicBezTo>
                  <a:cubicBezTo>
                    <a:pt x="277813" y="288925"/>
                    <a:pt x="428625" y="203200"/>
                    <a:pt x="523875" y="247650"/>
                  </a:cubicBezTo>
                  <a:cubicBezTo>
                    <a:pt x="619125" y="292100"/>
                    <a:pt x="669925" y="488950"/>
                    <a:pt x="762000" y="514350"/>
                  </a:cubicBezTo>
                  <a:cubicBezTo>
                    <a:pt x="854075" y="539750"/>
                    <a:pt x="965200" y="469900"/>
                    <a:pt x="1076325" y="400050"/>
                  </a:cubicBezTo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e 120"/>
          <p:cNvGrpSpPr/>
          <p:nvPr/>
        </p:nvGrpSpPr>
        <p:grpSpPr>
          <a:xfrm>
            <a:off x="6190468" y="2513445"/>
            <a:ext cx="2900890" cy="2702351"/>
            <a:chOff x="41022" y="3426176"/>
            <a:chExt cx="2900890" cy="2702351"/>
          </a:xfrm>
        </p:grpSpPr>
        <p:grpSp>
          <p:nvGrpSpPr>
            <p:cNvPr id="122" name="Groupe 121"/>
            <p:cNvGrpSpPr/>
            <p:nvPr/>
          </p:nvGrpSpPr>
          <p:grpSpPr>
            <a:xfrm flipV="1">
              <a:off x="41022" y="3426176"/>
              <a:ext cx="2900890" cy="2702351"/>
              <a:chOff x="1522718" y="1730306"/>
              <a:chExt cx="5310379" cy="4946933"/>
            </a:xfrm>
          </p:grpSpPr>
          <p:grpSp>
            <p:nvGrpSpPr>
              <p:cNvPr id="124" name="Groupe 123"/>
              <p:cNvGrpSpPr/>
              <p:nvPr/>
            </p:nvGrpSpPr>
            <p:grpSpPr>
              <a:xfrm>
                <a:off x="2854732" y="1730306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131" name="Ellipse 130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132" name="Ellipse 131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  <p:grpSp>
            <p:nvGrpSpPr>
              <p:cNvPr id="125" name="Groupe 124"/>
              <p:cNvGrpSpPr/>
              <p:nvPr/>
            </p:nvGrpSpPr>
            <p:grpSpPr>
              <a:xfrm>
                <a:off x="1522718" y="4032073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129" name="Ellipse 128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130" name="Ellipse 129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  <p:grpSp>
            <p:nvGrpSpPr>
              <p:cNvPr id="126" name="Groupe 125"/>
              <p:cNvGrpSpPr/>
              <p:nvPr/>
            </p:nvGrpSpPr>
            <p:grpSpPr>
              <a:xfrm>
                <a:off x="4187637" y="4032073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127" name="Ellipse 126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128" name="Ellipse 127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</p:grpSp>
        <p:sp>
          <p:nvSpPr>
            <p:cNvPr id="123" name="Forme libre 122"/>
            <p:cNvSpPr/>
            <p:nvPr/>
          </p:nvSpPr>
          <p:spPr>
            <a:xfrm rot="563768">
              <a:off x="1643736" y="3691119"/>
              <a:ext cx="1268559" cy="849938"/>
            </a:xfrm>
            <a:custGeom>
              <a:avLst/>
              <a:gdLst>
                <a:gd name="connsiteX0" fmla="*/ 0 w 1076325"/>
                <a:gd name="connsiteY0" fmla="*/ 0 h 519681"/>
                <a:gd name="connsiteX1" fmla="*/ 190500 w 1076325"/>
                <a:gd name="connsiteY1" fmla="*/ 247650 h 519681"/>
                <a:gd name="connsiteX2" fmla="*/ 523875 w 1076325"/>
                <a:gd name="connsiteY2" fmla="*/ 247650 h 519681"/>
                <a:gd name="connsiteX3" fmla="*/ 762000 w 1076325"/>
                <a:gd name="connsiteY3" fmla="*/ 514350 h 519681"/>
                <a:gd name="connsiteX4" fmla="*/ 1076325 w 1076325"/>
                <a:gd name="connsiteY4" fmla="*/ 400050 h 51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519681">
                  <a:moveTo>
                    <a:pt x="0" y="0"/>
                  </a:moveTo>
                  <a:cubicBezTo>
                    <a:pt x="51594" y="103187"/>
                    <a:pt x="103188" y="206375"/>
                    <a:pt x="190500" y="247650"/>
                  </a:cubicBezTo>
                  <a:cubicBezTo>
                    <a:pt x="277813" y="288925"/>
                    <a:pt x="428625" y="203200"/>
                    <a:pt x="523875" y="247650"/>
                  </a:cubicBezTo>
                  <a:cubicBezTo>
                    <a:pt x="619125" y="292100"/>
                    <a:pt x="669925" y="488950"/>
                    <a:pt x="762000" y="514350"/>
                  </a:cubicBezTo>
                  <a:cubicBezTo>
                    <a:pt x="854075" y="539750"/>
                    <a:pt x="965200" y="469900"/>
                    <a:pt x="1076325" y="400050"/>
                  </a:cubicBezTo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e 95"/>
          <p:cNvGrpSpPr/>
          <p:nvPr/>
        </p:nvGrpSpPr>
        <p:grpSpPr>
          <a:xfrm>
            <a:off x="3118926" y="2513445"/>
            <a:ext cx="2900890" cy="2702351"/>
            <a:chOff x="41022" y="3426176"/>
            <a:chExt cx="2900890" cy="2702351"/>
          </a:xfrm>
        </p:grpSpPr>
        <p:grpSp>
          <p:nvGrpSpPr>
            <p:cNvPr id="97" name="Groupe 96"/>
            <p:cNvGrpSpPr/>
            <p:nvPr/>
          </p:nvGrpSpPr>
          <p:grpSpPr>
            <a:xfrm flipV="1">
              <a:off x="41022" y="3426176"/>
              <a:ext cx="2900890" cy="2702351"/>
              <a:chOff x="1522718" y="1730306"/>
              <a:chExt cx="5310379" cy="4946933"/>
            </a:xfrm>
          </p:grpSpPr>
          <p:grpSp>
            <p:nvGrpSpPr>
              <p:cNvPr id="99" name="Groupe 98"/>
              <p:cNvGrpSpPr/>
              <p:nvPr/>
            </p:nvGrpSpPr>
            <p:grpSpPr>
              <a:xfrm>
                <a:off x="2854732" y="1730306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119" name="Ellipse 118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120" name="Ellipse 119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  <p:grpSp>
            <p:nvGrpSpPr>
              <p:cNvPr id="100" name="Groupe 99"/>
              <p:cNvGrpSpPr/>
              <p:nvPr/>
            </p:nvGrpSpPr>
            <p:grpSpPr>
              <a:xfrm>
                <a:off x="1522718" y="4032073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117" name="Ellipse 116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118" name="Ellipse 117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  <p:grpSp>
            <p:nvGrpSpPr>
              <p:cNvPr id="101" name="Groupe 100"/>
              <p:cNvGrpSpPr/>
              <p:nvPr/>
            </p:nvGrpSpPr>
            <p:grpSpPr>
              <a:xfrm>
                <a:off x="4187637" y="4032073"/>
                <a:ext cx="2645460" cy="2645166"/>
                <a:chOff x="4896035" y="4149080"/>
                <a:chExt cx="1656184" cy="1656000"/>
              </a:xfrm>
            </p:grpSpPr>
            <p:sp>
              <p:nvSpPr>
                <p:cNvPr id="102" name="Ellipse 101"/>
                <p:cNvSpPr/>
                <p:nvPr/>
              </p:nvSpPr>
              <p:spPr bwMode="auto">
                <a:xfrm>
                  <a:off x="4896035" y="4149080"/>
                  <a:ext cx="1656184" cy="1656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 bwMode="auto">
                <a:xfrm>
                  <a:off x="5386281" y="4637089"/>
                  <a:ext cx="675692" cy="675617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eaVert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fr-FR" sz="2000" b="1" i="0" u="none" strike="noStrike" cap="none" normalizeH="0" baseline="0" smtClean="0">
                    <a:ln>
                      <a:noFill/>
                    </a:ln>
                    <a:solidFill>
                      <a:srgbClr val="0C2E86"/>
                    </a:solidFill>
                    <a:effectLst/>
                    <a:latin typeface="Eurostile" panose="020B0504020202050204" pitchFamily="34" charset="0"/>
                  </a:endParaRPr>
                </a:p>
              </p:txBody>
            </p:sp>
          </p:grpSp>
        </p:grpSp>
        <p:sp>
          <p:nvSpPr>
            <p:cNvPr id="98" name="Forme libre 97"/>
            <p:cNvSpPr/>
            <p:nvPr/>
          </p:nvSpPr>
          <p:spPr>
            <a:xfrm rot="563768">
              <a:off x="1643736" y="3691119"/>
              <a:ext cx="1268559" cy="849938"/>
            </a:xfrm>
            <a:custGeom>
              <a:avLst/>
              <a:gdLst>
                <a:gd name="connsiteX0" fmla="*/ 0 w 1076325"/>
                <a:gd name="connsiteY0" fmla="*/ 0 h 519681"/>
                <a:gd name="connsiteX1" fmla="*/ 190500 w 1076325"/>
                <a:gd name="connsiteY1" fmla="*/ 247650 h 519681"/>
                <a:gd name="connsiteX2" fmla="*/ 523875 w 1076325"/>
                <a:gd name="connsiteY2" fmla="*/ 247650 h 519681"/>
                <a:gd name="connsiteX3" fmla="*/ 762000 w 1076325"/>
                <a:gd name="connsiteY3" fmla="*/ 514350 h 519681"/>
                <a:gd name="connsiteX4" fmla="*/ 1076325 w 1076325"/>
                <a:gd name="connsiteY4" fmla="*/ 400050 h 519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6325" h="519681">
                  <a:moveTo>
                    <a:pt x="0" y="0"/>
                  </a:moveTo>
                  <a:cubicBezTo>
                    <a:pt x="51594" y="103187"/>
                    <a:pt x="103188" y="206375"/>
                    <a:pt x="190500" y="247650"/>
                  </a:cubicBezTo>
                  <a:cubicBezTo>
                    <a:pt x="277813" y="288925"/>
                    <a:pt x="428625" y="203200"/>
                    <a:pt x="523875" y="247650"/>
                  </a:cubicBezTo>
                  <a:cubicBezTo>
                    <a:pt x="619125" y="292100"/>
                    <a:pt x="669925" y="488950"/>
                    <a:pt x="762000" y="514350"/>
                  </a:cubicBezTo>
                  <a:cubicBezTo>
                    <a:pt x="854075" y="539750"/>
                    <a:pt x="965200" y="469900"/>
                    <a:pt x="1076325" y="400050"/>
                  </a:cubicBezTo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ZoneTexte 3"/>
          <p:cNvSpPr txBox="1">
            <a:spLocks noChangeArrowheads="1"/>
          </p:cNvSpPr>
          <p:nvPr/>
        </p:nvSpPr>
        <p:spPr bwMode="auto">
          <a:xfrm>
            <a:off x="1337191" y="5253691"/>
            <a:ext cx="399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1736" y="1732523"/>
            <a:ext cx="838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</a:rPr>
              <a:t>DEMONSTRATE a functional 4DOF robotic arm using             achieving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a specific “surface tracking” motion</a:t>
            </a:r>
            <a:endParaRPr lang="fr-FR" sz="1200" b="1" dirty="0">
              <a:latin typeface="arial" panose="020B0604020202020204" pitchFamily="34" charset="0"/>
            </a:endParaRPr>
          </a:p>
        </p:txBody>
      </p:sp>
      <p:pic>
        <p:nvPicPr>
          <p:cNvPr id="20" name="Picture 2" descr="Résultat de recherche d'images pour &quot;arduino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16" y="1732522"/>
            <a:ext cx="507040" cy="3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3"/>
          <p:cNvSpPr txBox="1">
            <a:spLocks noChangeArrowheads="1"/>
          </p:cNvSpPr>
          <p:nvPr/>
        </p:nvSpPr>
        <p:spPr bwMode="auto">
          <a:xfrm>
            <a:off x="3329878" y="1233390"/>
            <a:ext cx="259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brief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56" name="ZoneTexte 3"/>
          <p:cNvSpPr txBox="1">
            <a:spLocks noChangeArrowheads="1"/>
          </p:cNvSpPr>
          <p:nvPr/>
        </p:nvSpPr>
        <p:spPr bwMode="auto">
          <a:xfrm>
            <a:off x="7391289" y="5253691"/>
            <a:ext cx="640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III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57" name="ZoneTexte 3"/>
          <p:cNvSpPr txBox="1">
            <a:spLocks noChangeArrowheads="1"/>
          </p:cNvSpPr>
          <p:nvPr/>
        </p:nvSpPr>
        <p:spPr bwMode="auto">
          <a:xfrm>
            <a:off x="4393868" y="5253691"/>
            <a:ext cx="399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II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61" name="Arc 60"/>
          <p:cNvSpPr/>
          <p:nvPr/>
        </p:nvSpPr>
        <p:spPr bwMode="auto">
          <a:xfrm>
            <a:off x="3723612" y="2603984"/>
            <a:ext cx="1653103" cy="2432212"/>
          </a:xfrm>
          <a:prstGeom prst="arc">
            <a:avLst>
              <a:gd name="adj1" fmla="val 13475812"/>
              <a:gd name="adj2" fmla="val 17739050"/>
            </a:avLst>
          </a:prstGeom>
          <a:noFill/>
          <a:ln w="19050" cap="flat" cmpd="sng" algn="ctr">
            <a:solidFill>
              <a:schemeClr val="tx1"/>
            </a:solidFill>
            <a:prstDash val="dash"/>
            <a:round/>
            <a:headEnd type="oval" w="lg" len="lg"/>
            <a:tailEnd type="triangle" w="lg" len="lg"/>
          </a:ln>
          <a:effectLst/>
          <a:extLst/>
        </p:spPr>
        <p:txBody>
          <a:bodyPr vert="eaVert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1" i="0" u="none" strike="noStrike" cap="none" normalizeH="0" baseline="0" smtClean="0">
              <a:ln>
                <a:noFill/>
              </a:ln>
              <a:solidFill>
                <a:srgbClr val="0C2E86"/>
              </a:solidFill>
              <a:effectLst/>
              <a:latin typeface="Eurostile" panose="020B0504020202050204" pitchFamily="34" charset="0"/>
            </a:endParaRPr>
          </a:p>
        </p:txBody>
      </p:sp>
      <p:cxnSp>
        <p:nvCxnSpPr>
          <p:cNvPr id="67" name="Connecteur droit 66"/>
          <p:cNvCxnSpPr/>
          <p:nvPr/>
        </p:nvCxnSpPr>
        <p:spPr>
          <a:xfrm>
            <a:off x="188548" y="3819935"/>
            <a:ext cx="326560" cy="29196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51542" y="3229209"/>
            <a:ext cx="128548" cy="300352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e 80"/>
          <p:cNvGrpSpPr/>
          <p:nvPr/>
        </p:nvGrpSpPr>
        <p:grpSpPr>
          <a:xfrm rot="21060422">
            <a:off x="550478" y="3494344"/>
            <a:ext cx="967280" cy="1163796"/>
            <a:chOff x="-755543" y="4290257"/>
            <a:chExt cx="1138630" cy="1270511"/>
          </a:xfrm>
        </p:grpSpPr>
        <p:cxnSp>
          <p:nvCxnSpPr>
            <p:cNvPr id="63" name="Connecteur droit 62"/>
            <p:cNvCxnSpPr/>
            <p:nvPr/>
          </p:nvCxnSpPr>
          <p:spPr>
            <a:xfrm>
              <a:off x="-455252" y="4585932"/>
              <a:ext cx="686961" cy="821568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167087" y="5344768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/>
            <p:cNvSpPr/>
            <p:nvPr/>
          </p:nvSpPr>
          <p:spPr>
            <a:xfrm>
              <a:off x="-489526" y="4290257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-755543" y="4512871"/>
              <a:ext cx="216000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Connecteur droit 69"/>
            <p:cNvCxnSpPr>
              <a:stCxn id="66" idx="5"/>
              <a:endCxn id="65" idx="5"/>
            </p:cNvCxnSpPr>
            <p:nvPr/>
          </p:nvCxnSpPr>
          <p:spPr>
            <a:xfrm flipV="1">
              <a:off x="-571175" y="4474625"/>
              <a:ext cx="266017" cy="222614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Ellipse 77"/>
            <p:cNvSpPr/>
            <p:nvPr/>
          </p:nvSpPr>
          <p:spPr>
            <a:xfrm>
              <a:off x="-416129" y="4361025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Ellipse 78"/>
            <p:cNvSpPr/>
            <p:nvPr/>
          </p:nvSpPr>
          <p:spPr>
            <a:xfrm>
              <a:off x="-688973" y="4584871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Ellipse 79"/>
            <p:cNvSpPr/>
            <p:nvPr/>
          </p:nvSpPr>
          <p:spPr>
            <a:xfrm>
              <a:off x="239009" y="5418593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Connecteur droit 84"/>
          <p:cNvCxnSpPr>
            <a:stCxn id="135" idx="1"/>
          </p:cNvCxnSpPr>
          <p:nvPr/>
        </p:nvCxnSpPr>
        <p:spPr>
          <a:xfrm>
            <a:off x="4351985" y="3359106"/>
            <a:ext cx="34829" cy="289934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135" idx="3"/>
          </p:cNvCxnSpPr>
          <p:nvPr/>
        </p:nvCxnSpPr>
        <p:spPr>
          <a:xfrm flipH="1">
            <a:off x="4717008" y="3359106"/>
            <a:ext cx="77090" cy="376301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e 86"/>
          <p:cNvGrpSpPr/>
          <p:nvPr/>
        </p:nvGrpSpPr>
        <p:grpSpPr>
          <a:xfrm rot="2316258">
            <a:off x="4127053" y="3537061"/>
            <a:ext cx="834863" cy="905771"/>
            <a:chOff x="-266416" y="4902879"/>
            <a:chExt cx="928543" cy="1007387"/>
          </a:xfrm>
        </p:grpSpPr>
        <p:cxnSp>
          <p:nvCxnSpPr>
            <p:cNvPr id="88" name="Connecteur droit 87"/>
            <p:cNvCxnSpPr>
              <a:stCxn id="119" idx="4"/>
              <a:endCxn id="89" idx="1"/>
            </p:cNvCxnSpPr>
            <p:nvPr/>
          </p:nvCxnSpPr>
          <p:spPr>
            <a:xfrm rot="19283742">
              <a:off x="267009" y="5131824"/>
              <a:ext cx="2677" cy="667885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Ellipse 88"/>
            <p:cNvSpPr/>
            <p:nvPr/>
          </p:nvSpPr>
          <p:spPr>
            <a:xfrm>
              <a:off x="446125" y="5694266"/>
              <a:ext cx="216002" cy="216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Ellipse 89"/>
            <p:cNvSpPr/>
            <p:nvPr/>
          </p:nvSpPr>
          <p:spPr>
            <a:xfrm>
              <a:off x="-395" y="4902879"/>
              <a:ext cx="216002" cy="2159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Ellipse 90"/>
            <p:cNvSpPr/>
            <p:nvPr/>
          </p:nvSpPr>
          <p:spPr>
            <a:xfrm>
              <a:off x="-266416" y="5125490"/>
              <a:ext cx="216002" cy="21599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Connecteur droit 91"/>
            <p:cNvCxnSpPr>
              <a:stCxn id="91" idx="5"/>
              <a:endCxn id="90" idx="5"/>
            </p:cNvCxnSpPr>
            <p:nvPr/>
          </p:nvCxnSpPr>
          <p:spPr>
            <a:xfrm flipV="1">
              <a:off x="-82047" y="5087249"/>
              <a:ext cx="266018" cy="222613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Ellipse 92"/>
            <p:cNvSpPr/>
            <p:nvPr/>
          </p:nvSpPr>
          <p:spPr>
            <a:xfrm>
              <a:off x="73000" y="4973647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Ellipse 93"/>
            <p:cNvSpPr/>
            <p:nvPr/>
          </p:nvSpPr>
          <p:spPr>
            <a:xfrm>
              <a:off x="-199841" y="5197494"/>
              <a:ext cx="72000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Ellipse 94"/>
            <p:cNvSpPr/>
            <p:nvPr/>
          </p:nvSpPr>
          <p:spPr>
            <a:xfrm>
              <a:off x="518050" y="5768084"/>
              <a:ext cx="72001" cy="72000"/>
            </a:xfrm>
            <a:prstGeom prst="ellipse">
              <a:avLst/>
            </a:prstGeom>
            <a:solidFill>
              <a:srgbClr val="068EC8"/>
            </a:solidFill>
            <a:ln w="381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e 113"/>
          <p:cNvGrpSpPr/>
          <p:nvPr/>
        </p:nvGrpSpPr>
        <p:grpSpPr>
          <a:xfrm rot="193959" flipH="1">
            <a:off x="7503031" y="3293591"/>
            <a:ext cx="993133" cy="1264843"/>
            <a:chOff x="-1771536" y="4197440"/>
            <a:chExt cx="993133" cy="1264843"/>
          </a:xfrm>
        </p:grpSpPr>
        <p:cxnSp>
          <p:nvCxnSpPr>
            <p:cNvPr id="103" name="Connecteur droit 102"/>
            <p:cNvCxnSpPr/>
            <p:nvPr/>
          </p:nvCxnSpPr>
          <p:spPr>
            <a:xfrm rot="193959">
              <a:off x="-1771536" y="4394601"/>
              <a:ext cx="159348" cy="164123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>
            <a:xfrm rot="193959">
              <a:off x="-1389220" y="4197440"/>
              <a:ext cx="88509" cy="229400"/>
            </a:xfrm>
            <a:prstGeom prst="line">
              <a:avLst/>
            </a:prstGeom>
            <a:ln w="38100">
              <a:solidFill>
                <a:srgbClr val="068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e 104"/>
            <p:cNvGrpSpPr/>
            <p:nvPr/>
          </p:nvGrpSpPr>
          <p:grpSpPr>
            <a:xfrm rot="594305">
              <a:off x="-1701059" y="4369251"/>
              <a:ext cx="922656" cy="1093032"/>
              <a:chOff x="-755543" y="4290257"/>
              <a:chExt cx="1086101" cy="1193257"/>
            </a:xfrm>
          </p:grpSpPr>
          <p:cxnSp>
            <p:nvCxnSpPr>
              <p:cNvPr id="106" name="Connecteur droit 105"/>
              <p:cNvCxnSpPr/>
              <p:nvPr/>
            </p:nvCxnSpPr>
            <p:spPr>
              <a:xfrm rot="21199654">
                <a:off x="-388688" y="4552258"/>
                <a:ext cx="497238" cy="763850"/>
              </a:xfrm>
              <a:prstGeom prst="line">
                <a:avLst/>
              </a:prstGeom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Ellipse 106"/>
              <p:cNvSpPr/>
              <p:nvPr/>
            </p:nvSpPr>
            <p:spPr>
              <a:xfrm>
                <a:off x="114558" y="5267514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Ellipse 107"/>
              <p:cNvSpPr/>
              <p:nvPr/>
            </p:nvSpPr>
            <p:spPr>
              <a:xfrm>
                <a:off x="-489526" y="4290257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-755543" y="4512871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Connecteur droit 109"/>
              <p:cNvCxnSpPr>
                <a:stCxn id="109" idx="5"/>
                <a:endCxn id="108" idx="5"/>
              </p:cNvCxnSpPr>
              <p:nvPr/>
            </p:nvCxnSpPr>
            <p:spPr>
              <a:xfrm flipV="1">
                <a:off x="-571175" y="4474625"/>
                <a:ext cx="266017" cy="222614"/>
              </a:xfrm>
              <a:prstGeom prst="line">
                <a:avLst/>
              </a:prstGeom>
              <a:ln w="38100">
                <a:solidFill>
                  <a:srgbClr val="068E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-416129" y="4361025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-688973" y="4584871"/>
                <a:ext cx="72000" cy="72000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183628" y="5340222"/>
                <a:ext cx="72000" cy="71999"/>
              </a:xfrm>
              <a:prstGeom prst="ellipse">
                <a:avLst/>
              </a:prstGeom>
              <a:solidFill>
                <a:srgbClr val="068EC8"/>
              </a:solidFill>
              <a:ln w="3810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16" name="Picture 2" descr="Résultat de recherche d'images pour &quot;question logo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66" y="55528"/>
            <a:ext cx="1369792" cy="1524076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ZT Ultrasonic sensor HC SR04 HCSR04 to world Ultrasonic Wave Detector  Ranging Module HC SR04 HCSR04 Distance Sensor For Arduino|module  hc-sr04|module for arduinomodule arduino - AliExpres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20125" r="16291" b="40500"/>
          <a:stretch/>
        </p:blipFill>
        <p:spPr bwMode="auto">
          <a:xfrm rot="18253790">
            <a:off x="184857" y="3362282"/>
            <a:ext cx="442113" cy="2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3"/>
          <p:cNvSpPr txBox="1">
            <a:spLocks noChangeArrowheads="1"/>
          </p:cNvSpPr>
          <p:nvPr/>
        </p:nvSpPr>
        <p:spPr bwMode="auto">
          <a:xfrm>
            <a:off x="825590" y="5659905"/>
            <a:ext cx="1527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Grab</a:t>
            </a:r>
            <a:r>
              <a:rPr lang="fr-FR" altLang="fr-FR" sz="1400" b="0" dirty="0" smtClean="0">
                <a:solidFill>
                  <a:srgbClr val="068EC8"/>
                </a:solidFill>
                <a:latin typeface="Arial" panose="020B0604020202020204" pitchFamily="34" charset="0"/>
              </a:rPr>
              <a:t>  the </a:t>
            </a:r>
            <a:r>
              <a:rPr lang="fr-FR" altLang="fr-FR" sz="1400" b="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sensor</a:t>
            </a:r>
            <a:endParaRPr lang="fr-FR" altLang="fr-FR" sz="1400" b="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83" name="ZoneTexte 3"/>
          <p:cNvSpPr txBox="1">
            <a:spLocks noChangeArrowheads="1"/>
          </p:cNvSpPr>
          <p:nvPr/>
        </p:nvSpPr>
        <p:spPr bwMode="auto">
          <a:xfrm>
            <a:off x="3707842" y="5678943"/>
            <a:ext cx="17840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0" dirty="0" smtClean="0">
                <a:solidFill>
                  <a:srgbClr val="068EC8"/>
                </a:solidFill>
                <a:latin typeface="Arial" panose="020B0604020202020204" pitchFamily="34" charset="0"/>
              </a:rPr>
              <a:t>Move the </a:t>
            </a:r>
            <a:r>
              <a:rPr lang="fr-FR" altLang="fr-FR" sz="1400" b="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sensor</a:t>
            </a:r>
            <a:r>
              <a:rPr lang="fr-FR" altLang="fr-FR" sz="1400" b="0" dirty="0" smtClean="0">
                <a:solidFill>
                  <a:srgbClr val="068EC8"/>
                </a:solidFill>
                <a:latin typeface="Arial" panose="020B0604020202020204" pitchFamily="34" charset="0"/>
              </a:rPr>
              <a:t> to the operation zone</a:t>
            </a:r>
            <a:endParaRPr lang="fr-FR" altLang="fr-FR" sz="1400" b="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84" name="ZoneTexte 3"/>
          <p:cNvSpPr txBox="1">
            <a:spLocks noChangeArrowheads="1"/>
          </p:cNvSpPr>
          <p:nvPr/>
        </p:nvSpPr>
        <p:spPr bwMode="auto">
          <a:xfrm>
            <a:off x="6840262" y="5736655"/>
            <a:ext cx="1784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Track</a:t>
            </a:r>
            <a:r>
              <a:rPr lang="fr-FR" altLang="fr-FR" sz="1400" b="0" dirty="0" smtClean="0">
                <a:solidFill>
                  <a:srgbClr val="068EC8"/>
                </a:solidFill>
                <a:latin typeface="Arial" panose="020B0604020202020204" pitchFamily="34" charset="0"/>
              </a:rPr>
              <a:t> the surface</a:t>
            </a:r>
            <a:endParaRPr lang="fr-FR" altLang="fr-FR" sz="1400" b="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133" name="ZoneTexte 3"/>
          <p:cNvSpPr txBox="1">
            <a:spLocks noChangeArrowheads="1"/>
          </p:cNvSpPr>
          <p:nvPr/>
        </p:nvSpPr>
        <p:spPr bwMode="auto">
          <a:xfrm>
            <a:off x="2562384" y="6094723"/>
            <a:ext cx="640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IV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sp>
        <p:nvSpPr>
          <p:cNvPr id="134" name="ZoneTexte 3"/>
          <p:cNvSpPr txBox="1">
            <a:spLocks noChangeArrowheads="1"/>
          </p:cNvSpPr>
          <p:nvPr/>
        </p:nvSpPr>
        <p:spPr bwMode="auto">
          <a:xfrm>
            <a:off x="1838455" y="6448948"/>
            <a:ext cx="20389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1400" b="0" dirty="0" smtClean="0">
                <a:solidFill>
                  <a:srgbClr val="068EC8"/>
                </a:solidFill>
                <a:latin typeface="Arial" panose="020B0604020202020204" pitchFamily="34" charset="0"/>
              </a:rPr>
              <a:t>Drop the </a:t>
            </a:r>
            <a:r>
              <a:rPr lang="fr-FR" altLang="fr-FR" sz="1400" b="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sensor</a:t>
            </a:r>
            <a:r>
              <a:rPr lang="fr-FR" altLang="fr-FR" sz="1400" b="0" dirty="0" smtClean="0">
                <a:solidFill>
                  <a:srgbClr val="068EC8"/>
                </a:solidFill>
                <a:latin typeface="Arial" panose="020B0604020202020204" pitchFamily="34" charset="0"/>
              </a:rPr>
              <a:t> back</a:t>
            </a:r>
            <a:endParaRPr lang="fr-FR" altLang="fr-FR" sz="1400" b="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135" name="Picture 2" descr="TZT Ultrasonic sensor HC SR04 HCSR04 to world Ultrasonic Wave Detector  Ranging Module HC SR04 HCSR04 Distance Sensor For Arduino|module  hc-sr04|module for arduinomodule arduino - AliExpres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20125" r="16291" b="40500"/>
          <a:stretch/>
        </p:blipFill>
        <p:spPr bwMode="auto">
          <a:xfrm>
            <a:off x="4351985" y="3230869"/>
            <a:ext cx="442113" cy="2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/>
          <p:cNvCxnSpPr>
            <a:stCxn id="84" idx="2"/>
            <a:endCxn id="134" idx="3"/>
          </p:cNvCxnSpPr>
          <p:nvPr/>
        </p:nvCxnSpPr>
        <p:spPr>
          <a:xfrm rot="5400000">
            <a:off x="5525674" y="4396199"/>
            <a:ext cx="558405" cy="3854870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"/>
          <p:cNvCxnSpPr>
            <a:stCxn id="134" idx="1"/>
            <a:endCxn id="82" idx="2"/>
          </p:cNvCxnSpPr>
          <p:nvPr/>
        </p:nvCxnSpPr>
        <p:spPr>
          <a:xfrm rot="10800000">
            <a:off x="1589415" y="5967683"/>
            <a:ext cx="249040" cy="635155"/>
          </a:xfrm>
          <a:prstGeom prst="bentConnector2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avec flèche 13"/>
          <p:cNvCxnSpPr>
            <a:stCxn id="82" idx="3"/>
          </p:cNvCxnSpPr>
          <p:nvPr/>
        </p:nvCxnSpPr>
        <p:spPr>
          <a:xfrm>
            <a:off x="2353240" y="5813794"/>
            <a:ext cx="1348322" cy="16317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"/>
          <p:cNvCxnSpPr>
            <a:endCxn id="84" idx="1"/>
          </p:cNvCxnSpPr>
          <p:nvPr/>
        </p:nvCxnSpPr>
        <p:spPr>
          <a:xfrm flipV="1">
            <a:off x="5485660" y="5890544"/>
            <a:ext cx="1354602" cy="8642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241133" y="3646790"/>
            <a:ext cx="293593" cy="178347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/>
          <p:cNvCxnSpPr>
            <a:stCxn id="2050" idx="3"/>
            <a:endCxn id="65" idx="1"/>
          </p:cNvCxnSpPr>
          <p:nvPr/>
        </p:nvCxnSpPr>
        <p:spPr>
          <a:xfrm>
            <a:off x="530261" y="3307752"/>
            <a:ext cx="189482" cy="258438"/>
          </a:xfrm>
          <a:prstGeom prst="line">
            <a:avLst/>
          </a:prstGeom>
          <a:ln w="38100">
            <a:solidFill>
              <a:srgbClr val="068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Forme libre 143"/>
          <p:cNvSpPr/>
          <p:nvPr/>
        </p:nvSpPr>
        <p:spPr>
          <a:xfrm rot="563768">
            <a:off x="7705370" y="2949861"/>
            <a:ext cx="1268559" cy="849938"/>
          </a:xfrm>
          <a:custGeom>
            <a:avLst/>
            <a:gdLst>
              <a:gd name="connsiteX0" fmla="*/ 0 w 1076325"/>
              <a:gd name="connsiteY0" fmla="*/ 0 h 519681"/>
              <a:gd name="connsiteX1" fmla="*/ 190500 w 1076325"/>
              <a:gd name="connsiteY1" fmla="*/ 247650 h 519681"/>
              <a:gd name="connsiteX2" fmla="*/ 523875 w 1076325"/>
              <a:gd name="connsiteY2" fmla="*/ 247650 h 519681"/>
              <a:gd name="connsiteX3" fmla="*/ 762000 w 1076325"/>
              <a:gd name="connsiteY3" fmla="*/ 514350 h 519681"/>
              <a:gd name="connsiteX4" fmla="*/ 1076325 w 1076325"/>
              <a:gd name="connsiteY4" fmla="*/ 400050 h 519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325" h="519681">
                <a:moveTo>
                  <a:pt x="0" y="0"/>
                </a:moveTo>
                <a:cubicBezTo>
                  <a:pt x="51594" y="103187"/>
                  <a:pt x="103188" y="206375"/>
                  <a:pt x="190500" y="247650"/>
                </a:cubicBezTo>
                <a:cubicBezTo>
                  <a:pt x="277813" y="288925"/>
                  <a:pt x="428625" y="203200"/>
                  <a:pt x="523875" y="247650"/>
                </a:cubicBezTo>
                <a:cubicBezTo>
                  <a:pt x="619125" y="292100"/>
                  <a:pt x="669925" y="488950"/>
                  <a:pt x="762000" y="514350"/>
                </a:cubicBezTo>
                <a:cubicBezTo>
                  <a:pt x="854075" y="539750"/>
                  <a:pt x="965200" y="469900"/>
                  <a:pt x="1076325" y="400050"/>
                </a:cubicBezTo>
              </a:path>
            </a:pathLst>
          </a:custGeom>
          <a:noFill/>
          <a:ln w="28575">
            <a:solidFill>
              <a:schemeClr val="tx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 descr="TZT Ultrasonic sensor HC SR04 HCSR04 to world Ultrasonic Wave Detector  Ranging Module HC SR04 HCSR04 Distance Sensor For Arduino|module  hc-sr04|module for arduinomodule arduino - AliExpress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CFDFF"/>
              </a:clrFrom>
              <a:clrTo>
                <a:srgbClr val="FCFD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20125" r="16291" b="40500"/>
          <a:stretch/>
        </p:blipFill>
        <p:spPr bwMode="auto">
          <a:xfrm rot="1955676">
            <a:off x="8097822" y="3297430"/>
            <a:ext cx="442113" cy="25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6" grpId="0"/>
      <p:bldP spid="57" grpId="0"/>
      <p:bldP spid="61" grpId="0" animBg="1"/>
      <p:bldP spid="82" grpId="0"/>
      <p:bldP spid="83" grpId="0"/>
      <p:bldP spid="84" grpId="0"/>
      <p:bldP spid="133" grpId="0"/>
      <p:bldP spid="134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4914" y="1884293"/>
            <a:ext cx="6486071" cy="3293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mechanical interface (arm </a:t>
            </a:r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frame &amp; gripper </a:t>
            </a:r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fr-FR" sz="1600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MINIMIZING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the material mass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MINIMIZING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number of mechanical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MAXIMIZING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the stiffness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Control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fr-FR" sz="1600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MINIMIZING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 the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distance between sensor and tracked surface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AVOIDING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any contact with the surface</a:t>
            </a:r>
            <a:endParaRPr lang="en-US" sz="1600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MAXIMIZING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the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speed</a:t>
            </a:r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</a:endParaRPr>
          </a:p>
          <a:p>
            <a:endParaRPr lang="en-US" sz="1600" b="1" dirty="0" smtClean="0">
              <a:latin typeface="arial" panose="020B0604020202020204" pitchFamily="34" charset="0"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409158" y="1895505"/>
            <a:ext cx="0" cy="148643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ZoneTexte 3"/>
          <p:cNvSpPr txBox="1">
            <a:spLocks noChangeArrowheads="1"/>
          </p:cNvSpPr>
          <p:nvPr/>
        </p:nvSpPr>
        <p:spPr bwMode="auto">
          <a:xfrm>
            <a:off x="2001135" y="1313589"/>
            <a:ext cx="50615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performance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criteria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24" name="Picture 2" descr="Résultat de recherche d'images pour &quot;question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766" y="55528"/>
            <a:ext cx="1369792" cy="1524076"/>
          </a:xfrm>
          <a:prstGeom prst="rect">
            <a:avLst/>
          </a:prstGeom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89641" y="1486268"/>
            <a:ext cx="2364601" cy="2364601"/>
          </a:xfrm>
          <a:prstGeom prst="rect">
            <a:avLst/>
          </a:prstGeom>
        </p:spPr>
      </p:pic>
      <p:grpSp>
        <p:nvGrpSpPr>
          <p:cNvPr id="29" name="Groupe 28"/>
          <p:cNvGrpSpPr/>
          <p:nvPr/>
        </p:nvGrpSpPr>
        <p:grpSpPr>
          <a:xfrm>
            <a:off x="7234950" y="3626245"/>
            <a:ext cx="620699" cy="788950"/>
            <a:chOff x="6622939" y="4211835"/>
            <a:chExt cx="862810" cy="1096689"/>
          </a:xfrm>
        </p:grpSpPr>
        <p:sp>
          <p:nvSpPr>
            <p:cNvPr id="18" name="Flèche vers le bas 17"/>
            <p:cNvSpPr/>
            <p:nvPr/>
          </p:nvSpPr>
          <p:spPr>
            <a:xfrm>
              <a:off x="6622939" y="4675647"/>
              <a:ext cx="862810" cy="632877"/>
            </a:xfrm>
            <a:prstGeom prst="downArrow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838344" y="4211835"/>
              <a:ext cx="432000" cy="36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8344" y="4318535"/>
              <a:ext cx="432000" cy="36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38344" y="4424378"/>
              <a:ext cx="432000" cy="72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38344" y="4548952"/>
              <a:ext cx="432000" cy="108000"/>
            </a:xfrm>
            <a:prstGeom prst="rect">
              <a:avLst/>
            </a:prstGeom>
            <a:solidFill>
              <a:srgbClr val="0397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eur droit 16"/>
          <p:cNvCxnSpPr/>
          <p:nvPr/>
        </p:nvCxnSpPr>
        <p:spPr bwMode="auto">
          <a:xfrm>
            <a:off x="409158" y="3462984"/>
            <a:ext cx="0" cy="124236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e 3"/>
          <p:cNvGrpSpPr/>
          <p:nvPr/>
        </p:nvGrpSpPr>
        <p:grpSpPr>
          <a:xfrm>
            <a:off x="6394691" y="4705350"/>
            <a:ext cx="2444509" cy="1971675"/>
            <a:chOff x="6394691" y="4705350"/>
            <a:chExt cx="2444509" cy="1971675"/>
          </a:xfrm>
        </p:grpSpPr>
        <p:pic>
          <p:nvPicPr>
            <p:cNvPr id="2050" name="Picture 2" descr="RÃ©sultat de recherche d'images pour &quot;3D filament reel empty&quot;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8F2F2"/>
                </a:clrFrom>
                <a:clrTo>
                  <a:srgbClr val="F8F2F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48" t="18469" r="5162" b="11413"/>
            <a:stretch/>
          </p:blipFill>
          <p:spPr bwMode="auto">
            <a:xfrm>
              <a:off x="6394691" y="4705350"/>
              <a:ext cx="2301215" cy="1863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372475" y="6381750"/>
              <a:ext cx="466725" cy="295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35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3677" y="1942073"/>
            <a:ext cx="5282985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600" b="1" dirty="0" smtClean="0">
                <a:latin typeface="arial" panose="020B0604020202020204" pitchFamily="34" charset="0"/>
              </a:rPr>
              <a:t>SIX to SEVEN students </a:t>
            </a:r>
            <a:r>
              <a:rPr lang="en-US" sz="1600" b="1" u="sng" dirty="0" smtClean="0">
                <a:latin typeface="arial" panose="020B0604020202020204" pitchFamily="34" charset="0"/>
              </a:rPr>
              <a:t>mixed</a:t>
            </a:r>
            <a:r>
              <a:rPr lang="en-US" sz="1600" b="1" dirty="0" smtClean="0">
                <a:latin typeface="arial" panose="020B0604020202020204" pitchFamily="34" charset="0"/>
              </a:rPr>
              <a:t> teams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b="1" dirty="0"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600" b="1" dirty="0" smtClean="0">
                <a:latin typeface="arial" panose="020B0604020202020204" pitchFamily="34" charset="0"/>
              </a:rPr>
              <a:t>OPERATING a functional </a:t>
            </a:r>
            <a:r>
              <a:rPr lang="en-US" sz="1600" b="1" dirty="0">
                <a:latin typeface="arial" panose="020B0604020202020204" pitchFamily="34" charset="0"/>
              </a:rPr>
              <a:t>4DOF robotic </a:t>
            </a:r>
            <a:r>
              <a:rPr lang="en-US" sz="1600" b="1" dirty="0" smtClean="0">
                <a:latin typeface="arial" panose="020B0604020202020204" pitchFamily="34" charset="0"/>
              </a:rPr>
              <a:t>arm using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b="1" dirty="0" smtClean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U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SING an ultrasonic distance 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sensor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sz="1600" b="1" dirty="0" smtClean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sz="1600" b="1" dirty="0" smtClean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DESIGNING mechanical interfaces</a:t>
            </a:r>
          </a:p>
          <a:p>
            <a:pPr lvl="1"/>
            <a:endParaRPr lang="fr-FR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lvl="1"/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Robotic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arm </a:t>
            </a:r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frame</a:t>
            </a:r>
          </a:p>
          <a:p>
            <a:pPr lvl="1"/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arm gripper</a:t>
            </a:r>
          </a:p>
          <a:p>
            <a:endParaRPr lang="fr-FR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fr-FR" sz="1600" b="1" dirty="0" smtClean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FABRICATING </a:t>
            </a:r>
            <a:r>
              <a:rPr lang="fr-FR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using</a:t>
            </a:r>
            <a:r>
              <a:rPr lang="fr-FR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ra</a:t>
            </a:r>
            <a:r>
              <a:rPr lang="en-US" sz="1600" b="1" dirty="0" err="1" smtClean="0">
                <a:latin typeface="arial" panose="020B0604020202020204" pitchFamily="34" charset="0"/>
                <a:sym typeface="Wingdings" panose="05000000000000000000" pitchFamily="2" charset="2"/>
              </a:rPr>
              <a:t>pid</a:t>
            </a:r>
            <a:r>
              <a:rPr lang="en-US" sz="1600" b="1" dirty="0" smtClean="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arial" panose="020B0604020202020204" pitchFamily="34" charset="0"/>
                <a:sym typeface="Wingdings" panose="05000000000000000000" pitchFamily="2" charset="2"/>
              </a:rPr>
              <a:t>prototyping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fr-FR" sz="1600" b="1" dirty="0" smtClean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endParaRPr lang="en-US" sz="1600" b="1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8" name="Connecteur droit 7"/>
          <p:cNvCxnSpPr/>
          <p:nvPr/>
        </p:nvCxnSpPr>
        <p:spPr bwMode="auto">
          <a:xfrm>
            <a:off x="340735" y="2019970"/>
            <a:ext cx="0" cy="3461533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0397D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" name="Picture 2" descr="Résultat de recherche d'images pour &quot;arduino log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677" y="2462081"/>
            <a:ext cx="507040" cy="3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ZoneTexte 3"/>
          <p:cNvSpPr txBox="1">
            <a:spLocks noChangeArrowheads="1"/>
          </p:cNvSpPr>
          <p:nvPr/>
        </p:nvSpPr>
        <p:spPr bwMode="auto">
          <a:xfrm>
            <a:off x="912279" y="1360821"/>
            <a:ext cx="45276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1pPr>
            <a:lvl2pPr marL="742950" indent="-28575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2pPr>
            <a:lvl3pPr marL="11430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3pPr>
            <a:lvl4pPr marL="16002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4pPr>
            <a:lvl5pPr marL="2057400" indent="-228600"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C2E86"/>
                </a:solidFill>
                <a:latin typeface="Eurostile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fr-FR" altLang="fr-FR" sz="2400" dirty="0" smtClean="0">
                <a:solidFill>
                  <a:srgbClr val="068EC8"/>
                </a:solidFill>
                <a:latin typeface="Arial" panose="020B0604020202020204" pitchFamily="34" charset="0"/>
              </a:rPr>
              <a:t>Challenge </a:t>
            </a:r>
            <a:r>
              <a:rPr lang="fr-FR" altLang="fr-FR" sz="2400" dirty="0" err="1" smtClean="0">
                <a:solidFill>
                  <a:srgbClr val="068EC8"/>
                </a:solidFill>
                <a:latin typeface="Arial" panose="020B0604020202020204" pitchFamily="34" charset="0"/>
              </a:rPr>
              <a:t>rules</a:t>
            </a:r>
            <a:endParaRPr lang="fr-FR" altLang="fr-FR" sz="2400" dirty="0">
              <a:solidFill>
                <a:srgbClr val="068EC8"/>
              </a:solidFill>
              <a:latin typeface="Arial" panose="020B0604020202020204" pitchFamily="34" charset="0"/>
            </a:endParaRPr>
          </a:p>
        </p:txBody>
      </p:sp>
      <p:pic>
        <p:nvPicPr>
          <p:cNvPr id="82" name="Picture 2" descr="Cartes de développement - Capteur de distance à ultrasons, HC-SR FREI 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201" y="2607873"/>
            <a:ext cx="978321" cy="97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4476750" y="3119772"/>
            <a:ext cx="2591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8" descr="https://asset.conrad.com/media10/isa/160267/c1/-/fr/245075_BB_00_FB/image.jpg?x=1000&amp;y=1000&amp;ex=1000&amp;ey=1000&amp;align=cen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68" y="3837026"/>
            <a:ext cx="947066" cy="94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4" descr="RÃ©sultat de recherche d'images pour &quot;solidworks 2018 logo&quot;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22" r="75641" b="30278"/>
          <a:stretch/>
        </p:blipFill>
        <p:spPr bwMode="auto">
          <a:xfrm>
            <a:off x="5677631" y="3830168"/>
            <a:ext cx="903411" cy="93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Connecteur droit 134"/>
          <p:cNvCxnSpPr/>
          <p:nvPr/>
        </p:nvCxnSpPr>
        <p:spPr>
          <a:xfrm>
            <a:off x="4476750" y="3830168"/>
            <a:ext cx="1233116" cy="4673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flatrocktech.com/wp-content/uploads/2012/03/MixedTeam.png"/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" r="40889"/>
          <a:stretch/>
        </p:blipFill>
        <p:spPr bwMode="auto">
          <a:xfrm>
            <a:off x="5610641" y="577474"/>
            <a:ext cx="1457816" cy="9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6" name="Groupe 135"/>
          <p:cNvGrpSpPr/>
          <p:nvPr/>
        </p:nvGrpSpPr>
        <p:grpSpPr>
          <a:xfrm>
            <a:off x="8211378" y="4008367"/>
            <a:ext cx="728568" cy="444939"/>
            <a:chOff x="6399087" y="2402944"/>
            <a:chExt cx="981449" cy="785737"/>
          </a:xfrm>
        </p:grpSpPr>
        <p:pic>
          <p:nvPicPr>
            <p:cNvPr id="137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6268700" y="2630358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6663854" y="2533331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4" descr="RÃ©sultat de recherche d'images pour &quot;vis Ã  bois&quot;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94" t="36300" r="22197" b="37240"/>
            <a:stretch/>
          </p:blipFill>
          <p:spPr bwMode="auto">
            <a:xfrm rot="5400000">
              <a:off x="7006760" y="2814905"/>
              <a:ext cx="504163" cy="243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r="15350" b="5113"/>
          <a:stretch/>
        </p:blipFill>
        <p:spPr>
          <a:xfrm>
            <a:off x="6208768" y="5149153"/>
            <a:ext cx="1315799" cy="1229027"/>
          </a:xfrm>
          <a:prstGeom prst="rect">
            <a:avLst/>
          </a:prstGeom>
        </p:spPr>
      </p:pic>
      <p:cxnSp>
        <p:nvCxnSpPr>
          <p:cNvPr id="18" name="Connecteur droit 134"/>
          <p:cNvCxnSpPr/>
          <p:nvPr/>
        </p:nvCxnSpPr>
        <p:spPr>
          <a:xfrm>
            <a:off x="4476750" y="5300236"/>
            <a:ext cx="1533279" cy="4634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4476750" y="1353224"/>
            <a:ext cx="1029048" cy="77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6381749" y="2221638"/>
            <a:ext cx="535469" cy="4147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RÃ©sultat de recherche d'images pour &quot;robot 4 dof&quot;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0" b="13958"/>
          <a:stretch/>
        </p:blipFill>
        <p:spPr bwMode="auto">
          <a:xfrm flipH="1">
            <a:off x="7022061" y="809919"/>
            <a:ext cx="2114578" cy="165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cteur droit 30"/>
          <p:cNvCxnSpPr/>
          <p:nvPr/>
        </p:nvCxnSpPr>
        <p:spPr>
          <a:xfrm flipV="1">
            <a:off x="5987197" y="2868501"/>
            <a:ext cx="0" cy="2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0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246</Words>
  <Application>Microsoft Office PowerPoint</Application>
  <PresentationFormat>Affichage à l'écran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Arial</vt:lpstr>
      <vt:lpstr>Arial Black</vt:lpstr>
      <vt:lpstr>Calibri</vt:lpstr>
      <vt:lpstr>Calibri Light</vt:lpstr>
      <vt:lpstr>Eurostile</vt:lpstr>
      <vt:lpstr>Wingdings</vt:lpstr>
      <vt:lpstr>Thème Office</vt:lpstr>
      <vt:lpstr>Opening</vt:lpstr>
      <vt:lpstr>JFWM2022 Program</vt:lpstr>
      <vt:lpstr>Facts</vt:lpstr>
      <vt:lpstr>Program</vt:lpstr>
      <vt:lpstr>Challenge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Day trip Saturday 10</vt:lpstr>
      <vt:lpstr>Day trip</vt:lpstr>
      <vt:lpstr>Day trip</vt:lpstr>
      <vt:lpstr>Day 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 Marechal</dc:creator>
  <cp:lastModifiedBy>Luc Marechal</cp:lastModifiedBy>
  <cp:revision>85</cp:revision>
  <dcterms:created xsi:type="dcterms:W3CDTF">2019-09-10T08:38:23Z</dcterms:created>
  <dcterms:modified xsi:type="dcterms:W3CDTF">2022-09-05T08:41:32Z</dcterms:modified>
</cp:coreProperties>
</file>