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3" r:id="rId2"/>
    <p:sldId id="370" r:id="rId3"/>
    <p:sldId id="371" r:id="rId4"/>
    <p:sldId id="372" r:id="rId5"/>
    <p:sldId id="373" r:id="rId6"/>
    <p:sldId id="394" r:id="rId7"/>
    <p:sldId id="374" r:id="rId8"/>
    <p:sldId id="395" r:id="rId9"/>
    <p:sldId id="392" r:id="rId10"/>
    <p:sldId id="393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7" r:id="rId22"/>
    <p:sldId id="388" r:id="rId23"/>
    <p:sldId id="389" r:id="rId24"/>
    <p:sldId id="390" r:id="rId25"/>
    <p:sldId id="391" r:id="rId26"/>
    <p:sldId id="385" r:id="rId27"/>
    <p:sldId id="386" r:id="rId28"/>
    <p:sldId id="369" r:id="rId29"/>
    <p:sldId id="368" r:id="rId30"/>
    <p:sldId id="327" r:id="rId31"/>
    <p:sldId id="331" r:id="rId32"/>
    <p:sldId id="30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80"/>
    <a:srgbClr val="3B69A2"/>
    <a:srgbClr val="BD556D"/>
    <a:srgbClr val="33934D"/>
    <a:srgbClr val="1B376D"/>
    <a:srgbClr val="B4C2D0"/>
    <a:srgbClr val="F3F5F7"/>
    <a:srgbClr val="D9D9D9"/>
    <a:srgbClr val="4F9690"/>
    <a:srgbClr val="519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BE496-3E08-44AC-BEA5-B8BB0C6A5D17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6CF8-2F57-4EDF-A61D-5A080EE9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049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F8DBC-4D96-4C39-B9D4-E65729FA39B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592-C2A9-45C4-A2A2-1E2470829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3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CF592-C2A9-45C4-A2A2-1E247082952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38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CF592-C2A9-45C4-A2A2-1E247082952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6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CF592-C2A9-45C4-A2A2-1E247082952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CF592-C2A9-45C4-A2A2-1E247082952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88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Check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rosmsg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show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my_custom_msg</a:t>
            </a:r>
            <a:endParaRPr lang="fr-F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CF592-C2A9-45C4-A2A2-1E247082952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85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CF592-C2A9-45C4-A2A2-1E247082952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CF592-C2A9-45C4-A2A2-1E247082952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6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CF592-C2A9-45C4-A2A2-1E247082952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64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CF592-C2A9-45C4-A2A2-1E247082952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70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575-0FDC-488C-BD81-6BF5FA7CBCC9}" type="datetime1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76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A4D1-8BB1-4D09-B224-16589D66125C}" type="datetime1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93DE-84C9-49BE-B12C-EB98330BCE65}" type="datetime1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5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7626" y="941294"/>
            <a:ext cx="10515600" cy="513821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137" y="1859493"/>
            <a:ext cx="10515600" cy="4351338"/>
          </a:xfrm>
        </p:spPr>
        <p:txBody>
          <a:bodyPr/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>
              <a:defRPr/>
            </a:lvl2pPr>
            <a:lvl3pPr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marL="717550" lvl="2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2AFB-649E-4558-AB7D-617BDA6AB016}" type="datetime1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110067" y="143931"/>
            <a:ext cx="11954934" cy="651843"/>
          </a:xfrm>
          <a:prstGeom prst="rect">
            <a:avLst/>
          </a:prstGeom>
          <a:solidFill>
            <a:srgbClr val="1B3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9" y="255901"/>
            <a:ext cx="1054862" cy="3917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39" y="255900"/>
            <a:ext cx="1235692" cy="366519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9746413" y="154465"/>
            <a:ext cx="233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>
                <a:solidFill>
                  <a:schemeClr val="bg1"/>
                </a:solidFill>
                <a:latin typeface="ArialMT" pitchFamily="2" charset="0"/>
              </a:rPr>
              <a:t>Luc Marechal </a:t>
            </a:r>
          </a:p>
          <a:p>
            <a:pPr algn="r"/>
            <a:r>
              <a:rPr lang="fr-FR" sz="1000" b="1" dirty="0">
                <a:solidFill>
                  <a:schemeClr val="bg1"/>
                </a:solidFill>
                <a:latin typeface="ArialMT" pitchFamily="2" charset="0"/>
              </a:rPr>
              <a:t>INFO</a:t>
            </a:r>
            <a:r>
              <a:rPr lang="fr-FR" sz="1000" b="1" baseline="0" dirty="0">
                <a:solidFill>
                  <a:schemeClr val="bg1"/>
                </a:solidFill>
                <a:latin typeface="ArialMT" pitchFamily="2" charset="0"/>
              </a:rPr>
              <a:t> 802 | 2019</a:t>
            </a:r>
            <a:endParaRPr lang="fr-FR" sz="1000" b="1" dirty="0">
              <a:solidFill>
                <a:schemeClr val="bg1"/>
              </a:solidFill>
              <a:latin typeface="ArialMT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01977" y="482893"/>
            <a:ext cx="106302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MT" pitchFamily="2" charset="0"/>
              </a:defRPr>
            </a:lvl1pPr>
          </a:lstStyle>
          <a:p>
            <a:fld id="{7C59E55F-A350-4989-9404-8411324CBBDC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57" y="291399"/>
            <a:ext cx="1341468" cy="3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2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65BE-2072-4F96-824C-B78135A88A27}" type="datetime1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775C-BDB2-46D9-BAF2-F3AF1DB65CBD}" type="datetime1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9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A40-A9EE-4394-9E90-DCC84F237039}" type="datetime1">
              <a:rPr lang="fr-FR" smtClean="0"/>
              <a:t>20/03/2020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1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D249-DEC3-4D29-87F9-8F79070D3AB7}" type="datetime1">
              <a:rPr lang="fr-FR" smtClean="0"/>
              <a:t>20/03/2020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3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9B6-F912-45B5-B4F0-DC3878E2A85E}" type="datetime1">
              <a:rPr lang="fr-FR" smtClean="0"/>
              <a:t>20/03/2020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0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3BB-8397-459C-8599-C168168ED3F6}" type="datetime1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9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6A30-2D24-4DA2-A1CA-D3C05B40A959}" type="datetime1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1FB4-B5B8-451B-B918-3C52A9DE2D29}" type="datetime1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E55F-A350-4989-9404-8411324CB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1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223000"/>
            <a:ext cx="2743200" cy="365125"/>
          </a:xfrm>
        </p:spPr>
        <p:txBody>
          <a:bodyPr/>
          <a:lstStyle/>
          <a:p>
            <a:fld id="{7C59E55F-A350-4989-9404-8411324CBBDC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4741"/>
            <a:ext cx="7315200" cy="53492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238714"/>
            <a:ext cx="12192000" cy="2619286"/>
          </a:xfrm>
          <a:prstGeom prst="rect">
            <a:avLst/>
          </a:prstGeom>
          <a:solidFill>
            <a:srgbClr val="1B3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5" y="5935704"/>
            <a:ext cx="1892976" cy="7029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41" y="5962404"/>
            <a:ext cx="2217479" cy="65772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55" y="5049962"/>
            <a:ext cx="2526573" cy="67095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608617" y="5846705"/>
            <a:ext cx="3196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</a:p>
          <a:p>
            <a:r>
              <a:rPr lang="fr-FR" sz="2800">
                <a:solidFill>
                  <a:schemeClr val="bg1"/>
                </a:solidFill>
                <a:latin typeface="Arial Black" panose="020B0A04020102020204" pitchFamily="34" charset="0"/>
              </a:rPr>
              <a:t>Course 3</a:t>
            </a:r>
            <a:endParaRPr lang="fr-FR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riangle isocèle 12"/>
          <p:cNvSpPr/>
          <p:nvPr/>
        </p:nvSpPr>
        <p:spPr>
          <a:xfrm rot="10800000">
            <a:off x="9496425" y="4143125"/>
            <a:ext cx="1711603" cy="781050"/>
          </a:xfrm>
          <a:prstGeom prst="triangl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944741" y="423871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B376D"/>
                </a:solidFill>
                <a:latin typeface="Arial Black" panose="020B0A04020102020204" pitchFamily="34" charset="0"/>
              </a:rPr>
              <a:t>2019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53498" y="4465289"/>
            <a:ext cx="3196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 Black" panose="020B0A04020102020204" pitchFamily="34" charset="0"/>
              </a:rPr>
              <a:t>INFO 802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61960" y="4942664"/>
            <a:ext cx="7915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 Black" panose="020B0A04020102020204" pitchFamily="34" charset="0"/>
              </a:rPr>
              <a:t>Master Advanced </a:t>
            </a:r>
            <a:r>
              <a:rPr lang="fr-FR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Mechatronics</a:t>
            </a:r>
            <a:endParaRPr lang="fr-FR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rial Black" panose="020B0A04020102020204" pitchFamily="34" charset="0"/>
              </a:rPr>
              <a:t>Luc Marechal</a:t>
            </a:r>
          </a:p>
        </p:txBody>
      </p:sp>
      <p:sp>
        <p:nvSpPr>
          <p:cNvPr id="2" name="Rectangle 1"/>
          <p:cNvSpPr/>
          <p:nvPr/>
        </p:nvSpPr>
        <p:spPr>
          <a:xfrm>
            <a:off x="6738938" y="3805238"/>
            <a:ext cx="1438275" cy="390525"/>
          </a:xfrm>
          <a:prstGeom prst="rect">
            <a:avLst/>
          </a:prstGeom>
          <a:solidFill>
            <a:srgbClr val="519894"/>
          </a:solidFill>
          <a:ln>
            <a:solidFill>
              <a:srgbClr val="4F9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8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use ROS Messages in code?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38E4F7-0559-4417-8055-3E1F1A4093F9}"/>
              </a:ext>
            </a:extLst>
          </p:cNvPr>
          <p:cNvSpPr txBox="1"/>
          <p:nvPr/>
        </p:nvSpPr>
        <p:spPr>
          <a:xfrm>
            <a:off x="6466542" y="2206998"/>
            <a:ext cx="5223434" cy="2977738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#!/</a:t>
            </a:r>
            <a:r>
              <a:rPr lang="en-US" sz="1250" dirty="0" err="1">
                <a:solidFill>
                  <a:srgbClr val="33934D"/>
                </a:solidFill>
                <a:latin typeface="Consolas" panose="020B0609020204030204" pitchFamily="49" charset="0"/>
              </a:rPr>
              <a:t>usr</a:t>
            </a:r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/bin/</a:t>
            </a:r>
            <a:r>
              <a:rPr lang="en-US" sz="1250" dirty="0" err="1">
                <a:solidFill>
                  <a:srgbClr val="33934D"/>
                </a:solidFill>
                <a:latin typeface="Consolas" panose="020B0609020204030204" pitchFamily="49" charset="0"/>
              </a:rPr>
              <a:t>env</a:t>
            </a:r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 python</a:t>
            </a:r>
          </a:p>
          <a:p>
            <a:pPr marL="0" lvl="1"/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 smtClean="0">
                <a:solidFill>
                  <a:srgbClr val="BD556D"/>
                </a:solidFill>
                <a:latin typeface="Consolas" panose="020B0609020204030204" pitchFamily="49" charset="0"/>
              </a:rPr>
              <a:t>from</a:t>
            </a:r>
            <a:r>
              <a:rPr lang="en-US" sz="1250" dirty="0" smtClean="0">
                <a:latin typeface="Consolas" panose="020B0609020204030204" pitchFamily="49" charset="0"/>
              </a:rPr>
              <a:t> geometry_msg.msg </a:t>
            </a:r>
            <a:r>
              <a:rPr lang="en-US" sz="1250" dirty="0" smtClean="0">
                <a:solidFill>
                  <a:srgbClr val="BD556D"/>
                </a:solidFill>
                <a:latin typeface="Consolas" panose="020B0609020204030204" pitchFamily="49" charset="0"/>
              </a:rPr>
              <a:t>import</a:t>
            </a:r>
            <a:r>
              <a:rPr lang="en-US" sz="1250" dirty="0" smtClean="0">
                <a:latin typeface="Consolas" panose="020B0609020204030204" pitchFamily="49" charset="0"/>
              </a:rPr>
              <a:t> Pose</a:t>
            </a:r>
          </a:p>
          <a:p>
            <a:pPr marL="0" lvl="1"/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from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smtClean="0">
                <a:latin typeface="Consolas" panose="020B0609020204030204" pitchFamily="49" charset="0"/>
              </a:rPr>
              <a:t>beginner_tutorials</a:t>
            </a:r>
            <a:r>
              <a:rPr lang="en-US" sz="1250" dirty="0">
                <a:latin typeface="Consolas" panose="020B0609020204030204" pitchFamily="49" charset="0"/>
              </a:rPr>
              <a:t>.msg</a:t>
            </a:r>
            <a:r>
              <a:rPr lang="en-US" sz="1250" dirty="0" smtClean="0">
                <a:latin typeface="Consolas" panose="020B0609020204030204" pitchFamily="49" charset="0"/>
              </a:rPr>
              <a:t> </a:t>
            </a:r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import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err="1" smtClean="0">
                <a:latin typeface="Consolas" panose="020B0609020204030204" pitchFamily="49" charset="0"/>
              </a:rPr>
              <a:t>My_Custom_Message</a:t>
            </a:r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endParaRPr lang="en-US" sz="1250" dirty="0" smtClean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# </a:t>
            </a:r>
            <a:r>
              <a:rPr lang="en-US" sz="1250" dirty="0" smtClean="0">
                <a:solidFill>
                  <a:srgbClr val="33934D"/>
                </a:solidFill>
                <a:latin typeface="Consolas" panose="020B0609020204030204" pitchFamily="49" charset="0"/>
              </a:rPr>
              <a:t>without </a:t>
            </a:r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creating an </a:t>
            </a:r>
            <a:r>
              <a:rPr lang="en-US" sz="1250" dirty="0" smtClean="0">
                <a:solidFill>
                  <a:srgbClr val="33934D"/>
                </a:solidFill>
                <a:latin typeface="Consolas" panose="020B0609020204030204" pitchFamily="49" charset="0"/>
              </a:rPr>
              <a:t>object</a:t>
            </a:r>
          </a:p>
          <a:p>
            <a:pPr marL="0" lvl="1"/>
            <a:r>
              <a:rPr lang="en-US" sz="1250" dirty="0" err="1" smtClean="0">
                <a:latin typeface="Consolas" panose="020B0609020204030204" pitchFamily="49" charset="0"/>
              </a:rPr>
              <a:t>Pose.position</a:t>
            </a:r>
            <a:r>
              <a:rPr lang="en-US" sz="1250" dirty="0" err="1" smtClean="0">
                <a:latin typeface="Consolas" panose="020B0609020204030204" pitchFamily="49" charset="0"/>
              </a:rPr>
              <a:t>.x</a:t>
            </a:r>
            <a:r>
              <a:rPr lang="en-US" sz="1250" dirty="0" smtClean="0">
                <a:latin typeface="Consolas" panose="020B0609020204030204" pitchFamily="49" charset="0"/>
              </a:rPr>
              <a:t> = 1.0</a:t>
            </a:r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endParaRPr lang="en-US" sz="1250" dirty="0" smtClean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# by creating an object</a:t>
            </a:r>
          </a:p>
          <a:p>
            <a:r>
              <a:rPr lang="en-US" sz="1250" dirty="0" err="1" smtClean="0">
                <a:latin typeface="Consolas" panose="020B0609020204030204" pitchFamily="49" charset="0"/>
              </a:rPr>
              <a:t>My_Object</a:t>
            </a:r>
            <a:r>
              <a:rPr lang="en-US" sz="1250" dirty="0" smtClean="0">
                <a:latin typeface="Consolas" panose="020B0609020204030204" pitchFamily="49" charset="0"/>
              </a:rPr>
              <a:t> </a:t>
            </a:r>
            <a:r>
              <a:rPr lang="en-US" sz="1250" dirty="0">
                <a:latin typeface="Consolas" panose="020B0609020204030204" pitchFamily="49" charset="0"/>
              </a:rPr>
              <a:t>= </a:t>
            </a:r>
            <a:r>
              <a:rPr lang="en-US" sz="1250" dirty="0" smtClean="0">
                <a:latin typeface="Consolas" panose="020B0609020204030204" pitchFamily="49" charset="0"/>
              </a:rPr>
              <a:t>Pose()</a:t>
            </a:r>
            <a:endParaRPr lang="en-US" sz="1250" dirty="0">
              <a:latin typeface="Consolas" panose="020B0609020204030204" pitchFamily="49" charset="0"/>
            </a:endParaRPr>
          </a:p>
          <a:p>
            <a:r>
              <a:rPr lang="fr-FR" sz="1250" dirty="0" err="1" smtClean="0">
                <a:latin typeface="Consolas" panose="020B0609020204030204" pitchFamily="49" charset="0"/>
              </a:rPr>
              <a:t>My_Object.position.x</a:t>
            </a:r>
            <a:r>
              <a:rPr lang="fr-FR" sz="1250" dirty="0" smtClean="0">
                <a:latin typeface="Consolas" panose="020B0609020204030204" pitchFamily="49" charset="0"/>
              </a:rPr>
              <a:t> </a:t>
            </a:r>
            <a:r>
              <a:rPr lang="fr-FR" sz="1250" dirty="0">
                <a:latin typeface="Consolas" panose="020B0609020204030204" pitchFamily="49" charset="0"/>
              </a:rPr>
              <a:t>= </a:t>
            </a:r>
            <a:r>
              <a:rPr lang="fr-FR" sz="1250" dirty="0" smtClean="0">
                <a:latin typeface="Consolas" panose="020B0609020204030204" pitchFamily="49" charset="0"/>
              </a:rPr>
              <a:t>1.0</a:t>
            </a:r>
          </a:p>
          <a:p>
            <a:endParaRPr lang="fr-FR" sz="1250" dirty="0">
              <a:latin typeface="Consolas" panose="020B0609020204030204" pitchFamily="49" charset="0"/>
            </a:endParaRPr>
          </a:p>
          <a:p>
            <a:r>
              <a:rPr lang="fr-FR" sz="1250" dirty="0" err="1" smtClean="0">
                <a:latin typeface="Consolas" panose="020B0609020204030204" pitchFamily="49" charset="0"/>
              </a:rPr>
              <a:t>My_Object.orientation.y</a:t>
            </a:r>
            <a:r>
              <a:rPr lang="fr-FR" sz="1250" dirty="0" smtClean="0">
                <a:latin typeface="Consolas" panose="020B0609020204030204" pitchFamily="49" charset="0"/>
              </a:rPr>
              <a:t> </a:t>
            </a:r>
            <a:r>
              <a:rPr lang="fr-FR" sz="1250" dirty="0">
                <a:latin typeface="Consolas" panose="020B0609020204030204" pitchFamily="49" charset="0"/>
              </a:rPr>
              <a:t>= </a:t>
            </a:r>
            <a:r>
              <a:rPr lang="fr-FR" sz="1250" dirty="0" err="1">
                <a:latin typeface="Consolas" panose="020B0609020204030204" pitchFamily="49" charset="0"/>
              </a:rPr>
              <a:t>My_Object.position.x</a:t>
            </a:r>
            <a:r>
              <a:rPr lang="fr-FR" sz="1250" dirty="0">
                <a:latin typeface="Consolas" panose="020B0609020204030204" pitchFamily="49" charset="0"/>
              </a:rPr>
              <a:t> </a:t>
            </a:r>
            <a:r>
              <a:rPr lang="fr-FR" sz="1250" dirty="0" smtClean="0">
                <a:latin typeface="Consolas" panose="020B0609020204030204" pitchFamily="49" charset="0"/>
              </a:rPr>
              <a:t> + 43.2</a:t>
            </a:r>
            <a:endParaRPr lang="fr-FR" sz="1250" dirty="0">
              <a:latin typeface="Consolas" panose="020B0609020204030204" pitchFamily="49" charset="0"/>
            </a:endParaRPr>
          </a:p>
          <a:p>
            <a:endParaRPr lang="fr-FR" sz="1250" dirty="0" smtClean="0">
              <a:latin typeface="Consolas" panose="020B0609020204030204" pitchFamily="49" charset="0"/>
            </a:endParaRPr>
          </a:p>
          <a:p>
            <a:endParaRPr lang="fr-FR" sz="1250" dirty="0" smtClean="0">
              <a:latin typeface="Consolas" panose="020B0609020204030204" pitchFamily="49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50043" r="40490" b="1961"/>
          <a:stretch/>
        </p:blipFill>
        <p:spPr>
          <a:xfrm>
            <a:off x="2676111" y="4801725"/>
            <a:ext cx="3050531" cy="16674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169459" y="2540074"/>
            <a:ext cx="359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 smtClean="0"/>
              <a:t>Import the message type from the </a:t>
            </a:r>
            <a:r>
              <a:rPr lang="en-US" altLang="fr-FR" sz="1400" dirty="0" err="1" smtClean="0"/>
              <a:t>msg</a:t>
            </a:r>
            <a:r>
              <a:rPr lang="en-US" altLang="fr-FR" sz="1400" dirty="0" smtClean="0"/>
              <a:t> library</a:t>
            </a:r>
            <a:endParaRPr lang="fr-FR" altLang="fr-FR" sz="1400" dirty="0"/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5762500" y="2734154"/>
            <a:ext cx="766795" cy="1"/>
          </a:xfrm>
          <a:prstGeom prst="line">
            <a:avLst/>
          </a:prstGeom>
          <a:ln w="9525">
            <a:solidFill>
              <a:srgbClr val="FF2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604683" y="3297171"/>
            <a:ext cx="412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 smtClean="0"/>
              <a:t>Use the message directly with an oriented object way</a:t>
            </a:r>
            <a:endParaRPr lang="fr-FR" altLang="fr-FR" sz="1400" dirty="0"/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5726642" y="3491251"/>
            <a:ext cx="766795" cy="1"/>
          </a:xfrm>
          <a:prstGeom prst="line">
            <a:avLst/>
          </a:prstGeom>
          <a:ln w="9525">
            <a:solidFill>
              <a:srgbClr val="FF2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151530" y="4049448"/>
            <a:ext cx="359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 smtClean="0"/>
              <a:t>Use the message with an Object</a:t>
            </a:r>
            <a:endParaRPr lang="fr-FR" altLang="fr-FR" sz="1400" dirty="0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5744571" y="4243528"/>
            <a:ext cx="766795" cy="1"/>
          </a:xfrm>
          <a:prstGeom prst="line">
            <a:avLst/>
          </a:prstGeom>
          <a:ln w="9525">
            <a:solidFill>
              <a:srgbClr val="FF2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a custom ROS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137" y="2065969"/>
            <a:ext cx="9749363" cy="1991003"/>
          </a:xfrm>
        </p:spPr>
        <p:txBody>
          <a:bodyPr/>
          <a:lstStyle/>
          <a:p>
            <a:r>
              <a:rPr lang="en-US" dirty="0"/>
              <a:t>When Should You Make a New Message Type?</a:t>
            </a:r>
          </a:p>
          <a:p>
            <a:pPr marL="0" indent="0">
              <a:buNone/>
            </a:pPr>
            <a:r>
              <a:rPr lang="en-US" dirty="0"/>
              <a:t>Only when you absolutely have to (check before with </a:t>
            </a:r>
            <a:r>
              <a:rPr lang="en-US" i="1" dirty="0" err="1"/>
              <a:t>rosmsg</a:t>
            </a:r>
            <a:r>
              <a:rPr lang="en-US" dirty="0"/>
              <a:t> to see if there is already something there that you can use instead).</a:t>
            </a:r>
          </a:p>
          <a:p>
            <a:pPr marL="0" indent="0">
              <a:buNone/>
            </a:pPr>
            <a:r>
              <a:rPr lang="en-US" dirty="0"/>
              <a:t>However, there are times when the built-in message types are not enough, and we have to define our own messages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93403" y="4056972"/>
            <a:ext cx="631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Create a subfolder named </a:t>
            </a:r>
            <a:r>
              <a:rPr lang="en-US" b="1" dirty="0" err="1">
                <a:latin typeface="Arial MT" panose="020B0604020202020204" pitchFamily="34" charset="0"/>
              </a:rPr>
              <a:t>msg</a:t>
            </a:r>
            <a:r>
              <a:rPr lang="en-US" dirty="0">
                <a:latin typeface="Arial MT" panose="020B0604020202020204" pitchFamily="34" charset="0"/>
              </a:rPr>
              <a:t> in your package folder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86748" y="4477104"/>
            <a:ext cx="5806152" cy="584775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cd ~/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catkin_ws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beginner_tutorials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0" lvl="1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mkdir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msg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93403" y="5385362"/>
            <a:ext cx="73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Create a new my_custom_msg.msg file and add the following lines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86748" y="5805494"/>
            <a:ext cx="5806152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gedit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/my_custom_msg.msg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48" y="4192893"/>
            <a:ext cx="3857625" cy="2095500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397625" y="1455115"/>
            <a:ext cx="7003299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Edit *.</a:t>
            </a:r>
            <a:r>
              <a:rPr lang="fr-FR" sz="2400" dirty="0" err="1"/>
              <a:t>msg</a:t>
            </a:r>
            <a:r>
              <a:rPr lang="fr-FR" sz="2400" dirty="0"/>
              <a:t> file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26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a custom ROS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137" y="2065969"/>
            <a:ext cx="9749363" cy="1991003"/>
          </a:xfrm>
        </p:spPr>
        <p:txBody>
          <a:bodyPr>
            <a:normAutofit/>
          </a:bodyPr>
          <a:lstStyle/>
          <a:p>
            <a:r>
              <a:rPr lang="en-US" dirty="0"/>
              <a:t>We need to make sure that the </a:t>
            </a:r>
            <a:r>
              <a:rPr lang="en-US" dirty="0" err="1"/>
              <a:t>msg</a:t>
            </a:r>
            <a:r>
              <a:rPr lang="en-US" dirty="0"/>
              <a:t> files are turned into source code for C++, Python, and other languages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86748" y="3052065"/>
            <a:ext cx="631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uncomment those two lines in the package.xml file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80093" y="3472197"/>
            <a:ext cx="7436320" cy="584775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build_depend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message_generation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build_depend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lvl="1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run_depend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message_runtime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run_depend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97625" y="1455115"/>
            <a:ext cx="7003299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err="1"/>
              <a:t>Modifify</a:t>
            </a:r>
            <a:r>
              <a:rPr lang="fr-FR" sz="2400" dirty="0"/>
              <a:t> package.xml file</a:t>
            </a:r>
            <a:endParaRPr lang="he-IL" sz="24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47136" y="4574526"/>
            <a:ext cx="9749363" cy="1991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at build time, we need "</a:t>
            </a:r>
            <a:r>
              <a:rPr lang="en-US" dirty="0" err="1"/>
              <a:t>message_generation</a:t>
            </a:r>
            <a:r>
              <a:rPr lang="en-US" dirty="0"/>
              <a:t>", while at runtime, we need "</a:t>
            </a:r>
            <a:r>
              <a:rPr lang="en-US" dirty="0" err="1"/>
              <a:t>message_runtime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379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a custom ROS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137" y="2065969"/>
            <a:ext cx="9749363" cy="703113"/>
          </a:xfrm>
        </p:spPr>
        <p:txBody>
          <a:bodyPr>
            <a:normAutofit/>
          </a:bodyPr>
          <a:lstStyle/>
          <a:p>
            <a:r>
              <a:rPr lang="en-US" dirty="0"/>
              <a:t>In CMakeLists.txt add the </a:t>
            </a:r>
            <a:r>
              <a:rPr lang="en-US" dirty="0" err="1"/>
              <a:t>message_generation</a:t>
            </a:r>
            <a:r>
              <a:rPr lang="en-US" dirty="0"/>
              <a:t> dependency to the find package call so that you can generate messages: 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3113" y="2769082"/>
            <a:ext cx="7436320" cy="1569660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>
                <a:latin typeface="Consolas" panose="020B0609020204030204" pitchFamily="49" charset="0"/>
              </a:rPr>
              <a:t>find_package</a:t>
            </a:r>
            <a:r>
              <a:rPr lang="en-US" sz="1600" dirty="0">
                <a:latin typeface="Consolas" panose="020B0609020204030204" pitchFamily="49" charset="0"/>
              </a:rPr>
              <a:t>(catkin REQUIRED COMPONENTS</a:t>
            </a: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roscpp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rospy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std_msgs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solidFill>
                  <a:srgbClr val="FF2D8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FF2D80"/>
                </a:solidFill>
                <a:latin typeface="Consolas" panose="020B0609020204030204" pitchFamily="49" charset="0"/>
              </a:rPr>
              <a:t>message_generation</a:t>
            </a:r>
            <a:endParaRPr lang="en-US" sz="1600" dirty="0">
              <a:solidFill>
                <a:srgbClr val="FF2D80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97625" y="1455115"/>
            <a:ext cx="7003299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err="1"/>
              <a:t>Modifify</a:t>
            </a:r>
            <a:r>
              <a:rPr lang="fr-FR" sz="2400" dirty="0"/>
              <a:t> CMakefile.txt file</a:t>
            </a:r>
            <a:endParaRPr lang="he-IL" sz="24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97625" y="4573556"/>
            <a:ext cx="9749363" cy="56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 make sure you export the message runtime dependency: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03113" y="4992405"/>
            <a:ext cx="7436320" cy="1569660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>
                <a:latin typeface="Consolas" panose="020B0609020204030204" pitchFamily="49" charset="0"/>
              </a:rPr>
              <a:t>catkin_package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#  INCLUDE_DIRS include</a:t>
            </a: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#  LIBRARIES </a:t>
            </a:r>
            <a:r>
              <a:rPr lang="en-US" sz="1600" dirty="0" err="1">
                <a:latin typeface="Consolas" panose="020B0609020204030204" pitchFamily="49" charset="0"/>
              </a:rPr>
              <a:t>multi_sync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    CATKIN_DEPENDS </a:t>
            </a:r>
            <a:r>
              <a:rPr lang="en-US" sz="1600" dirty="0" err="1">
                <a:latin typeface="Consolas" panose="020B0609020204030204" pitchFamily="49" charset="0"/>
              </a:rPr>
              <a:t>roscpp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rospy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std_msgs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2D80"/>
                </a:solidFill>
                <a:latin typeface="Consolas" panose="020B0609020204030204" pitchFamily="49" charset="0"/>
              </a:rPr>
              <a:t>message_runtime</a:t>
            </a:r>
            <a:endParaRPr lang="en-US" sz="1600" dirty="0">
              <a:solidFill>
                <a:srgbClr val="FF2D80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#  DEPENDS </a:t>
            </a:r>
            <a:r>
              <a:rPr lang="en-US" sz="1600" dirty="0" err="1">
                <a:latin typeface="Consolas" panose="020B0609020204030204" pitchFamily="49" charset="0"/>
              </a:rPr>
              <a:t>system_lib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8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a custom ROS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137" y="2065970"/>
            <a:ext cx="9749363" cy="420564"/>
          </a:xfrm>
        </p:spPr>
        <p:txBody>
          <a:bodyPr>
            <a:normAutofit/>
          </a:bodyPr>
          <a:lstStyle/>
          <a:p>
            <a:r>
              <a:rPr lang="en-US" dirty="0"/>
              <a:t>Find the following block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3113" y="2498237"/>
            <a:ext cx="7436320" cy="1569660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## Generate messages in the '</a:t>
            </a:r>
            <a:r>
              <a:rPr lang="en-US" sz="1600" dirty="0" err="1">
                <a:latin typeface="Consolas" panose="020B0609020204030204" pitchFamily="49" charset="0"/>
              </a:rPr>
              <a:t>msg</a:t>
            </a:r>
            <a:r>
              <a:rPr lang="en-US" sz="1600" dirty="0">
                <a:latin typeface="Consolas" panose="020B0609020204030204" pitchFamily="49" charset="0"/>
              </a:rPr>
              <a:t>' folder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US" sz="1600" dirty="0" err="1">
                <a:latin typeface="Consolas" panose="020B0609020204030204" pitchFamily="49" charset="0"/>
              </a:rPr>
              <a:t>add_message_files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  FILES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  Message1.msg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  Message2.msg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97625" y="1455115"/>
            <a:ext cx="7003299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err="1"/>
              <a:t>Modifify</a:t>
            </a:r>
            <a:r>
              <a:rPr lang="fr-FR" sz="2400" dirty="0"/>
              <a:t> CMakefile.txt file</a:t>
            </a:r>
            <a:endParaRPr lang="he-IL" sz="24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97625" y="4288420"/>
            <a:ext cx="9749363" cy="80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Uncomment it by removing the # symbols and then replace the stand in Message*.msg files with your .</a:t>
            </a:r>
            <a:r>
              <a:rPr lang="en-US" dirty="0" err="1"/>
              <a:t>msg</a:t>
            </a:r>
            <a:r>
              <a:rPr lang="en-US" dirty="0"/>
              <a:t> file, such that it looks like this:</a:t>
            </a:r>
            <a:endParaRPr lang="en-US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03113" y="5015656"/>
            <a:ext cx="7436320" cy="1077218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add_message_files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FILES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FF2D80"/>
                </a:solidFill>
                <a:latin typeface="Consolas" panose="020B0609020204030204" pitchFamily="49" charset="0"/>
              </a:rPr>
              <a:t>my_custom_msg.msg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15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a custom ROS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137" y="2065970"/>
            <a:ext cx="9749363" cy="420564"/>
          </a:xfrm>
        </p:spPr>
        <p:txBody>
          <a:bodyPr>
            <a:normAutofit/>
          </a:bodyPr>
          <a:lstStyle/>
          <a:p>
            <a:r>
              <a:rPr lang="en-US" dirty="0"/>
              <a:t>ensure the </a:t>
            </a:r>
            <a:r>
              <a:rPr lang="en-US" dirty="0" err="1"/>
              <a:t>generate_messages</a:t>
            </a:r>
            <a:r>
              <a:rPr lang="en-US" dirty="0"/>
              <a:t>() function is called: uncomment this lines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3113" y="2498237"/>
            <a:ext cx="7436320" cy="1077218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US" sz="1600" dirty="0" err="1">
                <a:latin typeface="Consolas" panose="020B0609020204030204" pitchFamily="49" charset="0"/>
              </a:rPr>
              <a:t>generate_messages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  DEPENDENCIES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  </a:t>
            </a:r>
            <a:r>
              <a:rPr lang="en-US" sz="1600" dirty="0" err="1">
                <a:latin typeface="Consolas" panose="020B0609020204030204" pitchFamily="49" charset="0"/>
              </a:rPr>
              <a:t>std_msgs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 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97625" y="1455115"/>
            <a:ext cx="7003299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err="1"/>
              <a:t>Modifify</a:t>
            </a:r>
            <a:r>
              <a:rPr lang="fr-FR" sz="2400" dirty="0"/>
              <a:t> CMakefile.txt file</a:t>
            </a:r>
            <a:endParaRPr lang="he-IL" sz="24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97625" y="3914795"/>
            <a:ext cx="9749363" cy="43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 it looks like: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03113" y="4364939"/>
            <a:ext cx="7436320" cy="1077218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generate_messages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DEPENDENCIES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std_msgs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803113" y="5887516"/>
            <a:ext cx="9638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</a:rPr>
              <a:t>cmake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will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then</a:t>
            </a:r>
            <a:r>
              <a:rPr lang="fr-FR" dirty="0">
                <a:latin typeface="Arial" panose="020B0604020202020204" pitchFamily="34" charset="0"/>
              </a:rPr>
              <a:t> know </a:t>
            </a:r>
            <a:r>
              <a:rPr lang="fr-FR" dirty="0" err="1">
                <a:latin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</a:rPr>
              <a:t>project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needs</a:t>
            </a:r>
            <a:r>
              <a:rPr lang="fr-FR" dirty="0">
                <a:latin typeface="Arial" panose="020B0604020202020204" pitchFamily="34" charset="0"/>
              </a:rPr>
              <a:t> to </a:t>
            </a:r>
            <a:r>
              <a:rPr lang="fr-FR" dirty="0" err="1">
                <a:latin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reconfigurated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</a:rPr>
              <a:t>with</a:t>
            </a:r>
            <a:r>
              <a:rPr lang="fr-FR" dirty="0">
                <a:latin typeface="Arial" panose="020B0604020202020204" pitchFamily="34" charset="0"/>
              </a:rPr>
              <a:t> the addition of </a:t>
            </a:r>
            <a:r>
              <a:rPr lang="fr-FR" dirty="0" err="1">
                <a:latin typeface="Arial" panose="020B0604020202020204" pitchFamily="34" charset="0"/>
              </a:rPr>
              <a:t>msg</a:t>
            </a:r>
            <a:r>
              <a:rPr lang="fr-FR" dirty="0">
                <a:latin typeface="Arial" panose="020B0604020202020204" pitchFamily="34" charset="0"/>
              </a:rPr>
              <a:t> files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2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ROS </a:t>
            </a:r>
            <a:r>
              <a:rPr lang="fr-FR" dirty="0" err="1"/>
              <a:t>srv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369062" y="1859546"/>
            <a:ext cx="5782521" cy="2515613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/>
              <a:t>Defined </a:t>
            </a:r>
            <a:r>
              <a:rPr lang="en-US" dirty="0"/>
              <a:t>in </a:t>
            </a:r>
            <a:r>
              <a:rPr lang="en-US" i="1" dirty="0"/>
              <a:t>*.</a:t>
            </a:r>
            <a:r>
              <a:rPr lang="en-US" i="1" dirty="0" err="1"/>
              <a:t>srv</a:t>
            </a:r>
            <a:r>
              <a:rPr lang="en-US" i="1" dirty="0"/>
              <a:t> </a:t>
            </a:r>
            <a:r>
              <a:rPr lang="en-US" dirty="0"/>
              <a:t>files stored in the </a:t>
            </a:r>
            <a:r>
              <a:rPr lang="en-US" dirty="0" err="1"/>
              <a:t>srv</a:t>
            </a:r>
            <a:r>
              <a:rPr lang="en-US" dirty="0"/>
              <a:t> subdirectory of a package</a:t>
            </a:r>
          </a:p>
          <a:p>
            <a:pPr>
              <a:buSzPct val="80000"/>
            </a:pPr>
            <a:endParaRPr lang="en-US" sz="2000" dirty="0">
              <a:latin typeface="Arial MT" panose="020B0604020202020204" pitchFamily="34" charset="0"/>
            </a:endParaRPr>
          </a:p>
          <a:p>
            <a:pPr>
              <a:buSzPct val="80000"/>
            </a:pPr>
            <a:r>
              <a:rPr lang="en-US" dirty="0" err="1"/>
              <a:t>srv</a:t>
            </a:r>
            <a:r>
              <a:rPr lang="en-US" dirty="0"/>
              <a:t> files are just like </a:t>
            </a:r>
            <a:r>
              <a:rPr lang="en-US" dirty="0" err="1"/>
              <a:t>msg</a:t>
            </a:r>
            <a:r>
              <a:rPr lang="en-US" dirty="0"/>
              <a:t> files, except they contain two parts: a request and a response. The two parts are separated by a '---' line.</a:t>
            </a:r>
            <a:endParaRPr lang="en-US" sz="2000" dirty="0">
              <a:latin typeface="Arial MT" panose="020B060402020202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53" y="1859546"/>
            <a:ext cx="605626" cy="49004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541567" y="2299153"/>
            <a:ext cx="144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my_package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necteur droit 17"/>
          <p:cNvCxnSpPr>
            <a:stCxn id="16" idx="3"/>
          </p:cNvCxnSpPr>
          <p:nvPr/>
        </p:nvCxnSpPr>
        <p:spPr>
          <a:xfrm>
            <a:off x="7810679" y="2104570"/>
            <a:ext cx="2463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056980" y="2104570"/>
            <a:ext cx="0" cy="122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056980" y="2317741"/>
            <a:ext cx="2958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8056980" y="2856647"/>
            <a:ext cx="2958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01" y="2138539"/>
            <a:ext cx="289036" cy="35840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09" y="2665424"/>
            <a:ext cx="281328" cy="35069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8851466" y="2138539"/>
            <a:ext cx="197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CMakeLists.txt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8836248" y="2665424"/>
            <a:ext cx="144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Package.xml</a:t>
            </a:r>
          </a:p>
        </p:txBody>
      </p:sp>
      <p:cxnSp>
        <p:nvCxnSpPr>
          <p:cNvPr id="26" name="Connecteur droit 25"/>
          <p:cNvCxnSpPr/>
          <p:nvPr/>
        </p:nvCxnSpPr>
        <p:spPr>
          <a:xfrm>
            <a:off x="8056980" y="3326547"/>
            <a:ext cx="2958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253" y="3146492"/>
            <a:ext cx="605626" cy="490048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8352871" y="3572008"/>
            <a:ext cx="681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rgbClr val="FF2D80"/>
                </a:solidFill>
                <a:latin typeface="Consolas" panose="020B0609020204030204" pitchFamily="49" charset="0"/>
              </a:rPr>
              <a:t>srv</a:t>
            </a:r>
            <a:endParaRPr lang="fr-FR" sz="1600" dirty="0">
              <a:solidFill>
                <a:srgbClr val="FF2D80"/>
              </a:solidFill>
              <a:latin typeface="Consolas" panose="020B0609020204030204" pitchFamily="49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88" y="3353083"/>
            <a:ext cx="289036" cy="358404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10092353" y="3353083"/>
            <a:ext cx="197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2D80"/>
                </a:solidFill>
                <a:latin typeface="Consolas" panose="020B0609020204030204" pitchFamily="49" charset="0"/>
              </a:rPr>
              <a:t>srvfile1.srv</a:t>
            </a:r>
          </a:p>
        </p:txBody>
      </p:sp>
      <p:cxnSp>
        <p:nvCxnSpPr>
          <p:cNvPr id="30" name="Connecteur droit 29"/>
          <p:cNvCxnSpPr/>
          <p:nvPr/>
        </p:nvCxnSpPr>
        <p:spPr>
          <a:xfrm>
            <a:off x="9029879" y="3353083"/>
            <a:ext cx="2463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76180" y="3353083"/>
            <a:ext cx="0" cy="122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276180" y="3566254"/>
            <a:ext cx="2958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9276180" y="4105160"/>
            <a:ext cx="2958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9276180" y="4575060"/>
            <a:ext cx="2958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88" y="4375159"/>
            <a:ext cx="289036" cy="358404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092353" y="4375159"/>
            <a:ext cx="197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FF2D80"/>
                </a:solidFill>
                <a:latin typeface="Consolas" panose="020B0609020204030204" pitchFamily="49" charset="0"/>
              </a:rPr>
              <a:t>srvfilen.srv</a:t>
            </a:r>
            <a:endParaRPr lang="fr-FR" sz="1600" dirty="0">
              <a:solidFill>
                <a:srgbClr val="FF2D8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714913" y="3893153"/>
            <a:ext cx="714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…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662" y="4105160"/>
            <a:ext cx="4125525" cy="22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ROS </a:t>
            </a:r>
            <a:r>
              <a:rPr lang="fr-FR" dirty="0" err="1"/>
              <a:t>srv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65584" y="2376490"/>
            <a:ext cx="631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Create a subfolder named </a:t>
            </a:r>
            <a:r>
              <a:rPr lang="en-US" b="1" dirty="0" err="1">
                <a:latin typeface="Arial MT" panose="020B0604020202020204" pitchFamily="34" charset="0"/>
              </a:rPr>
              <a:t>srv</a:t>
            </a:r>
            <a:r>
              <a:rPr lang="en-US" dirty="0">
                <a:latin typeface="Arial MT" panose="020B0604020202020204" pitchFamily="34" charset="0"/>
              </a:rPr>
              <a:t> in your package folder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758929" y="2796622"/>
            <a:ext cx="5806152" cy="584775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cd ~/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catkin_ws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beginner_tutorials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0" lvl="1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mkdir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srv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65584" y="4118492"/>
            <a:ext cx="69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Example: create </a:t>
            </a:r>
            <a:r>
              <a:rPr lang="fr-FR" altLang="fr-F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AddTwoInts.srv</a:t>
            </a:r>
            <a:r>
              <a:rPr lang="en-US" dirty="0">
                <a:latin typeface="Arial MT" panose="020B0604020202020204" pitchFamily="34" charset="0"/>
              </a:rPr>
              <a:t> file and add the following lines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58929" y="4538624"/>
            <a:ext cx="5806152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gedit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srv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alt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AddTwoInts.srv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307" y="3055117"/>
            <a:ext cx="4125525" cy="2220653"/>
          </a:xfrm>
          <a:prstGeom prst="rect">
            <a:avLst/>
          </a:prstGeom>
        </p:spPr>
      </p:pic>
      <p:sp>
        <p:nvSpPr>
          <p:cNvPr id="48" name="Espace réservé du contenu 2"/>
          <p:cNvSpPr txBox="1">
            <a:spLocks/>
          </p:cNvSpPr>
          <p:nvPr/>
        </p:nvSpPr>
        <p:spPr>
          <a:xfrm>
            <a:off x="397625" y="1455115"/>
            <a:ext cx="7003299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err="1"/>
              <a:t>Modifify</a:t>
            </a:r>
            <a:r>
              <a:rPr lang="fr-FR" sz="2400" dirty="0"/>
              <a:t> package.xml file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9891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ROS </a:t>
            </a:r>
            <a:r>
              <a:rPr lang="fr-FR" dirty="0" err="1"/>
              <a:t>srv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137" y="2065969"/>
            <a:ext cx="9749363" cy="1991003"/>
          </a:xfrm>
        </p:spPr>
        <p:txBody>
          <a:bodyPr>
            <a:normAutofit/>
          </a:bodyPr>
          <a:lstStyle/>
          <a:p>
            <a:r>
              <a:rPr lang="en-US" dirty="0"/>
              <a:t>We need to make sure that the </a:t>
            </a:r>
            <a:r>
              <a:rPr lang="en-US" dirty="0" err="1"/>
              <a:t>srv</a:t>
            </a:r>
            <a:r>
              <a:rPr lang="en-US" dirty="0"/>
              <a:t> files are turned into source code for C++, Python, and other languages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86748" y="3052065"/>
            <a:ext cx="631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uncomment those two lines in the package.xml file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80093" y="3472197"/>
            <a:ext cx="7436320" cy="584775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build_depend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message_generation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build_depend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lvl="1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run_depend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message_runtime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run_depend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97625" y="1455115"/>
            <a:ext cx="7003299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err="1"/>
              <a:t>Modifify</a:t>
            </a:r>
            <a:r>
              <a:rPr lang="fr-FR" sz="2400" dirty="0"/>
              <a:t> package.xml file</a:t>
            </a:r>
            <a:endParaRPr lang="he-IL" sz="24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47136" y="4574526"/>
            <a:ext cx="9749363" cy="1991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at build time, we need "</a:t>
            </a:r>
            <a:r>
              <a:rPr lang="en-US" dirty="0" err="1"/>
              <a:t>message_generation</a:t>
            </a:r>
            <a:r>
              <a:rPr lang="en-US" dirty="0"/>
              <a:t>", while at runtime, we need "</a:t>
            </a:r>
            <a:r>
              <a:rPr lang="en-US" dirty="0" err="1"/>
              <a:t>message_runtime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2368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ROS </a:t>
            </a:r>
            <a:r>
              <a:rPr lang="fr-FR" dirty="0" err="1"/>
              <a:t>srv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138" y="2065969"/>
            <a:ext cx="8846024" cy="1319193"/>
          </a:xfrm>
        </p:spPr>
        <p:txBody>
          <a:bodyPr>
            <a:normAutofit/>
          </a:bodyPr>
          <a:lstStyle/>
          <a:p>
            <a:r>
              <a:rPr lang="en-US" sz="1800" dirty="0"/>
              <a:t>In CMakeLists.txt add the </a:t>
            </a:r>
            <a:r>
              <a:rPr lang="en-US" sz="1800" dirty="0" err="1"/>
              <a:t>message_generation</a:t>
            </a:r>
            <a:r>
              <a:rPr lang="en-US" sz="1800" dirty="0"/>
              <a:t> dependency to the find package call so that you can generate messages:</a:t>
            </a:r>
          </a:p>
          <a:p>
            <a:pPr marL="0" indent="0">
              <a:buNone/>
            </a:pPr>
            <a:r>
              <a:rPr lang="en-US" sz="1800" dirty="0"/>
              <a:t>      (Despite its name, </a:t>
            </a:r>
            <a:r>
              <a:rPr lang="en-US" sz="1800" dirty="0" err="1"/>
              <a:t>message_generation</a:t>
            </a:r>
            <a:r>
              <a:rPr lang="en-US" sz="1800" dirty="0"/>
              <a:t> works for both </a:t>
            </a:r>
            <a:r>
              <a:rPr lang="en-US" sz="1800" dirty="0" err="1"/>
              <a:t>msg</a:t>
            </a:r>
            <a:r>
              <a:rPr lang="en-US" sz="1800" dirty="0"/>
              <a:t> and </a:t>
            </a:r>
            <a:r>
              <a:rPr lang="en-US" sz="1800" dirty="0" err="1"/>
              <a:t>srv</a:t>
            </a:r>
            <a:r>
              <a:rPr lang="en-US" sz="1800" dirty="0"/>
              <a:t>.)  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83448" y="3385162"/>
            <a:ext cx="7436320" cy="1569660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>
                <a:latin typeface="Consolas" panose="020B0609020204030204" pitchFamily="49" charset="0"/>
              </a:rPr>
              <a:t>find_package</a:t>
            </a:r>
            <a:r>
              <a:rPr lang="en-US" sz="1600" dirty="0">
                <a:latin typeface="Consolas" panose="020B0609020204030204" pitchFamily="49" charset="0"/>
              </a:rPr>
              <a:t>(catkin REQUIRED COMPONENTS</a:t>
            </a: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roscpp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rospy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std_msgs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FF2D80"/>
                </a:solidFill>
                <a:latin typeface="Consolas" panose="020B0609020204030204" pitchFamily="49" charset="0"/>
              </a:rPr>
              <a:t>message_generation</a:t>
            </a:r>
            <a:endParaRPr lang="en-US" sz="1600" dirty="0">
              <a:solidFill>
                <a:srgbClr val="FF2D80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97625" y="1455115"/>
            <a:ext cx="7003299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err="1"/>
              <a:t>Modifify</a:t>
            </a:r>
            <a:r>
              <a:rPr lang="fr-FR" sz="2400" dirty="0"/>
              <a:t> CMakefile.txt file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638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ROS Messages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364029" y="1859546"/>
            <a:ext cx="5353107" cy="2656504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dirty="0"/>
              <a:t>They are files where we put a specification about the type of data to be transmitted and the values of this data.</a:t>
            </a:r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r>
              <a:rPr lang="en-US" dirty="0"/>
              <a:t>Defined in </a:t>
            </a:r>
            <a:r>
              <a:rPr lang="en-US" i="1" dirty="0"/>
              <a:t>*.</a:t>
            </a:r>
            <a:r>
              <a:rPr lang="en-US" i="1" dirty="0" err="1"/>
              <a:t>msg</a:t>
            </a:r>
            <a:r>
              <a:rPr lang="en-US" i="1" dirty="0"/>
              <a:t>  </a:t>
            </a:r>
            <a:r>
              <a:rPr lang="en-US" dirty="0"/>
              <a:t>files stored in the </a:t>
            </a:r>
            <a:r>
              <a:rPr lang="en-US" dirty="0" err="1"/>
              <a:t>msg</a:t>
            </a:r>
            <a:r>
              <a:rPr lang="en-US" dirty="0"/>
              <a:t> subdirectory of a package</a:t>
            </a:r>
            <a:endParaRPr lang="en-US" sz="2000" dirty="0">
              <a:latin typeface="Arial MT" panose="020B060402020202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93" y="1859546"/>
            <a:ext cx="605626" cy="49004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323407" y="2299153"/>
            <a:ext cx="144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my_package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necteur droit 17"/>
          <p:cNvCxnSpPr>
            <a:stCxn id="16" idx="3"/>
          </p:cNvCxnSpPr>
          <p:nvPr/>
        </p:nvCxnSpPr>
        <p:spPr>
          <a:xfrm>
            <a:off x="7592519" y="2104570"/>
            <a:ext cx="246301" cy="0"/>
          </a:xfrm>
          <a:prstGeom prst="line">
            <a:avLst/>
          </a:prstGeom>
          <a:ln>
            <a:solidFill>
              <a:srgbClr val="1B3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838820" y="2104570"/>
            <a:ext cx="0" cy="1221977"/>
          </a:xfrm>
          <a:prstGeom prst="line">
            <a:avLst/>
          </a:prstGeom>
          <a:ln>
            <a:solidFill>
              <a:srgbClr val="1B3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838820" y="2317741"/>
            <a:ext cx="295892" cy="0"/>
          </a:xfrm>
          <a:prstGeom prst="line">
            <a:avLst/>
          </a:prstGeom>
          <a:ln>
            <a:solidFill>
              <a:srgbClr val="1B3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838820" y="2856647"/>
            <a:ext cx="295892" cy="0"/>
          </a:xfrm>
          <a:prstGeom prst="line">
            <a:avLst/>
          </a:prstGeom>
          <a:ln>
            <a:solidFill>
              <a:srgbClr val="1B3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41" y="2138539"/>
            <a:ext cx="289036" cy="35840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49" y="2665424"/>
            <a:ext cx="281328" cy="35069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8633306" y="2138539"/>
            <a:ext cx="197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CMakeLists.txt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8618088" y="2665424"/>
            <a:ext cx="144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Package.xml</a:t>
            </a:r>
          </a:p>
        </p:txBody>
      </p:sp>
      <p:cxnSp>
        <p:nvCxnSpPr>
          <p:cNvPr id="26" name="Connecteur droit 25"/>
          <p:cNvCxnSpPr/>
          <p:nvPr/>
        </p:nvCxnSpPr>
        <p:spPr>
          <a:xfrm>
            <a:off x="7838820" y="3326547"/>
            <a:ext cx="295892" cy="0"/>
          </a:xfrm>
          <a:prstGeom prst="line">
            <a:avLst/>
          </a:prstGeom>
          <a:ln>
            <a:solidFill>
              <a:srgbClr val="1B3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93" y="3146492"/>
            <a:ext cx="605626" cy="490048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8206093" y="3572008"/>
            <a:ext cx="60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rgbClr val="FF2D80"/>
                </a:solidFill>
                <a:latin typeface="Consolas" panose="020B0609020204030204" pitchFamily="49" charset="0"/>
              </a:rPr>
              <a:t>msg</a:t>
            </a:r>
            <a:endParaRPr lang="fr-FR" sz="1600" dirty="0">
              <a:solidFill>
                <a:srgbClr val="FF2D80"/>
              </a:solidFill>
              <a:latin typeface="Consolas" panose="020B0609020204030204" pitchFamily="49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128" y="3353083"/>
            <a:ext cx="289036" cy="358404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9874193" y="3353083"/>
            <a:ext cx="197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2D80"/>
                </a:solidFill>
                <a:latin typeface="Consolas" panose="020B0609020204030204" pitchFamily="49" charset="0"/>
              </a:rPr>
              <a:t>msgfile1.msg</a:t>
            </a:r>
          </a:p>
        </p:txBody>
      </p:sp>
      <p:cxnSp>
        <p:nvCxnSpPr>
          <p:cNvPr id="30" name="Connecteur droit 29"/>
          <p:cNvCxnSpPr/>
          <p:nvPr/>
        </p:nvCxnSpPr>
        <p:spPr>
          <a:xfrm>
            <a:off x="8811719" y="3353083"/>
            <a:ext cx="246301" cy="0"/>
          </a:xfrm>
          <a:prstGeom prst="line">
            <a:avLst/>
          </a:prstGeom>
          <a:ln>
            <a:solidFill>
              <a:srgbClr val="1B3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058020" y="3353083"/>
            <a:ext cx="0" cy="1221977"/>
          </a:xfrm>
          <a:prstGeom prst="line">
            <a:avLst/>
          </a:prstGeom>
          <a:ln>
            <a:solidFill>
              <a:srgbClr val="1B3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058020" y="3566254"/>
            <a:ext cx="295892" cy="0"/>
          </a:xfrm>
          <a:prstGeom prst="line">
            <a:avLst/>
          </a:prstGeom>
          <a:ln>
            <a:solidFill>
              <a:srgbClr val="1B3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9058020" y="4028960"/>
            <a:ext cx="295892" cy="0"/>
          </a:xfrm>
          <a:prstGeom prst="line">
            <a:avLst/>
          </a:prstGeom>
          <a:ln>
            <a:solidFill>
              <a:srgbClr val="1B3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9058020" y="4575060"/>
            <a:ext cx="295892" cy="0"/>
          </a:xfrm>
          <a:prstGeom prst="line">
            <a:avLst/>
          </a:prstGeom>
          <a:ln>
            <a:solidFill>
              <a:srgbClr val="1B3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128" y="4375159"/>
            <a:ext cx="289036" cy="358404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9874193" y="4375159"/>
            <a:ext cx="197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2D80"/>
                </a:solidFill>
                <a:latin typeface="Consolas" panose="020B0609020204030204" pitchFamily="49" charset="0"/>
              </a:rPr>
              <a:t>msgfilen.msg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9496753" y="3816953"/>
            <a:ext cx="714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94603" y="4753483"/>
            <a:ext cx="52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 MT" panose="020B0604020202020204" pitchFamily="34" charset="0"/>
              </a:rPr>
              <a:t>See</a:t>
            </a:r>
            <a:r>
              <a:rPr lang="fr-FR" dirty="0">
                <a:latin typeface="Arial MT" panose="020B0604020202020204" pitchFamily="34" charset="0"/>
              </a:rPr>
              <a:t> message </a:t>
            </a:r>
            <a:r>
              <a:rPr lang="fr-FR" dirty="0" err="1">
                <a:latin typeface="Arial MT" panose="020B0604020202020204" pitchFamily="34" charset="0"/>
              </a:rPr>
              <a:t>definition</a:t>
            </a:r>
            <a:r>
              <a:rPr lang="fr-FR" dirty="0">
                <a:latin typeface="Arial MT" panose="020B0604020202020204" pitchFamily="34" charset="0"/>
              </a:rPr>
              <a:t> information </a:t>
            </a:r>
            <a:r>
              <a:rPr lang="fr-FR" dirty="0" err="1">
                <a:latin typeface="Arial MT" panose="020B0604020202020204" pitchFamily="34" charset="0"/>
              </a:rPr>
              <a:t>with</a:t>
            </a:r>
            <a:endParaRPr lang="fr-FR" dirty="0">
              <a:latin typeface="Arial MT" panose="020B0604020202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73175" y="5190971"/>
            <a:ext cx="5143961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rosmsg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show [</a:t>
            </a: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message_type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ROS </a:t>
            </a:r>
            <a:r>
              <a:rPr lang="fr-FR" dirty="0" err="1"/>
              <a:t>srv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137" y="2065970"/>
            <a:ext cx="9749363" cy="420564"/>
          </a:xfrm>
        </p:spPr>
        <p:txBody>
          <a:bodyPr>
            <a:normAutofit/>
          </a:bodyPr>
          <a:lstStyle/>
          <a:p>
            <a:r>
              <a:rPr lang="en-US" dirty="0"/>
              <a:t>Find the following block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3113" y="2498237"/>
            <a:ext cx="7436320" cy="1569660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## Generate messages in the '</a:t>
            </a:r>
            <a:r>
              <a:rPr lang="en-US" sz="1600" dirty="0" err="1">
                <a:latin typeface="Consolas" panose="020B0609020204030204" pitchFamily="49" charset="0"/>
              </a:rPr>
              <a:t>msg</a:t>
            </a:r>
            <a:r>
              <a:rPr lang="en-US" sz="1600" dirty="0">
                <a:latin typeface="Consolas" panose="020B0609020204030204" pitchFamily="49" charset="0"/>
              </a:rPr>
              <a:t>' folder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US" sz="1600" dirty="0" err="1">
                <a:latin typeface="Consolas" panose="020B0609020204030204" pitchFamily="49" charset="0"/>
              </a:rPr>
              <a:t>add_service_files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  FILES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  Service1.msg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  Service2.msg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97625" y="1455115"/>
            <a:ext cx="7003299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err="1"/>
              <a:t>Modifify</a:t>
            </a:r>
            <a:r>
              <a:rPr lang="fr-FR" sz="2400" dirty="0"/>
              <a:t> CMakefile.txt file</a:t>
            </a:r>
            <a:endParaRPr lang="he-IL" sz="24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97625" y="4288420"/>
            <a:ext cx="9749363" cy="80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Uncomment it by removing the # symbols and then replace the stand in Service*.msg files with your .</a:t>
            </a:r>
            <a:r>
              <a:rPr lang="en-US" dirty="0" err="1"/>
              <a:t>srv</a:t>
            </a:r>
            <a:r>
              <a:rPr lang="en-US" dirty="0"/>
              <a:t> file, such that it looks like this:</a:t>
            </a:r>
            <a:endParaRPr lang="en-US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803113" y="5015656"/>
            <a:ext cx="7436320" cy="1077218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add_service_files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FILES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fr-FR" altLang="fr-FR" sz="1600" dirty="0" err="1">
                <a:solidFill>
                  <a:srgbClr val="FF2D80"/>
                </a:solidFill>
                <a:latin typeface="Consolas" panose="020B0609020204030204" pitchFamily="49" charset="0"/>
              </a:rPr>
              <a:t>AddTwoInts.srv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22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Service and Client </a:t>
            </a:r>
            <a:r>
              <a:rPr lang="fr-FR" dirty="0" err="1"/>
              <a:t>Node</a:t>
            </a:r>
            <a:r>
              <a:rPr lang="fr-FR" dirty="0"/>
              <a:t> (Python)</a:t>
            </a:r>
            <a:endParaRPr lang="fr-FR" i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397626" y="1455115"/>
            <a:ext cx="4415674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Writing the </a:t>
            </a:r>
            <a:r>
              <a:rPr lang="en-US" sz="2400" dirty="0">
                <a:solidFill>
                  <a:srgbClr val="FF2D80"/>
                </a:solidFill>
              </a:rPr>
              <a:t>Service</a:t>
            </a:r>
            <a:r>
              <a:rPr lang="en-US" sz="2400" dirty="0"/>
              <a:t> Node</a:t>
            </a:r>
            <a:endParaRPr lang="he-IL" dirty="0"/>
          </a:p>
        </p:txBody>
      </p:sp>
      <p:sp>
        <p:nvSpPr>
          <p:cNvPr id="31" name="ZoneTexte 30"/>
          <p:cNvSpPr txBox="1"/>
          <p:nvPr/>
        </p:nvSpPr>
        <p:spPr>
          <a:xfrm>
            <a:off x="353023" y="2644322"/>
            <a:ext cx="5143961" cy="523220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cd ~/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catkin_ws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beginner_tutorials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/scripts</a:t>
            </a:r>
          </a:p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gedit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Add_two_ints_server.py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81529" y="2207257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Edit a </a:t>
            </a:r>
            <a:r>
              <a:rPr lang="en-US" dirty="0" err="1">
                <a:latin typeface="Arial MT" panose="020B0604020202020204" pitchFamily="34" charset="0"/>
              </a:rPr>
              <a:t>py</a:t>
            </a:r>
            <a:r>
              <a:rPr lang="en-US" dirty="0">
                <a:latin typeface="Arial MT" panose="020B0604020202020204" pitchFamily="34" charset="0"/>
              </a:rPr>
              <a:t> file in scripts folder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38E4F7-0559-4417-8055-3E1F1A4093F9}"/>
              </a:ext>
            </a:extLst>
          </p:cNvPr>
          <p:cNvSpPr txBox="1"/>
          <p:nvPr/>
        </p:nvSpPr>
        <p:spPr>
          <a:xfrm>
            <a:off x="5928385" y="2551302"/>
            <a:ext cx="6173965" cy="3554819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#!/</a:t>
            </a:r>
            <a:r>
              <a:rPr lang="en-US" sz="1250" dirty="0" err="1">
                <a:solidFill>
                  <a:srgbClr val="33934D"/>
                </a:solidFill>
                <a:latin typeface="Consolas" panose="020B0609020204030204" pitchFamily="49" charset="0"/>
              </a:rPr>
              <a:t>usr</a:t>
            </a:r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/bin/</a:t>
            </a:r>
            <a:r>
              <a:rPr lang="en-US" sz="1250" dirty="0" err="1">
                <a:solidFill>
                  <a:srgbClr val="33934D"/>
                </a:solidFill>
                <a:latin typeface="Consolas" panose="020B0609020204030204" pitchFamily="49" charset="0"/>
              </a:rPr>
              <a:t>env</a:t>
            </a:r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 python</a:t>
            </a:r>
          </a:p>
          <a:p>
            <a:pPr marL="0" lvl="1"/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from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err="1">
                <a:latin typeface="Consolas" panose="020B0609020204030204" pitchFamily="49" charset="0"/>
              </a:rPr>
              <a:t>beginner_tutorials.srv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import</a:t>
            </a:r>
            <a:r>
              <a:rPr lang="en-US" sz="1250" dirty="0">
                <a:latin typeface="Consolas" panose="020B0609020204030204" pitchFamily="49" charset="0"/>
              </a:rPr>
              <a:t> *</a:t>
            </a:r>
          </a:p>
          <a:p>
            <a:pPr marL="0" lvl="1"/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import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err="1">
                <a:latin typeface="Consolas" panose="020B0609020204030204" pitchFamily="49" charset="0"/>
              </a:rPr>
              <a:t>rospy</a:t>
            </a:r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 err="1">
                <a:solidFill>
                  <a:srgbClr val="BD556D"/>
                </a:solidFill>
                <a:latin typeface="Consolas" panose="020B0609020204030204" pitchFamily="49" charset="0"/>
              </a:rPr>
              <a:t>def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err="1">
                <a:latin typeface="Consolas" panose="020B0609020204030204" pitchFamily="49" charset="0"/>
              </a:rPr>
              <a:t>handle_add_two_ints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 err="1">
                <a:latin typeface="Consolas" panose="020B0609020204030204" pitchFamily="49" charset="0"/>
              </a:rPr>
              <a:t>req</a:t>
            </a:r>
            <a:r>
              <a:rPr lang="en-US" sz="1250" dirty="0">
                <a:latin typeface="Consolas" panose="020B0609020204030204" pitchFamily="49" charset="0"/>
              </a:rPr>
              <a:t>):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print "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Returning [%s + %s = %s]</a:t>
            </a:r>
            <a:r>
              <a:rPr lang="en-US" sz="1250" dirty="0">
                <a:latin typeface="Consolas" panose="020B0609020204030204" pitchFamily="49" charset="0"/>
              </a:rPr>
              <a:t>"%(</a:t>
            </a:r>
            <a:r>
              <a:rPr lang="en-US" sz="1250" dirty="0" err="1">
                <a:latin typeface="Consolas" panose="020B0609020204030204" pitchFamily="49" charset="0"/>
              </a:rPr>
              <a:t>req.a</a:t>
            </a:r>
            <a:r>
              <a:rPr lang="en-US" sz="1250" dirty="0">
                <a:latin typeface="Consolas" panose="020B0609020204030204" pitchFamily="49" charset="0"/>
              </a:rPr>
              <a:t>, </a:t>
            </a:r>
            <a:r>
              <a:rPr lang="en-US" sz="1250" dirty="0" err="1">
                <a:latin typeface="Consolas" panose="020B0609020204030204" pitchFamily="49" charset="0"/>
              </a:rPr>
              <a:t>req.b</a:t>
            </a:r>
            <a:r>
              <a:rPr lang="en-US" sz="1250" dirty="0">
                <a:latin typeface="Consolas" panose="020B0609020204030204" pitchFamily="49" charset="0"/>
              </a:rPr>
              <a:t>, (</a:t>
            </a:r>
            <a:r>
              <a:rPr lang="en-US" sz="1250" dirty="0" err="1">
                <a:latin typeface="Consolas" panose="020B0609020204030204" pitchFamily="49" charset="0"/>
              </a:rPr>
              <a:t>req.a</a:t>
            </a:r>
            <a:r>
              <a:rPr lang="en-US" sz="1250" dirty="0">
                <a:latin typeface="Consolas" panose="020B0609020204030204" pitchFamily="49" charset="0"/>
              </a:rPr>
              <a:t> + </a:t>
            </a:r>
            <a:r>
              <a:rPr lang="en-US" sz="1250" dirty="0" err="1">
                <a:latin typeface="Consolas" panose="020B0609020204030204" pitchFamily="49" charset="0"/>
              </a:rPr>
              <a:t>req.b</a:t>
            </a:r>
            <a:r>
              <a:rPr lang="en-US" sz="1250" dirty="0">
                <a:latin typeface="Consolas" panose="020B0609020204030204" pitchFamily="49" charset="0"/>
              </a:rPr>
              <a:t>))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return </a:t>
            </a:r>
            <a:r>
              <a:rPr lang="en-US" sz="1250" dirty="0" err="1">
                <a:latin typeface="Consolas" panose="020B0609020204030204" pitchFamily="49" charset="0"/>
              </a:rPr>
              <a:t>AddTwoIntsResponse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 err="1">
                <a:latin typeface="Consolas" panose="020B0609020204030204" pitchFamily="49" charset="0"/>
              </a:rPr>
              <a:t>req.a</a:t>
            </a:r>
            <a:r>
              <a:rPr lang="en-US" sz="1250" dirty="0">
                <a:latin typeface="Consolas" panose="020B0609020204030204" pitchFamily="49" charset="0"/>
              </a:rPr>
              <a:t> + </a:t>
            </a:r>
            <a:r>
              <a:rPr lang="en-US" sz="1250" dirty="0" err="1">
                <a:latin typeface="Consolas" panose="020B0609020204030204" pitchFamily="49" charset="0"/>
              </a:rPr>
              <a:t>req.b</a:t>
            </a:r>
            <a:r>
              <a:rPr lang="en-US" sz="1250" dirty="0">
                <a:latin typeface="Consolas" panose="020B0609020204030204" pitchFamily="49" charset="0"/>
              </a:rPr>
              <a:t>)</a:t>
            </a:r>
          </a:p>
          <a:p>
            <a:pPr marL="0" lvl="1"/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 err="1">
                <a:solidFill>
                  <a:srgbClr val="BD556D"/>
                </a:solidFill>
                <a:latin typeface="Consolas" panose="020B0609020204030204" pitchFamily="49" charset="0"/>
              </a:rPr>
              <a:t>def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err="1">
                <a:latin typeface="Consolas" panose="020B0609020204030204" pitchFamily="49" charset="0"/>
              </a:rPr>
              <a:t>add_two_ints_server</a:t>
            </a:r>
            <a:r>
              <a:rPr lang="en-US" sz="1250" dirty="0">
                <a:latin typeface="Consolas" panose="020B0609020204030204" pitchFamily="49" charset="0"/>
              </a:rPr>
              <a:t>():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 err="1">
                <a:latin typeface="Consolas" panose="020B0609020204030204" pitchFamily="49" charset="0"/>
              </a:rPr>
              <a:t>rospy.init_node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'</a:t>
            </a:r>
            <a:r>
              <a:rPr lang="en-US" sz="1250" dirty="0" err="1">
                <a:solidFill>
                  <a:srgbClr val="3B69A2"/>
                </a:solidFill>
                <a:latin typeface="Consolas" panose="020B0609020204030204" pitchFamily="49" charset="0"/>
              </a:rPr>
              <a:t>add_two_ints_server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'</a:t>
            </a:r>
            <a:r>
              <a:rPr lang="en-US" sz="1250" dirty="0">
                <a:latin typeface="Consolas" panose="020B0609020204030204" pitchFamily="49" charset="0"/>
              </a:rPr>
              <a:t>)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s = </a:t>
            </a:r>
            <a:r>
              <a:rPr lang="en-US" sz="1250" dirty="0" err="1">
                <a:latin typeface="Consolas" panose="020B0609020204030204" pitchFamily="49" charset="0"/>
              </a:rPr>
              <a:t>rospy.Service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'</a:t>
            </a:r>
            <a:r>
              <a:rPr lang="en-US" sz="1250" dirty="0" err="1">
                <a:solidFill>
                  <a:srgbClr val="3B69A2"/>
                </a:solidFill>
                <a:latin typeface="Consolas" panose="020B0609020204030204" pitchFamily="49" charset="0"/>
              </a:rPr>
              <a:t>add_two_ints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'</a:t>
            </a:r>
            <a:r>
              <a:rPr lang="en-US" sz="1250" dirty="0">
                <a:latin typeface="Consolas" panose="020B0609020204030204" pitchFamily="49" charset="0"/>
              </a:rPr>
              <a:t>, </a:t>
            </a:r>
            <a:r>
              <a:rPr lang="en-US" sz="1250" dirty="0" err="1">
                <a:latin typeface="Consolas" panose="020B0609020204030204" pitchFamily="49" charset="0"/>
              </a:rPr>
              <a:t>AddTwoInts</a:t>
            </a:r>
            <a:r>
              <a:rPr lang="en-US" sz="1250" dirty="0">
                <a:latin typeface="Consolas" panose="020B0609020204030204" pitchFamily="49" charset="0"/>
              </a:rPr>
              <a:t>, </a:t>
            </a:r>
            <a:r>
              <a:rPr lang="en-US" sz="1250" dirty="0" err="1">
                <a:latin typeface="Consolas" panose="020B0609020204030204" pitchFamily="49" charset="0"/>
              </a:rPr>
              <a:t>handle_add_two_ints</a:t>
            </a:r>
            <a:r>
              <a:rPr lang="en-US" sz="1250" dirty="0">
                <a:latin typeface="Consolas" panose="020B0609020204030204" pitchFamily="49" charset="0"/>
              </a:rPr>
              <a:t>)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print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"Ready to add two </a:t>
            </a:r>
            <a:r>
              <a:rPr lang="en-US" sz="1250" dirty="0" err="1">
                <a:solidFill>
                  <a:srgbClr val="3B69A2"/>
                </a:solidFill>
                <a:latin typeface="Consolas" panose="020B0609020204030204" pitchFamily="49" charset="0"/>
              </a:rPr>
              <a:t>ints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."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 err="1">
                <a:latin typeface="Consolas" panose="020B0609020204030204" pitchFamily="49" charset="0"/>
              </a:rPr>
              <a:t>rospy.spin</a:t>
            </a:r>
            <a:r>
              <a:rPr lang="en-US" sz="1250" dirty="0">
                <a:latin typeface="Consolas" panose="020B0609020204030204" pitchFamily="49" charset="0"/>
              </a:rPr>
              <a:t>()</a:t>
            </a:r>
          </a:p>
          <a:p>
            <a:pPr marL="0" lvl="1"/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if</a:t>
            </a:r>
            <a:r>
              <a:rPr lang="en-US" sz="1250" dirty="0">
                <a:latin typeface="Consolas" panose="020B0609020204030204" pitchFamily="49" charset="0"/>
              </a:rPr>
              <a:t> __name__ == 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"__main__"</a:t>
            </a:r>
            <a:r>
              <a:rPr lang="en-US" sz="1250" dirty="0">
                <a:latin typeface="Consolas" panose="020B0609020204030204" pitchFamily="49" charset="0"/>
              </a:rPr>
              <a:t>: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 err="1">
                <a:latin typeface="Consolas" panose="020B0609020204030204" pitchFamily="49" charset="0"/>
              </a:rPr>
              <a:t>add_two_ints_server</a:t>
            </a:r>
            <a:r>
              <a:rPr lang="en-US" sz="1250" dirty="0">
                <a:latin typeface="Consolas" panose="020B0609020204030204" pitchFamily="49" charset="0"/>
              </a:rPr>
              <a:t>()</a:t>
            </a:r>
            <a:endParaRPr lang="en-US" sz="12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80900F-7779-43D5-B414-071D64F23CE1}"/>
              </a:ext>
            </a:extLst>
          </p:cNvPr>
          <p:cNvSpPr txBox="1"/>
          <p:nvPr/>
        </p:nvSpPr>
        <p:spPr>
          <a:xfrm>
            <a:off x="2167803" y="4442844"/>
            <a:ext cx="738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scripts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3DFCDCE-94C0-4EB3-B868-40500A680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9" y="3419813"/>
            <a:ext cx="405459" cy="328081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CE94691F-FDDC-4456-BE3C-94B83FF0D328}"/>
              </a:ext>
            </a:extLst>
          </p:cNvPr>
          <p:cNvSpPr txBox="1"/>
          <p:nvPr/>
        </p:nvSpPr>
        <p:spPr>
          <a:xfrm>
            <a:off x="467915" y="3758812"/>
            <a:ext cx="1460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err="1">
                <a:latin typeface="Consolas" panose="020B0609020204030204" pitchFamily="49" charset="0"/>
              </a:rPr>
              <a:t>beginner_tutorials</a:t>
            </a:r>
            <a:endParaRPr lang="fr-FR" sz="9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E437349-85B0-4067-B224-C5218FE4218D}"/>
              </a:ext>
            </a:extLst>
          </p:cNvPr>
          <p:cNvCxnSpPr/>
          <p:nvPr/>
        </p:nvCxnSpPr>
        <p:spPr>
          <a:xfrm>
            <a:off x="1928941" y="3599640"/>
            <a:ext cx="18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9F6594A-CAEA-4103-82B8-D35DC667BE20}"/>
              </a:ext>
            </a:extLst>
          </p:cNvPr>
          <p:cNvCxnSpPr/>
          <p:nvPr/>
        </p:nvCxnSpPr>
        <p:spPr>
          <a:xfrm>
            <a:off x="2109559" y="3599640"/>
            <a:ext cx="0" cy="119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6A0A4A8-99F5-48E9-ACA2-C52592B2D6CE}"/>
              </a:ext>
            </a:extLst>
          </p:cNvPr>
          <p:cNvCxnSpPr/>
          <p:nvPr/>
        </p:nvCxnSpPr>
        <p:spPr>
          <a:xfrm>
            <a:off x="2111315" y="3737486"/>
            <a:ext cx="137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5BE1654-86D2-4D65-A95E-460AA09D1FE5}"/>
              </a:ext>
            </a:extLst>
          </p:cNvPr>
          <p:cNvCxnSpPr/>
          <p:nvPr/>
        </p:nvCxnSpPr>
        <p:spPr>
          <a:xfrm>
            <a:off x="2111315" y="4326172"/>
            <a:ext cx="113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443CE56-8BEF-443D-9AF2-F5F42B5E433E}"/>
              </a:ext>
            </a:extLst>
          </p:cNvPr>
          <p:cNvCxnSpPr/>
          <p:nvPr/>
        </p:nvCxnSpPr>
        <p:spPr>
          <a:xfrm>
            <a:off x="2111315" y="4797110"/>
            <a:ext cx="113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7EA3D93-40E9-40B8-B7E1-A04125915B77}"/>
              </a:ext>
            </a:extLst>
          </p:cNvPr>
          <p:cNvCxnSpPr/>
          <p:nvPr/>
        </p:nvCxnSpPr>
        <p:spPr>
          <a:xfrm>
            <a:off x="2671098" y="4367745"/>
            <a:ext cx="342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9ED2E31B-8643-4430-9061-6FDCDFEF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14" y="4192911"/>
            <a:ext cx="262372" cy="331417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4CB6767C-B333-4DE7-83AD-8DF85DD163C1}"/>
              </a:ext>
            </a:extLst>
          </p:cNvPr>
          <p:cNvSpPr txBox="1"/>
          <p:nvPr/>
        </p:nvSpPr>
        <p:spPr>
          <a:xfrm>
            <a:off x="3251610" y="4262718"/>
            <a:ext cx="2245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2D80"/>
                </a:solidFill>
                <a:latin typeface="Consolas" panose="020B0609020204030204" pitchFamily="49" charset="0"/>
              </a:rPr>
              <a:t>a</a:t>
            </a:r>
            <a:r>
              <a:rPr lang="fr-FR" sz="1100" dirty="0" smtClean="0">
                <a:solidFill>
                  <a:srgbClr val="FF2D80"/>
                </a:solidFill>
                <a:latin typeface="Consolas" panose="020B0609020204030204" pitchFamily="49" charset="0"/>
              </a:rPr>
              <a:t>dd_two_ints_server.py</a:t>
            </a:r>
            <a:endParaRPr lang="fr-FR" sz="1100" dirty="0">
              <a:solidFill>
                <a:srgbClr val="FF2D80"/>
              </a:solidFill>
              <a:latin typeface="Consolas" panose="020B0609020204030204" pitchFamily="49" charset="0"/>
            </a:endParaRP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A297FED-864A-4A9E-A933-88C1CB4F24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39" y="4159805"/>
            <a:ext cx="405459" cy="328081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70" y="4256332"/>
            <a:ext cx="203632" cy="20363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353023" y="5620832"/>
            <a:ext cx="5143961" cy="307777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chmod +x scripts/add_two_ints_server.py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81529" y="5210662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… and make it executable</a:t>
            </a:r>
            <a:endParaRPr lang="fr-FR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47EA3D93-40E9-40B8-B7E1-A04125915B77}"/>
              </a:ext>
            </a:extLst>
          </p:cNvPr>
          <p:cNvCxnSpPr/>
          <p:nvPr/>
        </p:nvCxnSpPr>
        <p:spPr>
          <a:xfrm>
            <a:off x="2671177" y="3746352"/>
            <a:ext cx="342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8">
            <a:extLst>
              <a:ext uri="{FF2B5EF4-FFF2-40B4-BE49-F238E27FC236}">
                <a16:creationId xmlns:a16="http://schemas.microsoft.com/office/drawing/2014/main" id="{9ED2E31B-8643-4430-9061-6FDCDFEF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93" y="3571518"/>
            <a:ext cx="262372" cy="331417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4CB6767C-B333-4DE7-83AD-8DF85DD163C1}"/>
              </a:ext>
            </a:extLst>
          </p:cNvPr>
          <p:cNvSpPr txBox="1"/>
          <p:nvPr/>
        </p:nvSpPr>
        <p:spPr>
          <a:xfrm>
            <a:off x="3251689" y="3641325"/>
            <a:ext cx="2245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 err="1" smtClean="0">
                <a:solidFill>
                  <a:srgbClr val="FF2D80"/>
                </a:solidFill>
                <a:latin typeface="Consolas" panose="020B0609020204030204" pitchFamily="49" charset="0"/>
              </a:rPr>
              <a:t>dddTwoInts.srv</a:t>
            </a:r>
            <a:r>
              <a:rPr lang="fr-FR" altLang="fr-FR" sz="1100" dirty="0" smtClean="0">
                <a:solidFill>
                  <a:srgbClr val="FF2D80"/>
                </a:solidFill>
                <a:latin typeface="Consolas" panose="020B0609020204030204" pitchFamily="49" charset="0"/>
              </a:rPr>
              <a:t> </a:t>
            </a:r>
            <a:endParaRPr lang="fr-FR" altLang="fr-FR" sz="1100" dirty="0">
              <a:solidFill>
                <a:srgbClr val="FF2D80"/>
              </a:solidFill>
              <a:latin typeface="Consolas" panose="020B0609020204030204" pitchFamily="49" charset="0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A297FED-864A-4A9E-A933-88C1CB4F24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18" y="3538412"/>
            <a:ext cx="405459" cy="328081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CD80900F-7779-43D5-B414-071D64F23CE1}"/>
              </a:ext>
            </a:extLst>
          </p:cNvPr>
          <p:cNvSpPr txBox="1"/>
          <p:nvPr/>
        </p:nvSpPr>
        <p:spPr>
          <a:xfrm>
            <a:off x="2214688" y="3824487"/>
            <a:ext cx="738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srv</a:t>
            </a:r>
            <a:endParaRPr lang="fr-FR" sz="11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EF38E4F7-0559-4417-8055-3E1F1A4093F9}"/>
              </a:ext>
            </a:extLst>
          </p:cNvPr>
          <p:cNvSpPr txBox="1"/>
          <p:nvPr/>
        </p:nvSpPr>
        <p:spPr>
          <a:xfrm>
            <a:off x="5714999" y="2380973"/>
            <a:ext cx="6319989" cy="3362459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#!/</a:t>
            </a:r>
            <a:r>
              <a:rPr lang="en-US" sz="1250" dirty="0" err="1">
                <a:solidFill>
                  <a:srgbClr val="33934D"/>
                </a:solidFill>
                <a:latin typeface="Consolas" panose="020B0609020204030204" pitchFamily="49" charset="0"/>
              </a:rPr>
              <a:t>usr</a:t>
            </a:r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/bin/</a:t>
            </a:r>
            <a:r>
              <a:rPr lang="en-US" sz="1250" dirty="0" err="1">
                <a:solidFill>
                  <a:srgbClr val="33934D"/>
                </a:solidFill>
                <a:latin typeface="Consolas" panose="020B0609020204030204" pitchFamily="49" charset="0"/>
              </a:rPr>
              <a:t>env</a:t>
            </a:r>
            <a:r>
              <a:rPr lang="en-US" sz="1250" dirty="0">
                <a:solidFill>
                  <a:srgbClr val="33934D"/>
                </a:solidFill>
                <a:latin typeface="Consolas" panose="020B0609020204030204" pitchFamily="49" charset="0"/>
              </a:rPr>
              <a:t> python</a:t>
            </a:r>
          </a:p>
          <a:p>
            <a:pPr marL="0" lvl="1"/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from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err="1">
                <a:latin typeface="Consolas" panose="020B0609020204030204" pitchFamily="49" charset="0"/>
              </a:rPr>
              <a:t>beginner_tutorials.srv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import</a:t>
            </a:r>
            <a:r>
              <a:rPr lang="en-US" sz="1250" dirty="0">
                <a:latin typeface="Consolas" panose="020B0609020204030204" pitchFamily="49" charset="0"/>
              </a:rPr>
              <a:t> *</a:t>
            </a:r>
          </a:p>
          <a:p>
            <a:pPr marL="0" lvl="1"/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import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err="1">
                <a:latin typeface="Consolas" panose="020B0609020204030204" pitchFamily="49" charset="0"/>
              </a:rPr>
              <a:t>rospy</a:t>
            </a:r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 err="1">
                <a:solidFill>
                  <a:srgbClr val="BD556D"/>
                </a:solidFill>
                <a:latin typeface="Consolas" panose="020B0609020204030204" pitchFamily="49" charset="0"/>
              </a:rPr>
              <a:t>def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err="1">
                <a:latin typeface="Consolas" panose="020B0609020204030204" pitchFamily="49" charset="0"/>
              </a:rPr>
              <a:t>handle_add_two_ints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 err="1">
                <a:latin typeface="Consolas" panose="020B0609020204030204" pitchFamily="49" charset="0"/>
              </a:rPr>
              <a:t>req</a:t>
            </a:r>
            <a:r>
              <a:rPr lang="en-US" sz="1250" dirty="0">
                <a:latin typeface="Consolas" panose="020B0609020204030204" pitchFamily="49" charset="0"/>
              </a:rPr>
              <a:t>):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print "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Returning [%s + %s = %s]</a:t>
            </a:r>
            <a:r>
              <a:rPr lang="en-US" sz="1250" dirty="0">
                <a:latin typeface="Consolas" panose="020B0609020204030204" pitchFamily="49" charset="0"/>
              </a:rPr>
              <a:t>"%(</a:t>
            </a:r>
            <a:r>
              <a:rPr lang="en-US" sz="1250" dirty="0" err="1">
                <a:latin typeface="Consolas" panose="020B0609020204030204" pitchFamily="49" charset="0"/>
              </a:rPr>
              <a:t>req.a</a:t>
            </a:r>
            <a:r>
              <a:rPr lang="en-US" sz="1250" dirty="0">
                <a:latin typeface="Consolas" panose="020B0609020204030204" pitchFamily="49" charset="0"/>
              </a:rPr>
              <a:t>, </a:t>
            </a:r>
            <a:r>
              <a:rPr lang="en-US" sz="1250" dirty="0" err="1">
                <a:latin typeface="Consolas" panose="020B0609020204030204" pitchFamily="49" charset="0"/>
              </a:rPr>
              <a:t>req.b</a:t>
            </a:r>
            <a:r>
              <a:rPr lang="en-US" sz="1250" dirty="0">
                <a:latin typeface="Consolas" panose="020B0609020204030204" pitchFamily="49" charset="0"/>
              </a:rPr>
              <a:t>, (</a:t>
            </a:r>
            <a:r>
              <a:rPr lang="en-US" sz="1250" dirty="0" err="1">
                <a:latin typeface="Consolas" panose="020B0609020204030204" pitchFamily="49" charset="0"/>
              </a:rPr>
              <a:t>req.a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smtClean="0">
                <a:latin typeface="Consolas" panose="020B0609020204030204" pitchFamily="49" charset="0"/>
              </a:rPr>
              <a:t>+ </a:t>
            </a:r>
            <a:r>
              <a:rPr lang="en-US" sz="1250" dirty="0" err="1">
                <a:latin typeface="Consolas" panose="020B0609020204030204" pitchFamily="49" charset="0"/>
              </a:rPr>
              <a:t>req.b</a:t>
            </a:r>
            <a:r>
              <a:rPr lang="en-US" sz="1250" dirty="0">
                <a:latin typeface="Consolas" panose="020B0609020204030204" pitchFamily="49" charset="0"/>
              </a:rPr>
              <a:t>))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return </a:t>
            </a:r>
            <a:r>
              <a:rPr lang="en-US" sz="1250" dirty="0" err="1">
                <a:latin typeface="Consolas" panose="020B0609020204030204" pitchFamily="49" charset="0"/>
              </a:rPr>
              <a:t>AddTwoIntsResponse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 err="1">
                <a:latin typeface="Consolas" panose="020B0609020204030204" pitchFamily="49" charset="0"/>
              </a:rPr>
              <a:t>req.a</a:t>
            </a:r>
            <a:r>
              <a:rPr lang="en-US" sz="1250" dirty="0">
                <a:latin typeface="Consolas" panose="020B0609020204030204" pitchFamily="49" charset="0"/>
              </a:rPr>
              <a:t> + </a:t>
            </a:r>
            <a:r>
              <a:rPr lang="en-US" sz="1250" dirty="0" err="1">
                <a:latin typeface="Consolas" panose="020B0609020204030204" pitchFamily="49" charset="0"/>
              </a:rPr>
              <a:t>req.b</a:t>
            </a:r>
            <a:r>
              <a:rPr lang="en-US" sz="1250" dirty="0">
                <a:latin typeface="Consolas" panose="020B0609020204030204" pitchFamily="49" charset="0"/>
              </a:rPr>
              <a:t>)</a:t>
            </a:r>
          </a:p>
          <a:p>
            <a:pPr marL="0" lvl="1"/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 err="1">
                <a:solidFill>
                  <a:srgbClr val="BD556D"/>
                </a:solidFill>
                <a:latin typeface="Consolas" panose="020B0609020204030204" pitchFamily="49" charset="0"/>
              </a:rPr>
              <a:t>def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 err="1">
                <a:latin typeface="Consolas" panose="020B0609020204030204" pitchFamily="49" charset="0"/>
              </a:rPr>
              <a:t>add_two_ints_server</a:t>
            </a:r>
            <a:r>
              <a:rPr lang="en-US" sz="1250" dirty="0">
                <a:latin typeface="Consolas" panose="020B0609020204030204" pitchFamily="49" charset="0"/>
              </a:rPr>
              <a:t>():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 err="1">
                <a:latin typeface="Consolas" panose="020B0609020204030204" pitchFamily="49" charset="0"/>
              </a:rPr>
              <a:t>rospy.init_node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'</a:t>
            </a:r>
            <a:r>
              <a:rPr lang="en-US" sz="1250" dirty="0" err="1">
                <a:solidFill>
                  <a:srgbClr val="3B69A2"/>
                </a:solidFill>
                <a:latin typeface="Consolas" panose="020B0609020204030204" pitchFamily="49" charset="0"/>
              </a:rPr>
              <a:t>add_two_ints_server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'</a:t>
            </a:r>
            <a:r>
              <a:rPr lang="en-US" sz="1250" dirty="0">
                <a:latin typeface="Consolas" panose="020B0609020204030204" pitchFamily="49" charset="0"/>
              </a:rPr>
              <a:t>)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s = </a:t>
            </a:r>
            <a:r>
              <a:rPr lang="en-US" sz="1250" dirty="0" err="1">
                <a:latin typeface="Consolas" panose="020B0609020204030204" pitchFamily="49" charset="0"/>
              </a:rPr>
              <a:t>rospy.Service</a:t>
            </a:r>
            <a:r>
              <a:rPr lang="en-US" sz="1250" dirty="0">
                <a:latin typeface="Consolas" panose="020B0609020204030204" pitchFamily="49" charset="0"/>
              </a:rPr>
              <a:t>(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'</a:t>
            </a:r>
            <a:r>
              <a:rPr lang="en-US" sz="1250" dirty="0" err="1">
                <a:solidFill>
                  <a:srgbClr val="3B69A2"/>
                </a:solidFill>
                <a:latin typeface="Consolas" panose="020B0609020204030204" pitchFamily="49" charset="0"/>
              </a:rPr>
              <a:t>add_two_ints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'</a:t>
            </a:r>
            <a:r>
              <a:rPr lang="en-US" sz="1250" dirty="0">
                <a:latin typeface="Consolas" panose="020B0609020204030204" pitchFamily="49" charset="0"/>
              </a:rPr>
              <a:t>, </a:t>
            </a:r>
            <a:r>
              <a:rPr lang="en-US" sz="1250" dirty="0" err="1">
                <a:latin typeface="Consolas" panose="020B0609020204030204" pitchFamily="49" charset="0"/>
              </a:rPr>
              <a:t>AddTwoInts</a:t>
            </a:r>
            <a:r>
              <a:rPr lang="en-US" sz="1250" dirty="0">
                <a:latin typeface="Consolas" panose="020B0609020204030204" pitchFamily="49" charset="0"/>
              </a:rPr>
              <a:t>, </a:t>
            </a:r>
            <a:r>
              <a:rPr lang="en-US" sz="1250" dirty="0" err="1">
                <a:latin typeface="Consolas" panose="020B0609020204030204" pitchFamily="49" charset="0"/>
              </a:rPr>
              <a:t>handle_add_two_ints</a:t>
            </a:r>
            <a:r>
              <a:rPr lang="en-US" sz="1250" dirty="0">
                <a:latin typeface="Consolas" panose="020B0609020204030204" pitchFamily="49" charset="0"/>
              </a:rPr>
              <a:t>)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print</a:t>
            </a:r>
            <a:r>
              <a:rPr lang="en-US" sz="1250" dirty="0">
                <a:latin typeface="Consolas" panose="020B0609020204030204" pitchFamily="49" charset="0"/>
              </a:rPr>
              <a:t> 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"Ready to add two </a:t>
            </a:r>
            <a:r>
              <a:rPr lang="en-US" sz="1250" dirty="0" err="1">
                <a:solidFill>
                  <a:srgbClr val="3B69A2"/>
                </a:solidFill>
                <a:latin typeface="Consolas" panose="020B0609020204030204" pitchFamily="49" charset="0"/>
              </a:rPr>
              <a:t>ints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."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 err="1">
                <a:latin typeface="Consolas" panose="020B0609020204030204" pitchFamily="49" charset="0"/>
              </a:rPr>
              <a:t>rospy.spin</a:t>
            </a:r>
            <a:r>
              <a:rPr lang="en-US" sz="1250" dirty="0">
                <a:latin typeface="Consolas" panose="020B0609020204030204" pitchFamily="49" charset="0"/>
              </a:rPr>
              <a:t>()</a:t>
            </a:r>
          </a:p>
          <a:p>
            <a:pPr marL="0" lvl="1"/>
            <a:endParaRPr lang="en-US" sz="1250" dirty="0">
              <a:latin typeface="Consolas" panose="020B0609020204030204" pitchFamily="49" charset="0"/>
            </a:endParaRPr>
          </a:p>
          <a:p>
            <a:pPr marL="0" lvl="1"/>
            <a:r>
              <a:rPr lang="en-US" sz="1250" dirty="0">
                <a:solidFill>
                  <a:srgbClr val="BD556D"/>
                </a:solidFill>
                <a:latin typeface="Consolas" panose="020B0609020204030204" pitchFamily="49" charset="0"/>
              </a:rPr>
              <a:t>if</a:t>
            </a:r>
            <a:r>
              <a:rPr lang="en-US" sz="1250" dirty="0">
                <a:latin typeface="Consolas" panose="020B0609020204030204" pitchFamily="49" charset="0"/>
              </a:rPr>
              <a:t> __name__ == </a:t>
            </a:r>
            <a:r>
              <a:rPr lang="en-US" sz="1250" dirty="0">
                <a:solidFill>
                  <a:srgbClr val="3B69A2"/>
                </a:solidFill>
                <a:latin typeface="Consolas" panose="020B0609020204030204" pitchFamily="49" charset="0"/>
              </a:rPr>
              <a:t>"__main__"</a:t>
            </a:r>
            <a:r>
              <a:rPr lang="en-US" sz="1250" dirty="0">
                <a:latin typeface="Consolas" panose="020B0609020204030204" pitchFamily="49" charset="0"/>
              </a:rPr>
              <a:t>:</a:t>
            </a:r>
          </a:p>
          <a:p>
            <a:pPr marL="0" lvl="1"/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 err="1">
                <a:latin typeface="Consolas" panose="020B0609020204030204" pitchFamily="49" charset="0"/>
              </a:rPr>
              <a:t>add_two_ints_server</a:t>
            </a:r>
            <a:r>
              <a:rPr lang="en-US" sz="1250" dirty="0">
                <a:latin typeface="Consolas" panose="020B0609020204030204" pitchFamily="49" charset="0"/>
              </a:rPr>
              <a:t>()</a:t>
            </a:r>
            <a:endParaRPr lang="en-US" sz="12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Service and Client </a:t>
            </a:r>
            <a:r>
              <a:rPr lang="fr-FR" dirty="0" err="1"/>
              <a:t>Node</a:t>
            </a:r>
            <a:r>
              <a:rPr lang="fr-FR" dirty="0"/>
              <a:t> (Python)</a:t>
            </a:r>
            <a:endParaRPr lang="fr-FR" i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397626" y="1455115"/>
            <a:ext cx="4415674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Examining the </a:t>
            </a:r>
            <a:r>
              <a:rPr lang="en-US" sz="2400" dirty="0">
                <a:solidFill>
                  <a:srgbClr val="FF2D80"/>
                </a:solidFill>
              </a:rPr>
              <a:t>Service</a:t>
            </a:r>
            <a:r>
              <a:rPr lang="en-US" sz="2400" dirty="0"/>
              <a:t> Node</a:t>
            </a:r>
            <a:endParaRPr lang="he-IL" dirty="0"/>
          </a:p>
        </p:txBody>
      </p:sp>
      <p:sp>
        <p:nvSpPr>
          <p:cNvPr id="4" name="ZoneTexte 3"/>
          <p:cNvSpPr txBox="1"/>
          <p:nvPr/>
        </p:nvSpPr>
        <p:spPr>
          <a:xfrm>
            <a:off x="-336538" y="2601916"/>
            <a:ext cx="555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The </a:t>
            </a:r>
            <a:r>
              <a:rPr lang="en-US" sz="1200" i="1" dirty="0">
                <a:latin typeface="Consolas" panose="020B0609020204030204" pitchFamily="49" charset="0"/>
              </a:rPr>
              <a:t>service</a:t>
            </a:r>
            <a:r>
              <a:rPr lang="en-US" sz="1400" dirty="0"/>
              <a:t> file has been defined and is located in the </a:t>
            </a:r>
            <a:r>
              <a:rPr lang="en-US" sz="1200" i="1" dirty="0" err="1">
                <a:latin typeface="Consolas" panose="020B0609020204030204" pitchFamily="49" charset="0"/>
              </a:rPr>
              <a:t>srv</a:t>
            </a:r>
            <a:r>
              <a:rPr lang="en-US" sz="1400" dirty="0"/>
              <a:t> folder</a:t>
            </a:r>
            <a:endParaRPr lang="fr-FR" sz="1400" dirty="0"/>
          </a:p>
        </p:txBody>
      </p:sp>
      <p:sp>
        <p:nvSpPr>
          <p:cNvPr id="3" name="Forme libre 2"/>
          <p:cNvSpPr/>
          <p:nvPr/>
        </p:nvSpPr>
        <p:spPr>
          <a:xfrm>
            <a:off x="5208426" y="2748329"/>
            <a:ext cx="591670" cy="161364"/>
          </a:xfrm>
          <a:custGeom>
            <a:avLst/>
            <a:gdLst>
              <a:gd name="connsiteX0" fmla="*/ 0 w 1138517"/>
              <a:gd name="connsiteY0" fmla="*/ 0 h 179294"/>
              <a:gd name="connsiteX1" fmla="*/ 797858 w 1138517"/>
              <a:gd name="connsiteY1" fmla="*/ 0 h 179294"/>
              <a:gd name="connsiteX2" fmla="*/ 797858 w 1138517"/>
              <a:gd name="connsiteY2" fmla="*/ 179294 h 179294"/>
              <a:gd name="connsiteX3" fmla="*/ 1138517 w 1138517"/>
              <a:gd name="connsiteY3" fmla="*/ 179294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517" h="179294">
                <a:moveTo>
                  <a:pt x="0" y="0"/>
                </a:moveTo>
                <a:lnTo>
                  <a:pt x="797858" y="0"/>
                </a:lnTo>
                <a:lnTo>
                  <a:pt x="797858" y="179294"/>
                </a:lnTo>
                <a:lnTo>
                  <a:pt x="1138517" y="179294"/>
                </a:lnTo>
              </a:path>
            </a:pathLst>
          </a:custGeom>
          <a:noFill/>
          <a:ln>
            <a:solidFill>
              <a:srgbClr val="FF2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-336539" y="4276866"/>
            <a:ext cx="555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i="1" dirty="0" err="1">
                <a:latin typeface="Consolas" panose="020B0609020204030204" pitchFamily="49" charset="0"/>
              </a:rPr>
              <a:t>init_node</a:t>
            </a:r>
            <a:r>
              <a:rPr lang="fr-FR" altLang="fr-FR" sz="1200" i="1" dirty="0">
                <a:latin typeface="Consolas" panose="020B0609020204030204" pitchFamily="49" charset="0"/>
              </a:rPr>
              <a:t>()</a:t>
            </a:r>
            <a:r>
              <a:rPr lang="fr-FR" altLang="fr-FR" sz="1400" dirty="0"/>
              <a:t>: </a:t>
            </a:r>
            <a:r>
              <a:rPr lang="fr-FR" altLang="fr-FR" sz="1400" dirty="0" err="1"/>
              <a:t>declare</a:t>
            </a:r>
            <a:r>
              <a:rPr lang="fr-FR" altLang="fr-FR" sz="1400" dirty="0"/>
              <a:t> the </a:t>
            </a:r>
            <a:r>
              <a:rPr lang="fr-FR" altLang="fr-FR" sz="1400" dirty="0" err="1"/>
              <a:t>node</a:t>
            </a:r>
            <a:r>
              <a:rPr lang="fr-FR" altLang="fr-FR" sz="1400" dirty="0"/>
              <a:t>  </a:t>
            </a:r>
          </a:p>
        </p:txBody>
      </p:sp>
      <p:cxnSp>
        <p:nvCxnSpPr>
          <p:cNvPr id="8" name="Connecteur droit 7"/>
          <p:cNvCxnSpPr>
            <a:endCxn id="18" idx="3"/>
          </p:cNvCxnSpPr>
          <p:nvPr/>
        </p:nvCxnSpPr>
        <p:spPr>
          <a:xfrm flipH="1">
            <a:off x="5218400" y="4430754"/>
            <a:ext cx="766795" cy="1"/>
          </a:xfrm>
          <a:prstGeom prst="line">
            <a:avLst/>
          </a:prstGeom>
          <a:ln w="9525">
            <a:solidFill>
              <a:srgbClr val="FF2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4428" y="4724468"/>
            <a:ext cx="513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This declares a new service named </a:t>
            </a:r>
            <a:r>
              <a:rPr lang="en-US" altLang="fr-FR" sz="1200" i="1" dirty="0" err="1">
                <a:latin typeface="Consolas" panose="020B0609020204030204" pitchFamily="49" charset="0"/>
              </a:rPr>
              <a:t>add_two_ints</a:t>
            </a:r>
            <a:r>
              <a:rPr lang="en-US" altLang="fr-FR" sz="1400" dirty="0"/>
              <a:t> with the </a:t>
            </a:r>
            <a:r>
              <a:rPr lang="en-US" altLang="fr-FR" sz="1200" i="1" dirty="0" err="1">
                <a:latin typeface="Consolas" panose="020B0609020204030204" pitchFamily="49" charset="0"/>
              </a:rPr>
              <a:t>AddTwoInts</a:t>
            </a:r>
            <a:r>
              <a:rPr lang="en-US" altLang="fr-FR" sz="1200" i="1" dirty="0">
                <a:latin typeface="Consolas" panose="020B0609020204030204" pitchFamily="49" charset="0"/>
              </a:rPr>
              <a:t> service </a:t>
            </a:r>
            <a:r>
              <a:rPr lang="en-US" altLang="fr-FR" sz="1400" dirty="0"/>
              <a:t>type. All requests are passed to </a:t>
            </a:r>
            <a:r>
              <a:rPr lang="en-US" altLang="fr-FR" sz="1200" i="1" dirty="0" err="1">
                <a:latin typeface="Consolas" panose="020B0609020204030204" pitchFamily="49" charset="0"/>
              </a:rPr>
              <a:t>handle_add_two_ints</a:t>
            </a:r>
            <a:r>
              <a:rPr lang="en-US" altLang="fr-FR" sz="1400" dirty="0"/>
              <a:t> function. </a:t>
            </a:r>
            <a:r>
              <a:rPr lang="en-US" altLang="fr-FR" sz="1200" i="1" dirty="0" err="1">
                <a:latin typeface="Consolas" panose="020B0609020204030204" pitchFamily="49" charset="0"/>
              </a:rPr>
              <a:t>handle_add_two_ints</a:t>
            </a:r>
            <a:r>
              <a:rPr lang="en-US" altLang="fr-FR" sz="1400" dirty="0"/>
              <a:t> is called with instances of </a:t>
            </a:r>
            <a:r>
              <a:rPr lang="en-US" altLang="fr-FR" sz="1400" dirty="0" err="1"/>
              <a:t>AddTwoIntsRequest</a:t>
            </a:r>
            <a:r>
              <a:rPr lang="en-US" altLang="fr-FR" sz="1400" dirty="0"/>
              <a:t> and returns instances of </a:t>
            </a:r>
            <a:r>
              <a:rPr lang="en-US" altLang="fr-FR" sz="1400" dirty="0" err="1"/>
              <a:t>AddTwoIntsResponse</a:t>
            </a:r>
            <a:r>
              <a:rPr lang="en-US" altLang="fr-FR" sz="1200" i="1" dirty="0">
                <a:latin typeface="Consolas" panose="020B0609020204030204" pitchFamily="49" charset="0"/>
              </a:rPr>
              <a:t>. </a:t>
            </a:r>
            <a:endParaRPr lang="fr-FR" altLang="fr-FR" sz="1400" dirty="0"/>
          </a:p>
        </p:txBody>
      </p:sp>
      <p:sp>
        <p:nvSpPr>
          <p:cNvPr id="11" name="Forme libre 10"/>
          <p:cNvSpPr/>
          <p:nvPr/>
        </p:nvSpPr>
        <p:spPr>
          <a:xfrm>
            <a:off x="5232159" y="4658420"/>
            <a:ext cx="842683" cy="242047"/>
          </a:xfrm>
          <a:custGeom>
            <a:avLst/>
            <a:gdLst>
              <a:gd name="connsiteX0" fmla="*/ 0 w 842683"/>
              <a:gd name="connsiteY0" fmla="*/ 242047 h 242047"/>
              <a:gd name="connsiteX1" fmla="*/ 286871 w 842683"/>
              <a:gd name="connsiteY1" fmla="*/ 242047 h 242047"/>
              <a:gd name="connsiteX2" fmla="*/ 286871 w 842683"/>
              <a:gd name="connsiteY2" fmla="*/ 0 h 242047"/>
              <a:gd name="connsiteX3" fmla="*/ 842683 w 842683"/>
              <a:gd name="connsiteY3" fmla="*/ 0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683" h="242047">
                <a:moveTo>
                  <a:pt x="0" y="242047"/>
                </a:moveTo>
                <a:lnTo>
                  <a:pt x="286871" y="242047"/>
                </a:lnTo>
                <a:lnTo>
                  <a:pt x="286871" y="0"/>
                </a:lnTo>
                <a:lnTo>
                  <a:pt x="842683" y="0"/>
                </a:lnTo>
              </a:path>
            </a:pathLst>
          </a:custGeom>
          <a:noFill/>
          <a:ln>
            <a:solidFill>
              <a:srgbClr val="FF2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Service and Client </a:t>
            </a:r>
            <a:r>
              <a:rPr lang="fr-FR" dirty="0" err="1"/>
              <a:t>Node</a:t>
            </a:r>
            <a:r>
              <a:rPr lang="fr-FR" dirty="0"/>
              <a:t> (Python)</a:t>
            </a:r>
            <a:endParaRPr lang="fr-FR" i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397626" y="1455115"/>
            <a:ext cx="4415674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Writing the </a:t>
            </a:r>
            <a:r>
              <a:rPr lang="en-US" sz="2400" dirty="0">
                <a:solidFill>
                  <a:srgbClr val="FF2D80"/>
                </a:solidFill>
              </a:rPr>
              <a:t>Client</a:t>
            </a:r>
            <a:r>
              <a:rPr lang="en-US" sz="2400" dirty="0"/>
              <a:t> Node</a:t>
            </a:r>
            <a:endParaRPr lang="he-IL" dirty="0"/>
          </a:p>
        </p:txBody>
      </p:sp>
      <p:sp>
        <p:nvSpPr>
          <p:cNvPr id="31" name="ZoneTexte 30"/>
          <p:cNvSpPr txBox="1"/>
          <p:nvPr/>
        </p:nvSpPr>
        <p:spPr>
          <a:xfrm>
            <a:off x="549614" y="2925560"/>
            <a:ext cx="5143961" cy="523220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cd ~/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catkin_ws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beginner_tutorials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/scripts</a:t>
            </a:r>
          </a:p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gedit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Add_two_ints_client.py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78120" y="2488495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Edit a </a:t>
            </a:r>
            <a:r>
              <a:rPr lang="en-US" dirty="0" err="1">
                <a:latin typeface="Arial MT" panose="020B0604020202020204" pitchFamily="34" charset="0"/>
              </a:rPr>
              <a:t>py</a:t>
            </a:r>
            <a:r>
              <a:rPr lang="en-US" dirty="0">
                <a:latin typeface="Arial MT" panose="020B0604020202020204" pitchFamily="34" charset="0"/>
              </a:rPr>
              <a:t> file in scripts folder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38E4F7-0559-4417-8055-3E1F1A4093F9}"/>
              </a:ext>
            </a:extLst>
          </p:cNvPr>
          <p:cNvSpPr txBox="1"/>
          <p:nvPr/>
        </p:nvSpPr>
        <p:spPr>
          <a:xfrm>
            <a:off x="6071191" y="1566568"/>
            <a:ext cx="5993810" cy="5078313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>
                <a:solidFill>
                  <a:srgbClr val="33934D"/>
                </a:solidFill>
                <a:latin typeface="Consolas" panose="020B0609020204030204" pitchFamily="49" charset="0"/>
              </a:rPr>
              <a:t>#!/</a:t>
            </a:r>
            <a:r>
              <a:rPr lang="en-US" sz="1200" dirty="0" err="1">
                <a:solidFill>
                  <a:srgbClr val="33934D"/>
                </a:solidFill>
                <a:latin typeface="Consolas" panose="020B0609020204030204" pitchFamily="49" charset="0"/>
              </a:rPr>
              <a:t>usr</a:t>
            </a:r>
            <a:r>
              <a:rPr lang="en-US" sz="1200" dirty="0">
                <a:solidFill>
                  <a:srgbClr val="33934D"/>
                </a:solidFill>
                <a:latin typeface="Consolas" panose="020B0609020204030204" pitchFamily="49" charset="0"/>
              </a:rPr>
              <a:t>/bin/</a:t>
            </a:r>
            <a:r>
              <a:rPr lang="en-US" sz="1200" dirty="0" err="1">
                <a:solidFill>
                  <a:srgbClr val="33934D"/>
                </a:solidFill>
                <a:latin typeface="Consolas" panose="020B0609020204030204" pitchFamily="49" charset="0"/>
              </a:rPr>
              <a:t>env</a:t>
            </a:r>
            <a:r>
              <a:rPr lang="en-US" sz="1200" dirty="0">
                <a:solidFill>
                  <a:srgbClr val="33934D"/>
                </a:solidFill>
                <a:latin typeface="Consolas" panose="020B0609020204030204" pitchFamily="49" charset="0"/>
              </a:rPr>
              <a:t> python</a:t>
            </a:r>
          </a:p>
          <a:p>
            <a:pPr marL="0" lvl="1"/>
            <a:endParaRPr lang="en-US" sz="1200" dirty="0">
              <a:solidFill>
                <a:srgbClr val="33934D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import sys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rospy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</a:rPr>
              <a:t>beginner_tutorials.srv</a:t>
            </a:r>
            <a:r>
              <a:rPr lang="en-US" sz="1200" dirty="0">
                <a:latin typeface="Consolas" panose="020B0609020204030204" pitchFamily="49" charset="0"/>
              </a:rPr>
              <a:t> import *</a:t>
            </a:r>
          </a:p>
          <a:p>
            <a:pPr marL="0" lvl="1"/>
            <a:endParaRPr lang="en-US" sz="1200" dirty="0">
              <a:latin typeface="Consolas" panose="020B0609020204030204" pitchFamily="49" charset="0"/>
            </a:endParaRPr>
          </a:p>
          <a:p>
            <a:pPr marL="0" lvl="1"/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add_two_ints_client</a:t>
            </a:r>
            <a:r>
              <a:rPr lang="en-US" sz="1200" dirty="0">
                <a:latin typeface="Consolas" panose="020B0609020204030204" pitchFamily="49" charset="0"/>
              </a:rPr>
              <a:t>(x, y):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rospy.wait_for_service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add_two_ints</a:t>
            </a:r>
            <a:r>
              <a:rPr lang="en-US" sz="1200" dirty="0">
                <a:latin typeface="Consolas" panose="020B0609020204030204" pitchFamily="49" charset="0"/>
              </a:rPr>
              <a:t>')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try: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add_two_ints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rospy.ServiceProxy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add_two_ints</a:t>
            </a:r>
            <a:r>
              <a:rPr lang="en-US" sz="1200" dirty="0">
                <a:latin typeface="Consolas" panose="020B0609020204030204" pitchFamily="49" charset="0"/>
              </a:rPr>
              <a:t>', </a:t>
            </a:r>
            <a:r>
              <a:rPr lang="en-US" sz="1200" dirty="0" err="1">
                <a:latin typeface="Consolas" panose="020B0609020204030204" pitchFamily="49" charset="0"/>
              </a:rPr>
              <a:t>AddTwoInts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resp1 = </a:t>
            </a:r>
            <a:r>
              <a:rPr lang="en-US" sz="1200" dirty="0" err="1">
                <a:latin typeface="Consolas" panose="020B0609020204030204" pitchFamily="49" charset="0"/>
              </a:rPr>
              <a:t>add_two_ints</a:t>
            </a:r>
            <a:r>
              <a:rPr lang="en-US" sz="1200" dirty="0">
                <a:latin typeface="Consolas" panose="020B0609020204030204" pitchFamily="49" charset="0"/>
              </a:rPr>
              <a:t>(x, y)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return resp1.sum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except </a:t>
            </a:r>
            <a:r>
              <a:rPr lang="en-US" sz="1200" dirty="0" err="1">
                <a:latin typeface="Consolas" panose="020B0609020204030204" pitchFamily="49" charset="0"/>
              </a:rPr>
              <a:t>rospy.ServiceException</a:t>
            </a:r>
            <a:r>
              <a:rPr lang="en-US" sz="1200" dirty="0">
                <a:latin typeface="Consolas" panose="020B0609020204030204" pitchFamily="49" charset="0"/>
              </a:rPr>
              <a:t>, e: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print "Service call failed: %</a:t>
            </a:r>
            <a:r>
              <a:rPr lang="en-US" sz="1200" dirty="0" err="1">
                <a:latin typeface="Consolas" panose="020B0609020204030204" pitchFamily="49" charset="0"/>
              </a:rPr>
              <a:t>s"%e</a:t>
            </a:r>
            <a:endParaRPr lang="en-US" sz="1200" dirty="0">
              <a:latin typeface="Consolas" panose="020B0609020204030204" pitchFamily="49" charset="0"/>
            </a:endParaRPr>
          </a:p>
          <a:p>
            <a:pPr marL="0" lvl="1"/>
            <a:endParaRPr lang="en-US" sz="1200" dirty="0">
              <a:latin typeface="Consolas" panose="020B0609020204030204" pitchFamily="49" charset="0"/>
            </a:endParaRPr>
          </a:p>
          <a:p>
            <a:pPr marL="0" lvl="1"/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usage():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return "%s [x y]"%</a:t>
            </a:r>
            <a:r>
              <a:rPr lang="en-US" sz="1200" dirty="0" err="1">
                <a:latin typeface="Consolas" panose="020B06090202040302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</a:rPr>
              <a:t>[0]</a:t>
            </a:r>
          </a:p>
          <a:p>
            <a:pPr marL="0" lvl="1"/>
            <a:endParaRPr lang="en-US" sz="1200" dirty="0">
              <a:latin typeface="Consolas" panose="020B0609020204030204" pitchFamily="49" charset="0"/>
            </a:endParaRP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if __name__ == "__main__":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</a:rPr>
              <a:t>) == 3: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x =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</a:rPr>
              <a:t>[1])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y =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</a:rPr>
              <a:t>[2])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else: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print usage()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sys.exit</a:t>
            </a:r>
            <a:r>
              <a:rPr lang="en-US" sz="1200" dirty="0">
                <a:latin typeface="Consolas" panose="020B0609020204030204" pitchFamily="49" charset="0"/>
              </a:rPr>
              <a:t>(1)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print "Requesting %s+%s"%(x, y)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print "%s + %s = %s"%(x, y, </a:t>
            </a:r>
            <a:r>
              <a:rPr lang="en-US" sz="1200" dirty="0" err="1">
                <a:latin typeface="Consolas" panose="020B0609020204030204" pitchFamily="49" charset="0"/>
              </a:rPr>
              <a:t>add_two_ints_client</a:t>
            </a:r>
            <a:r>
              <a:rPr lang="en-US" sz="1200" dirty="0">
                <a:latin typeface="Consolas" panose="020B0609020204030204" pitchFamily="49" charset="0"/>
              </a:rPr>
              <a:t>(x, y))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80900F-7779-43D5-B414-071D64F23CE1}"/>
              </a:ext>
            </a:extLst>
          </p:cNvPr>
          <p:cNvSpPr txBox="1"/>
          <p:nvPr/>
        </p:nvSpPr>
        <p:spPr>
          <a:xfrm>
            <a:off x="2364394" y="4724082"/>
            <a:ext cx="738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scripts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3DFCDCE-94C0-4EB3-B868-40500A680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00" y="3701051"/>
            <a:ext cx="405459" cy="328081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CE94691F-FDDC-4456-BE3C-94B83FF0D328}"/>
              </a:ext>
            </a:extLst>
          </p:cNvPr>
          <p:cNvSpPr txBox="1"/>
          <p:nvPr/>
        </p:nvSpPr>
        <p:spPr>
          <a:xfrm>
            <a:off x="664506" y="4040050"/>
            <a:ext cx="1460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err="1">
                <a:latin typeface="Consolas" panose="020B0609020204030204" pitchFamily="49" charset="0"/>
              </a:rPr>
              <a:t>beginner_tutorials</a:t>
            </a:r>
            <a:endParaRPr lang="fr-FR" sz="9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E437349-85B0-4067-B224-C5218FE4218D}"/>
              </a:ext>
            </a:extLst>
          </p:cNvPr>
          <p:cNvCxnSpPr/>
          <p:nvPr/>
        </p:nvCxnSpPr>
        <p:spPr>
          <a:xfrm>
            <a:off x="2125532" y="3880878"/>
            <a:ext cx="18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9F6594A-CAEA-4103-82B8-D35DC667BE20}"/>
              </a:ext>
            </a:extLst>
          </p:cNvPr>
          <p:cNvCxnSpPr/>
          <p:nvPr/>
        </p:nvCxnSpPr>
        <p:spPr>
          <a:xfrm>
            <a:off x="2306150" y="3880878"/>
            <a:ext cx="0" cy="119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6A0A4A8-99F5-48E9-ACA2-C52592B2D6CE}"/>
              </a:ext>
            </a:extLst>
          </p:cNvPr>
          <p:cNvCxnSpPr/>
          <p:nvPr/>
        </p:nvCxnSpPr>
        <p:spPr>
          <a:xfrm>
            <a:off x="2307906" y="4018724"/>
            <a:ext cx="137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5BE1654-86D2-4D65-A95E-460AA09D1FE5}"/>
              </a:ext>
            </a:extLst>
          </p:cNvPr>
          <p:cNvCxnSpPr/>
          <p:nvPr/>
        </p:nvCxnSpPr>
        <p:spPr>
          <a:xfrm>
            <a:off x="2307906" y="4607410"/>
            <a:ext cx="113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443CE56-8BEF-443D-9AF2-F5F42B5E433E}"/>
              </a:ext>
            </a:extLst>
          </p:cNvPr>
          <p:cNvCxnSpPr/>
          <p:nvPr/>
        </p:nvCxnSpPr>
        <p:spPr>
          <a:xfrm>
            <a:off x="2307906" y="5078348"/>
            <a:ext cx="113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7EA3D93-40E9-40B8-B7E1-A04125915B77}"/>
              </a:ext>
            </a:extLst>
          </p:cNvPr>
          <p:cNvCxnSpPr/>
          <p:nvPr/>
        </p:nvCxnSpPr>
        <p:spPr>
          <a:xfrm>
            <a:off x="2867689" y="4648983"/>
            <a:ext cx="342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9ED2E31B-8643-4430-9061-6FDCDFEF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05" y="4474149"/>
            <a:ext cx="262372" cy="331417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4CB6767C-B333-4DE7-83AD-8DF85DD163C1}"/>
              </a:ext>
            </a:extLst>
          </p:cNvPr>
          <p:cNvSpPr txBox="1"/>
          <p:nvPr/>
        </p:nvSpPr>
        <p:spPr>
          <a:xfrm>
            <a:off x="3448201" y="4543956"/>
            <a:ext cx="2245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a</a:t>
            </a:r>
            <a:r>
              <a:rPr lang="fr-FR" sz="1100" dirty="0" smtClean="0">
                <a:latin typeface="Consolas" panose="020B0609020204030204" pitchFamily="49" charset="0"/>
              </a:rPr>
              <a:t>dd_two_ints_server.py</a:t>
            </a:r>
            <a:endParaRPr lang="fr-FR" sz="1100" dirty="0">
              <a:latin typeface="Consolas" panose="020B0609020204030204" pitchFamily="49" charset="0"/>
            </a:endParaRP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A297FED-864A-4A9E-A933-88C1CB4F24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30" y="4441043"/>
            <a:ext cx="405459" cy="328081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61" y="4537570"/>
            <a:ext cx="203632" cy="20363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549614" y="6082826"/>
            <a:ext cx="5143961" cy="307777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chmod +x scripts/Add_two_ints_client.py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78120" y="5672656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… and make it executable</a:t>
            </a:r>
            <a:endParaRPr lang="fr-FR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47EA3D93-40E9-40B8-B7E1-A04125915B77}"/>
              </a:ext>
            </a:extLst>
          </p:cNvPr>
          <p:cNvCxnSpPr/>
          <p:nvPr/>
        </p:nvCxnSpPr>
        <p:spPr>
          <a:xfrm>
            <a:off x="2867768" y="4027590"/>
            <a:ext cx="342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8">
            <a:extLst>
              <a:ext uri="{FF2B5EF4-FFF2-40B4-BE49-F238E27FC236}">
                <a16:creationId xmlns:a16="http://schemas.microsoft.com/office/drawing/2014/main" id="{9ED2E31B-8643-4430-9061-6FDCDFEF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84" y="3852756"/>
            <a:ext cx="262372" cy="331417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4CB6767C-B333-4DE7-83AD-8DF85DD163C1}"/>
              </a:ext>
            </a:extLst>
          </p:cNvPr>
          <p:cNvSpPr txBox="1"/>
          <p:nvPr/>
        </p:nvSpPr>
        <p:spPr>
          <a:xfrm>
            <a:off x="3448280" y="3922563"/>
            <a:ext cx="2245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 err="1">
                <a:latin typeface="Consolas" panose="020B0609020204030204" pitchFamily="49" charset="0"/>
              </a:rPr>
              <a:t>AddTwoInts.srv</a:t>
            </a:r>
            <a:r>
              <a:rPr lang="fr-FR" altLang="fr-FR" sz="1100" dirty="0">
                <a:solidFill>
                  <a:srgbClr val="FF2D80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A297FED-864A-4A9E-A933-88C1CB4F24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09" y="3819650"/>
            <a:ext cx="405459" cy="328081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CD80900F-7779-43D5-B414-071D64F23CE1}"/>
              </a:ext>
            </a:extLst>
          </p:cNvPr>
          <p:cNvSpPr txBox="1"/>
          <p:nvPr/>
        </p:nvSpPr>
        <p:spPr>
          <a:xfrm>
            <a:off x="2411279" y="4105725"/>
            <a:ext cx="738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srv</a:t>
            </a:r>
            <a:endParaRPr lang="fr-FR" sz="11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ED2E31B-8643-4430-9061-6FDCDFEF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05" y="4956808"/>
            <a:ext cx="262372" cy="331417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CB6767C-B333-4DE7-83AD-8DF85DD163C1}"/>
              </a:ext>
            </a:extLst>
          </p:cNvPr>
          <p:cNvSpPr txBox="1"/>
          <p:nvPr/>
        </p:nvSpPr>
        <p:spPr>
          <a:xfrm>
            <a:off x="3448201" y="5026615"/>
            <a:ext cx="2245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2D80"/>
                </a:solidFill>
                <a:latin typeface="Consolas" panose="020B0609020204030204" pitchFamily="49" charset="0"/>
              </a:rPr>
              <a:t>a</a:t>
            </a:r>
            <a:r>
              <a:rPr lang="fr-FR" sz="1100" dirty="0" smtClean="0">
                <a:solidFill>
                  <a:srgbClr val="FF2D80"/>
                </a:solidFill>
                <a:latin typeface="Consolas" panose="020B0609020204030204" pitchFamily="49" charset="0"/>
              </a:rPr>
              <a:t>dd_two_ints_client.py</a:t>
            </a:r>
            <a:endParaRPr lang="fr-FR" sz="1100" dirty="0">
              <a:solidFill>
                <a:srgbClr val="FF2D8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102971" y="4648983"/>
            <a:ext cx="0" cy="4627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02971" y="5111686"/>
            <a:ext cx="107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Service and Client </a:t>
            </a:r>
            <a:r>
              <a:rPr lang="fr-FR" dirty="0" err="1"/>
              <a:t>Node</a:t>
            </a:r>
            <a:r>
              <a:rPr lang="fr-FR" dirty="0"/>
              <a:t> (Python)</a:t>
            </a:r>
            <a:endParaRPr lang="fr-FR" i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397626" y="1455115"/>
            <a:ext cx="4415674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Examining the </a:t>
            </a:r>
            <a:r>
              <a:rPr lang="en-US" sz="2400" dirty="0">
                <a:solidFill>
                  <a:srgbClr val="FF2D80"/>
                </a:solidFill>
              </a:rPr>
              <a:t>Client</a:t>
            </a:r>
            <a:r>
              <a:rPr lang="en-US" sz="2400" dirty="0"/>
              <a:t> Node</a:t>
            </a:r>
            <a:endParaRPr lang="he-IL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38E4F7-0559-4417-8055-3E1F1A4093F9}"/>
              </a:ext>
            </a:extLst>
          </p:cNvPr>
          <p:cNvSpPr txBox="1"/>
          <p:nvPr/>
        </p:nvSpPr>
        <p:spPr>
          <a:xfrm>
            <a:off x="6071191" y="1566568"/>
            <a:ext cx="5993810" cy="5078313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>
                <a:solidFill>
                  <a:srgbClr val="33934D"/>
                </a:solidFill>
                <a:latin typeface="Consolas" panose="020B0609020204030204" pitchFamily="49" charset="0"/>
              </a:rPr>
              <a:t>#!/</a:t>
            </a:r>
            <a:r>
              <a:rPr lang="en-US" sz="1200" dirty="0" err="1">
                <a:solidFill>
                  <a:srgbClr val="33934D"/>
                </a:solidFill>
                <a:latin typeface="Consolas" panose="020B0609020204030204" pitchFamily="49" charset="0"/>
              </a:rPr>
              <a:t>usr</a:t>
            </a:r>
            <a:r>
              <a:rPr lang="en-US" sz="1200" dirty="0">
                <a:solidFill>
                  <a:srgbClr val="33934D"/>
                </a:solidFill>
                <a:latin typeface="Consolas" panose="020B0609020204030204" pitchFamily="49" charset="0"/>
              </a:rPr>
              <a:t>/bin/</a:t>
            </a:r>
            <a:r>
              <a:rPr lang="en-US" sz="1200" dirty="0" err="1">
                <a:solidFill>
                  <a:srgbClr val="33934D"/>
                </a:solidFill>
                <a:latin typeface="Consolas" panose="020B0609020204030204" pitchFamily="49" charset="0"/>
              </a:rPr>
              <a:t>env</a:t>
            </a:r>
            <a:r>
              <a:rPr lang="en-US" sz="1200" dirty="0">
                <a:solidFill>
                  <a:srgbClr val="33934D"/>
                </a:solidFill>
                <a:latin typeface="Consolas" panose="020B0609020204030204" pitchFamily="49" charset="0"/>
              </a:rPr>
              <a:t> python</a:t>
            </a:r>
          </a:p>
          <a:p>
            <a:pPr marL="0" lvl="1"/>
            <a:endParaRPr lang="en-US" sz="1200" dirty="0">
              <a:solidFill>
                <a:srgbClr val="33934D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import sys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rospy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</a:rPr>
              <a:t>beginner_tutorials.srv</a:t>
            </a:r>
            <a:r>
              <a:rPr lang="en-US" sz="1200" dirty="0">
                <a:latin typeface="Consolas" panose="020B0609020204030204" pitchFamily="49" charset="0"/>
              </a:rPr>
              <a:t> import *</a:t>
            </a:r>
          </a:p>
          <a:p>
            <a:pPr marL="0" lvl="1"/>
            <a:endParaRPr lang="en-US" sz="1200" dirty="0">
              <a:latin typeface="Consolas" panose="020B0609020204030204" pitchFamily="49" charset="0"/>
            </a:endParaRPr>
          </a:p>
          <a:p>
            <a:pPr marL="0" lvl="1"/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add_two_ints_client</a:t>
            </a:r>
            <a:r>
              <a:rPr lang="en-US" sz="1200" dirty="0">
                <a:latin typeface="Consolas" panose="020B0609020204030204" pitchFamily="49" charset="0"/>
              </a:rPr>
              <a:t>(x, y):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rospy.wait_for_service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add_two_ints</a:t>
            </a:r>
            <a:r>
              <a:rPr lang="en-US" sz="1200" dirty="0">
                <a:latin typeface="Consolas" panose="020B0609020204030204" pitchFamily="49" charset="0"/>
              </a:rPr>
              <a:t>')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try: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add_two_ints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rospy.ServiceProxy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add_two_ints</a:t>
            </a:r>
            <a:r>
              <a:rPr lang="en-US" sz="1200" dirty="0">
                <a:latin typeface="Consolas" panose="020B0609020204030204" pitchFamily="49" charset="0"/>
              </a:rPr>
              <a:t>', </a:t>
            </a:r>
            <a:r>
              <a:rPr lang="en-US" sz="1200" dirty="0" err="1">
                <a:latin typeface="Consolas" panose="020B0609020204030204" pitchFamily="49" charset="0"/>
              </a:rPr>
              <a:t>AddTwoInts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resp1 = </a:t>
            </a:r>
            <a:r>
              <a:rPr lang="en-US" sz="1200" dirty="0" err="1">
                <a:latin typeface="Consolas" panose="020B0609020204030204" pitchFamily="49" charset="0"/>
              </a:rPr>
              <a:t>add_two_ints</a:t>
            </a:r>
            <a:r>
              <a:rPr lang="en-US" sz="1200" dirty="0">
                <a:latin typeface="Consolas" panose="020B0609020204030204" pitchFamily="49" charset="0"/>
              </a:rPr>
              <a:t>(x, y)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return resp1.sum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except </a:t>
            </a:r>
            <a:r>
              <a:rPr lang="en-US" sz="1200" dirty="0" err="1">
                <a:latin typeface="Consolas" panose="020B0609020204030204" pitchFamily="49" charset="0"/>
              </a:rPr>
              <a:t>rospy.ServiceException</a:t>
            </a:r>
            <a:r>
              <a:rPr lang="en-US" sz="1200" dirty="0">
                <a:latin typeface="Consolas" panose="020B0609020204030204" pitchFamily="49" charset="0"/>
              </a:rPr>
              <a:t>, e: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print "Service call failed: %</a:t>
            </a:r>
            <a:r>
              <a:rPr lang="en-US" sz="1200" dirty="0" err="1">
                <a:latin typeface="Consolas" panose="020B0609020204030204" pitchFamily="49" charset="0"/>
              </a:rPr>
              <a:t>s"%e</a:t>
            </a:r>
            <a:endParaRPr lang="en-US" sz="1200" dirty="0">
              <a:latin typeface="Consolas" panose="020B0609020204030204" pitchFamily="49" charset="0"/>
            </a:endParaRPr>
          </a:p>
          <a:p>
            <a:pPr marL="0" lvl="1"/>
            <a:endParaRPr lang="en-US" sz="1200" dirty="0">
              <a:latin typeface="Consolas" panose="020B0609020204030204" pitchFamily="49" charset="0"/>
            </a:endParaRPr>
          </a:p>
          <a:p>
            <a:pPr marL="0" lvl="1"/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usage():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return "%s [x y]"%</a:t>
            </a:r>
            <a:r>
              <a:rPr lang="en-US" sz="1200" dirty="0" err="1">
                <a:latin typeface="Consolas" panose="020B06090202040302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</a:rPr>
              <a:t>[0]</a:t>
            </a:r>
          </a:p>
          <a:p>
            <a:pPr marL="0" lvl="1"/>
            <a:endParaRPr lang="en-US" sz="1200" dirty="0">
              <a:latin typeface="Consolas" panose="020B0609020204030204" pitchFamily="49" charset="0"/>
            </a:endParaRP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if __name__ == "__main__":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</a:rPr>
              <a:t>) == 3: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x =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</a:rPr>
              <a:t>[1])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y =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</a:rPr>
              <a:t>[2])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else: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print usage()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sys.exit</a:t>
            </a:r>
            <a:r>
              <a:rPr lang="en-US" sz="1200" dirty="0">
                <a:latin typeface="Consolas" panose="020B0609020204030204" pitchFamily="49" charset="0"/>
              </a:rPr>
              <a:t>(1)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print "Requesting %s+%s"%(x, y)</a:t>
            </a:r>
          </a:p>
          <a:p>
            <a:pPr marL="0" lvl="1"/>
            <a:r>
              <a:rPr lang="en-US" sz="1200" dirty="0">
                <a:latin typeface="Consolas" panose="020B0609020204030204" pitchFamily="49" charset="0"/>
              </a:rPr>
              <a:t>    print "%s + %s = %s"%(x, y, </a:t>
            </a:r>
            <a:r>
              <a:rPr lang="en-US" sz="1200" dirty="0" err="1">
                <a:latin typeface="Consolas" panose="020B0609020204030204" pitchFamily="49" charset="0"/>
              </a:rPr>
              <a:t>add_two_ints_client</a:t>
            </a:r>
            <a:r>
              <a:rPr lang="en-US" sz="1200" dirty="0">
                <a:latin typeface="Consolas" panose="020B0609020204030204" pitchFamily="49" charset="0"/>
              </a:rPr>
              <a:t>(x, y))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-37292" y="2817980"/>
            <a:ext cx="551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Wait for the service named </a:t>
            </a:r>
            <a:r>
              <a:rPr lang="en-US" altLang="fr-FR" sz="1200" i="1" dirty="0" err="1">
                <a:latin typeface="Consolas" panose="020B0609020204030204" pitchFamily="49" charset="0"/>
              </a:rPr>
              <a:t>add_two_ints</a:t>
            </a:r>
            <a:r>
              <a:rPr lang="en-US" altLang="fr-FR" sz="1200" i="1" dirty="0">
                <a:latin typeface="Consolas" panose="020B0609020204030204" pitchFamily="49" charset="0"/>
              </a:rPr>
              <a:t> </a:t>
            </a:r>
            <a:r>
              <a:rPr lang="en-US" altLang="fr-FR" sz="1400" dirty="0"/>
              <a:t>to be advertised by the server</a:t>
            </a:r>
            <a:endParaRPr lang="fr-FR" alt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-37293" y="3239451"/>
            <a:ext cx="551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Once the service is advertised, we can set up a local proxy for it</a:t>
            </a:r>
            <a:endParaRPr lang="fr-FR" altLang="fr-FR" sz="1400" dirty="0"/>
          </a:p>
        </p:txBody>
      </p:sp>
      <p:cxnSp>
        <p:nvCxnSpPr>
          <p:cNvPr id="50" name="Connecteur droit 49"/>
          <p:cNvCxnSpPr/>
          <p:nvPr/>
        </p:nvCxnSpPr>
        <p:spPr>
          <a:xfrm flipH="1">
            <a:off x="5479911" y="3012060"/>
            <a:ext cx="766795" cy="1"/>
          </a:xfrm>
          <a:prstGeom prst="line">
            <a:avLst/>
          </a:prstGeom>
          <a:ln w="9525">
            <a:solidFill>
              <a:srgbClr val="FF2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5479911" y="3393340"/>
            <a:ext cx="1150193" cy="1"/>
          </a:xfrm>
          <a:prstGeom prst="line">
            <a:avLst/>
          </a:prstGeom>
          <a:ln w="9525">
            <a:solidFill>
              <a:srgbClr val="FF2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Creating</a:t>
            </a:r>
            <a:r>
              <a:rPr lang="fr-FR" dirty="0"/>
              <a:t> a Publisher and a </a:t>
            </a:r>
            <a:r>
              <a:rPr lang="fr-FR" dirty="0" err="1"/>
              <a:t>Subscriber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(Python)</a:t>
            </a:r>
            <a:endParaRPr lang="fr-FR" i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397626" y="1455115"/>
            <a:ext cx="4415674" cy="4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Building the nodes</a:t>
            </a:r>
            <a:endParaRPr lang="he-IL" dirty="0"/>
          </a:p>
        </p:txBody>
      </p:sp>
      <p:sp>
        <p:nvSpPr>
          <p:cNvPr id="9" name="ZoneTexte 8"/>
          <p:cNvSpPr txBox="1"/>
          <p:nvPr/>
        </p:nvSpPr>
        <p:spPr>
          <a:xfrm>
            <a:off x="1038917" y="3733365"/>
            <a:ext cx="5143961" cy="584775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cd ~/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catkin_ws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catkin_make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beginner_tutorials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38917" y="4872426"/>
            <a:ext cx="5143961" cy="584775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cd ~/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catkin_ws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source ./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devel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setup.bash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54772" y="3162859"/>
            <a:ext cx="606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Build package</a:t>
            </a:r>
          </a:p>
          <a:p>
            <a:r>
              <a:rPr lang="en-US" dirty="0"/>
              <a:t>(we use </a:t>
            </a:r>
            <a:r>
              <a:rPr lang="en-US" dirty="0" err="1"/>
              <a:t>Cmake</a:t>
            </a:r>
            <a:r>
              <a:rPr lang="en-US" dirty="0"/>
              <a:t> as the build system even for Python nodes)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75647" y="4489915"/>
            <a:ext cx="671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Make sure you have sourced your workspace's </a:t>
            </a:r>
            <a:r>
              <a:rPr lang="en-US" dirty="0" err="1">
                <a:latin typeface="Arial MT" panose="020B0604020202020204" pitchFamily="34" charset="0"/>
              </a:rPr>
              <a:t>setup.bash</a:t>
            </a:r>
            <a:r>
              <a:rPr lang="en-US" dirty="0">
                <a:latin typeface="Arial MT" panose="020B0604020202020204" pitchFamily="34" charset="0"/>
              </a:rPr>
              <a:t> file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46850" y="2400114"/>
            <a:ext cx="5143961" cy="584775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chmod +x </a:t>
            </a:r>
            <a:r>
              <a:rPr lang="fr-FR" altLang="fr-FR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scripts/</a:t>
            </a:r>
            <a:r>
              <a:rPr lang="fr-FR" altLang="fr-FR" sz="1600" dirty="0">
                <a:latin typeface="Consolas" panose="020B0609020204030204" pitchFamily="49" charset="0"/>
              </a:rPr>
              <a:t>a</a:t>
            </a:r>
            <a:r>
              <a:rPr lang="fr-FR" sz="1600" dirty="0" smtClean="0">
                <a:latin typeface="Consolas" panose="020B0609020204030204" pitchFamily="49" charset="0"/>
              </a:rPr>
              <a:t>dd_two_ints_server.py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fr-FR" alt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chmod +x </a:t>
            </a:r>
            <a:r>
              <a:rPr lang="fr-FR" altLang="fr-FR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scripts/</a:t>
            </a:r>
            <a:r>
              <a:rPr lang="fr-FR" altLang="fr-FR" sz="1600" dirty="0">
                <a:solidFill>
                  <a:srgbClr val="FF2D80"/>
                </a:solidFill>
                <a:latin typeface="Consolas" panose="020B0609020204030204" pitchFamily="49" charset="0"/>
              </a:rPr>
              <a:t>a</a:t>
            </a:r>
            <a:r>
              <a:rPr lang="fr-FR" sz="1600" dirty="0" smtClean="0">
                <a:solidFill>
                  <a:srgbClr val="FF2D80"/>
                </a:solidFill>
                <a:latin typeface="Consolas" panose="020B0609020204030204" pitchFamily="49" charset="0"/>
              </a:rPr>
              <a:t>dd_two_ints_client.py</a:t>
            </a:r>
            <a:endParaRPr lang="fr-FR" sz="1600" dirty="0">
              <a:solidFill>
                <a:srgbClr val="FF2D8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75646" y="2057586"/>
            <a:ext cx="580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not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: </a:t>
            </a:r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 dirty="0"/>
              <a:t> (for Python </a:t>
            </a:r>
            <a:r>
              <a:rPr lang="fr-FR" dirty="0" err="1"/>
              <a:t>only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4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ROS </a:t>
            </a:r>
            <a:r>
              <a:rPr lang="fr-FR" dirty="0" err="1"/>
              <a:t>Bags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47137" y="1859493"/>
            <a:ext cx="5874201" cy="4351338"/>
          </a:xfrm>
        </p:spPr>
        <p:txBody>
          <a:bodyPr/>
          <a:lstStyle/>
          <a:p>
            <a:r>
              <a:rPr lang="en-US" b="1" dirty="0"/>
              <a:t>rosbag: </a:t>
            </a:r>
            <a:r>
              <a:rPr lang="en-US" sz="1600" dirty="0"/>
              <a:t>set of tools for recording messages and playing back later to ROS topics offline. </a:t>
            </a:r>
          </a:p>
          <a:p>
            <a:r>
              <a:rPr lang="en-US" sz="1600" dirty="0"/>
              <a:t>Can be used to mimic real sensor streams for offline debugging.</a:t>
            </a:r>
          </a:p>
          <a:p>
            <a:r>
              <a:rPr lang="en-US" sz="1600" dirty="0"/>
              <a:t>Useful for debugging algorithm.</a:t>
            </a:r>
          </a:p>
          <a:p>
            <a:r>
              <a:rPr lang="en-US" sz="1600" dirty="0"/>
              <a:t>The file a name is in the format: </a:t>
            </a:r>
            <a:r>
              <a:rPr lang="en-US" sz="1600" i="1" dirty="0" err="1"/>
              <a:t>file_name_YYYY</a:t>
            </a:r>
            <a:r>
              <a:rPr lang="en-US" sz="1600" i="1" dirty="0"/>
              <a:t>-MM-DD-HH-mm-</a:t>
            </a:r>
            <a:r>
              <a:rPr lang="en-US" sz="1600" i="1" dirty="0" err="1"/>
              <a:t>ss.bag</a:t>
            </a:r>
            <a:endParaRPr lang="fr-FR" sz="1600" i="1" dirty="0"/>
          </a:p>
        </p:txBody>
      </p:sp>
      <p:sp>
        <p:nvSpPr>
          <p:cNvPr id="6" name="ZoneTexte 5"/>
          <p:cNvSpPr txBox="1"/>
          <p:nvPr/>
        </p:nvSpPr>
        <p:spPr>
          <a:xfrm>
            <a:off x="645536" y="4760110"/>
            <a:ext cx="5640800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rosbag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record [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topic_1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 [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topic_2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 -o [</a:t>
            </a: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bag_name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5535" y="5636136"/>
            <a:ext cx="5640801" cy="33855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rosbag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play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[</a:t>
            </a:r>
            <a:r>
              <a:rPr lang="fr-FR" sz="1600" i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bag_name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091091" y="1822718"/>
            <a:ext cx="328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MT" panose="020B0604020202020204" pitchFamily="34" charset="0"/>
              </a:rPr>
              <a:t>Examples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2265" y="5291725"/>
            <a:ext cx="52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Playback messages with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155448" y="2176138"/>
            <a:ext cx="3694113" cy="830997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rosbag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record –a</a:t>
            </a:r>
          </a:p>
          <a:p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rosbag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play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clock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mybag.bag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82265" y="4403239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Record topics with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21307"/>
          <a:stretch/>
        </p:blipFill>
        <p:spPr>
          <a:xfrm>
            <a:off x="7191550" y="3762468"/>
            <a:ext cx="4706307" cy="24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logging</a:t>
            </a:r>
            <a:r>
              <a:rPr lang="fr-FR" dirty="0"/>
              <a:t> </a:t>
            </a:r>
            <a:r>
              <a:rPr lang="fr-FR" i="1" dirty="0" err="1"/>
              <a:t>turtlesim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77" y="1585865"/>
            <a:ext cx="10092684" cy="509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2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ROS computation graph   </a:t>
            </a:r>
            <a:r>
              <a:rPr lang="fr-FR" i="1" dirty="0" err="1"/>
              <a:t>rqt</a:t>
            </a:r>
            <a:endParaRPr lang="fr-FR" i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47137" y="1859493"/>
            <a:ext cx="8047563" cy="4351338"/>
          </a:xfrm>
        </p:spPr>
        <p:txBody>
          <a:bodyPr/>
          <a:lstStyle/>
          <a:p>
            <a:r>
              <a:rPr lang="en-US" i="1" dirty="0" err="1"/>
              <a:t>rqt_graph</a:t>
            </a:r>
            <a:r>
              <a:rPr lang="en-US" dirty="0"/>
              <a:t> creates a dynamic graph of what's going on in the system</a:t>
            </a:r>
          </a:p>
          <a:p>
            <a:r>
              <a:rPr lang="en-US" i="1" dirty="0" err="1"/>
              <a:t>rqt_console</a:t>
            </a:r>
            <a:r>
              <a:rPr lang="en-US" dirty="0"/>
              <a:t> attaches to ROS's logging framework to display output from nodes. </a:t>
            </a:r>
            <a:r>
              <a:rPr lang="en-US" dirty="0" err="1"/>
              <a:t>rqt_logger_level</a:t>
            </a:r>
            <a:r>
              <a:rPr lang="en-US" dirty="0"/>
              <a:t> allows us to change the verbosity level (DEBUG, WARN, INFO, and ERROR) of nodes as they run.</a:t>
            </a:r>
            <a:endParaRPr lang="fr-FR" dirty="0"/>
          </a:p>
          <a:p>
            <a:endParaRPr lang="en-US" dirty="0"/>
          </a:p>
          <a:p>
            <a:pPr lvl="0"/>
            <a:r>
              <a:rPr lang="fr-FR" dirty="0" err="1"/>
              <a:t>Prerequisit</a:t>
            </a:r>
            <a:r>
              <a:rPr lang="fr-FR" dirty="0"/>
              <a:t>: </a:t>
            </a:r>
            <a:r>
              <a:rPr lang="en-US" altLang="fr-FR" dirty="0"/>
              <a:t>Install </a:t>
            </a:r>
            <a:r>
              <a:rPr lang="fr-FR" altLang="fr-FR" dirty="0" err="1"/>
              <a:t>rqt</a:t>
            </a:r>
            <a:r>
              <a:rPr lang="fr-FR" altLang="fr-FR" dirty="0"/>
              <a:t> package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99448" y="4359254"/>
            <a:ext cx="7939752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apt-get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ros-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kinetic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rqt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ros-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kinetic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rqt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common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-plugins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6102" y="4864566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Launch </a:t>
            </a:r>
            <a:r>
              <a:rPr lang="en-US" dirty="0" err="1">
                <a:latin typeface="Arial MT" panose="020B0604020202020204" pitchFamily="34" charset="0"/>
              </a:rPr>
              <a:t>rqt_console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99448" y="5233898"/>
            <a:ext cx="7939752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rosrun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rqt_console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rqt_console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06102" y="5714499"/>
            <a:ext cx="75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Launch </a:t>
            </a:r>
            <a:r>
              <a:rPr lang="en-US" dirty="0" err="1">
                <a:latin typeface="Arial MT" panose="020B0604020202020204" pitchFamily="34" charset="0"/>
              </a:rPr>
              <a:t>rosrun</a:t>
            </a:r>
            <a:r>
              <a:rPr lang="en-US" dirty="0">
                <a:latin typeface="Arial MT" panose="020B0604020202020204" pitchFamily="34" charset="0"/>
              </a:rPr>
              <a:t> </a:t>
            </a:r>
            <a:r>
              <a:rPr lang="en-US" dirty="0" err="1">
                <a:latin typeface="Arial MT" panose="020B0604020202020204" pitchFamily="34" charset="0"/>
              </a:rPr>
              <a:t>rqt_logger_level</a:t>
            </a:r>
            <a:r>
              <a:rPr lang="en-US" dirty="0">
                <a:latin typeface="Arial MT" panose="020B0604020202020204" pitchFamily="34" charset="0"/>
              </a:rPr>
              <a:t> </a:t>
            </a:r>
            <a:r>
              <a:rPr lang="en-US" dirty="0" err="1">
                <a:latin typeface="Arial MT" panose="020B0604020202020204" pitchFamily="34" charset="0"/>
              </a:rPr>
              <a:t>rqt_logger_level</a:t>
            </a:r>
            <a:r>
              <a:rPr lang="en-US" dirty="0">
                <a:latin typeface="Arial MT" panose="020B0604020202020204" pitchFamily="34" charset="0"/>
              </a:rPr>
              <a:t> (in an other terminal)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99448" y="6083831"/>
            <a:ext cx="7939752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rosrun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rqt_logger_level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rqt_logger_level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ROS computation graph   </a:t>
            </a:r>
            <a:r>
              <a:rPr lang="fr-FR" i="1" dirty="0" err="1"/>
              <a:t>rqt</a:t>
            </a:r>
            <a:endParaRPr lang="fr-FR" i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02903" y="1918166"/>
            <a:ext cx="424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Visualize running topics and nodes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96248" y="2338298"/>
            <a:ext cx="3532852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rosrun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rqt_graph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rqt_graph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02903" y="3560035"/>
            <a:ext cx="424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Visualize running topics and nodes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96248" y="3980167"/>
            <a:ext cx="3532852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rosrun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rqt_plot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rqt_plot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ROS Messages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364029" y="1859546"/>
            <a:ext cx="7541721" cy="1775968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dirty="0"/>
              <a:t>Every message type belongs to a specific package</a:t>
            </a:r>
            <a:endParaRPr lang="en-US" sz="2000" dirty="0">
              <a:latin typeface="Arial MT" panose="020B0604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04153" y="2413508"/>
            <a:ext cx="625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 panose="020B0604020202020204" pitchFamily="34" charset="0"/>
              </a:rPr>
              <a:t>Message type names always contain a slash, and the part before the slash is the name of the containing package:</a:t>
            </a:r>
            <a:endParaRPr lang="fr-FR" dirty="0">
              <a:latin typeface="Arial MT" panose="020B0604020202020204" pitchFamily="34" charset="0"/>
            </a:endParaRPr>
          </a:p>
        </p:txBody>
      </p:sp>
      <p:sp>
        <p:nvSpPr>
          <p:cNvPr id="42" name="Espace réservé du contenu 4"/>
          <p:cNvSpPr txBox="1">
            <a:spLocks/>
          </p:cNvSpPr>
          <p:nvPr/>
        </p:nvSpPr>
        <p:spPr>
          <a:xfrm>
            <a:off x="7049248" y="1283066"/>
            <a:ext cx="4355258" cy="422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r>
              <a:rPr lang="en-US" sz="1600" i="1" dirty="0"/>
              <a:t>Example</a:t>
            </a:r>
            <a:r>
              <a:rPr lang="en-US" sz="1600" i="1" dirty="0" smtClean="0"/>
              <a:t>:</a:t>
            </a:r>
            <a:endParaRPr lang="en-US" sz="1600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785065" y="3190390"/>
            <a:ext cx="5143961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package_name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type_name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83" y="1886916"/>
            <a:ext cx="4687176" cy="227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References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235314" y="1978025"/>
            <a:ext cx="5509011" cy="47663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tabLst>
                <a:tab pos="355600" algn="l"/>
              </a:tabLst>
            </a:pPr>
            <a:r>
              <a:rPr lang="en-US" sz="2400" b="1" dirty="0"/>
              <a:t>ROS Cheat Sheet</a:t>
            </a:r>
          </a:p>
          <a:p>
            <a:pPr marL="717550" lvl="2" indent="-260350" defTabSz="7175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https://www.clearpathrobotics.com/ros-robot-operating-system-cheat-sheet/</a:t>
            </a:r>
          </a:p>
          <a:p>
            <a:pPr marL="717550" lvl="2" indent="-260350" defTabSz="7175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https://kapeli.com/cheat_sheets/ROS.docset/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ROS Best Practices</a:t>
            </a:r>
          </a:p>
          <a:p>
            <a:pPr marL="717550" lvl="2" indent="-260350" defTabSz="7175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https://github.com/leggedrobotics/ros_best_practices/wiki</a:t>
            </a:r>
            <a:endParaRPr lang="en-US" sz="2400" b="1" dirty="0"/>
          </a:p>
          <a:p>
            <a:pPr>
              <a:lnSpc>
                <a:spcPct val="110000"/>
              </a:lnSpc>
            </a:pPr>
            <a:r>
              <a:rPr lang="en-US" sz="2400" b="1" dirty="0"/>
              <a:t>ROS Package Template</a:t>
            </a:r>
          </a:p>
          <a:p>
            <a:pPr marL="717550" lvl="2" indent="-260350" defTabSz="7175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https://github.com/leggedrobotics/ros_best_practices/tree/master/ros_package_template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606040" y="1978025"/>
            <a:ext cx="4566036" cy="476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tabLst>
                <a:tab pos="355600" algn="l"/>
              </a:tabLst>
            </a:pPr>
            <a:r>
              <a:rPr lang="en-US" sz="2400" b="1" dirty="0"/>
              <a:t>ROS Wiki</a:t>
            </a:r>
          </a:p>
          <a:p>
            <a:pPr marL="717550" lvl="2" indent="-260350" defTabSz="7175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 http://wiki.ros.org/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Installation</a:t>
            </a:r>
          </a:p>
          <a:p>
            <a:pPr marL="717550" lvl="2" indent="-260350" defTabSz="7175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 http://wiki.ros.org/ROS/Installation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Tutorials</a:t>
            </a:r>
          </a:p>
          <a:p>
            <a:pPr marL="717550" lvl="2" indent="-260350" defTabSz="7175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http://wiki.ros.org/ROS/Tutorials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Available packages</a:t>
            </a:r>
          </a:p>
          <a:p>
            <a:pPr marL="717550" lvl="2" indent="-260350" defTabSz="7175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 http://www.ros.org/browse/</a:t>
            </a:r>
          </a:p>
          <a:p>
            <a:pPr marL="717550" lvl="2" indent="-260350" defTabSz="7175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06231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books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39" y="1914525"/>
            <a:ext cx="3279436" cy="40481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1914525"/>
            <a:ext cx="3114675" cy="40515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398" y="1914525"/>
            <a:ext cx="2840140" cy="364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0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41253" y="2466975"/>
            <a:ext cx="11923748" cy="3977639"/>
          </a:xfrm>
          <a:prstGeom prst="rect">
            <a:avLst/>
          </a:prstGeom>
          <a:solidFill>
            <a:srgbClr val="1B3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47" y="5764209"/>
            <a:ext cx="1552277" cy="5764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21" y="5782764"/>
            <a:ext cx="1818376" cy="539349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392010" y="2622553"/>
            <a:ext cx="10515600" cy="5138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86" y="4830479"/>
            <a:ext cx="999970" cy="109845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92010" y="3637845"/>
            <a:ext cx="370996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  <a:latin typeface="Arial MT" panose="020B0604020202020204" pitchFamily="34" charset="0"/>
              </a:rPr>
              <a:t>Université</a:t>
            </a:r>
            <a:r>
              <a:rPr lang="en-US" b="1" dirty="0">
                <a:solidFill>
                  <a:schemeClr val="bg1"/>
                </a:solidFill>
                <a:latin typeface="Arial MT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MT" panose="020B0604020202020204" pitchFamily="34" charset="0"/>
              </a:rPr>
              <a:t>Savoie</a:t>
            </a:r>
            <a:r>
              <a:rPr lang="en-US" b="1" dirty="0">
                <a:solidFill>
                  <a:schemeClr val="bg1"/>
                </a:solidFill>
                <a:latin typeface="Arial MT" panose="020B0604020202020204" pitchFamily="34" charset="0"/>
              </a:rPr>
              <a:t> Mont Blanc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MT" pitchFamily="2" charset="0"/>
              </a:rPr>
              <a:t>Polytech’ Annecy Chambery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chemeClr val="bg1"/>
                </a:solidFill>
                <a:latin typeface="ArialMT" pitchFamily="2" charset="0"/>
              </a:rPr>
              <a:t>Chemin de Bellevue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chemeClr val="bg1"/>
                </a:solidFill>
                <a:latin typeface="ArialMT" pitchFamily="2" charset="0"/>
              </a:rPr>
              <a:t>74940 Annecy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>
                <a:solidFill>
                  <a:schemeClr val="bg1"/>
                </a:solidFill>
                <a:latin typeface="ArialMT" pitchFamily="2" charset="0"/>
              </a:rPr>
              <a:t>France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dirty="0">
              <a:solidFill>
                <a:schemeClr val="bg1"/>
              </a:solidFill>
              <a:latin typeface="ArialMT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u="sng" dirty="0">
                <a:solidFill>
                  <a:schemeClr val="bg1"/>
                </a:solidFill>
                <a:latin typeface="ArialMT" pitchFamily="2" charset="0"/>
              </a:rPr>
              <a:t>https://www.polytech.univ-savoie.fr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MT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10189" y="3637845"/>
            <a:ext cx="604296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Arial MT" panose="020B0604020202020204" pitchFamily="34" charset="0"/>
              </a:rPr>
              <a:t>Lecturer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MT" pitchFamily="2" charset="0"/>
              </a:rPr>
              <a:t>Luc </a:t>
            </a:r>
            <a:r>
              <a:rPr lang="en-US" sz="1600" dirty="0" err="1">
                <a:solidFill>
                  <a:schemeClr val="bg1"/>
                </a:solidFill>
                <a:latin typeface="ArialMT" pitchFamily="2" charset="0"/>
              </a:rPr>
              <a:t>Marechal</a:t>
            </a:r>
            <a:r>
              <a:rPr lang="en-US" sz="1600" dirty="0">
                <a:solidFill>
                  <a:schemeClr val="bg1"/>
                </a:solidFill>
                <a:latin typeface="ArialMT" pitchFamily="2" charset="0"/>
              </a:rPr>
              <a:t> (luc.marechal@univ-smb.fr)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MT" pitchFamily="2" charset="0"/>
              </a:rPr>
              <a:t>SYMME Lab  (Systems and Materials for Mechatronics°</a:t>
            </a:r>
          </a:p>
          <a:p>
            <a:endParaRPr lang="en-US" sz="1600" dirty="0">
              <a:solidFill>
                <a:schemeClr val="bg1"/>
              </a:solidFill>
              <a:latin typeface="Arial 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ROS Messages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364029" y="1735930"/>
            <a:ext cx="5731971" cy="137557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dirty="0" err="1"/>
              <a:t>msgs</a:t>
            </a:r>
            <a:r>
              <a:rPr lang="en-US" dirty="0"/>
              <a:t> are just simple text files with a field type and field name per line. The field types you can use are: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471007" y="1693756"/>
            <a:ext cx="5365393" cy="1769715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int8, int16, int32, int64 (plus </a:t>
            </a:r>
            <a:r>
              <a:rPr lang="fr-FR" alt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*)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float32, float64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string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time, duration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alt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msg</a:t>
            </a: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files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variable-</a:t>
            </a:r>
            <a:r>
              <a:rPr lang="fr-FR" alt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[] and </a:t>
            </a:r>
            <a:r>
              <a:rPr lang="fr-FR" alt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fixed-length</a:t>
            </a: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fr-FR" alt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[C]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364029" y="3867653"/>
            <a:ext cx="7070813" cy="1603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  <a:buSzPct val="80000"/>
            </a:pPr>
            <a:r>
              <a:rPr lang="fr-FR" altLang="fr-FR" dirty="0"/>
              <a:t>Header: </a:t>
            </a:r>
            <a:r>
              <a:rPr lang="fr-FR" altLang="fr-FR" dirty="0" err="1"/>
              <a:t>special</a:t>
            </a:r>
            <a:r>
              <a:rPr lang="fr-FR" altLang="fr-FR" dirty="0"/>
              <a:t> type in ROS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002515" y="5566049"/>
            <a:ext cx="1950410" cy="102720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latin typeface="Consolas" panose="020B0609020204030204" pitchFamily="49" charset="0"/>
              </a:rPr>
              <a:t>uint32 </a:t>
            </a:r>
            <a:r>
              <a:rPr lang="fr-FR" sz="1400" dirty="0" err="1">
                <a:latin typeface="Consolas" panose="020B0609020204030204" pitchFamily="49" charset="0"/>
              </a:rPr>
              <a:t>seq</a:t>
            </a:r>
            <a:r>
              <a:rPr lang="fr-FR" sz="1400" dirty="0">
                <a:latin typeface="Consolas" panose="020B0609020204030204" pitchFamily="49" charset="0"/>
              </a:rPr>
              <a:t/>
            </a:r>
            <a:br>
              <a:rPr lang="fr-FR" sz="1400" dirty="0">
                <a:latin typeface="Consolas" panose="020B0609020204030204" pitchFamily="49" charset="0"/>
              </a:rPr>
            </a:br>
            <a:r>
              <a:rPr lang="fr-FR" sz="1400" dirty="0">
                <a:latin typeface="Consolas" panose="020B0609020204030204" pitchFamily="49" charset="0"/>
              </a:rPr>
              <a:t>time </a:t>
            </a:r>
            <a:r>
              <a:rPr lang="fr-FR" sz="1400" dirty="0" err="1">
                <a:latin typeface="Consolas" panose="020B0609020204030204" pitchFamily="49" charset="0"/>
              </a:rPr>
              <a:t>stamp</a:t>
            </a:r>
            <a:r>
              <a:rPr lang="fr-FR" sz="1400" dirty="0">
                <a:latin typeface="Consolas" panose="020B0609020204030204" pitchFamily="49" charset="0"/>
              </a:rPr>
              <a:t/>
            </a:r>
            <a:br>
              <a:rPr lang="fr-FR" sz="1400" dirty="0">
                <a:latin typeface="Consolas" panose="020B0609020204030204" pitchFamily="49" charset="0"/>
              </a:rPr>
            </a:br>
            <a:r>
              <a:rPr lang="fr-FR" sz="1400" dirty="0">
                <a:latin typeface="Consolas" panose="020B0609020204030204" pitchFamily="49" charset="0"/>
              </a:rPr>
              <a:t>string </a:t>
            </a:r>
            <a:r>
              <a:rPr lang="fr-FR" sz="1400" dirty="0" err="1">
                <a:latin typeface="Consolas" panose="020B0609020204030204" pitchFamily="49" charset="0"/>
              </a:rPr>
              <a:t>frame_id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771691" y="4328702"/>
            <a:ext cx="5699316" cy="2072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5600" indent="-355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5376D"/>
              </a:buClr>
              <a:buSzPct val="85000"/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1pPr>
            <a:lvl2pPr marL="7874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Arial MT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0000"/>
              </a:lnSpc>
              <a:buSzPct val="80000"/>
              <a:buNone/>
            </a:pPr>
            <a:r>
              <a:rPr lang="fr-FR" altLang="fr-FR" dirty="0"/>
              <a:t>The header </a:t>
            </a:r>
            <a:r>
              <a:rPr lang="fr-FR" altLang="fr-FR" dirty="0" err="1"/>
              <a:t>contains</a:t>
            </a:r>
            <a:r>
              <a:rPr lang="fr-FR" altLang="fr-FR" dirty="0"/>
              <a:t> a </a:t>
            </a:r>
            <a:r>
              <a:rPr lang="fr-FR" altLang="fr-FR" dirty="0" err="1"/>
              <a:t>timestamp</a:t>
            </a:r>
            <a:r>
              <a:rPr lang="fr-FR" altLang="fr-FR" dirty="0"/>
              <a:t> and </a:t>
            </a:r>
            <a:r>
              <a:rPr lang="fr-FR" altLang="fr-FR" dirty="0" err="1"/>
              <a:t>coordinate</a:t>
            </a:r>
            <a:r>
              <a:rPr lang="fr-FR" altLang="fr-FR" dirty="0"/>
              <a:t> frame information </a:t>
            </a:r>
            <a:r>
              <a:rPr lang="fr-FR" altLang="fr-FR" dirty="0" err="1"/>
              <a:t>that</a:t>
            </a:r>
            <a:r>
              <a:rPr lang="fr-FR" altLang="fr-FR" dirty="0"/>
              <a:t> are </a:t>
            </a:r>
            <a:r>
              <a:rPr lang="fr-FR" altLang="fr-FR" dirty="0" err="1"/>
              <a:t>commonly</a:t>
            </a:r>
            <a:r>
              <a:rPr lang="fr-FR" altLang="fr-FR" dirty="0"/>
              <a:t> </a:t>
            </a:r>
            <a:r>
              <a:rPr lang="en-US" altLang="fr-FR" dirty="0"/>
              <a:t>used in ROS to communicate timestamped data in a particular coordinate frame.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42" y="4924707"/>
            <a:ext cx="4522140" cy="1668546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 flipH="1">
            <a:off x="6952926" y="6060141"/>
            <a:ext cx="481916" cy="3844"/>
          </a:xfrm>
          <a:prstGeom prst="line">
            <a:avLst/>
          </a:prstGeom>
          <a:ln w="9525">
            <a:solidFill>
              <a:srgbClr val="FF2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ROS Messages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364029" y="1735930"/>
            <a:ext cx="6575156" cy="738375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dirty="0"/>
              <a:t>Standard type to use in message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58" y="1947801"/>
            <a:ext cx="5973509" cy="42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ROS Messages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364029" y="1859546"/>
            <a:ext cx="5353107" cy="623678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dirty="0" smtClean="0"/>
              <a:t>Examples</a:t>
            </a:r>
            <a:endParaRPr lang="en-US" sz="2000" dirty="0">
              <a:latin typeface="Arial MT" panose="020B0604020202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725743" y="2894239"/>
            <a:ext cx="1615154" cy="830997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x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y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z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36978" y="2559468"/>
            <a:ext cx="265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 panose="020B0609020204030204" pitchFamily="49" charset="0"/>
              </a:rPr>
              <a:t>geometry_msgs</a:t>
            </a:r>
            <a:r>
              <a:rPr lang="fr-FR" sz="1400" dirty="0">
                <a:latin typeface="Consolas" panose="020B0609020204030204" pitchFamily="49" charset="0"/>
              </a:rPr>
              <a:t>/Points.msg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571919" y="4749934"/>
            <a:ext cx="1615154" cy="1077218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x   float64 y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z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w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144770" y="4415163"/>
            <a:ext cx="319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 panose="020B0609020204030204" pitchFamily="49" charset="0"/>
              </a:rPr>
              <a:t>geometry_msgs</a:t>
            </a:r>
            <a:r>
              <a:rPr lang="fr-FR" sz="1400" dirty="0">
                <a:latin typeface="Consolas" panose="020B0609020204030204" pitchFamily="49" charset="0"/>
              </a:rPr>
              <a:t>/Quaternions.msg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591" y="2482764"/>
            <a:ext cx="4265800" cy="1653945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4340897" y="3132527"/>
            <a:ext cx="2575695" cy="0"/>
          </a:xfrm>
          <a:prstGeom prst="line">
            <a:avLst/>
          </a:prstGeom>
          <a:ln w="9525">
            <a:solidFill>
              <a:srgbClr val="FF2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ROS Messages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364029" y="1859546"/>
            <a:ext cx="5353107" cy="1775968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dirty="0"/>
              <a:t>Example</a:t>
            </a:r>
            <a:endParaRPr lang="en-US" sz="2000" dirty="0">
              <a:latin typeface="Arial MT" panose="020B0604020202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932234" y="2337947"/>
            <a:ext cx="1615154" cy="830997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x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y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z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043469" y="1976954"/>
            <a:ext cx="265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 panose="020B0609020204030204" pitchFamily="49" charset="0"/>
              </a:rPr>
              <a:t>geometry_msgs</a:t>
            </a:r>
            <a:r>
              <a:rPr lang="fr-FR" sz="1400" dirty="0">
                <a:latin typeface="Consolas" panose="020B0609020204030204" pitchFamily="49" charset="0"/>
              </a:rPr>
              <a:t>/Points.msg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1448848" y="3284473"/>
            <a:ext cx="4484483" cy="1323439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geometry_msgs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/Point position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geometry_msgs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/Quaternion orientation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653312" y="2976696"/>
            <a:ext cx="239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nsolas" panose="020B0609020204030204" pitchFamily="49" charset="0"/>
              </a:rPr>
              <a:t>geometry_msgs</a:t>
            </a:r>
            <a:r>
              <a:rPr lang="fr-FR" sz="1400" dirty="0" smtClean="0">
                <a:latin typeface="Consolas" panose="020B0609020204030204" pitchFamily="49" charset="0"/>
              </a:rPr>
              <a:t>/Pose.msg</a:t>
            </a:r>
            <a:endParaRPr lang="fr-FR" sz="1400" dirty="0">
              <a:latin typeface="Consolas" panose="020B0609020204030204" pitchFamily="49" charset="0"/>
            </a:endParaRPr>
          </a:p>
        </p:txBody>
      </p:sp>
      <p:cxnSp>
        <p:nvCxnSpPr>
          <p:cNvPr id="5" name="Connecteur en angle 4"/>
          <p:cNvCxnSpPr/>
          <p:nvPr/>
        </p:nvCxnSpPr>
        <p:spPr>
          <a:xfrm rot="10800000" flipV="1">
            <a:off x="5655426" y="2699712"/>
            <a:ext cx="3276808" cy="1023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8932234" y="4714065"/>
            <a:ext cx="1615154" cy="1077218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x   float64 y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z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float64 w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505085" y="4406288"/>
            <a:ext cx="319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 panose="020B0609020204030204" pitchFamily="49" charset="0"/>
              </a:rPr>
              <a:t>geometry_msgs</a:t>
            </a:r>
            <a:r>
              <a:rPr lang="fr-FR" sz="1400" dirty="0">
                <a:latin typeface="Consolas" panose="020B0609020204030204" pitchFamily="49" charset="0"/>
              </a:rPr>
              <a:t>/Quaternions.msg</a:t>
            </a:r>
          </a:p>
        </p:txBody>
      </p:sp>
      <p:cxnSp>
        <p:nvCxnSpPr>
          <p:cNvPr id="9" name="Connecteur en angle 8"/>
          <p:cNvCxnSpPr/>
          <p:nvPr/>
        </p:nvCxnSpPr>
        <p:spPr>
          <a:xfrm rot="10800000">
            <a:off x="5717136" y="4148218"/>
            <a:ext cx="3181588" cy="1238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48848" y="6314124"/>
            <a:ext cx="62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MT" panose="020B0604020202020204" pitchFamily="34" charset="0"/>
              </a:rPr>
              <a:t>You can use message type from already existing message</a:t>
            </a:r>
            <a:endParaRPr lang="fr-FR" dirty="0">
              <a:latin typeface="Arial 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ROS Command Tools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E45FE9D-4787-46A5-AD90-390000B31B43}"/>
              </a:ext>
            </a:extLst>
          </p:cNvPr>
          <p:cNvSpPr txBox="1"/>
          <p:nvPr/>
        </p:nvSpPr>
        <p:spPr>
          <a:xfrm>
            <a:off x="517450" y="2198890"/>
            <a:ext cx="52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 MT" panose="020B0604020202020204" pitchFamily="34" charset="0"/>
              </a:rPr>
              <a:t>See</a:t>
            </a:r>
            <a:r>
              <a:rPr lang="fr-FR" dirty="0">
                <a:latin typeface="Arial MT" panose="020B0604020202020204" pitchFamily="34" charset="0"/>
              </a:rPr>
              <a:t> message </a:t>
            </a:r>
            <a:r>
              <a:rPr lang="fr-FR" dirty="0" err="1">
                <a:latin typeface="Arial MT" panose="020B0604020202020204" pitchFamily="34" charset="0"/>
              </a:rPr>
              <a:t>definition</a:t>
            </a:r>
            <a:r>
              <a:rPr lang="fr-FR" dirty="0">
                <a:latin typeface="Arial MT" panose="020B0604020202020204" pitchFamily="34" charset="0"/>
              </a:rPr>
              <a:t> information: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4A17D2D-3B5B-4BBC-91AA-2AD1F7A06474}"/>
              </a:ext>
            </a:extLst>
          </p:cNvPr>
          <p:cNvSpPr txBox="1"/>
          <p:nvPr/>
        </p:nvSpPr>
        <p:spPr>
          <a:xfrm>
            <a:off x="596023" y="2636378"/>
            <a:ext cx="4424214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rosmsg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show [</a:t>
            </a: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message_type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650" y="1758143"/>
            <a:ext cx="5098489" cy="34553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E45FE9D-4787-46A5-AD90-390000B31B43}"/>
              </a:ext>
            </a:extLst>
          </p:cNvPr>
          <p:cNvSpPr txBox="1"/>
          <p:nvPr/>
        </p:nvSpPr>
        <p:spPr>
          <a:xfrm>
            <a:off x="6308650" y="5473879"/>
            <a:ext cx="588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MT" panose="020B0604020202020204" pitchFamily="34" charset="0"/>
              </a:rPr>
              <a:t>The message of type </a:t>
            </a:r>
            <a:r>
              <a:rPr lang="fr-FR" i="1" dirty="0" smtClean="0">
                <a:latin typeface="Arial MT" panose="020B0604020202020204" pitchFamily="34" charset="0"/>
              </a:rPr>
              <a:t>Pose</a:t>
            </a:r>
            <a:r>
              <a:rPr lang="fr-FR" dirty="0" smtClean="0">
                <a:latin typeface="Arial MT" panose="020B0604020202020204" pitchFamily="34" charset="0"/>
              </a:rPr>
              <a:t> </a:t>
            </a:r>
            <a:r>
              <a:rPr lang="fr-FR" dirty="0" err="1" smtClean="0">
                <a:latin typeface="Arial MT" panose="020B0604020202020204" pitchFamily="34" charset="0"/>
              </a:rPr>
              <a:t>is</a:t>
            </a:r>
            <a:r>
              <a:rPr lang="fr-FR" dirty="0" smtClean="0">
                <a:latin typeface="Arial MT" panose="020B0604020202020204" pitchFamily="34" charset="0"/>
              </a:rPr>
              <a:t> </a:t>
            </a:r>
            <a:r>
              <a:rPr lang="fr-FR" dirty="0" err="1" smtClean="0">
                <a:latin typeface="Arial MT" panose="020B0604020202020204" pitchFamily="34" charset="0"/>
              </a:rPr>
              <a:t>defined</a:t>
            </a:r>
            <a:r>
              <a:rPr lang="fr-FR" dirty="0" smtClean="0">
                <a:latin typeface="Arial MT" panose="020B0604020202020204" pitchFamily="34" charset="0"/>
              </a:rPr>
              <a:t> in the package </a:t>
            </a:r>
            <a:r>
              <a:rPr lang="fr-FR" i="1" dirty="0" err="1" smtClean="0">
                <a:latin typeface="Arial MT" panose="020B0604020202020204" pitchFamily="34" charset="0"/>
              </a:rPr>
              <a:t>turtlesim</a:t>
            </a:r>
            <a:r>
              <a:rPr lang="fr-FR" dirty="0" smtClean="0">
                <a:latin typeface="Arial MT" panose="020B0604020202020204" pitchFamily="34" charset="0"/>
              </a:rPr>
              <a:t> but </a:t>
            </a:r>
            <a:r>
              <a:rPr lang="fr-FR" dirty="0" err="1" smtClean="0">
                <a:latin typeface="Arial MT" panose="020B0604020202020204" pitchFamily="34" charset="0"/>
              </a:rPr>
              <a:t>also</a:t>
            </a:r>
            <a:r>
              <a:rPr lang="fr-FR" dirty="0" smtClean="0">
                <a:latin typeface="Arial MT" panose="020B0604020202020204" pitchFamily="34" charset="0"/>
              </a:rPr>
              <a:t> in the package </a:t>
            </a:r>
            <a:r>
              <a:rPr lang="fr-FR" i="1" dirty="0" err="1" smtClean="0">
                <a:latin typeface="Arial MT" panose="020B0604020202020204" pitchFamily="34" charset="0"/>
              </a:rPr>
              <a:t>geometry_msgs</a:t>
            </a:r>
            <a:r>
              <a:rPr lang="fr-FR" dirty="0" smtClean="0">
                <a:latin typeface="Arial MT" panose="020B0604020202020204" pitchFamily="34" charset="0"/>
              </a:rPr>
              <a:t>       but </a:t>
            </a:r>
            <a:r>
              <a:rPr lang="fr-FR" dirty="0" err="1" smtClean="0">
                <a:latin typeface="Arial MT" panose="020B0604020202020204" pitchFamily="34" charset="0"/>
              </a:rPr>
              <a:t>they</a:t>
            </a:r>
            <a:r>
              <a:rPr lang="fr-FR" dirty="0" smtClean="0">
                <a:latin typeface="Arial MT" panose="020B0604020202020204" pitchFamily="34" charset="0"/>
              </a:rPr>
              <a:t> are not the </a:t>
            </a:r>
            <a:r>
              <a:rPr lang="fr-FR" dirty="0" err="1" smtClean="0">
                <a:latin typeface="Arial MT" panose="020B0604020202020204" pitchFamily="34" charset="0"/>
              </a:rPr>
              <a:t>sames</a:t>
            </a:r>
            <a:r>
              <a:rPr lang="fr-FR" dirty="0" smtClean="0">
                <a:latin typeface="Arial MT" panose="020B0604020202020204" pitchFamily="34" charset="0"/>
              </a:rPr>
              <a:t> !</a:t>
            </a:r>
            <a:endParaRPr lang="fr-FR" dirty="0">
              <a:latin typeface="Arial 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7626" y="898630"/>
            <a:ext cx="10515600" cy="599151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ROS Command Tools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E55F-A350-4989-9404-8411324CBBD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956720" y="3531502"/>
            <a:ext cx="52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 MT" panose="020B0604020202020204" pitchFamily="34" charset="0"/>
              </a:rPr>
              <a:t>See</a:t>
            </a:r>
            <a:r>
              <a:rPr lang="fr-FR" dirty="0">
                <a:latin typeface="Arial MT" panose="020B0604020202020204" pitchFamily="34" charset="0"/>
              </a:rPr>
              <a:t> active topics: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035292" y="3968990"/>
            <a:ext cx="4424215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rostopic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list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E45FE9D-4787-46A5-AD90-390000B31B43}"/>
              </a:ext>
            </a:extLst>
          </p:cNvPr>
          <p:cNvSpPr txBox="1"/>
          <p:nvPr/>
        </p:nvSpPr>
        <p:spPr>
          <a:xfrm>
            <a:off x="956720" y="2333361"/>
            <a:ext cx="52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 MT" panose="020B0604020202020204" pitchFamily="34" charset="0"/>
              </a:rPr>
              <a:t>See</a:t>
            </a:r>
            <a:r>
              <a:rPr lang="fr-FR" dirty="0">
                <a:latin typeface="Arial MT" panose="020B0604020202020204" pitchFamily="34" charset="0"/>
              </a:rPr>
              <a:t> message </a:t>
            </a:r>
            <a:r>
              <a:rPr lang="fr-FR" dirty="0" err="1">
                <a:latin typeface="Arial MT" panose="020B0604020202020204" pitchFamily="34" charset="0"/>
              </a:rPr>
              <a:t>definition</a:t>
            </a:r>
            <a:r>
              <a:rPr lang="fr-FR" dirty="0">
                <a:latin typeface="Arial MT" panose="020B0604020202020204" pitchFamily="34" charset="0"/>
              </a:rPr>
              <a:t> information: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4A17D2D-3B5B-4BBC-91AA-2AD1F7A06474}"/>
              </a:ext>
            </a:extLst>
          </p:cNvPr>
          <p:cNvSpPr txBox="1"/>
          <p:nvPr/>
        </p:nvSpPr>
        <p:spPr>
          <a:xfrm>
            <a:off x="1035293" y="2770849"/>
            <a:ext cx="4424214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rosmsg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show [</a:t>
            </a: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message_type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3A5670F-3A6F-425A-906C-1E9C0F1E33EE}"/>
              </a:ext>
            </a:extLst>
          </p:cNvPr>
          <p:cNvSpPr txBox="1"/>
          <p:nvPr/>
        </p:nvSpPr>
        <p:spPr>
          <a:xfrm>
            <a:off x="956720" y="4804779"/>
            <a:ext cx="52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 MT" panose="020B0604020202020204" pitchFamily="34" charset="0"/>
              </a:rPr>
              <a:t>See</a:t>
            </a:r>
            <a:r>
              <a:rPr lang="fr-FR" dirty="0">
                <a:latin typeface="Arial MT" panose="020B0604020202020204" pitchFamily="34" charset="0"/>
              </a:rPr>
              <a:t> </a:t>
            </a:r>
            <a:r>
              <a:rPr lang="fr-FR" dirty="0" err="1">
                <a:latin typeface="Arial MT" panose="020B0604020202020204" pitchFamily="34" charset="0"/>
              </a:rPr>
              <a:t>node</a:t>
            </a:r>
            <a:r>
              <a:rPr lang="fr-FR" dirty="0">
                <a:latin typeface="Arial MT" panose="020B0604020202020204" pitchFamily="34" charset="0"/>
              </a:rPr>
              <a:t> information: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42FE0D2-D690-4D13-B979-680AD58CCE5A}"/>
              </a:ext>
            </a:extLst>
          </p:cNvPr>
          <p:cNvSpPr txBox="1"/>
          <p:nvPr/>
        </p:nvSpPr>
        <p:spPr>
          <a:xfrm>
            <a:off x="1035292" y="5242267"/>
            <a:ext cx="4424215" cy="338554"/>
          </a:xfrm>
          <a:prstGeom prst="rect">
            <a:avLst/>
          </a:prstGeom>
          <a:solidFill>
            <a:srgbClr val="F3F5F7"/>
          </a:solidFill>
          <a:ln>
            <a:solidFill>
              <a:srgbClr val="B4C2D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osnode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info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message_type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]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1905</Words>
  <Application>Microsoft Office PowerPoint</Application>
  <PresentationFormat>Grand écran</PresentationFormat>
  <Paragraphs>435</Paragraphs>
  <Slides>32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Arial MT</vt:lpstr>
      <vt:lpstr>ArialMT</vt:lpstr>
      <vt:lpstr>Calibri</vt:lpstr>
      <vt:lpstr>Calibri Light</vt:lpstr>
      <vt:lpstr>Consolas</vt:lpstr>
      <vt:lpstr>Wingdings</vt:lpstr>
      <vt:lpstr>Thème Office</vt:lpstr>
      <vt:lpstr>Présentation PowerPoint</vt:lpstr>
      <vt:lpstr>ROS Messages</vt:lpstr>
      <vt:lpstr>ROS Messages</vt:lpstr>
      <vt:lpstr>ROS Messages</vt:lpstr>
      <vt:lpstr>ROS Messages</vt:lpstr>
      <vt:lpstr>ROS Messages</vt:lpstr>
      <vt:lpstr>ROS Messages</vt:lpstr>
      <vt:lpstr>ROS Command Tools</vt:lpstr>
      <vt:lpstr>ROS Command Tools</vt:lpstr>
      <vt:lpstr>How to use ROS Messages in code?</vt:lpstr>
      <vt:lpstr>Creating a custom ROS msg</vt:lpstr>
      <vt:lpstr>Creating a custom ROS msg</vt:lpstr>
      <vt:lpstr>Creating a custom ROS msg</vt:lpstr>
      <vt:lpstr>Creating a custom ROS msg</vt:lpstr>
      <vt:lpstr>Creating a custom ROS msg</vt:lpstr>
      <vt:lpstr>Creating a ROS srv</vt:lpstr>
      <vt:lpstr>Creating a ROS srv</vt:lpstr>
      <vt:lpstr>Creating a ROS srv</vt:lpstr>
      <vt:lpstr>Creating a ROS srv</vt:lpstr>
      <vt:lpstr>Creating a ROS srv</vt:lpstr>
      <vt:lpstr>Creating a Service and Client Node (Python)</vt:lpstr>
      <vt:lpstr>Creating a Service and Client Node (Python)</vt:lpstr>
      <vt:lpstr>Creating a Service and Client Node (Python)</vt:lpstr>
      <vt:lpstr>Creating a Service and Client Node (Python)</vt:lpstr>
      <vt:lpstr>Creating a Publisher and a Subscriber Node (Python)</vt:lpstr>
      <vt:lpstr>ROS Bags</vt:lpstr>
      <vt:lpstr>Example logging turtlesim</vt:lpstr>
      <vt:lpstr>ROS computation graph   rqt</vt:lpstr>
      <vt:lpstr>ROS computation graph   rqt</vt:lpstr>
      <vt:lpstr>Further References</vt:lpstr>
      <vt:lpstr>Relevant books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</dc:title>
  <dc:creator>Utilisateur Windows</dc:creator>
  <cp:lastModifiedBy>Luc Marechal</cp:lastModifiedBy>
  <cp:revision>298</cp:revision>
  <dcterms:created xsi:type="dcterms:W3CDTF">2019-02-22T07:50:27Z</dcterms:created>
  <dcterms:modified xsi:type="dcterms:W3CDTF">2020-03-20T10:12:11Z</dcterms:modified>
</cp:coreProperties>
</file>