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handoutMasterIdLst>
    <p:handoutMasterId r:id="rId26"/>
  </p:handoutMasterIdLst>
  <p:sldIdLst>
    <p:sldId id="259" r:id="rId2"/>
    <p:sldId id="262" r:id="rId3"/>
    <p:sldId id="261" r:id="rId4"/>
    <p:sldId id="284" r:id="rId5"/>
    <p:sldId id="272" r:id="rId6"/>
    <p:sldId id="288" r:id="rId7"/>
    <p:sldId id="289" r:id="rId8"/>
    <p:sldId id="290" r:id="rId9"/>
    <p:sldId id="291" r:id="rId10"/>
    <p:sldId id="281" r:id="rId11"/>
    <p:sldId id="282" r:id="rId12"/>
    <p:sldId id="283" r:id="rId13"/>
    <p:sldId id="287" r:id="rId14"/>
    <p:sldId id="286" r:id="rId15"/>
    <p:sldId id="267" r:id="rId16"/>
    <p:sldId id="268" r:id="rId17"/>
    <p:sldId id="269" r:id="rId18"/>
    <p:sldId id="270" r:id="rId19"/>
    <p:sldId id="274" r:id="rId20"/>
    <p:sldId id="275" r:id="rId21"/>
    <p:sldId id="276" r:id="rId22"/>
    <p:sldId id="277" r:id="rId23"/>
    <p:sldId id="278" r:id="rId24"/>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2"/>
            <p14:sldId id="261"/>
            <p14:sldId id="284"/>
            <p14:sldId id="272"/>
            <p14:sldId id="288"/>
            <p14:sldId id="289"/>
            <p14:sldId id="290"/>
            <p14:sldId id="291"/>
            <p14:sldId id="281"/>
            <p14:sldId id="282"/>
            <p14:sldId id="283"/>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72" d="100"/>
          <a:sy n="72" d="100"/>
        </p:scale>
        <p:origin x="-1572" y="-10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128509056"/>
        <c:axId val="128510592"/>
      </c:lineChart>
      <c:catAx>
        <c:axId val="128509056"/>
        <c:scaling>
          <c:orientation val="minMax"/>
        </c:scaling>
        <c:delete val="0"/>
        <c:axPos val="b"/>
        <c:majorTickMark val="out"/>
        <c:minorTickMark val="none"/>
        <c:tickLblPos val="nextTo"/>
        <c:crossAx val="128510592"/>
        <c:crosses val="autoZero"/>
        <c:auto val="1"/>
        <c:lblAlgn val="ctr"/>
        <c:lblOffset val="100"/>
        <c:noMultiLvlLbl val="0"/>
      </c:catAx>
      <c:valAx>
        <c:axId val="128510592"/>
        <c:scaling>
          <c:orientation val="minMax"/>
        </c:scaling>
        <c:delete val="1"/>
        <c:axPos val="l"/>
        <c:majorGridlines/>
        <c:numFmt formatCode="General" sourceLinked="1"/>
        <c:majorTickMark val="out"/>
        <c:minorTickMark val="none"/>
        <c:tickLblPos val="nextTo"/>
        <c:crossAx val="128509056"/>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dirty="0" smtClean="0">
              <a:effectLst>
                <a:outerShdw blurRad="38100" dist="38100" dir="2700000" algn="tl">
                  <a:srgbClr val="000000">
                    <a:alpha val="43137"/>
                  </a:srgbClr>
                </a:outerShdw>
              </a:effectLst>
            </a:rPr>
            <a:t>Principes</a:t>
          </a:r>
          <a:endParaRPr lang="fr-FR"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dirty="0" smtClean="0">
              <a:effectLst>
                <a:outerShdw blurRad="38100" dist="38100" dir="2700000" algn="tl">
                  <a:srgbClr val="000000">
                    <a:alpha val="43137"/>
                  </a:srgbClr>
                </a:outerShdw>
              </a:effectLst>
            </a:rPr>
            <a:t>Evolution</a:t>
          </a:r>
          <a:endParaRPr lang="fr-FR"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dirty="0" smtClean="0">
              <a:effectLst>
                <a:outerShdw blurRad="38100" dist="38100" dir="2700000" algn="tl">
                  <a:srgbClr val="000000">
                    <a:alpha val="43137"/>
                  </a:srgbClr>
                </a:outerShdw>
              </a:effectLst>
            </a:rPr>
            <a:t>Historique</a:t>
          </a:r>
          <a:endParaRPr lang="fr-FR"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Historique</a:t>
          </a:r>
          <a:endParaRPr lang="fr-FR"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Principes</a:t>
          </a:r>
          <a:endParaRPr lang="fr-FR"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Evolution</a:t>
          </a:r>
          <a:endParaRPr lang="fr-FR"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08/03/2017</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371792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240727240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14</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17</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18</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19</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20</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21</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22</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23</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6.jpe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7.jpeg"/><Relationship Id="rId5" Type="http://schemas.openxmlformats.org/officeDocument/2006/relationships/chart" Target="../charts/char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29.xml"/><Relationship Id="rId7" Type="http://schemas.openxmlformats.org/officeDocument/2006/relationships/hyperlink" Target="mailto:Dee@greatcompany.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mailto:Jim@greatcompany.com" TargetMode="External"/><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17.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notesSlide" Target="../notesSlides/notesSlide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1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8.jpe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3.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fr.wikipedia.org/wiki/Machine"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Outil"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tags" Target="../tags/tag9.xml"/><Relationship Id="rId7" Type="http://schemas.openxmlformats.org/officeDocument/2006/relationships/hyperlink" Target="https://fr.wikipedia.org/wiki/Vannevar_Bush"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fr.wikipedia.org/wiki/1945"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1964" TargetMode="External"/><Relationship Id="rId3" Type="http://schemas.openxmlformats.org/officeDocument/2006/relationships/tags" Target="../tags/tag12.xml"/><Relationship Id="rId7" Type="http://schemas.openxmlformats.org/officeDocument/2006/relationships/hyperlink" Target="https://fr.wikipedia.org/wiki/Sketchpad"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fr.wikipedia.org/wiki/Ivan_Sutherland" TargetMode="External"/><Relationship Id="rId11" Type="http://schemas.openxmlformats.org/officeDocument/2006/relationships/image" Target="../media/image10.jpeg"/><Relationship Id="rId5" Type="http://schemas.openxmlformats.org/officeDocument/2006/relationships/notesSlide" Target="../notesSlides/notesSlide6.xml"/><Relationship Id="rId10" Type="http://schemas.openxmlformats.org/officeDocument/2006/relationships/hyperlink" Target="https://fr.wikipedia.org/wiki/Souris_(informatique)" TargetMode="External"/><Relationship Id="rId4" Type="http://schemas.openxmlformats.org/officeDocument/2006/relationships/slideLayout" Target="../slideLayouts/slideLayout3.xml"/><Relationship Id="rId9" Type="http://schemas.openxmlformats.org/officeDocument/2006/relationships/hyperlink" Target="https://fr.wikipedia.org/wiki/Douglas_Engelbar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What_you_see_is_what_you_get" TargetMode="External"/><Relationship Id="rId3" Type="http://schemas.openxmlformats.org/officeDocument/2006/relationships/tags" Target="../tags/tag15.xml"/><Relationship Id="rId7" Type="http://schemas.openxmlformats.org/officeDocument/2006/relationships/hyperlink" Target="https://fr.wikipedia.org/wiki/Xerox_Star"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fr.wikipedia.org/wiki/Xerox"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Hypertexte" TargetMode="External"/><Relationship Id="rId3" Type="http://schemas.openxmlformats.org/officeDocument/2006/relationships/tags" Target="../tags/tag18.xml"/><Relationship Id="rId7" Type="http://schemas.openxmlformats.org/officeDocument/2006/relationships/hyperlink" Target="https://fr.wikipedia.org/wiki/Tim_Berners-Lee"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s://fr.wikipedia.org/wiki/Robert_Cailliau" TargetMode="External"/><Relationship Id="rId5" Type="http://schemas.openxmlformats.org/officeDocument/2006/relationships/notesSlide" Target="../notesSlides/notesSlide8.xml"/><Relationship Id="rId10" Type="http://schemas.openxmlformats.org/officeDocument/2006/relationships/image" Target="../media/image12.jpeg"/><Relationship Id="rId4" Type="http://schemas.openxmlformats.org/officeDocument/2006/relationships/slideLayout" Target="../slideLayouts/slideLayout3.xml"/><Relationship Id="rId9" Type="http://schemas.openxmlformats.org/officeDocument/2006/relationships/hyperlink" Target="https://fr.wikipedia.org/wiki/World_Wide_We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formatique_ubiquitaire" TargetMode="External"/><Relationship Id="rId3" Type="http://schemas.openxmlformats.org/officeDocument/2006/relationships/tags" Target="../tags/tag21.xml"/><Relationship Id="rId7" Type="http://schemas.openxmlformats.org/officeDocument/2006/relationships/hyperlink" Target="https://fr.wikipedia.org/wiki/Mark_Weiser" TargetMode="External"/><Relationship Id="rId12" Type="http://schemas.openxmlformats.org/officeDocument/2006/relationships/image" Target="../media/image13.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fr.wikipedia.org/wiki/1991" TargetMode="External"/><Relationship Id="rId11" Type="http://schemas.openxmlformats.org/officeDocument/2006/relationships/hyperlink" Target="https://fr.wikipedia.org/wiki/Smartphone" TargetMode="External"/><Relationship Id="rId5" Type="http://schemas.openxmlformats.org/officeDocument/2006/relationships/notesSlide" Target="../notesSlides/notesSlide9.xml"/><Relationship Id="rId10" Type="http://schemas.openxmlformats.org/officeDocument/2006/relationships/hyperlink" Target="https://fr.wikipedia.org/wiki/Tablet_PC" TargetMode="External"/><Relationship Id="rId4" Type="http://schemas.openxmlformats.org/officeDocument/2006/relationships/slideLayout" Target="../slideLayouts/slideLayout3.xml"/><Relationship Id="rId9" Type="http://schemas.openxmlformats.org/officeDocument/2006/relationships/hyperlink" Target="https://fr.wikipedia.org/wiki/Assistant_person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411760" y="2060848"/>
            <a:ext cx="6180224" cy="1470025"/>
          </a:xfrm>
        </p:spPr>
        <p:txBody>
          <a:bodyPr/>
          <a:lstStyle/>
          <a:p>
            <a:r>
              <a:rPr lang="fr-FR" dirty="0" smtClean="0"/>
              <a:t>INTERFACE</a:t>
            </a:r>
            <a:br>
              <a:rPr lang="fr-FR" dirty="0" smtClean="0"/>
            </a:br>
            <a:r>
              <a:rPr lang="fr-FR" dirty="0" smtClean="0"/>
              <a:t>HOMME / MACHINE</a:t>
            </a:r>
            <a:endParaRPr lang="fr-FR" dirty="0"/>
          </a:p>
        </p:txBody>
      </p:sp>
      <p:sp>
        <p:nvSpPr>
          <p:cNvPr id="3" name="Subtitle 2"/>
          <p:cNvSpPr>
            <a:spLocks noGrp="1"/>
          </p:cNvSpPr>
          <p:nvPr>
            <p:ph type="subTitle" idx="1"/>
            <p:custDataLst>
              <p:tags r:id="rId3"/>
            </p:custDataLst>
          </p:nvPr>
        </p:nvSpPr>
        <p:spPr/>
        <p:txBody>
          <a:bodyPr>
            <a:normAutofit/>
          </a:bodyPr>
          <a:lstStyle/>
          <a:p>
            <a:r>
              <a:rPr lang="fr-FR" sz="2400" dirty="0" smtClean="0">
                <a:latin typeface="+mn-lt"/>
              </a:rPr>
              <a:t>DLC-Sharp2017</a:t>
            </a:r>
            <a:endParaRPr lang="fr-FR" sz="2400" dirty="0">
              <a:latin typeface="+mn-lt"/>
            </a:endParaRPr>
          </a:p>
        </p:txBody>
      </p:sp>
      <p:pic>
        <p:nvPicPr>
          <p:cNvPr id="4" name="Image 3"/>
          <p:cNvPicPr>
            <a:picLocks noChangeAspect="1"/>
          </p:cNvPicPr>
          <p:nvPr/>
        </p:nvPicPr>
        <p:blipFill rotWithShape="1">
          <a:blip r:embed="rId6" cstate="email">
            <a:extLst>
              <a:ext uri="{28A0092B-C50C-407E-A947-70E740481C1C}">
                <a14:useLocalDpi xmlns:a14="http://schemas.microsoft.com/office/drawing/2010/main" val="0"/>
              </a:ext>
            </a:extLst>
          </a:blip>
          <a:srcRect t="-7191" b="-7191"/>
          <a:stretch/>
        </p:blipFill>
        <p:spPr>
          <a:xfrm>
            <a:off x="-878634" y="-531440"/>
            <a:ext cx="4514530" cy="7919556"/>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fr-FR" sz="7200"/>
              <a:t>Nouveau travail</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fr-FR" sz="6200"/>
              <a:t>Environnement </a:t>
            </a:r>
            <a:endParaRPr lang="fr-FR" sz="720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fr-FR" sz="7200"/>
              <a:t>Nouveaux collègues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9913966"/>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5576" y="332656"/>
            <a:ext cx="8077200" cy="1143000"/>
          </a:xfrm>
        </p:spPr>
        <p:txBody>
          <a:bodyPr/>
          <a:lstStyle/>
          <a:p>
            <a:r>
              <a:rPr lang="fr-FR" dirty="0" smtClean="0"/>
              <a:t>Présentation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Tree>
    <p:custDataLst>
      <p:tags r:id="rId1"/>
    </p:custData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fr-FR" dirty="0" smtClean="0"/>
              <a:t>Concept</a:t>
            </a:r>
            <a:endParaRPr lang="fr-FR" dirty="0"/>
          </a:p>
        </p:txBody>
      </p:sp>
      <p:sp>
        <p:nvSpPr>
          <p:cNvPr id="5" name="Content Placeholder 4"/>
          <p:cNvSpPr>
            <a:spLocks noGrp="1"/>
          </p:cNvSpPr>
          <p:nvPr>
            <p:ph idx="1"/>
            <p:custDataLst>
              <p:tags r:id="rId3"/>
            </p:custDataLst>
          </p:nvPr>
        </p:nvSpPr>
        <p:spPr/>
        <p:txBody>
          <a:bodyPr>
            <a:normAutofit lnSpcReduction="10000"/>
          </a:bodyPr>
          <a:lstStyle/>
          <a:p>
            <a:r>
              <a:rPr lang="fr-FR" dirty="0"/>
              <a:t>Les </a:t>
            </a:r>
            <a:r>
              <a:rPr lang="fr-FR" b="1" dirty="0"/>
              <a:t>interactions homme-machines</a:t>
            </a:r>
            <a:r>
              <a:rPr lang="fr-FR" dirty="0"/>
              <a:t> (IHM) définissent les moyens et </a:t>
            </a:r>
            <a:r>
              <a:rPr lang="fr-FR" dirty="0">
                <a:hlinkClick r:id="rId6" tooltip="Outil"/>
              </a:rPr>
              <a:t>outils</a:t>
            </a:r>
            <a:r>
              <a:rPr lang="fr-FR" dirty="0"/>
              <a:t> mis en œuvre afin qu'un humain puisse contrôler et communiquer avec une </a:t>
            </a:r>
            <a:r>
              <a:rPr lang="fr-FR" dirty="0" smtClean="0">
                <a:hlinkClick r:id="rId7" tooltip="Machine"/>
              </a:rPr>
              <a:t>machine</a:t>
            </a:r>
            <a:endParaRPr lang="fr-FR" dirty="0" smtClean="0"/>
          </a:p>
          <a:p>
            <a:r>
              <a:rPr lang="fr-FR" dirty="0"/>
              <a:t>IHM a comme but de trouver les moyens le plus efficaces, les plus accessibles les plus intuitives pour utilisateurs afin de compléter une tache le plus rapidement et le plus précisément possible</a:t>
            </a:r>
          </a:p>
          <a:p>
            <a:endParaRPr lang="fr-FR" dirty="0" smtClean="0"/>
          </a:p>
          <a:p>
            <a:endParaRPr lang="fr-FR" dirty="0" smtClean="0"/>
          </a:p>
          <a:p>
            <a:endParaRPr lang="fr-FR"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2387306"/>
            <a:ext cx="4213561" cy="2800221"/>
          </a:xfrm>
          <a:prstGeom prst="rect">
            <a:avLst/>
          </a:prstGeom>
          <a:noFill/>
        </p:spPr>
        <p:txBody>
          <a:bodyPr wrap="square" rtlCol="0">
            <a:normAutofit/>
          </a:bodyPr>
          <a:lstStyle/>
          <a:p>
            <a:r>
              <a:rPr lang="fr-FR" sz="7200" dirty="0" smtClean="0"/>
              <a:t>Historique</a:t>
            </a:r>
            <a:endParaRPr lang="fr-FR"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5" name="Picture 2" descr="Image illustrative de l'article Sketchpa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694" y="1484784"/>
            <a:ext cx="3656718" cy="292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1945:</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hlinkClick r:id="rId6" tooltip="1945"/>
              </a:rPr>
              <a:t>1945</a:t>
            </a:r>
            <a:r>
              <a:rPr lang="fr-FR" sz="2700" dirty="0"/>
              <a:t>, </a:t>
            </a:r>
            <a:r>
              <a:rPr lang="fr-FR" sz="2700" dirty="0" err="1">
                <a:hlinkClick r:id="rId7" tooltip="Vannevar Bush"/>
              </a:rPr>
              <a:t>Vannevar</a:t>
            </a:r>
            <a:r>
              <a:rPr lang="fr-FR" sz="2700" dirty="0">
                <a:hlinkClick r:id="rId7" tooltip="Vannevar Bush"/>
              </a:rPr>
              <a:t> Bush</a:t>
            </a:r>
            <a:r>
              <a:rPr lang="fr-FR" sz="2700" dirty="0"/>
              <a:t> décrit un système électronique </a:t>
            </a:r>
            <a:r>
              <a:rPr lang="fr-FR" sz="2700" dirty="0" smtClean="0"/>
              <a:t>qui </a:t>
            </a:r>
            <a:r>
              <a:rPr lang="fr-FR" sz="2700" dirty="0"/>
              <a:t>permet la recherche d'information et qui invente les concepts de navigation, indexation, annotation</a:t>
            </a:r>
            <a:endParaRPr lang="fr-FR" sz="2700" dirty="0"/>
          </a:p>
        </p:txBody>
      </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23885" r="22820"/>
          <a:stretch/>
        </p:blipFill>
        <p:spPr>
          <a:xfrm>
            <a:off x="5141626" y="476672"/>
            <a:ext cx="4002374" cy="5976664"/>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1963:</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85000" lnSpcReduction="20000"/>
          </a:bodyPr>
          <a:lstStyle/>
          <a:p>
            <a:r>
              <a:rPr lang="fr-FR" dirty="0" smtClean="0">
                <a:hlinkClick r:id="rId6" tooltip="Ivan Sutherland"/>
              </a:rPr>
              <a:t>Ivan </a:t>
            </a:r>
            <a:r>
              <a:rPr lang="fr-FR" dirty="0">
                <a:hlinkClick r:id="rId6" tooltip="Ivan Sutherland"/>
              </a:rPr>
              <a:t>Sutherland</a:t>
            </a:r>
            <a:r>
              <a:rPr lang="fr-FR" dirty="0"/>
              <a:t> a créé </a:t>
            </a:r>
            <a:r>
              <a:rPr lang="fr-FR" dirty="0" err="1">
                <a:hlinkClick r:id="rId7" tooltip="Sketchpad"/>
              </a:rPr>
              <a:t>Sketchpad</a:t>
            </a:r>
            <a:r>
              <a:rPr lang="fr-FR" dirty="0"/>
              <a:t> qui est considéré comme l’ancêtre des interfaces graphiques modernes</a:t>
            </a:r>
            <a:r>
              <a:rPr lang="fr-FR" dirty="0" smtClean="0"/>
              <a:t>.</a:t>
            </a:r>
          </a:p>
          <a:p>
            <a:endParaRPr lang="fr-FR" dirty="0"/>
          </a:p>
          <a:p>
            <a:r>
              <a:rPr lang="fr-FR" dirty="0" smtClean="0"/>
              <a:t>En</a:t>
            </a:r>
            <a:r>
              <a:rPr lang="fr-FR" dirty="0"/>
              <a:t> </a:t>
            </a:r>
            <a:r>
              <a:rPr lang="fr-FR" dirty="0">
                <a:hlinkClick r:id="rId8" tooltip="1964"/>
              </a:rPr>
              <a:t>1964</a:t>
            </a:r>
            <a:r>
              <a:rPr lang="fr-FR" dirty="0"/>
              <a:t>, </a:t>
            </a:r>
            <a:r>
              <a:rPr lang="fr-FR" dirty="0">
                <a:hlinkClick r:id="rId9" tooltip="Douglas Engelbart"/>
              </a:rPr>
              <a:t>Douglas </a:t>
            </a:r>
            <a:r>
              <a:rPr lang="fr-FR" dirty="0" err="1">
                <a:hlinkClick r:id="rId9" tooltip="Douglas Engelbart"/>
              </a:rPr>
              <a:t>Engelbart</a:t>
            </a:r>
            <a:r>
              <a:rPr lang="fr-FR" dirty="0"/>
              <a:t> invente </a:t>
            </a:r>
            <a:r>
              <a:rPr lang="fr-FR" dirty="0">
                <a:hlinkClick r:id="rId10" tooltip="Souris (informatique)"/>
              </a:rPr>
              <a:t>la souris</a:t>
            </a:r>
            <a:r>
              <a:rPr lang="fr-FR" dirty="0"/>
              <a:t> pour facilement désigner des objets sur son écran</a:t>
            </a:r>
            <a:endParaRPr lang="fr-FR" dirty="0"/>
          </a:p>
        </p:txBody>
      </p:sp>
      <p:pic>
        <p:nvPicPr>
          <p:cNvPr id="4" name="Picture 3"/>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5076056" y="389744"/>
            <a:ext cx="4067944" cy="6056025"/>
          </a:xfrm>
          <a:prstGeom prst="rect">
            <a:avLst/>
          </a:prstGeom>
        </p:spPr>
      </p:pic>
    </p:spTree>
    <p:custDataLst>
      <p:tags r:id="rId1"/>
    </p:custDataLst>
    <p:extLst>
      <p:ext uri="{BB962C8B-B14F-4D97-AF65-F5344CB8AC3E}">
        <p14:creationId xmlns:p14="http://schemas.microsoft.com/office/powerpoint/2010/main" val="24841608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1970 / 1980:</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t>L</a:t>
            </a:r>
            <a:r>
              <a:rPr lang="fr-FR" sz="2700" dirty="0" smtClean="0"/>
              <a:t>es </a:t>
            </a:r>
            <a:r>
              <a:rPr lang="fr-FR" sz="2700" dirty="0"/>
              <a:t>laboratoires de </a:t>
            </a:r>
            <a:r>
              <a:rPr lang="fr-FR" sz="2700" dirty="0">
                <a:hlinkClick r:id="rId6" tooltip="Xerox"/>
              </a:rPr>
              <a:t>Xerox</a:t>
            </a:r>
            <a:r>
              <a:rPr lang="fr-FR" sz="2700" dirty="0"/>
              <a:t> ont révolutionné les systèmes interactifs avec la sortie de </a:t>
            </a:r>
            <a:r>
              <a:rPr lang="fr-FR" sz="2700" dirty="0">
                <a:hlinkClick r:id="rId7" tooltip="Xerox Star"/>
              </a:rPr>
              <a:t>Xerox Star</a:t>
            </a:r>
            <a:r>
              <a:rPr lang="fr-FR" sz="2700" dirty="0"/>
              <a:t> et la présentation de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see</a:t>
            </a:r>
            <a:r>
              <a:rPr lang="fr-FR" sz="2700" dirty="0">
                <a:hlinkClick r:id="rId8" tooltip="What you see is what you get"/>
              </a:rPr>
              <a:t> </a:t>
            </a:r>
            <a:r>
              <a:rPr lang="fr-FR" sz="2700" dirty="0" err="1">
                <a:hlinkClick r:id="rId8" tooltip="What you see is what you get"/>
              </a:rPr>
              <a:t>is</a:t>
            </a:r>
            <a:r>
              <a:rPr lang="fr-FR" sz="2700" dirty="0">
                <a:hlinkClick r:id="rId8" tooltip="What you see is what you get"/>
              </a:rPr>
              <a:t>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get</a:t>
            </a:r>
            <a:endParaRPr lang="fr-FR" sz="2700" dirty="0"/>
          </a:p>
        </p:txBody>
      </p:sp>
      <p:pic>
        <p:nvPicPr>
          <p:cNvPr id="4" name="Picture 3"/>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5171607" y="494676"/>
            <a:ext cx="3972393" cy="5906124"/>
          </a:xfrm>
          <a:prstGeom prst="rect">
            <a:avLst/>
          </a:prstGeom>
        </p:spPr>
      </p:pic>
    </p:spTree>
    <p:custDataLst>
      <p:tags r:id="rId1"/>
    </p:custDataLst>
    <p:extLst>
      <p:ext uri="{BB962C8B-B14F-4D97-AF65-F5344CB8AC3E}">
        <p14:creationId xmlns:p14="http://schemas.microsoft.com/office/powerpoint/2010/main" val="186105764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755576" y="1484784"/>
            <a:ext cx="4560568" cy="4297363"/>
          </a:xfrm>
        </p:spPr>
        <p:txBody>
          <a:bodyPr>
            <a:noAutofit/>
          </a:bodyPr>
          <a:lstStyle/>
          <a:p>
            <a:r>
              <a:rPr lang="fr-FR" sz="2800" dirty="0"/>
              <a:t> </a:t>
            </a:r>
            <a:r>
              <a:rPr lang="fr-FR" dirty="0" smtClean="0">
                <a:hlinkClick r:id="rId6" tooltip="Robert Cailliau"/>
              </a:rPr>
              <a:t>Robert </a:t>
            </a:r>
            <a:r>
              <a:rPr lang="fr-FR" dirty="0" err="1">
                <a:hlinkClick r:id="rId6" tooltip="Robert Cailliau"/>
              </a:rPr>
              <a:t>Cailliau</a:t>
            </a:r>
            <a:r>
              <a:rPr lang="fr-FR" dirty="0"/>
              <a:t> et </a:t>
            </a:r>
            <a:r>
              <a:rPr lang="fr-FR" dirty="0">
                <a:hlinkClick r:id="rId7" tooltip="Tim Berners-Lee"/>
              </a:rPr>
              <a:t>Tim </a:t>
            </a:r>
            <a:r>
              <a:rPr lang="fr-FR" dirty="0" err="1">
                <a:hlinkClick r:id="rId7" tooltip="Tim Berners-Lee"/>
              </a:rPr>
              <a:t>Berners</a:t>
            </a:r>
            <a:r>
              <a:rPr lang="fr-FR" dirty="0">
                <a:hlinkClick r:id="rId7" tooltip="Tim Berners-Lee"/>
              </a:rPr>
              <a:t>-Lee</a:t>
            </a:r>
            <a:r>
              <a:rPr lang="fr-FR" dirty="0"/>
              <a:t> inventent </a:t>
            </a:r>
            <a:r>
              <a:rPr lang="fr-FR" dirty="0" smtClean="0"/>
              <a:t>un système</a:t>
            </a:r>
            <a:r>
              <a:rPr lang="fr-FR" dirty="0"/>
              <a:t> </a:t>
            </a:r>
            <a:r>
              <a:rPr lang="fr-FR" dirty="0">
                <a:hlinkClick r:id="rId8" tooltip="Hypertexte"/>
              </a:rPr>
              <a:t>hypertexte</a:t>
            </a:r>
            <a:r>
              <a:rPr lang="fr-FR" dirty="0"/>
              <a:t> </a:t>
            </a:r>
            <a:r>
              <a:rPr lang="fr-FR" dirty="0" smtClean="0"/>
              <a:t> qui </a:t>
            </a:r>
            <a:r>
              <a:rPr lang="fr-FR" dirty="0"/>
              <a:t>entourera la planète, </a:t>
            </a:r>
            <a:r>
              <a:rPr lang="fr-FR" dirty="0">
                <a:hlinkClick r:id="rId9" tooltip="World Wide Web"/>
              </a:rPr>
              <a:t>World Wide </a:t>
            </a:r>
            <a:r>
              <a:rPr lang="fr-FR" dirty="0" smtClean="0">
                <a:hlinkClick r:id="rId9" tooltip="World Wide Web"/>
              </a:rPr>
              <a:t>Web</a:t>
            </a:r>
            <a:endParaRPr lang="fr-FR" dirty="0"/>
          </a:p>
        </p:txBody>
      </p:sp>
      <p:pic>
        <p:nvPicPr>
          <p:cNvPr id="4" name="Picture 3"/>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5316144" y="584615"/>
            <a:ext cx="3827856" cy="5756223"/>
          </a:xfrm>
          <a:prstGeom prst="rect">
            <a:avLst/>
          </a:prstGeom>
        </p:spPr>
      </p:pic>
    </p:spTree>
    <p:custDataLst>
      <p:tags r:id="rId1"/>
    </p:custDataLst>
    <p:extLst>
      <p:ext uri="{BB962C8B-B14F-4D97-AF65-F5344CB8AC3E}">
        <p14:creationId xmlns:p14="http://schemas.microsoft.com/office/powerpoint/2010/main" val="164902758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838200" y="1524000"/>
            <a:ext cx="4267200" cy="5073352"/>
          </a:xfrm>
        </p:spPr>
        <p:txBody>
          <a:bodyPr>
            <a:noAutofit/>
          </a:bodyPr>
          <a:lstStyle/>
          <a:p>
            <a:r>
              <a:rPr lang="fr-FR" sz="2400" dirty="0"/>
              <a:t>En </a:t>
            </a:r>
            <a:r>
              <a:rPr lang="fr-FR" sz="2400" dirty="0">
                <a:hlinkClick r:id="rId6" tooltip="1991"/>
              </a:rPr>
              <a:t>1991</a:t>
            </a:r>
            <a:r>
              <a:rPr lang="fr-FR" sz="2400" dirty="0"/>
              <a:t>, </a:t>
            </a:r>
            <a:r>
              <a:rPr lang="fr-FR" sz="2400" dirty="0">
                <a:hlinkClick r:id="rId7" tooltip="Mark Weiser"/>
              </a:rPr>
              <a:t>Mark Weiser</a:t>
            </a:r>
            <a:r>
              <a:rPr lang="fr-FR" sz="2400" dirty="0"/>
              <a:t> présente sa vision de l'</a:t>
            </a:r>
            <a:r>
              <a:rPr lang="fr-FR" sz="2400" dirty="0">
                <a:hlinkClick r:id="rId8" tooltip="Informatique ubiquitaire"/>
              </a:rPr>
              <a:t>Informatique ubiquitaire</a:t>
            </a:r>
            <a:r>
              <a:rPr lang="fr-FR" sz="2400" dirty="0"/>
              <a:t> (des écrans et des ordinateurs multiples capables de communiquer entre eux préfigure clairement l'avènement des </a:t>
            </a:r>
            <a:r>
              <a:rPr lang="fr-FR" sz="2400" dirty="0">
                <a:hlinkClick r:id="rId9" tooltip="Assistant personnel"/>
              </a:rPr>
              <a:t>assistant personnels</a:t>
            </a:r>
            <a:r>
              <a:rPr lang="fr-FR" sz="2400" dirty="0"/>
              <a:t>, </a:t>
            </a:r>
            <a:r>
              <a:rPr lang="fr-FR" sz="2400" dirty="0">
                <a:hlinkClick r:id="rId10" tooltip="Tablet PC"/>
              </a:rPr>
              <a:t>Tablet PC</a:t>
            </a:r>
            <a:r>
              <a:rPr lang="fr-FR" sz="2400" dirty="0"/>
              <a:t> et </a:t>
            </a:r>
            <a:r>
              <a:rPr lang="fr-FR" sz="2400" dirty="0" err="1">
                <a:hlinkClick r:id="rId11" tooltip="Smartphone"/>
              </a:rPr>
              <a:t>smartphones</a:t>
            </a:r>
            <a:r>
              <a:rPr lang="fr-FR" sz="2400" dirty="0"/>
              <a:t> d'aujourd'hui</a:t>
            </a:r>
            <a:r>
              <a:rPr lang="fr-FR" sz="2400" baseline="30000" dirty="0"/>
              <a:t>.</a:t>
            </a:r>
            <a:endParaRPr lang="fr-FR" sz="2400" dirty="0"/>
          </a:p>
        </p:txBody>
      </p:sp>
      <p:pic>
        <p:nvPicPr>
          <p:cNvPr id="4" name="Picture 3"/>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279911433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7.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8.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2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9.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1.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2.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33.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34.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35.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36.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37.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38.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3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4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4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4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5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8.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9.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716</Words>
  <Application>Microsoft Office PowerPoint</Application>
  <PresentationFormat>Affichage à l'écran (4:3)</PresentationFormat>
  <Paragraphs>152</Paragraphs>
  <Slides>23</Slides>
  <Notes>23</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Formation</vt:lpstr>
      <vt:lpstr>INTERFACE HOMME / MACHINE</vt:lpstr>
      <vt:lpstr>Présentation</vt:lpstr>
      <vt:lpstr>Concept</vt:lpstr>
      <vt:lpstr>Présentation PowerPoint</vt:lpstr>
      <vt:lpstr>1945:</vt:lpstr>
      <vt:lpstr>1963:</vt:lpstr>
      <vt:lpstr>1970 / 1980:</vt:lpstr>
      <vt:lpstr>A partir 1990:</vt:lpstr>
      <vt:lpstr>A partir 1990:</vt:lpstr>
      <vt:lpstr>Présentation PowerPoint</vt:lpstr>
      <vt:lpstr>Présentation PowerPoint</vt:lpstr>
      <vt:lpstr>Présentation PowerPoint</vt:lpstr>
      <vt:lpstr>Objectifs</vt:lpstr>
      <vt:lpstr>Nouveau travail</vt:lpstr>
      <vt:lpstr>Nouveau travail</vt:lpstr>
      <vt:lpstr>Bottin mondain</vt:lpstr>
      <vt:lpstr>Atteindre un niveau d’expertise</vt:lpstr>
      <vt:lpstr>Faire de son mieux</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2017-03-08T11:02:01Z</dcterms:created>
  <dcterms:modified xsi:type="dcterms:W3CDTF">2017-03-08T13:55:07Z</dcterms:modified>
</cp:coreProperties>
</file>