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charts/chart1.xml" ContentType="application/vnd.openxmlformats-officedocument.drawingml.chart+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handoutMasterIdLst>
    <p:handoutMasterId r:id="rId26"/>
  </p:handoutMasterIdLst>
  <p:sldIdLst>
    <p:sldId id="259" r:id="rId2"/>
    <p:sldId id="262" r:id="rId3"/>
    <p:sldId id="261" r:id="rId4"/>
    <p:sldId id="284" r:id="rId5"/>
    <p:sldId id="272" r:id="rId6"/>
    <p:sldId id="288" r:id="rId7"/>
    <p:sldId id="289" r:id="rId8"/>
    <p:sldId id="290" r:id="rId9"/>
    <p:sldId id="291" r:id="rId10"/>
    <p:sldId id="281" r:id="rId11"/>
    <p:sldId id="282" r:id="rId12"/>
    <p:sldId id="283" r:id="rId13"/>
    <p:sldId id="287" r:id="rId14"/>
    <p:sldId id="286" r:id="rId15"/>
    <p:sldId id="267" r:id="rId16"/>
    <p:sldId id="268" r:id="rId17"/>
    <p:sldId id="269" r:id="rId18"/>
    <p:sldId id="270" r:id="rId19"/>
    <p:sldId id="274" r:id="rId20"/>
    <p:sldId id="275" r:id="rId21"/>
    <p:sldId id="276" r:id="rId22"/>
    <p:sldId id="277" r:id="rId23"/>
    <p:sldId id="278" r:id="rId24"/>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Lst>
        </p14:section>
        <p14:section name="Vue d’ensemble et objectifs" id="{ABA716BF-3A5C-4ADB-94C9-CFEF84EBA240}">
          <p14:sldIdLst>
            <p14:sldId id="262"/>
            <p14:sldId id="261"/>
            <p14:sldId id="284"/>
            <p14:sldId id="272"/>
            <p14:sldId id="288"/>
            <p14:sldId id="289"/>
            <p14:sldId id="290"/>
            <p14:sldId id="291"/>
            <p14:sldId id="281"/>
            <p14:sldId id="282"/>
            <p14:sldId id="283"/>
            <p14:sldId id="287"/>
          </p14:sldIdLst>
        </p14:section>
        <p14:section name="Sujet 1" id="{6D9936A3-3945-4757-BC8B-B5C252D8E036}">
          <p14:sldIdLst>
            <p14:sldId id="286"/>
            <p14:sldId id="267"/>
          </p14:sldIdLst>
        </p14:section>
        <p14:section name="Exemples de diapositives pour les effets visuels" id="{BAB3A466-96C9-4230-9978-795378D75699}">
          <p14:sldIdLst>
            <p14:sldId id="268"/>
            <p14:sldId id="269"/>
            <p14:sldId id="270"/>
          </p14:sldIdLst>
        </p14:section>
        <p14:section name="Étude de cas" id="{8C0305C9-B152-4FBA-A789-FE1976D53990}">
          <p14:sldIdLst>
            <p14:sldId id="274"/>
          </p14:sldIdLst>
        </p14:section>
        <p14:section name="Conclusion et résumé" id="{790CEF5B-569A-4C2F-BED5-750B08C0E5AD}">
          <p14:sldIdLst>
            <p14:sldId id="275"/>
            <p14:sldId id="276"/>
            <p14:sldId id="277"/>
          </p14:sldIdLst>
        </p14:section>
        <p14:section name="Annexe"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64" d="100"/>
          <a:sy n="64" d="100"/>
        </p:scale>
        <p:origin x="-1812" y="-114"/>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1"/>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Nouvel employé</c:v>
                </c:pt>
                <c:pt idx="1">
                  <c:v>1 an</c:v>
                </c:pt>
                <c:pt idx="2">
                  <c:v>2 ans</c:v>
                </c:pt>
                <c:pt idx="3">
                  <c:v>3 ans</c:v>
                </c:pt>
              </c:strCache>
            </c:strRef>
          </c:cat>
          <c:val>
            <c:numRef>
              <c:f>Sheet1!$B$2:$B$5</c:f>
              <c:numCache>
                <c:formatCode>General</c:formatCode>
                <c:ptCount val="4"/>
                <c:pt idx="0">
                  <c:v>2</c:v>
                </c:pt>
                <c:pt idx="1">
                  <c:v>3</c:v>
                </c:pt>
                <c:pt idx="2">
                  <c:v>5</c:v>
                </c:pt>
                <c:pt idx="3">
                  <c:v>8</c:v>
                </c:pt>
              </c:numCache>
            </c:numRef>
          </c:val>
          <c:smooth val="0"/>
        </c:ser>
        <c:dLbls>
          <c:showLegendKey val="0"/>
          <c:showVal val="0"/>
          <c:showCatName val="0"/>
          <c:showSerName val="0"/>
          <c:showPercent val="0"/>
          <c:showBubbleSize val="0"/>
        </c:dLbls>
        <c:marker val="1"/>
        <c:smooth val="0"/>
        <c:axId val="128509056"/>
        <c:axId val="128510592"/>
      </c:lineChart>
      <c:catAx>
        <c:axId val="128509056"/>
        <c:scaling>
          <c:orientation val="minMax"/>
        </c:scaling>
        <c:delete val="0"/>
        <c:axPos val="b"/>
        <c:majorTickMark val="out"/>
        <c:minorTickMark val="none"/>
        <c:tickLblPos val="nextTo"/>
        <c:crossAx val="128510592"/>
        <c:crosses val="autoZero"/>
        <c:auto val="1"/>
        <c:lblAlgn val="ctr"/>
        <c:lblOffset val="100"/>
        <c:noMultiLvlLbl val="0"/>
      </c:catAx>
      <c:valAx>
        <c:axId val="128510592"/>
        <c:scaling>
          <c:orientation val="minMax"/>
        </c:scaling>
        <c:delete val="1"/>
        <c:axPos val="l"/>
        <c:majorGridlines/>
        <c:numFmt formatCode="General" sourceLinked="1"/>
        <c:majorTickMark val="out"/>
        <c:minorTickMark val="none"/>
        <c:tickLblPos val="nextTo"/>
        <c:crossAx val="128509056"/>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fr-FR"/>
        </a:p>
      </dgm:t>
    </dgm:pt>
    <dgm:pt modelId="{74EE5CD8-078F-4590-BF9C-A341A294A016}">
      <dgm:prSet phldrT="[Text]" custT="1"/>
      <dgm:spPr/>
      <dgm:t>
        <a:bodyPr/>
        <a:lstStyle/>
        <a:p>
          <a:r>
            <a:rPr lang="fr-FR" sz="4400"/>
            <a:t>1</a:t>
          </a:r>
        </a:p>
      </dgm:t>
    </dgm:pt>
    <dgm:pt modelId="{BB568D76-3363-43D3-B00C-3359A643216C}" type="parTrans" cxnId="{F40F9561-0D4C-44CF-91EF-A92B1DBDE44B}">
      <dgm:prSet/>
      <dgm:spPr/>
      <dgm:t>
        <a:bodyPr/>
        <a:lstStyle/>
        <a:p>
          <a:endParaRPr lang="fr-FR" sz="3200"/>
        </a:p>
      </dgm:t>
    </dgm:pt>
    <dgm:pt modelId="{CF9FB981-E6ED-4440-AC98-4E4E2ABA2C55}" type="sibTrans" cxnId="{F40F9561-0D4C-44CF-91EF-A92B1DBDE44B}">
      <dgm:prSet/>
      <dgm:spPr/>
      <dgm:t>
        <a:bodyPr/>
        <a:lstStyle/>
        <a:p>
          <a:endParaRPr lang="fr-FR" sz="3200"/>
        </a:p>
      </dgm:t>
    </dgm:pt>
    <dgm:pt modelId="{AA046201-5C4D-445E-BF0B-5C6D2B0A1945}">
      <dgm:prSet phldrT="[Text]" custT="1"/>
      <dgm:spPr/>
      <dgm:t>
        <a:bodyPr/>
        <a:lstStyle/>
        <a:p>
          <a:r>
            <a:rPr lang="fr-FR" sz="4400"/>
            <a:t>2</a:t>
          </a:r>
        </a:p>
      </dgm:t>
    </dgm:pt>
    <dgm:pt modelId="{FE92FC33-5E0F-4302-9E80-A69E8ACDDE56}" type="parTrans" cxnId="{B8AF1086-D7BE-446F-9133-738B599E9A7D}">
      <dgm:prSet/>
      <dgm:spPr/>
      <dgm:t>
        <a:bodyPr/>
        <a:lstStyle/>
        <a:p>
          <a:endParaRPr lang="fr-FR" sz="3200"/>
        </a:p>
      </dgm:t>
    </dgm:pt>
    <dgm:pt modelId="{40767EFF-7D52-4469-ACEE-7D28E67337E2}" type="sibTrans" cxnId="{B8AF1086-D7BE-446F-9133-738B599E9A7D}">
      <dgm:prSet/>
      <dgm:spPr/>
      <dgm:t>
        <a:bodyPr/>
        <a:lstStyle/>
        <a:p>
          <a:endParaRPr lang="fr-FR" sz="3200"/>
        </a:p>
      </dgm:t>
    </dgm:pt>
    <dgm:pt modelId="{C59269D0-92A5-481C-BA64-727AFB0DD545}">
      <dgm:prSet phldrT="[Text]" custT="1"/>
      <dgm:spPr/>
      <dgm:t>
        <a:bodyPr/>
        <a:lstStyle/>
        <a:p>
          <a:r>
            <a:rPr lang="fr-FR" sz="3200" dirty="0" smtClean="0">
              <a:effectLst>
                <a:outerShdw blurRad="38100" dist="38100" dir="2700000" algn="tl">
                  <a:srgbClr val="000000">
                    <a:alpha val="43137"/>
                  </a:srgbClr>
                </a:outerShdw>
              </a:effectLst>
            </a:rPr>
            <a:t>Principes</a:t>
          </a:r>
          <a:endParaRPr lang="fr-FR"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fr-FR" sz="3200"/>
        </a:p>
      </dgm:t>
    </dgm:pt>
    <dgm:pt modelId="{266DE8E8-1339-41C4-B9A7-6148496C7FA9}" type="sibTrans" cxnId="{9071FB3B-D26B-4384-BD1A-80C12C62D02C}">
      <dgm:prSet/>
      <dgm:spPr/>
      <dgm:t>
        <a:bodyPr/>
        <a:lstStyle/>
        <a:p>
          <a:endParaRPr lang="fr-FR" sz="3200"/>
        </a:p>
      </dgm:t>
    </dgm:pt>
    <dgm:pt modelId="{D1776C8F-2B10-4075-8DF7-7F65AB725ED5}">
      <dgm:prSet phldrT="[Text]" custT="1"/>
      <dgm:spPr/>
      <dgm:t>
        <a:bodyPr/>
        <a:lstStyle/>
        <a:p>
          <a:r>
            <a:rPr lang="fr-FR" sz="4400"/>
            <a:t>3</a:t>
          </a:r>
        </a:p>
      </dgm:t>
    </dgm:pt>
    <dgm:pt modelId="{7291E740-3E17-41B3-99D3-1D67AE37CC3F}" type="parTrans" cxnId="{7077B78D-FCDC-4519-8416-DC357ACD5043}">
      <dgm:prSet/>
      <dgm:spPr/>
      <dgm:t>
        <a:bodyPr/>
        <a:lstStyle/>
        <a:p>
          <a:endParaRPr lang="fr-FR" sz="3200"/>
        </a:p>
      </dgm:t>
    </dgm:pt>
    <dgm:pt modelId="{88B75C29-8054-417D-BCE3-878A55118F6D}" type="sibTrans" cxnId="{7077B78D-FCDC-4519-8416-DC357ACD5043}">
      <dgm:prSet/>
      <dgm:spPr/>
      <dgm:t>
        <a:bodyPr/>
        <a:lstStyle/>
        <a:p>
          <a:endParaRPr lang="fr-FR" sz="3200"/>
        </a:p>
      </dgm:t>
    </dgm:pt>
    <dgm:pt modelId="{6BE4E373-0656-4EDC-821E-BE09C952B1F6}">
      <dgm:prSet phldrT="[Text]" custT="1"/>
      <dgm:spPr/>
      <dgm:t>
        <a:bodyPr/>
        <a:lstStyle/>
        <a:p>
          <a:r>
            <a:rPr lang="fr-FR" sz="3200" dirty="0" smtClean="0">
              <a:effectLst>
                <a:outerShdw blurRad="38100" dist="38100" dir="2700000" algn="tl">
                  <a:srgbClr val="000000">
                    <a:alpha val="43137"/>
                  </a:srgbClr>
                </a:outerShdw>
              </a:effectLst>
            </a:rPr>
            <a:t>Evolution</a:t>
          </a:r>
          <a:endParaRPr lang="fr-FR"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fr-FR" sz="3200"/>
        </a:p>
      </dgm:t>
    </dgm:pt>
    <dgm:pt modelId="{E17B9BF1-2948-497F-8EC7-3BF734D839DB}" type="sibTrans" cxnId="{119690D4-400B-468B-8BA0-5C9C9E2AFEAF}">
      <dgm:prSet/>
      <dgm:spPr/>
      <dgm:t>
        <a:bodyPr/>
        <a:lstStyle/>
        <a:p>
          <a:endParaRPr lang="fr-FR" sz="3200"/>
        </a:p>
      </dgm:t>
    </dgm:pt>
    <dgm:pt modelId="{1E4D3931-0DBD-4211-A24A-6AF364284B1E}">
      <dgm:prSet phldrT="[Text]" custT="1"/>
      <dgm:spPr/>
      <dgm:t>
        <a:bodyPr/>
        <a:lstStyle/>
        <a:p>
          <a:pPr marL="280988" indent="-280988"/>
          <a:r>
            <a:rPr lang="fr-FR" sz="3200" dirty="0" smtClean="0">
              <a:effectLst>
                <a:outerShdw blurRad="38100" dist="38100" dir="2700000" algn="tl">
                  <a:srgbClr val="000000">
                    <a:alpha val="43137"/>
                  </a:srgbClr>
                </a:outerShdw>
              </a:effectLst>
            </a:rPr>
            <a:t>Historique</a:t>
          </a:r>
          <a:endParaRPr lang="fr-FR"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fr-FR" sz="3200"/>
        </a:p>
      </dgm:t>
    </dgm:pt>
    <dgm:pt modelId="{FC93695B-FD0E-4353-B1FD-4328F4386DEC}" type="parTrans" cxnId="{63E4D827-0083-4625-9FD6-043D8D32091E}">
      <dgm:prSet/>
      <dgm:spPr/>
      <dgm:t>
        <a:bodyPr/>
        <a:lstStyle/>
        <a:p>
          <a:endParaRPr lang="fr-FR"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fr-FR"/>
        </a:p>
      </dgm:t>
    </dgm:pt>
    <dgm:pt modelId="{C4407577-18A2-46E0-8805-2838042EB67A}" type="pres">
      <dgm:prSet presAssocID="{74EE5CD8-078F-4590-BF9C-A341A294A016}" presName="linNode" presStyleCnt="0"/>
      <dgm:spPr/>
      <dgm:t>
        <a:bodyPr/>
        <a:lstStyle/>
        <a:p>
          <a:endParaRPr lang="fr-FR"/>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fr-FR"/>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fr-FR"/>
        </a:p>
      </dgm:t>
    </dgm:pt>
    <dgm:pt modelId="{AB8574CC-D4F2-4555-AEE3-F4EE58B11D03}" type="pres">
      <dgm:prSet presAssocID="{CF9FB981-E6ED-4440-AC98-4E4E2ABA2C55}" presName="sp" presStyleCnt="0"/>
      <dgm:spPr/>
      <dgm:t>
        <a:bodyPr/>
        <a:lstStyle/>
        <a:p>
          <a:endParaRPr lang="fr-FR"/>
        </a:p>
      </dgm:t>
    </dgm:pt>
    <dgm:pt modelId="{85B8F607-FDD8-476A-ADBE-E1250824F294}" type="pres">
      <dgm:prSet presAssocID="{AA046201-5C4D-445E-BF0B-5C6D2B0A1945}" presName="linNode" presStyleCnt="0"/>
      <dgm:spPr/>
      <dgm:t>
        <a:bodyPr/>
        <a:lstStyle/>
        <a:p>
          <a:endParaRPr lang="fr-FR"/>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fr-FR"/>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fr-FR"/>
        </a:p>
      </dgm:t>
    </dgm:pt>
    <dgm:pt modelId="{5ACAA866-A8A8-4183-97B5-CEEAB1525C60}" type="pres">
      <dgm:prSet presAssocID="{40767EFF-7D52-4469-ACEE-7D28E67337E2}" presName="sp" presStyleCnt="0"/>
      <dgm:spPr/>
      <dgm:t>
        <a:bodyPr/>
        <a:lstStyle/>
        <a:p>
          <a:endParaRPr lang="fr-FR"/>
        </a:p>
      </dgm:t>
    </dgm:pt>
    <dgm:pt modelId="{477213BE-9E91-4950-8451-7F60796F47F4}" type="pres">
      <dgm:prSet presAssocID="{D1776C8F-2B10-4075-8DF7-7F65AB725ED5}" presName="linNode" presStyleCnt="0"/>
      <dgm:spPr/>
      <dgm:t>
        <a:bodyPr/>
        <a:lstStyle/>
        <a:p>
          <a:endParaRPr lang="fr-FR"/>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fr-FR"/>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fr-FR"/>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066871" y="-1848315"/>
          <a:ext cx="104775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Historique</a:t>
          </a:r>
          <a:endParaRPr lang="fr-FR" sz="3200" kern="1200" dirty="0">
            <a:effectLst>
              <a:outerShdw blurRad="38100" dist="38100" dir="2700000" algn="tl">
                <a:srgbClr val="000000">
                  <a:alpha val="43137"/>
                </a:srgbClr>
              </a:outerShdw>
            </a:effectLst>
          </a:endParaRPr>
        </a:p>
      </dsp:txBody>
      <dsp:txXfrm rot="-5400000">
        <a:off x="1085603" y="132953"/>
        <a:ext cx="5010287" cy="1047750"/>
      </dsp:txXfrm>
    </dsp:sp>
    <dsp:sp modelId="{7E429971-BC57-430F-BB25-C0574E5E39E3}">
      <dsp:nvSpPr>
        <dsp:cNvPr id="0" name=""/>
        <dsp:cNvSpPr/>
      </dsp:nvSpPr>
      <dsp:spPr>
        <a:xfrm>
          <a:off x="109" y="0"/>
          <a:ext cx="1085492" cy="130968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1</a:t>
          </a:r>
        </a:p>
      </dsp:txBody>
      <dsp:txXfrm>
        <a:off x="53098" y="52989"/>
        <a:ext cx="979514" cy="1203709"/>
      </dsp:txXfrm>
    </dsp:sp>
    <dsp:sp modelId="{B37A5355-225B-4C6F-AED7-6C620F99EECC}">
      <dsp:nvSpPr>
        <dsp:cNvPr id="0" name=""/>
        <dsp:cNvSpPr/>
      </dsp:nvSpPr>
      <dsp:spPr>
        <a:xfrm rot="5400000">
          <a:off x="3066871" y="-473143"/>
          <a:ext cx="1047750" cy="5010287"/>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Principes</a:t>
          </a:r>
          <a:endParaRPr lang="fr-FR" sz="3200" kern="1200" dirty="0">
            <a:effectLst>
              <a:outerShdw blurRad="38100" dist="38100" dir="2700000" algn="tl">
                <a:srgbClr val="000000">
                  <a:alpha val="43137"/>
                </a:srgbClr>
              </a:outerShdw>
            </a:effectLst>
          </a:endParaRPr>
        </a:p>
      </dsp:txBody>
      <dsp:txXfrm rot="-5400000">
        <a:off x="1085603" y="1508125"/>
        <a:ext cx="5010287" cy="1047750"/>
      </dsp:txXfrm>
    </dsp:sp>
    <dsp:sp modelId="{C04276DC-EE64-470A-B8BC-09067B8045FA}">
      <dsp:nvSpPr>
        <dsp:cNvPr id="0" name=""/>
        <dsp:cNvSpPr/>
      </dsp:nvSpPr>
      <dsp:spPr>
        <a:xfrm>
          <a:off x="109" y="1377156"/>
          <a:ext cx="1085492" cy="130968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2</a:t>
          </a:r>
        </a:p>
      </dsp:txBody>
      <dsp:txXfrm>
        <a:off x="53098" y="1430145"/>
        <a:ext cx="979514" cy="1203709"/>
      </dsp:txXfrm>
    </dsp:sp>
    <dsp:sp modelId="{C7C3E6FD-D83F-4BDA-907E-B5EE041DA931}">
      <dsp:nvSpPr>
        <dsp:cNvPr id="0" name=""/>
        <dsp:cNvSpPr/>
      </dsp:nvSpPr>
      <dsp:spPr>
        <a:xfrm rot="5400000">
          <a:off x="3066871" y="902028"/>
          <a:ext cx="1047750" cy="5010287"/>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Evolution</a:t>
          </a:r>
          <a:endParaRPr lang="fr-FR" sz="3200" kern="1200" dirty="0">
            <a:effectLst>
              <a:outerShdw blurRad="38100" dist="38100" dir="2700000" algn="tl">
                <a:srgbClr val="000000">
                  <a:alpha val="43137"/>
                </a:srgbClr>
              </a:outerShdw>
            </a:effectLst>
          </a:endParaRPr>
        </a:p>
      </dsp:txBody>
      <dsp:txXfrm rot="-5400000">
        <a:off x="1085603" y="2883296"/>
        <a:ext cx="5010287" cy="1047750"/>
      </dsp:txXfrm>
    </dsp:sp>
    <dsp:sp modelId="{F5034101-5B7D-4FE7-B47A-5A48CF39606B}">
      <dsp:nvSpPr>
        <dsp:cNvPr id="0" name=""/>
        <dsp:cNvSpPr/>
      </dsp:nvSpPr>
      <dsp:spPr>
        <a:xfrm>
          <a:off x="109" y="2752328"/>
          <a:ext cx="1085492" cy="130968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3</a:t>
          </a:r>
        </a:p>
      </dsp:txBody>
      <dsp:txXfrm>
        <a:off x="53098" y="2805317"/>
        <a:ext cx="979514" cy="12037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08/03/2017</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2371792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pPr/>
              <a:t>12/17/2009</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a:p>
        </p:txBody>
      </p:sp>
    </p:spTree>
    <p:extLst>
      <p:ext uri="{BB962C8B-B14F-4D97-AF65-F5344CB8AC3E}">
        <p14:creationId xmlns:p14="http://schemas.microsoft.com/office/powerpoint/2010/main" val="2407272402"/>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sz="1200" dirty="0" smtClean="0"/>
              <a:t>Voici un autre exemple</a:t>
            </a:r>
            <a:r>
              <a:rPr lang="fr-FR" sz="1200" baseline="0" dirty="0" smtClean="0"/>
              <a:t> de diapositives de vue d’ensemble utilisant des transitions.</a:t>
            </a:r>
            <a:endParaRPr lang="fr-FR" sz="1200" dirty="0" smtClean="0"/>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b="0" dirty="0" smtClean="0"/>
              <a:t>Quelles compétences</a:t>
            </a:r>
            <a:r>
              <a:rPr lang="fr-FR" b="0" baseline="0" dirty="0" smtClean="0"/>
              <a:t> l’audience pourra-t-elle maîtriser au terme de cette formation ?</a:t>
            </a:r>
            <a:r>
              <a:rPr lang="fr-FR" dirty="0" smtClean="0"/>
              <a:t> Décrivez brièvement les avantages dont l’audience</a:t>
            </a:r>
            <a:r>
              <a:rPr lang="fr-FR" baseline="0" dirty="0" smtClean="0"/>
              <a:t> </a:t>
            </a:r>
            <a:r>
              <a:rPr lang="fr-FR" dirty="0" smtClean="0"/>
              <a:t>pourra bénéficier suite à cette</a:t>
            </a:r>
            <a:r>
              <a:rPr lang="fr-FR" baseline="0" dirty="0" smtClean="0"/>
              <a:t> présentation.</a:t>
            </a:r>
            <a:endParaRPr lang="fr-FR" dirty="0" smtClean="0"/>
          </a:p>
        </p:txBody>
      </p:sp>
      <p:sp>
        <p:nvSpPr>
          <p:cNvPr id="4" name="Slide Number Placeholder 3"/>
          <p:cNvSpPr>
            <a:spLocks noGrp="1"/>
          </p:cNvSpPr>
          <p:nvPr>
            <p:ph type="sldNum" sz="quarter" idx="10"/>
          </p:nvPr>
        </p:nvSpPr>
        <p:spPr/>
        <p:txBody>
          <a:bodyPr/>
          <a:lstStyle/>
          <a:p>
            <a:fld id="{EC6EAC7D-5A89-47C2-8ABA-56C9C2DEF7A4}"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Utiliser un en-tête de section pour chacun des sujets afin de définir une transition claire pour l’audience. </a:t>
            </a:r>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14</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Ajoutez des diapositives à chaque section de sujet, y compris des diapositives contenant des tableaux, des graphiques et des images. </a:t>
            </a:r>
          </a:p>
          <a:p>
            <a:r>
              <a:rPr lang="fr-FR" dirty="0" smtClean="0"/>
              <a:t>Voir exemple dans la section suivante</a:t>
            </a:r>
            <a:r>
              <a:rPr lang="fr-FR" baseline="0" dirty="0" smtClean="0"/>
              <a:t> </a:t>
            </a:r>
            <a:r>
              <a:rPr lang="fr-FR" dirty="0" smtClean="0"/>
              <a:t>de tableau,</a:t>
            </a:r>
            <a:r>
              <a:rPr lang="fr-FR" baseline="0" dirty="0" smtClean="0"/>
              <a:t> de graphique, d’image et de vidéo. </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Soyez bref. Raccourcissez votre texte le plus possible afin de conserver une grande taille de police.</a:t>
            </a:r>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6083" name="Rectangle 25"/>
          <p:cNvSpPr>
            <a:spLocks noGrp="1" noChangeArrowheads="1"/>
          </p:cNvSpPr>
          <p:nvPr>
            <p:ph type="ftr" sz="quarter" idx="4"/>
          </p:nvPr>
        </p:nvSpPr>
        <p:spPr>
          <a:noFill/>
        </p:spPr>
        <p:txBody>
          <a:bodyPr/>
          <a:lstStyle/>
          <a:p>
            <a:r>
              <a:rPr lang="fr-FR" smtClean="0"/>
              <a:t>Microsoft Confidentiel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fr-FR" smtClean="0"/>
              <a:pPr/>
              <a:t>17</a:t>
            </a:fld>
            <a:endParaRPr lang="fr-FR"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fr-FR"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7107" name="Rectangle 25"/>
          <p:cNvSpPr>
            <a:spLocks noGrp="1" noChangeArrowheads="1"/>
          </p:cNvSpPr>
          <p:nvPr>
            <p:ph type="ftr" sz="quarter" idx="4"/>
          </p:nvPr>
        </p:nvSpPr>
        <p:spPr>
          <a:noFill/>
        </p:spPr>
        <p:txBody>
          <a:bodyPr/>
          <a:lstStyle/>
          <a:p>
            <a:r>
              <a:rPr lang="fr-FR" smtClean="0"/>
              <a:t>Microsoft Confidentiel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fr-FR" smtClean="0"/>
              <a:pPr/>
              <a:t>18</a:t>
            </a:fld>
            <a:endParaRPr lang="fr-FR"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lang="fr-FR"/>
            </a:pPr>
            <a:r>
              <a:rPr lang="fr-FR" dirty="0" smtClean="0"/>
              <a:t>S’il existe du</a:t>
            </a:r>
            <a:r>
              <a:rPr lang="fr-FR" baseline="0" dirty="0" smtClean="0"/>
              <a:t> contenu vidéo pertinent, comme une vidéo d’étude de cas, une démonstration d’un produit ou d’autres supports de formation, ajoutez-le dans la présentation. </a:t>
            </a:r>
            <a:endParaRPr lang="fr-FR" dirty="0" smtClean="0"/>
          </a:p>
          <a:p>
            <a:pPr>
              <a:lnSpc>
                <a:spcPct val="80000"/>
              </a:lnSpc>
              <a:buFontTx/>
              <a:buNone/>
            </a:pPr>
            <a:endParaRPr lang="fr-FR"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Discutez</a:t>
            </a:r>
            <a:r>
              <a:rPr lang="fr-FR" baseline="0" dirty="0" smtClean="0"/>
              <a:t> des résultats de l’étude de cas ou de la simulation de classe.</a:t>
            </a:r>
          </a:p>
          <a:p>
            <a:r>
              <a:rPr lang="fr-FR" baseline="0" dirty="0" smtClean="0"/>
              <a:t>Abordez les meilleures pratiques.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19</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fr-FR"/>
            </a:pPr>
            <a:r>
              <a:rPr lang="fr-FR" sz="1200" dirty="0" smtClean="0"/>
              <a:t>Voici un autre exemple</a:t>
            </a:r>
            <a:r>
              <a:rPr lang="fr-FR" sz="1200" baseline="0" dirty="0" smtClean="0"/>
              <a:t> de diapositive de vue d’ensemble.</a:t>
            </a:r>
            <a:endParaRPr lang="fr-FR" sz="1200" dirty="0" smtClean="0"/>
          </a:p>
          <a:p>
            <a:pPr marL="228600" indent="-228600">
              <a:buFont typeface="+mj-lt"/>
              <a:buNone/>
            </a:pPr>
            <a:endParaRPr lang="fr-FR"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Résumez le contenu de la présentation en répétant les points importants des leçons.</a:t>
            </a:r>
          </a:p>
          <a:p>
            <a:r>
              <a:rPr lang="fr-FR" dirty="0" smtClean="0"/>
              <a:t>Que voulez-vous que les personnes retiennent après avoir vu votre présentation ?</a:t>
            </a:r>
          </a:p>
          <a:p>
            <a:endParaRPr lang="fr-FR" dirty="0" smtClean="0"/>
          </a:p>
          <a:p>
            <a:r>
              <a:rPr lang="fr-FR" dirty="0" smtClean="0"/>
              <a:t>Enregistrez votre présentation dans une vidéo pour pouvoir la distribuer facilement (Pour créer une vidéo, cliquez sur l’onglet Fichier, puis sur Partager. Sous Types de fichiers, cliquez sur Créer une vidéo.)</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20</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21</a:t>
            </a:fld>
            <a:endParaRPr lang="fr-FR"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fr-FR"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1987" name="Rectangle 25"/>
          <p:cNvSpPr>
            <a:spLocks noGrp="1" noChangeArrowheads="1"/>
          </p:cNvSpPr>
          <p:nvPr>
            <p:ph type="ftr" sz="quarter" idx="4"/>
          </p:nvPr>
        </p:nvSpPr>
        <p:spPr>
          <a:noFill/>
        </p:spPr>
        <p:txBody>
          <a:bodyPr/>
          <a:lstStyle/>
          <a:p>
            <a:r>
              <a:rPr lang="fr-FR" dirty="0" smtClean="0"/>
              <a:t>Microsoft Confidentiel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fr-FR" smtClean="0"/>
              <a:pPr/>
              <a:t>22</a:t>
            </a:fld>
            <a:endParaRPr lang="fr-FR"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fr-FR"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3011" name="Rectangle 25"/>
          <p:cNvSpPr>
            <a:spLocks noGrp="1" noChangeArrowheads="1"/>
          </p:cNvSpPr>
          <p:nvPr>
            <p:ph type="ftr" sz="quarter" idx="4"/>
          </p:nvPr>
        </p:nvSpPr>
        <p:spPr>
          <a:noFill/>
        </p:spPr>
        <p:txBody>
          <a:bodyPr/>
          <a:lstStyle/>
          <a:p>
            <a:r>
              <a:rPr lang="fr-FR" dirty="0" smtClean="0"/>
              <a:t>Microsoft Confidentiel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fr-FR" smtClean="0"/>
              <a:pPr/>
              <a:t>23</a:t>
            </a:fld>
            <a:endParaRPr lang="fr-FR"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fr-FR" dirty="0" smtClean="0"/>
              <a:t>Votre présentation est-elle aussi claire que possible ? Pensez à placer du contenu supplémentaire dans l’annexe.</a:t>
            </a:r>
          </a:p>
          <a:p>
            <a:r>
              <a:rPr lang="fr-FR" dirty="0" smtClean="0"/>
              <a:t>Utilisez des diapositives en annexe pour y placer du contenu auquel vous pouvez faire référence pendant la diapositive relative aux questions ou que les participants peuvent approfondir ultérieurement.</a:t>
            </a:r>
          </a:p>
          <a:p>
            <a:pPr>
              <a:buFontTx/>
              <a:buNone/>
            </a:pPr>
            <a:endParaRPr lang="fr-FR" dirty="0" smtClean="0"/>
          </a:p>
          <a:p>
            <a:endParaRPr lang="fr-FR" dirty="0" smtClean="0"/>
          </a:p>
          <a:p>
            <a:endParaRPr lang="fr-FR" dirty="0" smtClean="0"/>
          </a:p>
          <a:p>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fr-FR" dirty="0" smtClean="0"/>
              <a:t>Fournissez une brève vue d’ensemble de la présentation.</a:t>
            </a:r>
            <a:r>
              <a:rPr lang="fr-FR" baseline="0" dirty="0" smtClean="0"/>
              <a:t> D</a:t>
            </a:r>
            <a:r>
              <a:rPr lang="fr-FR" dirty="0" smtClean="0"/>
              <a:t>écrivez l’objectif principal de la présentation et expliquez son importance.</a:t>
            </a:r>
          </a:p>
          <a:p>
            <a:pPr>
              <a:lnSpc>
                <a:spcPct val="80000"/>
              </a:lnSpc>
            </a:pPr>
            <a:r>
              <a:rPr lang="fr-FR" dirty="0" smtClean="0"/>
              <a:t>Présentez chaque sujet principal.</a:t>
            </a:r>
          </a:p>
          <a:p>
            <a:r>
              <a:rPr lang="fr-FR" dirty="0" smtClean="0"/>
              <a:t>Pour fournir une feuille de route à votre audience, vous</a:t>
            </a:r>
            <a:r>
              <a:rPr lang="fr-FR" baseline="0" dirty="0" smtClean="0"/>
              <a:t> pouvez </a:t>
            </a:r>
            <a:r>
              <a:rPr lang="fr-FR" dirty="0" smtClean="0"/>
              <a:t>répéter cette diapositive de vue d’ensemble tout au long de la présentation afin de mettre en évidence le sujet suivant.</a:t>
            </a:r>
          </a:p>
        </p:txBody>
      </p:sp>
      <p:sp>
        <p:nvSpPr>
          <p:cNvPr id="4" name="Slide Number Placeholder 3"/>
          <p:cNvSpPr>
            <a:spLocks noGrp="1"/>
          </p:cNvSpPr>
          <p:nvPr>
            <p:ph type="sldNum" sz="quarter" idx="10"/>
          </p:nvPr>
        </p:nvSpPr>
        <p:spPr/>
        <p:txBody>
          <a:bodyPr/>
          <a:lstStyle/>
          <a:p>
            <a:fld id="{EC6EAC7D-5A89-47C2-8ABA-56C9C2DEF7A4}"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smtClean="0"/>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73100" y="1497013"/>
            <a:ext cx="397510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4" name="Text Placeholder 3"/>
          <p:cNvSpPr>
            <a:spLocks noGrp="1"/>
          </p:cNvSpPr>
          <p:nvPr>
            <p:ph type="body" sz="half" idx="2"/>
          </p:nvPr>
        </p:nvSpPr>
        <p:spPr>
          <a:xfrm>
            <a:off x="4937760" y="1497013"/>
            <a:ext cx="397764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6" name="Footer Placeholder 4"/>
          <p:cNvSpPr>
            <a:spLocks noGrp="1"/>
          </p:cNvSpPr>
          <p:nvPr>
            <p:ph type="ftr" sz="quarter" idx="11"/>
          </p:nvPr>
        </p:nvSpPr>
        <p:spPr>
          <a:xfrm>
            <a:off x="3352800" y="6356350"/>
            <a:ext cx="2895600" cy="365125"/>
          </a:xfrm>
        </p:spPr>
        <p:txBody>
          <a:bodyPr/>
          <a:lstStyle/>
          <a:p>
            <a:endParaRPr kumimoji="0" lang="fr-FR"/>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smtClean="0"/>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757B281C-5159-4971-8228-52B9A72E9ED2}" type="datetimeFigureOut">
              <a:pPr/>
              <a:t>12/17/2009</a:t>
            </a:fld>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2.jpeg"/><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3.jpeg"/><Relationship Id="rId5" Type="http://schemas.openxmlformats.org/officeDocument/2006/relationships/chart" Target="../charts/char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hyperlink" Target="mailto:Mavis@greatcompany.com" TargetMode="External"/><Relationship Id="rId3" Type="http://schemas.openxmlformats.org/officeDocument/2006/relationships/tags" Target="../tags/tag29.xml"/><Relationship Id="rId7" Type="http://schemas.openxmlformats.org/officeDocument/2006/relationships/hyperlink" Target="mailto:Dee@greatcompany.Com"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hyperlink" Target="mailto:Jim@greatcompany.com" TargetMode="External"/><Relationship Id="rId5" Type="http://schemas.openxmlformats.org/officeDocument/2006/relationships/notesSlide" Target="../notesSlides/notesSlide16.xml"/><Relationship Id="rId4" Type="http://schemas.openxmlformats.org/officeDocument/2006/relationships/slideLayout" Target="../slideLayouts/slideLayout3.xml"/><Relationship Id="rId9" Type="http://schemas.openxmlformats.org/officeDocument/2006/relationships/hyperlink" Target="mailto:Doug@company.com" TargetMode="External"/></Relationships>
</file>

<file path=ppt/slides/_rels/slide17.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notesSlide" Target="../notesSlides/notesSlide17.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slideLayout" Target="../slideLayouts/slideLayout11.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s/_rels/slide1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4.jpeg"/><Relationship Id="rId5" Type="http://schemas.openxmlformats.org/officeDocument/2006/relationships/notesSlide" Target="../notesSlides/notesSlide18.xml"/><Relationship Id="rId4"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8.jpe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hyperlink" Target="https://fr.wikipedia.org/wiki/Machine" TargetMode="Externa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s://fr.wikipedia.org/wiki/Outil" TargetMode="Externa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9.xml"/><Relationship Id="rId7" Type="http://schemas.openxmlformats.org/officeDocument/2006/relationships/hyperlink" Target="https://fr.wikipedia.org/wiki/Vannevar_Bush"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https://fr.wikipedia.org/wiki/1945" TargetMode="Externa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fr.wikipedia.org/wiki/1964" TargetMode="External"/><Relationship Id="rId3" Type="http://schemas.openxmlformats.org/officeDocument/2006/relationships/tags" Target="../tags/tag12.xml"/><Relationship Id="rId7" Type="http://schemas.openxmlformats.org/officeDocument/2006/relationships/hyperlink" Target="https://fr.wikipedia.org/wiki/Sketchpad" TargetMode="Externa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https://fr.wikipedia.org/wiki/Ivan_Sutherland" TargetMode="External"/><Relationship Id="rId11" Type="http://schemas.openxmlformats.org/officeDocument/2006/relationships/image" Target="../media/image9.jpg"/><Relationship Id="rId5" Type="http://schemas.openxmlformats.org/officeDocument/2006/relationships/notesSlide" Target="../notesSlides/notesSlide6.xml"/><Relationship Id="rId10" Type="http://schemas.openxmlformats.org/officeDocument/2006/relationships/hyperlink" Target="https://fr.wikipedia.org/wiki/Souris_(informatique)" TargetMode="External"/><Relationship Id="rId4" Type="http://schemas.openxmlformats.org/officeDocument/2006/relationships/slideLayout" Target="../slideLayouts/slideLayout3.xml"/><Relationship Id="rId9" Type="http://schemas.openxmlformats.org/officeDocument/2006/relationships/hyperlink" Target="https://fr.wikipedia.org/wiki/Douglas_Engelbart"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What_you_see_is_what_you_get" TargetMode="External"/><Relationship Id="rId3" Type="http://schemas.openxmlformats.org/officeDocument/2006/relationships/tags" Target="../tags/tag15.xml"/><Relationship Id="rId7" Type="http://schemas.openxmlformats.org/officeDocument/2006/relationships/hyperlink" Target="https://fr.wikipedia.org/wiki/Xerox_Star"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https://fr.wikipedia.org/wiki/Xerox" TargetMode="External"/><Relationship Id="rId5" Type="http://schemas.openxmlformats.org/officeDocument/2006/relationships/notesSlide" Target="../notesSlides/notesSlide7.xml"/><Relationship Id="rId4" Type="http://schemas.openxmlformats.org/officeDocument/2006/relationships/slideLayout" Target="../slideLayouts/slideLayout3.xml"/><Relationship Id="rId9" Type="http://schemas.openxmlformats.org/officeDocument/2006/relationships/image" Target="../media/image8.jpeg"/></Relationships>
</file>

<file path=ppt/slides/_rels/slide8.xml.rels><?xml version="1.0" encoding="UTF-8" standalone="yes"?>
<Relationships xmlns="http://schemas.openxmlformats.org/package/2006/relationships"><Relationship Id="rId8" Type="http://schemas.openxmlformats.org/officeDocument/2006/relationships/hyperlink" Target="https://fr.wikipedia.org/wiki/Hypertexte" TargetMode="External"/><Relationship Id="rId3" Type="http://schemas.openxmlformats.org/officeDocument/2006/relationships/tags" Target="../tags/tag18.xml"/><Relationship Id="rId7" Type="http://schemas.openxmlformats.org/officeDocument/2006/relationships/hyperlink" Target="https://fr.wikipedia.org/wiki/Tim_Berners-Lee"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hyperlink" Target="https://fr.wikipedia.org/wiki/Robert_Cailliau" TargetMode="External"/><Relationship Id="rId5" Type="http://schemas.openxmlformats.org/officeDocument/2006/relationships/notesSlide" Target="../notesSlides/notesSlide8.xml"/><Relationship Id="rId10" Type="http://schemas.openxmlformats.org/officeDocument/2006/relationships/image" Target="../media/image8.jpeg"/><Relationship Id="rId4" Type="http://schemas.openxmlformats.org/officeDocument/2006/relationships/slideLayout" Target="../slideLayouts/slideLayout3.xml"/><Relationship Id="rId9" Type="http://schemas.openxmlformats.org/officeDocument/2006/relationships/hyperlink" Target="https://fr.wikipedia.org/wiki/World_Wide_Web"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formatique_ubiquitaire" TargetMode="External"/><Relationship Id="rId3" Type="http://schemas.openxmlformats.org/officeDocument/2006/relationships/tags" Target="../tags/tag21.xml"/><Relationship Id="rId7" Type="http://schemas.openxmlformats.org/officeDocument/2006/relationships/hyperlink" Target="https://fr.wikipedia.org/wiki/Mark_Weiser" TargetMode="External"/><Relationship Id="rId12" Type="http://schemas.openxmlformats.org/officeDocument/2006/relationships/image" Target="../media/image8.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fr.wikipedia.org/wiki/1991" TargetMode="External"/><Relationship Id="rId11" Type="http://schemas.openxmlformats.org/officeDocument/2006/relationships/hyperlink" Target="https://fr.wikipedia.org/wiki/Smartphone" TargetMode="External"/><Relationship Id="rId5" Type="http://schemas.openxmlformats.org/officeDocument/2006/relationships/notesSlide" Target="../notesSlides/notesSlide9.xml"/><Relationship Id="rId10" Type="http://schemas.openxmlformats.org/officeDocument/2006/relationships/hyperlink" Target="https://fr.wikipedia.org/wiki/Tablet_PC" TargetMode="External"/><Relationship Id="rId4" Type="http://schemas.openxmlformats.org/officeDocument/2006/relationships/slideLayout" Target="../slideLayouts/slideLayout3.xml"/><Relationship Id="rId9" Type="http://schemas.openxmlformats.org/officeDocument/2006/relationships/hyperlink" Target="https://fr.wikipedia.org/wiki/Assistant_personn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fr-FR" dirty="0" smtClean="0"/>
              <a:t>INTERFACE</a:t>
            </a:r>
            <a:br>
              <a:rPr lang="fr-FR" dirty="0" smtClean="0"/>
            </a:br>
            <a:r>
              <a:rPr lang="fr-FR" dirty="0" smtClean="0"/>
              <a:t>HOMME / MACHINE</a:t>
            </a:r>
            <a:endParaRPr lang="fr-FR" dirty="0"/>
          </a:p>
        </p:txBody>
      </p:sp>
      <p:sp>
        <p:nvSpPr>
          <p:cNvPr id="3" name="Subtitle 2"/>
          <p:cNvSpPr>
            <a:spLocks noGrp="1"/>
          </p:cNvSpPr>
          <p:nvPr>
            <p:ph type="subTitle" idx="1"/>
            <p:custDataLst>
              <p:tags r:id="rId3"/>
            </p:custDataLst>
          </p:nvPr>
        </p:nvSpPr>
        <p:spPr/>
        <p:txBody>
          <a:bodyPr>
            <a:normAutofit/>
          </a:bodyPr>
          <a:lstStyle/>
          <a:p>
            <a:r>
              <a:rPr lang="fr-FR" sz="2400" dirty="0" smtClean="0">
                <a:latin typeface="+mn-lt"/>
              </a:rPr>
              <a:t>DLC-Sharp2017</a:t>
            </a:r>
            <a:endParaRPr lang="fr-FR"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fr-FR" sz="7200"/>
              <a:t>Nouveau travail</a:t>
            </a: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fr-FR" sz="6200"/>
              <a:t>Environnement </a:t>
            </a:r>
            <a:endParaRPr lang="fr-FR" sz="720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57800" cy="4084260"/>
          </a:xfrm>
          <a:prstGeom prst="rect">
            <a:avLst/>
          </a:prstGeom>
          <a:noFill/>
        </p:spPr>
        <p:txBody>
          <a:bodyPr wrap="square" rtlCol="0">
            <a:normAutofit/>
          </a:bodyPr>
          <a:lstStyle/>
          <a:p>
            <a:r>
              <a:rPr lang="fr-FR" sz="7200"/>
              <a:t>Nouveaux collègues </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fr-FR"/>
              <a:t>Objectifs</a:t>
            </a:r>
          </a:p>
        </p:txBody>
      </p:sp>
      <p:sp>
        <p:nvSpPr>
          <p:cNvPr id="3" name="Content Placeholder 2"/>
          <p:cNvSpPr>
            <a:spLocks noGrp="1"/>
          </p:cNvSpPr>
          <p:nvPr>
            <p:ph sz="half" idx="1"/>
            <p:custDataLst>
              <p:tags r:id="rId3"/>
            </p:custDataLst>
          </p:nvPr>
        </p:nvSpPr>
        <p:spPr>
          <a:xfrm>
            <a:off x="838200" y="1524000"/>
            <a:ext cx="3733800" cy="4525963"/>
          </a:xfrm>
        </p:spPr>
        <p:txBody>
          <a:bodyPr>
            <a:normAutofit/>
          </a:bodyPr>
          <a:lstStyle/>
          <a:p>
            <a:r>
              <a:rPr lang="fr-FR" sz="3200"/>
              <a:t>Technologie </a:t>
            </a:r>
          </a:p>
          <a:p>
            <a:r>
              <a:rPr lang="fr-FR" sz="3200"/>
              <a:t>Procédure</a:t>
            </a:r>
          </a:p>
          <a:p>
            <a:r>
              <a:rPr lang="fr-FR" sz="3200"/>
              <a:t>Stratégies</a:t>
            </a:r>
          </a:p>
          <a:p>
            <a:r>
              <a:rPr lang="fr-FR" sz="3200"/>
              <a:t>Avantages </a:t>
            </a:r>
            <a:endParaRPr lang="fr-FR" sz="3600"/>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724400" y="1676400"/>
            <a:ext cx="3464393" cy="440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9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5400"/>
              <a:t>Nouveau travail</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5178552" cy="1143000"/>
          </a:xfrm>
        </p:spPr>
        <p:txBody>
          <a:bodyPr/>
          <a:lstStyle/>
          <a:p>
            <a:r>
              <a:rPr lang="fr-FR"/>
              <a:t>Nouveau travail</a:t>
            </a:r>
          </a:p>
        </p:txBody>
      </p:sp>
      <p:sp>
        <p:nvSpPr>
          <p:cNvPr id="4" name="Content Placeholder 3"/>
          <p:cNvSpPr>
            <a:spLocks noGrp="1"/>
          </p:cNvSpPr>
          <p:nvPr>
            <p:ph idx="1"/>
          </p:nvPr>
        </p:nvSpPr>
        <p:spPr>
          <a:xfrm>
            <a:off x="838200" y="1295400"/>
            <a:ext cx="5257800" cy="1066800"/>
          </a:xfrm>
        </p:spPr>
        <p:txBody>
          <a:bodyPr/>
          <a:lstStyle/>
          <a:p>
            <a:pPr marL="0" indent="0">
              <a:buNone/>
            </a:pPr>
            <a:r>
              <a:rPr lang="fr-FR"/>
              <a:t>La courbe d’apprentissage technologique</a:t>
            </a:r>
          </a:p>
        </p:txBody>
      </p:sp>
      <p:graphicFrame>
        <p:nvGraphicFramePr>
          <p:cNvPr id="3" name="Chart 2"/>
          <p:cNvGraphicFramePr/>
          <p:nvPr/>
        </p:nvGraphicFramePr>
        <p:xfrm>
          <a:off x="1050414" y="2333812"/>
          <a:ext cx="4762500" cy="4191000"/>
        </p:xfrm>
        <a:graphic>
          <a:graphicData uri="http://schemas.openxmlformats.org/drawingml/2006/chart">
            <c:chart xmlns:c="http://schemas.openxmlformats.org/drawingml/2006/chart" xmlns:r="http://schemas.openxmlformats.org/officeDocument/2006/relationships" r:id="rId5"/>
          </a:graphicData>
        </a:graphic>
      </p:graphicFrame>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248400" y="0"/>
            <a:ext cx="2997200" cy="6858000"/>
          </a:xfrm>
          <a:prstGeom prst="rect">
            <a:avLst/>
          </a:prstGeom>
        </p:spPr>
      </p:pic>
      <p:sp>
        <p:nvSpPr>
          <p:cNvPr id="6" name="5-Point Star 5"/>
          <p:cNvSpPr/>
          <p:nvPr/>
        </p:nvSpPr>
        <p:spPr>
          <a:xfrm>
            <a:off x="4953000" y="2286000"/>
            <a:ext cx="685800" cy="685800"/>
          </a:xfrm>
          <a:prstGeom prst="star5">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Bottin mondain</a:t>
            </a:r>
          </a:p>
        </p:txBody>
      </p:sp>
      <p:graphicFrame>
        <p:nvGraphicFramePr>
          <p:cNvPr id="5" name="Content Placeholder 4"/>
          <p:cNvGraphicFramePr>
            <a:graphicFrameLocks noGrp="1"/>
          </p:cNvGraphicFramePr>
          <p:nvPr>
            <p:ph idx="1"/>
            <p:custDataLst>
              <p:tags r:id="rId3"/>
            </p:custDataLst>
          </p:nvPr>
        </p:nvGraphicFramePr>
        <p:xfrm>
          <a:off x="2041634" y="1838434"/>
          <a:ext cx="5486400" cy="3327400"/>
        </p:xfrm>
        <a:graphic>
          <a:graphicData uri="http://schemas.openxmlformats.org/drawingml/2006/table">
            <a:tbl>
              <a:tblPr firstRow="1" bandRow="1">
                <a:tableStyleId>{5FD0F851-EC5A-4D38-B0AD-8093EC10F338}</a:tableStyleId>
              </a:tblPr>
              <a:tblGrid>
                <a:gridCol w="1866507"/>
                <a:gridCol w="3619893"/>
              </a:tblGrid>
              <a:tr h="665480">
                <a:tc>
                  <a:txBody>
                    <a:bodyPr/>
                    <a:lstStyle/>
                    <a:p>
                      <a:r>
                        <a:rPr lang="fr-FR"/>
                        <a:t>Prospect</a:t>
                      </a:r>
                    </a:p>
                  </a:txBody>
                  <a:tcPr anchor="b"/>
                </a:tc>
                <a:tc>
                  <a:txBody>
                    <a:bodyPr/>
                    <a:lstStyle/>
                    <a:p>
                      <a:r>
                        <a:rPr lang="fr-FR"/>
                        <a:t>Informations sur le contact</a:t>
                      </a:r>
                    </a:p>
                  </a:txBody>
                  <a:tcPr anchor="b"/>
                </a:tc>
              </a:tr>
              <a:tr h="665480">
                <a:tc>
                  <a:txBody>
                    <a:bodyPr/>
                    <a:lstStyle/>
                    <a:p>
                      <a:r>
                        <a:rPr lang="fr-FR"/>
                        <a:t>Jim</a:t>
                      </a:r>
                    </a:p>
                  </a:txBody>
                  <a:tcPr/>
                </a:tc>
                <a:tc>
                  <a:txBody>
                    <a:bodyPr/>
                    <a:lstStyle/>
                    <a:p>
                      <a:r>
                        <a:rPr lang="fr-FR">
                          <a:hlinkClick r:id="rId6"/>
                        </a:rPr>
                        <a:t>Jim@company.com</a:t>
                      </a:r>
                      <a:endParaRPr lang="fr-FR"/>
                    </a:p>
                  </a:txBody>
                  <a:tcPr/>
                </a:tc>
              </a:tr>
              <a:tr h="665480">
                <a:tc>
                  <a:txBody>
                    <a:bodyPr/>
                    <a:lstStyle/>
                    <a:p>
                      <a:r>
                        <a:rPr lang="fr-FR"/>
                        <a:t>Dee</a:t>
                      </a:r>
                    </a:p>
                  </a:txBody>
                  <a:tcPr/>
                </a:tc>
                <a:tc>
                  <a:txBody>
                    <a:bodyPr/>
                    <a:lstStyle/>
                    <a:p>
                      <a:r>
                        <a:rPr lang="fr-FR">
                          <a:hlinkClick r:id="rId7"/>
                        </a:rPr>
                        <a:t>Dee@gcompany.com</a:t>
                      </a:r>
                      <a:endParaRPr lang="fr-FR"/>
                    </a:p>
                  </a:txBody>
                  <a:tcPr/>
                </a:tc>
              </a:tr>
              <a:tr h="665480">
                <a:tc>
                  <a:txBody>
                    <a:bodyPr/>
                    <a:lstStyle/>
                    <a:p>
                      <a:r>
                        <a:rPr lang="fr-FR"/>
                        <a:t>Mavis</a:t>
                      </a:r>
                    </a:p>
                  </a:txBody>
                  <a:tcPr/>
                </a:tc>
                <a:tc>
                  <a:txBody>
                    <a:bodyPr/>
                    <a:lstStyle/>
                    <a:p>
                      <a:r>
                        <a:rPr lang="fr-FR">
                          <a:hlinkClick r:id="rId8"/>
                        </a:rPr>
                        <a:t>Mavis</a:t>
                      </a:r>
                      <a:r>
                        <a:rPr lang="fr-FR" baseline="0">
                          <a:hlinkClick r:id="rId8"/>
                        </a:rPr>
                        <a:t>@company.com</a:t>
                      </a:r>
                      <a:endParaRPr lang="fr-FR"/>
                    </a:p>
                  </a:txBody>
                  <a:tcPr/>
                </a:tc>
              </a:tr>
              <a:tr h="665480">
                <a:tc>
                  <a:txBody>
                    <a:bodyPr/>
                    <a:lstStyle/>
                    <a:p>
                      <a:r>
                        <a:rPr lang="fr-FR"/>
                        <a:t>Doug</a:t>
                      </a:r>
                    </a:p>
                  </a:txBody>
                  <a:tcPr/>
                </a:tc>
                <a:tc>
                  <a:txBody>
                    <a:bodyPr/>
                    <a:lstStyle/>
                    <a:p>
                      <a:r>
                        <a:rPr lang="fr-FR">
                          <a:hlinkClick r:id="rId9"/>
                        </a:rPr>
                        <a:t>Doug@company.com</a:t>
                      </a:r>
                      <a:r>
                        <a:rPr lang="fr-FR"/>
                        <a:t> </a:t>
                      </a:r>
                    </a:p>
                  </a:txBody>
                  <a:tcPr/>
                </a:tc>
              </a:tr>
            </a:tbl>
          </a:graphicData>
        </a:graphic>
      </p:graphicFrame>
    </p:spTree>
    <p:custDataLst>
      <p:tags r:id="rId1"/>
    </p:custData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Line 2"/>
          <p:cNvSpPr>
            <a:spLocks noChangeShapeType="1"/>
          </p:cNvSpPr>
          <p:nvPr>
            <p:custDataLst>
              <p:tags r:id="rId2"/>
            </p:custDataLst>
          </p:nvPr>
        </p:nvSpPr>
        <p:spPr bwMode="auto">
          <a:xfrm>
            <a:off x="1249363" y="5799138"/>
            <a:ext cx="7208837" cy="0"/>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627715" name="Line 3"/>
          <p:cNvSpPr>
            <a:spLocks noChangeShapeType="1"/>
          </p:cNvSpPr>
          <p:nvPr>
            <p:custDataLst>
              <p:tags r:id="rId3"/>
            </p:custDataLst>
          </p:nvPr>
        </p:nvSpPr>
        <p:spPr bwMode="auto">
          <a:xfrm flipH="1" flipV="1">
            <a:off x="1242990" y="1898319"/>
            <a:ext cx="15875" cy="3916363"/>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22532" name="Text Box 4"/>
          <p:cNvSpPr txBox="1">
            <a:spLocks noChangeArrowheads="1"/>
          </p:cNvSpPr>
          <p:nvPr>
            <p:custDataLst>
              <p:tags r:id="rId4"/>
            </p:custDataLst>
          </p:nvPr>
        </p:nvSpPr>
        <p:spPr bwMode="auto">
          <a:xfrm>
            <a:off x="1447800" y="5862638"/>
            <a:ext cx="6781800" cy="369332"/>
          </a:xfrm>
          <a:prstGeom prst="rect">
            <a:avLst/>
          </a:prstGeom>
          <a:noFill/>
          <a:ln w="3175">
            <a:noFill/>
            <a:miter lim="800000"/>
            <a:headEnd/>
            <a:tailEnd/>
          </a:ln>
        </p:spPr>
        <p:txBody>
          <a:bodyPr wrap="square">
            <a:normAutofit/>
          </a:bodyPr>
          <a:lstStyle/>
          <a:p>
            <a:pPr algn="ctr"/>
            <a:r>
              <a:rPr lang="fr-FR"/>
              <a:t>Temps passé</a:t>
            </a:r>
            <a:endParaRPr lang="fr-FR">
              <a:effectLst/>
            </a:endParaRPr>
          </a:p>
        </p:txBody>
      </p:sp>
      <p:sp>
        <p:nvSpPr>
          <p:cNvPr id="22533" name="Text Box 5"/>
          <p:cNvSpPr txBox="1">
            <a:spLocks noChangeArrowheads="1"/>
          </p:cNvSpPr>
          <p:nvPr>
            <p:custDataLst>
              <p:tags r:id="rId5"/>
            </p:custDataLst>
          </p:nvPr>
        </p:nvSpPr>
        <p:spPr bwMode="auto">
          <a:xfrm rot="-5400000">
            <a:off x="-908003" y="3759802"/>
            <a:ext cx="3709340" cy="369332"/>
          </a:xfrm>
          <a:prstGeom prst="rect">
            <a:avLst/>
          </a:prstGeom>
          <a:noFill/>
          <a:ln w="3175">
            <a:noFill/>
            <a:miter lim="800000"/>
            <a:headEnd/>
            <a:tailEnd/>
          </a:ln>
        </p:spPr>
        <p:txBody>
          <a:bodyPr wrap="square">
            <a:normAutofit/>
          </a:bodyPr>
          <a:lstStyle/>
          <a:p>
            <a:pPr algn="ctr"/>
            <a:r>
              <a:rPr lang="fr-FR">
                <a:effectLst/>
              </a:rPr>
              <a:t>Expérience projets</a:t>
            </a:r>
          </a:p>
        </p:txBody>
      </p:sp>
      <p:sp>
        <p:nvSpPr>
          <p:cNvPr id="627722" name="AutoShape 10"/>
          <p:cNvSpPr>
            <a:spLocks noChangeArrowheads="1"/>
          </p:cNvSpPr>
          <p:nvPr>
            <p:custDataLst>
              <p:tags r:id="rId6"/>
            </p:custDataLst>
          </p:nvPr>
        </p:nvSpPr>
        <p:spPr bwMode="invGray">
          <a:xfrm>
            <a:off x="1756484" y="4329094"/>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Familiarisez-vous</a:t>
            </a:r>
            <a:endParaRPr lang="fr-FR" sz="2000"/>
          </a:p>
        </p:txBody>
      </p:sp>
      <p:sp>
        <p:nvSpPr>
          <p:cNvPr id="627725" name="AutoShape 13"/>
          <p:cNvSpPr>
            <a:spLocks noChangeArrowheads="1"/>
          </p:cNvSpPr>
          <p:nvPr>
            <p:custDataLst>
              <p:tags r:id="rId7"/>
            </p:custDataLst>
          </p:nvPr>
        </p:nvSpPr>
        <p:spPr bwMode="invGray">
          <a:xfrm>
            <a:off x="6335671" y="2089798"/>
            <a:ext cx="1743878" cy="1212785"/>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Atteignez un niveau d’expertise</a:t>
            </a:r>
            <a:endParaRPr lang="fr-FR" sz="2000"/>
          </a:p>
        </p:txBody>
      </p:sp>
      <p:sp>
        <p:nvSpPr>
          <p:cNvPr id="627728" name="Rectangle 16"/>
          <p:cNvSpPr>
            <a:spLocks noGrp="1" noChangeArrowheads="1"/>
          </p:cNvSpPr>
          <p:nvPr>
            <p:ph type="title"/>
            <p:custDataLst>
              <p:tags r:id="rId8"/>
            </p:custDataLst>
          </p:nvPr>
        </p:nvSpPr>
        <p:spPr>
          <a:xfrm>
            <a:off x="841248" y="301752"/>
            <a:ext cx="8077200" cy="1143000"/>
          </a:xfrm>
        </p:spPr>
        <p:txBody>
          <a:bodyPr/>
          <a:lstStyle/>
          <a:p>
            <a:pPr>
              <a:defRPr lang="fr-FR"/>
            </a:pPr>
            <a:r>
              <a:rPr lang="fr-FR"/>
              <a:t>Atteindre un niveau d’expertise</a:t>
            </a:r>
          </a:p>
        </p:txBody>
      </p:sp>
      <p:sp>
        <p:nvSpPr>
          <p:cNvPr id="17" name="AutoShape 10"/>
          <p:cNvSpPr>
            <a:spLocks noChangeArrowheads="1"/>
          </p:cNvSpPr>
          <p:nvPr>
            <p:custDataLst>
              <p:tags r:id="rId9"/>
            </p:custDataLst>
          </p:nvPr>
        </p:nvSpPr>
        <p:spPr bwMode="invGray">
          <a:xfrm>
            <a:off x="4191000" y="3276600"/>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Devenez un expert</a:t>
            </a:r>
            <a:endParaRPr lang="fr-FR" sz="2000"/>
          </a:p>
        </p:txBody>
      </p:sp>
      <p:sp>
        <p:nvSpPr>
          <p:cNvPr id="11" name="Freeform 15"/>
          <p:cNvSpPr>
            <a:spLocks/>
          </p:cNvSpPr>
          <p:nvPr>
            <p:custDataLst>
              <p:tags r:id="rId10"/>
            </p:custDataLst>
          </p:nvPr>
        </p:nvSpPr>
        <p:spPr bwMode="auto">
          <a:xfrm rot="21240482">
            <a:off x="2519412" y="1676400"/>
            <a:ext cx="3728988" cy="2313711"/>
          </a:xfrm>
          <a:custGeom>
            <a:avLst/>
            <a:gdLst/>
            <a:ahLst/>
            <a:cxnLst>
              <a:cxn ang="0">
                <a:pos x="0" y="1390"/>
              </a:cxn>
              <a:cxn ang="0">
                <a:pos x="1529" y="158"/>
              </a:cxn>
              <a:cxn ang="0">
                <a:pos x="1529" y="0"/>
              </a:cxn>
              <a:cxn ang="0">
                <a:pos x="2030" y="360"/>
              </a:cxn>
              <a:cxn ang="0">
                <a:pos x="1523" y="714"/>
              </a:cxn>
              <a:cxn ang="0">
                <a:pos x="1520" y="543"/>
              </a:cxn>
              <a:cxn ang="0">
                <a:pos x="0" y="1390"/>
              </a:cxn>
            </a:cxnLst>
            <a:rect l="0" t="0" r="r" b="b"/>
            <a:pathLst>
              <a:path w="2030" h="1390">
                <a:moveTo>
                  <a:pt x="0" y="1390"/>
                </a:moveTo>
                <a:cubicBezTo>
                  <a:pt x="131" y="796"/>
                  <a:pt x="676" y="220"/>
                  <a:pt x="1529" y="158"/>
                </a:cubicBezTo>
                <a:lnTo>
                  <a:pt x="1529" y="0"/>
                </a:lnTo>
                <a:lnTo>
                  <a:pt x="2030" y="360"/>
                </a:lnTo>
                <a:lnTo>
                  <a:pt x="1523" y="714"/>
                </a:lnTo>
                <a:lnTo>
                  <a:pt x="1520" y="543"/>
                </a:lnTo>
                <a:cubicBezTo>
                  <a:pt x="803" y="447"/>
                  <a:pt x="109" y="1123"/>
                  <a:pt x="0" y="1390"/>
                </a:cubicBezTo>
                <a:close/>
              </a:path>
            </a:pathLst>
          </a:custGeom>
          <a:gradFill rotWithShape="1">
            <a:gsLst>
              <a:gs pos="0">
                <a:schemeClr val="accent5"/>
              </a:gs>
              <a:gs pos="100000">
                <a:schemeClr val="accent4"/>
              </a:gs>
            </a:gsLst>
            <a:lin ang="18900000" scaled="1"/>
          </a:gradFill>
          <a:ln w="3175" cap="flat" cmpd="sng">
            <a:noFill/>
            <a:prstDash val="solid"/>
            <a:round/>
            <a:headEnd/>
            <a:tailEnd/>
          </a:ln>
          <a:effectLst/>
        </p:spPr>
        <p:txBody>
          <a:bodyPr wrap="none" anchor="ctr">
            <a:noAutofit/>
          </a:bodyPr>
          <a:lstStyle/>
          <a:p>
            <a:pPr>
              <a:defRPr lang="fr-FR"/>
            </a:pPr>
            <a:endParaRPr 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lang="fr-FR"/>
            </a:pPr>
            <a:r>
              <a:rPr lang="fr-FR"/>
              <a:t>Faire de son mieux</a:t>
            </a:r>
          </a:p>
        </p:txBody>
      </p:sp>
      <p:sp>
        <p:nvSpPr>
          <p:cNvPr id="629763" name="Rectangle 3"/>
          <p:cNvSpPr>
            <a:spLocks noGrp="1" noChangeArrowheads="1"/>
          </p:cNvSpPr>
          <p:nvPr>
            <p:ph type="body" sz="half" idx="2"/>
            <p:custDataLst>
              <p:tags r:id="rId3"/>
            </p:custDataLst>
          </p:nvPr>
        </p:nvSpPr>
        <p:spPr>
          <a:xfrm>
            <a:off x="4800600" y="2098675"/>
            <a:ext cx="4129087" cy="4149725"/>
          </a:xfrm>
        </p:spPr>
        <p:txBody>
          <a:bodyPr>
            <a:normAutofit/>
          </a:bodyPr>
          <a:lstStyle/>
          <a:p>
            <a:r>
              <a:rPr lang="fr-FR"/>
              <a:t>Travaille depuis la maison</a:t>
            </a:r>
          </a:p>
          <a:p>
            <a:r>
              <a:rPr lang="fr-FR"/>
              <a:t>Travail hors site</a:t>
            </a:r>
          </a:p>
          <a:p>
            <a:r>
              <a:rPr lang="fr-FR"/>
              <a:t>Exigences technologiques</a:t>
            </a:r>
          </a:p>
        </p:txBody>
      </p:sp>
      <p:pic>
        <p:nvPicPr>
          <p:cNvPr id="4" name="Content Placeholder 3"/>
          <p:cNvPicPr>
            <a:picLocks noGrp="1" noChangeAspect="1"/>
          </p:cNvPicPr>
          <p:nvPr>
            <p:ph sz="half" idx="1"/>
          </p:nvPr>
        </p:nvPicPr>
        <p:blipFill rotWithShape="1">
          <a:blip r:embed="rId6" cstate="email">
            <a:extLst>
              <a:ext uri="{28A0092B-C50C-407E-A947-70E740481C1C}">
                <a14:useLocalDpi xmlns:a14="http://schemas.microsoft.com/office/drawing/2010/main"/>
              </a:ext>
            </a:extLst>
          </a:blip>
          <a:srcRect b="-455"/>
          <a:stretch/>
        </p:blipFill>
        <p:spPr>
          <a:xfrm>
            <a:off x="914399" y="1447800"/>
            <a:ext cx="3657601" cy="4953000"/>
          </a:xfrm>
          <a:prstGeom prst="rect">
            <a:avLst/>
          </a:prstGeom>
          <a:ln>
            <a:noFill/>
          </a:ln>
          <a:effectLst>
            <a:softEdge rad="112500"/>
          </a:effectLst>
        </p:spPr>
      </p:pic>
    </p:spTree>
    <p:custDataLst>
      <p:tags r:id="rId1"/>
    </p:custData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a:t>Discussion</a:t>
            </a:r>
          </a:p>
        </p:txBody>
      </p:sp>
      <p:sp>
        <p:nvSpPr>
          <p:cNvPr id="3" name="Content Placeholder 2"/>
          <p:cNvSpPr>
            <a:spLocks noGrp="1"/>
          </p:cNvSpPr>
          <p:nvPr>
            <p:ph idx="1"/>
            <p:custDataLst>
              <p:tags r:id="rId3"/>
            </p:custDataLst>
          </p:nvPr>
        </p:nvSpPr>
        <p:spPr>
          <a:xfrm>
            <a:off x="838200" y="1524000"/>
            <a:ext cx="4191000" cy="4297363"/>
          </a:xfrm>
        </p:spPr>
        <p:txBody>
          <a:bodyPr/>
          <a:lstStyle/>
          <a:p>
            <a:r>
              <a:rPr lang="fr-FR"/>
              <a:t>Leçons à tirer de l’histoire de Jeremy</a:t>
            </a:r>
          </a:p>
          <a:p>
            <a:r>
              <a:rPr lang="fr-FR"/>
              <a:t>Meilleures pratiques</a:t>
            </a:r>
          </a:p>
          <a:p>
            <a:r>
              <a:rPr lang="fr-FR"/>
              <a:t>Points clés </a:t>
            </a:r>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39913966"/>
              </p:ext>
            </p:extLst>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755576" y="332656"/>
            <a:ext cx="8077200" cy="1143000"/>
          </a:xfrm>
        </p:spPr>
        <p:txBody>
          <a:bodyPr/>
          <a:lstStyle/>
          <a:p>
            <a:r>
              <a:rPr lang="fr-FR" dirty="0" smtClean="0"/>
              <a:t>Présentation</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Résumé</a:t>
            </a:r>
          </a:p>
        </p:txBody>
      </p:sp>
      <p:sp>
        <p:nvSpPr>
          <p:cNvPr id="3" name="Content Placeholder 2"/>
          <p:cNvSpPr>
            <a:spLocks noGrp="1"/>
          </p:cNvSpPr>
          <p:nvPr>
            <p:ph idx="1"/>
            <p:custDataLst>
              <p:tags r:id="rId3"/>
            </p:custDataLst>
          </p:nvPr>
        </p:nvSpPr>
        <p:spPr/>
        <p:txBody>
          <a:bodyPr>
            <a:normAutofit/>
          </a:bodyPr>
          <a:lstStyle/>
          <a:p>
            <a:r>
              <a:rPr lang="fr-FR"/>
              <a:t>Définir les défis</a:t>
            </a:r>
          </a:p>
          <a:p>
            <a:pPr lvl="1"/>
            <a:r>
              <a:rPr lang="fr-FR"/>
              <a:t>Technologiques et personnels</a:t>
            </a:r>
          </a:p>
          <a:p>
            <a:r>
              <a:rPr lang="fr-FR"/>
              <a:t>Définir des attentes réalistes</a:t>
            </a:r>
          </a:p>
          <a:p>
            <a:pPr lvl="1"/>
            <a:r>
              <a:rPr lang="fr-FR"/>
              <a:t>L’expertise ne s’obtient pas du jour au lendemain</a:t>
            </a:r>
          </a:p>
          <a:p>
            <a:r>
              <a:rPr lang="fr-FR"/>
              <a:t>Garder un œil sur l’objectif</a:t>
            </a:r>
          </a:p>
          <a:p>
            <a:pPr lvl="1"/>
            <a:r>
              <a:rPr lang="fr-FR"/>
              <a:t>Programmes de mentorat</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lang="fr-FR"/>
            </a:pPr>
            <a:r>
              <a:rPr lang="fr-FR"/>
              <a:t>Ressources</a:t>
            </a:r>
          </a:p>
        </p:txBody>
      </p:sp>
      <p:sp>
        <p:nvSpPr>
          <p:cNvPr id="618499" name="Rectangle 3"/>
          <p:cNvSpPr>
            <a:spLocks noGrp="1" noChangeArrowheads="1"/>
          </p:cNvSpPr>
          <p:nvPr>
            <p:ph type="body" idx="1"/>
            <p:custDataLst>
              <p:tags r:id="rId3"/>
            </p:custDataLst>
          </p:nvPr>
        </p:nvSpPr>
        <p:spPr/>
        <p:txBody>
          <a:bodyPr>
            <a:normAutofit fontScale="92500" lnSpcReduction="10000"/>
          </a:bodyPr>
          <a:lstStyle/>
          <a:p>
            <a:pPr>
              <a:defRPr lang="fr-FR"/>
            </a:pPr>
            <a:r>
              <a:rPr lang="fr-FR"/>
              <a:t>&lt;Texte du site intranet ici&gt;</a:t>
            </a:r>
            <a:r>
              <a:t/>
            </a:r>
            <a:br/>
            <a:r>
              <a:rPr lang="fr-FR" u="sng">
                <a:solidFill>
                  <a:schemeClr val="tx2"/>
                </a:solidFill>
              </a:rPr>
              <a:t>&lt;lien hypertexte ici&gt;</a:t>
            </a:r>
            <a:endParaRPr lang="fr-FR" u="sng"/>
          </a:p>
          <a:p>
            <a:pPr>
              <a:defRPr lang="fr-FR"/>
            </a:pPr>
            <a:endParaRPr lang="fr-FR"/>
          </a:p>
          <a:p>
            <a:pPr>
              <a:defRPr lang="fr-FR"/>
            </a:pPr>
            <a:r>
              <a:rPr lang="fr-FR"/>
              <a:t>&lt;Texte de support de lecture supplémentaire ici&gt;</a:t>
            </a:r>
            <a:r>
              <a:t/>
            </a:r>
            <a:br/>
            <a:r>
              <a:rPr lang="fr-FR" u="sng">
                <a:solidFill>
                  <a:schemeClr val="tx2"/>
                </a:solidFill>
              </a:rPr>
              <a:t>&lt;lien hypertexte ici&gt;</a:t>
            </a:r>
            <a:endParaRPr lang="fr-FR"/>
          </a:p>
          <a:p>
            <a:pPr>
              <a:buFontTx/>
              <a:buNone/>
              <a:defRPr lang="fr-FR"/>
            </a:pPr>
            <a:endParaRPr lang="fr-FR"/>
          </a:p>
          <a:p>
            <a:pPr>
              <a:defRPr lang="fr-FR"/>
            </a:pPr>
            <a:r>
              <a:rPr lang="fr-FR"/>
              <a:t>Cet ensemble de diapositives et ressources connexes :</a:t>
            </a:r>
            <a:r>
              <a:t/>
            </a:r>
            <a:br/>
            <a:r>
              <a:rPr lang="fr-FR" u="sng">
                <a:solidFill>
                  <a:schemeClr val="tx2"/>
                </a:solidFill>
              </a:rPr>
              <a:t>&lt;lien hypertexte ici&gt;</a:t>
            </a:r>
          </a:p>
        </p:txBody>
      </p:sp>
    </p:spTree>
    <p:custDataLst>
      <p:tags r:id="rId1"/>
    </p:custData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lang="fr-FR"/>
            </a:pPr>
            <a:r>
              <a:rPr lang="fr-FR"/>
              <a:t>Vous avez des questions ?</a:t>
            </a:r>
          </a:p>
        </p:txBody>
      </p:sp>
    </p:spTree>
    <p:custDataLst>
      <p:tags r:id="rId1"/>
    </p:custData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fr-FR"/>
            </a:pPr>
            <a:r>
              <a:rPr lang="fr-FR"/>
              <a:t>Annexe</a:t>
            </a: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fr-FR" dirty="0" smtClean="0"/>
              <a:t>Concept</a:t>
            </a:r>
            <a:endParaRPr lang="fr-FR" dirty="0"/>
          </a:p>
        </p:txBody>
      </p:sp>
      <p:sp>
        <p:nvSpPr>
          <p:cNvPr id="5" name="Content Placeholder 4"/>
          <p:cNvSpPr>
            <a:spLocks noGrp="1"/>
          </p:cNvSpPr>
          <p:nvPr>
            <p:ph idx="1"/>
            <p:custDataLst>
              <p:tags r:id="rId3"/>
            </p:custDataLst>
          </p:nvPr>
        </p:nvSpPr>
        <p:spPr/>
        <p:txBody>
          <a:bodyPr>
            <a:normAutofit lnSpcReduction="10000"/>
          </a:bodyPr>
          <a:lstStyle/>
          <a:p>
            <a:r>
              <a:rPr lang="fr-FR" dirty="0"/>
              <a:t>Les </a:t>
            </a:r>
            <a:r>
              <a:rPr lang="fr-FR" b="1" dirty="0"/>
              <a:t>interactions homme-machines</a:t>
            </a:r>
            <a:r>
              <a:rPr lang="fr-FR" dirty="0"/>
              <a:t> (IHM) définissent les moyens et </a:t>
            </a:r>
            <a:r>
              <a:rPr lang="fr-FR" dirty="0">
                <a:hlinkClick r:id="rId6" tooltip="Outil"/>
              </a:rPr>
              <a:t>outils</a:t>
            </a:r>
            <a:r>
              <a:rPr lang="fr-FR" dirty="0"/>
              <a:t> mis en œuvre afin qu'un humain puisse contrôler et communiquer avec une </a:t>
            </a:r>
            <a:r>
              <a:rPr lang="fr-FR" dirty="0" smtClean="0">
                <a:hlinkClick r:id="rId7" tooltip="Machine"/>
              </a:rPr>
              <a:t>machine</a:t>
            </a:r>
            <a:endParaRPr lang="fr-FR" dirty="0" smtClean="0"/>
          </a:p>
          <a:p>
            <a:r>
              <a:rPr lang="fr-FR" dirty="0"/>
              <a:t>IHM a comme but de trouver les moyens le plus efficaces, les plus accessibles les plus intuitives pour utilisateurs afin de compléter une tache le plus rapidement et le plus précisément possible</a:t>
            </a:r>
          </a:p>
          <a:p>
            <a:endParaRPr lang="fr-FR" dirty="0" smtClean="0"/>
          </a:p>
          <a:p>
            <a:endParaRPr lang="fr-FR" dirty="0" smtClean="0"/>
          </a:p>
          <a:p>
            <a:endParaRPr lang="fr-FR"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4008" y="2387306"/>
            <a:ext cx="4213561" cy="2800221"/>
          </a:xfrm>
          <a:prstGeom prst="rect">
            <a:avLst/>
          </a:prstGeom>
          <a:noFill/>
        </p:spPr>
        <p:txBody>
          <a:bodyPr wrap="square" rtlCol="0">
            <a:normAutofit/>
          </a:bodyPr>
          <a:lstStyle/>
          <a:p>
            <a:r>
              <a:rPr lang="fr-FR" sz="7200" dirty="0" smtClean="0"/>
              <a:t>Historique</a:t>
            </a:r>
            <a:endParaRPr lang="fr-FR" sz="72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pic>
        <p:nvPicPr>
          <p:cNvPr id="5" name="Picture 2" descr="Image illustrative de l'article Sketchpad"/>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9694" y="1484784"/>
            <a:ext cx="3656718" cy="2928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1945:</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fontScale="92500"/>
          </a:bodyPr>
          <a:lstStyle/>
          <a:p>
            <a:r>
              <a:rPr lang="fr-FR" dirty="0">
                <a:hlinkClick r:id="rId6" tooltip="1945"/>
              </a:rPr>
              <a:t>1945</a:t>
            </a:r>
            <a:r>
              <a:rPr lang="fr-FR" dirty="0"/>
              <a:t>, </a:t>
            </a:r>
            <a:r>
              <a:rPr lang="fr-FR" dirty="0" err="1">
                <a:hlinkClick r:id="rId7" tooltip="Vannevar Bush"/>
              </a:rPr>
              <a:t>Vannevar</a:t>
            </a:r>
            <a:r>
              <a:rPr lang="fr-FR" dirty="0">
                <a:hlinkClick r:id="rId7" tooltip="Vannevar Bush"/>
              </a:rPr>
              <a:t> Bush</a:t>
            </a:r>
            <a:r>
              <a:rPr lang="fr-FR" dirty="0"/>
              <a:t> décrit un système électronique imaginaire qui permet la recherche d'information et qui invente les concepts de navigation, indexation, annotation</a:t>
            </a:r>
            <a:endParaRPr lang="fr-FR" dirty="0"/>
          </a:p>
        </p:txBody>
      </p:sp>
      <p:pic>
        <p:nvPicPr>
          <p:cNvPr id="4" name="Picture 3"/>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1963:</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fontScale="92500" lnSpcReduction="10000"/>
          </a:bodyPr>
          <a:lstStyle/>
          <a:p>
            <a:r>
              <a:rPr lang="fr-FR" dirty="0" smtClean="0">
                <a:hlinkClick r:id="rId6" tooltip="Ivan Sutherland"/>
              </a:rPr>
              <a:t>Ivan </a:t>
            </a:r>
            <a:r>
              <a:rPr lang="fr-FR" dirty="0">
                <a:hlinkClick r:id="rId6" tooltip="Ivan Sutherland"/>
              </a:rPr>
              <a:t>Sutherland</a:t>
            </a:r>
            <a:r>
              <a:rPr lang="fr-FR" dirty="0"/>
              <a:t> a créé </a:t>
            </a:r>
            <a:r>
              <a:rPr lang="fr-FR" dirty="0" err="1">
                <a:hlinkClick r:id="rId7" tooltip="Sketchpad"/>
              </a:rPr>
              <a:t>Sketchpad</a:t>
            </a:r>
            <a:r>
              <a:rPr lang="fr-FR" dirty="0"/>
              <a:t> qui est considéré comme l’ancêtre des interfaces graphiques modernes. En </a:t>
            </a:r>
            <a:r>
              <a:rPr lang="fr-FR" dirty="0">
                <a:hlinkClick r:id="rId8" tooltip="1964"/>
              </a:rPr>
              <a:t>1964</a:t>
            </a:r>
            <a:r>
              <a:rPr lang="fr-FR" dirty="0"/>
              <a:t>, </a:t>
            </a:r>
            <a:r>
              <a:rPr lang="fr-FR" dirty="0">
                <a:hlinkClick r:id="rId9" tooltip="Douglas Engelbart"/>
              </a:rPr>
              <a:t>Douglas </a:t>
            </a:r>
            <a:r>
              <a:rPr lang="fr-FR" dirty="0" err="1">
                <a:hlinkClick r:id="rId9" tooltip="Douglas Engelbart"/>
              </a:rPr>
              <a:t>Engelbart</a:t>
            </a:r>
            <a:r>
              <a:rPr lang="fr-FR" dirty="0"/>
              <a:t> invente </a:t>
            </a:r>
            <a:r>
              <a:rPr lang="fr-FR" dirty="0">
                <a:hlinkClick r:id="rId10" tooltip="Souris (informatique)"/>
              </a:rPr>
              <a:t>la souris</a:t>
            </a:r>
            <a:r>
              <a:rPr lang="fr-FR" dirty="0"/>
              <a:t> pour facilement désigner des objets sur son écran</a:t>
            </a:r>
            <a:endParaRPr lang="fr-FR" dirty="0"/>
          </a:p>
        </p:txBody>
      </p:sp>
      <p:pic>
        <p:nvPicPr>
          <p:cNvPr id="4" name="Picture 3"/>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5316144" y="1956748"/>
            <a:ext cx="3827856" cy="2944504"/>
          </a:xfrm>
          <a:prstGeom prst="rect">
            <a:avLst/>
          </a:prstGeom>
        </p:spPr>
      </p:pic>
    </p:spTree>
    <p:custDataLst>
      <p:tags r:id="rId1"/>
    </p:custDataLst>
    <p:extLst>
      <p:ext uri="{BB962C8B-B14F-4D97-AF65-F5344CB8AC3E}">
        <p14:creationId xmlns:p14="http://schemas.microsoft.com/office/powerpoint/2010/main" val="248416084"/>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1970 / 1980:</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dirty="0"/>
              <a:t> </a:t>
            </a:r>
            <a:r>
              <a:rPr lang="fr-FR" dirty="0" smtClean="0"/>
              <a:t>les </a:t>
            </a:r>
            <a:r>
              <a:rPr lang="fr-FR" dirty="0"/>
              <a:t>laboratoires de </a:t>
            </a:r>
            <a:r>
              <a:rPr lang="fr-FR" dirty="0">
                <a:hlinkClick r:id="rId6" tooltip="Xerox"/>
              </a:rPr>
              <a:t>Xerox</a:t>
            </a:r>
            <a:r>
              <a:rPr lang="fr-FR" dirty="0"/>
              <a:t> ont révolutionné les systèmes interactifs avec la sortie de </a:t>
            </a:r>
            <a:r>
              <a:rPr lang="fr-FR" dirty="0">
                <a:hlinkClick r:id="rId7" tooltip="Xerox Star"/>
              </a:rPr>
              <a:t>Xerox Star</a:t>
            </a:r>
            <a:r>
              <a:rPr lang="fr-FR" dirty="0"/>
              <a:t> et la présentation de </a:t>
            </a:r>
            <a:r>
              <a:rPr lang="fr-FR" dirty="0" err="1">
                <a:hlinkClick r:id="rId8" tooltip="What you see is what you get"/>
              </a:rPr>
              <a:t>What</a:t>
            </a:r>
            <a:r>
              <a:rPr lang="fr-FR" dirty="0">
                <a:hlinkClick r:id="rId8" tooltip="What you see is what you get"/>
              </a:rPr>
              <a:t> </a:t>
            </a:r>
            <a:r>
              <a:rPr lang="fr-FR" dirty="0" err="1">
                <a:hlinkClick r:id="rId8" tooltip="What you see is what you get"/>
              </a:rPr>
              <a:t>you</a:t>
            </a:r>
            <a:r>
              <a:rPr lang="fr-FR" dirty="0">
                <a:hlinkClick r:id="rId8" tooltip="What you see is what you get"/>
              </a:rPr>
              <a:t> </a:t>
            </a:r>
            <a:r>
              <a:rPr lang="fr-FR" dirty="0" err="1">
                <a:hlinkClick r:id="rId8" tooltip="What you see is what you get"/>
              </a:rPr>
              <a:t>see</a:t>
            </a:r>
            <a:r>
              <a:rPr lang="fr-FR" dirty="0">
                <a:hlinkClick r:id="rId8" tooltip="What you see is what you get"/>
              </a:rPr>
              <a:t> </a:t>
            </a:r>
            <a:r>
              <a:rPr lang="fr-FR" dirty="0" err="1">
                <a:hlinkClick r:id="rId8" tooltip="What you see is what you get"/>
              </a:rPr>
              <a:t>is</a:t>
            </a:r>
            <a:r>
              <a:rPr lang="fr-FR" dirty="0">
                <a:hlinkClick r:id="rId8" tooltip="What you see is what you get"/>
              </a:rPr>
              <a:t> </a:t>
            </a:r>
            <a:r>
              <a:rPr lang="fr-FR" dirty="0" err="1">
                <a:hlinkClick r:id="rId8" tooltip="What you see is what you get"/>
              </a:rPr>
              <a:t>what</a:t>
            </a:r>
            <a:r>
              <a:rPr lang="fr-FR" dirty="0">
                <a:hlinkClick r:id="rId8" tooltip="What you see is what you get"/>
              </a:rPr>
              <a:t> </a:t>
            </a:r>
            <a:r>
              <a:rPr lang="fr-FR" dirty="0" err="1">
                <a:hlinkClick r:id="rId8" tooltip="What you see is what you get"/>
              </a:rPr>
              <a:t>you</a:t>
            </a:r>
            <a:r>
              <a:rPr lang="fr-FR" dirty="0">
                <a:hlinkClick r:id="rId8" tooltip="What you see is what you get"/>
              </a:rPr>
              <a:t> </a:t>
            </a:r>
            <a:r>
              <a:rPr lang="fr-FR" dirty="0" err="1">
                <a:hlinkClick r:id="rId8" tooltip="What you see is what you get"/>
              </a:rPr>
              <a:t>get</a:t>
            </a:r>
            <a:endParaRPr lang="fr-FR" dirty="0"/>
          </a:p>
        </p:txBody>
      </p:sp>
      <p:pic>
        <p:nvPicPr>
          <p:cNvPr id="4" name="Picture 3"/>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extLst>
      <p:ext uri="{BB962C8B-B14F-4D97-AF65-F5344CB8AC3E}">
        <p14:creationId xmlns:p14="http://schemas.microsoft.com/office/powerpoint/2010/main" val="1861057643"/>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755576" y="1484784"/>
            <a:ext cx="4560568" cy="4297363"/>
          </a:xfrm>
        </p:spPr>
        <p:txBody>
          <a:bodyPr>
            <a:noAutofit/>
          </a:bodyPr>
          <a:lstStyle/>
          <a:p>
            <a:r>
              <a:rPr lang="fr-FR" sz="2800" dirty="0"/>
              <a:t> </a:t>
            </a:r>
            <a:r>
              <a:rPr lang="fr-FR" dirty="0" smtClean="0">
                <a:hlinkClick r:id="rId6" tooltip="Robert Cailliau"/>
              </a:rPr>
              <a:t>Robert </a:t>
            </a:r>
            <a:r>
              <a:rPr lang="fr-FR" dirty="0" err="1">
                <a:hlinkClick r:id="rId6" tooltip="Robert Cailliau"/>
              </a:rPr>
              <a:t>Cailliau</a:t>
            </a:r>
            <a:r>
              <a:rPr lang="fr-FR" dirty="0"/>
              <a:t> et </a:t>
            </a:r>
            <a:r>
              <a:rPr lang="fr-FR" dirty="0">
                <a:hlinkClick r:id="rId7" tooltip="Tim Berners-Lee"/>
              </a:rPr>
              <a:t>Tim </a:t>
            </a:r>
            <a:r>
              <a:rPr lang="fr-FR" dirty="0" err="1">
                <a:hlinkClick r:id="rId7" tooltip="Tim Berners-Lee"/>
              </a:rPr>
              <a:t>Berners</a:t>
            </a:r>
            <a:r>
              <a:rPr lang="fr-FR" dirty="0">
                <a:hlinkClick r:id="rId7" tooltip="Tim Berners-Lee"/>
              </a:rPr>
              <a:t>-Lee</a:t>
            </a:r>
            <a:r>
              <a:rPr lang="fr-FR" dirty="0"/>
              <a:t> inventent </a:t>
            </a:r>
            <a:r>
              <a:rPr lang="fr-FR" dirty="0" smtClean="0"/>
              <a:t>un système</a:t>
            </a:r>
            <a:r>
              <a:rPr lang="fr-FR" dirty="0"/>
              <a:t> </a:t>
            </a:r>
            <a:r>
              <a:rPr lang="fr-FR" dirty="0">
                <a:hlinkClick r:id="rId8" tooltip="Hypertexte"/>
              </a:rPr>
              <a:t>hypertexte</a:t>
            </a:r>
            <a:r>
              <a:rPr lang="fr-FR" dirty="0"/>
              <a:t> </a:t>
            </a:r>
            <a:r>
              <a:rPr lang="fr-FR" dirty="0" smtClean="0"/>
              <a:t> qui </a:t>
            </a:r>
            <a:r>
              <a:rPr lang="fr-FR" dirty="0"/>
              <a:t>entourera la planète, </a:t>
            </a:r>
            <a:r>
              <a:rPr lang="fr-FR" dirty="0">
                <a:hlinkClick r:id="rId9" tooltip="World Wide Web"/>
              </a:rPr>
              <a:t>World Wide </a:t>
            </a:r>
            <a:r>
              <a:rPr lang="fr-FR" dirty="0" smtClean="0">
                <a:hlinkClick r:id="rId9" tooltip="World Wide Web"/>
              </a:rPr>
              <a:t>Web</a:t>
            </a:r>
            <a:endParaRPr lang="fr-FR" dirty="0"/>
          </a:p>
        </p:txBody>
      </p:sp>
      <p:pic>
        <p:nvPicPr>
          <p:cNvPr id="4" name="Picture 3"/>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extLst>
      <p:ext uri="{BB962C8B-B14F-4D97-AF65-F5344CB8AC3E}">
        <p14:creationId xmlns:p14="http://schemas.microsoft.com/office/powerpoint/2010/main" val="1649027582"/>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838200" y="1524000"/>
            <a:ext cx="4267200" cy="5073352"/>
          </a:xfrm>
        </p:spPr>
        <p:txBody>
          <a:bodyPr>
            <a:noAutofit/>
          </a:bodyPr>
          <a:lstStyle/>
          <a:p>
            <a:r>
              <a:rPr lang="fr-FR" sz="2400" dirty="0"/>
              <a:t>En </a:t>
            </a:r>
            <a:r>
              <a:rPr lang="fr-FR" sz="2400" dirty="0">
                <a:hlinkClick r:id="rId6" tooltip="1991"/>
              </a:rPr>
              <a:t>1991</a:t>
            </a:r>
            <a:r>
              <a:rPr lang="fr-FR" sz="2400" dirty="0"/>
              <a:t>, </a:t>
            </a:r>
            <a:r>
              <a:rPr lang="fr-FR" sz="2400" dirty="0">
                <a:hlinkClick r:id="rId7" tooltip="Mark Weiser"/>
              </a:rPr>
              <a:t>Mark Weiser</a:t>
            </a:r>
            <a:r>
              <a:rPr lang="fr-FR" sz="2400" dirty="0"/>
              <a:t> présente sa vision de l'</a:t>
            </a:r>
            <a:r>
              <a:rPr lang="fr-FR" sz="2400" dirty="0">
                <a:hlinkClick r:id="rId8" tooltip="Informatique ubiquitaire"/>
              </a:rPr>
              <a:t>Informatique ubiquitaire</a:t>
            </a:r>
            <a:r>
              <a:rPr lang="fr-FR" sz="2400" dirty="0"/>
              <a:t> (des écrans et des ordinateurs multiples capables de communiquer entre eux préfigure clairement l'avènement des </a:t>
            </a:r>
            <a:r>
              <a:rPr lang="fr-FR" sz="2400" dirty="0">
                <a:hlinkClick r:id="rId9" tooltip="Assistant personnel"/>
              </a:rPr>
              <a:t>assistant personnels</a:t>
            </a:r>
            <a:r>
              <a:rPr lang="fr-FR" sz="2400" dirty="0"/>
              <a:t>, </a:t>
            </a:r>
            <a:r>
              <a:rPr lang="fr-FR" sz="2400" dirty="0">
                <a:hlinkClick r:id="rId10" tooltip="Tablet PC"/>
              </a:rPr>
              <a:t>Tablet PC</a:t>
            </a:r>
            <a:r>
              <a:rPr lang="fr-FR" sz="2400" dirty="0"/>
              <a:t> et </a:t>
            </a:r>
            <a:r>
              <a:rPr lang="fr-FR" sz="2400" dirty="0" err="1">
                <a:hlinkClick r:id="rId11" tooltip="Smartphone"/>
              </a:rPr>
              <a:t>smartphones</a:t>
            </a:r>
            <a:r>
              <a:rPr lang="fr-FR" sz="2400" dirty="0"/>
              <a:t> d'aujourd'hui</a:t>
            </a:r>
            <a:r>
              <a:rPr lang="fr-FR" sz="2400" baseline="30000" dirty="0"/>
              <a:t>.</a:t>
            </a:r>
            <a:endParaRPr lang="fr-FR" sz="2400" dirty="0"/>
          </a:p>
        </p:txBody>
      </p:sp>
      <p:pic>
        <p:nvPicPr>
          <p:cNvPr id="4" name="Picture 3"/>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extLst>
      <p:ext uri="{BB962C8B-B14F-4D97-AF65-F5344CB8AC3E}">
        <p14:creationId xmlns:p14="http://schemas.microsoft.com/office/powerpoint/2010/main" val="2799114336"/>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1.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2.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3.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4.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5.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6.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7.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8.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9.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21.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2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4.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5.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6.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7.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8.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9.xml><?xml version="1.0" encoding="utf-8"?>
<p:tagLst xmlns:a="http://schemas.openxmlformats.org/drawingml/2006/main" xmlns:r="http://schemas.openxmlformats.org/officeDocument/2006/relationships" xmlns:p="http://schemas.openxmlformats.org/presentationml/2006/main">
  <p:tag name="DVSHAPEID" val="ip2w5yLf7gRoIxhgGANLdN"/>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31.xml><?xml version="1.0" encoding="utf-8"?>
<p:tagLst xmlns:a="http://schemas.openxmlformats.org/drawingml/2006/main" xmlns:r="http://schemas.openxmlformats.org/officeDocument/2006/relationships" xmlns:p="http://schemas.openxmlformats.org/presentationml/2006/main">
  <p:tag name="DVSHAPEID" val="397Sh4Wf3q9VkhYZEnvozL"/>
</p:tagLst>
</file>

<file path=ppt/tags/tag32.xml><?xml version="1.0" encoding="utf-8"?>
<p:tagLst xmlns:a="http://schemas.openxmlformats.org/drawingml/2006/main" xmlns:r="http://schemas.openxmlformats.org/officeDocument/2006/relationships" xmlns:p="http://schemas.openxmlformats.org/presentationml/2006/main">
  <p:tag name="DVSHAPEID" val="b7YHL0AN4yxWP6rbpeJiil"/>
</p:tagLst>
</file>

<file path=ppt/tags/tag33.xml><?xml version="1.0" encoding="utf-8"?>
<p:tagLst xmlns:a="http://schemas.openxmlformats.org/drawingml/2006/main" xmlns:r="http://schemas.openxmlformats.org/officeDocument/2006/relationships" xmlns:p="http://schemas.openxmlformats.org/presentationml/2006/main">
  <p:tag name="DVSHAPEID" val="V8QIQoYhKAdhY0TAjVFglB"/>
</p:tagLst>
</file>

<file path=ppt/tags/tag34.xml><?xml version="1.0" encoding="utf-8"?>
<p:tagLst xmlns:a="http://schemas.openxmlformats.org/drawingml/2006/main" xmlns:r="http://schemas.openxmlformats.org/officeDocument/2006/relationships" xmlns:p="http://schemas.openxmlformats.org/presentationml/2006/main">
  <p:tag name="DVSHAPEID" val="onsRxtYgFhsQbQR2acPMNW"/>
</p:tagLst>
</file>

<file path=ppt/tags/tag35.xml><?xml version="1.0" encoding="utf-8"?>
<p:tagLst xmlns:a="http://schemas.openxmlformats.org/drawingml/2006/main" xmlns:r="http://schemas.openxmlformats.org/officeDocument/2006/relationships" xmlns:p="http://schemas.openxmlformats.org/presentationml/2006/main">
  <p:tag name="DVSHAPEID" val="Ix8rhPVNC2ZkJsgYQvjtVW"/>
</p:tagLst>
</file>

<file path=ppt/tags/tag36.xml><?xml version="1.0" encoding="utf-8"?>
<p:tagLst xmlns:a="http://schemas.openxmlformats.org/drawingml/2006/main" xmlns:r="http://schemas.openxmlformats.org/officeDocument/2006/relationships" xmlns:p="http://schemas.openxmlformats.org/presentationml/2006/main">
  <p:tag name="DVSHAPEID" val="O8O3IgLtryNrFUJ6b9lREq"/>
</p:tagLst>
</file>

<file path=ppt/tags/tag37.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38.xml><?xml version="1.0" encoding="utf-8"?>
<p:tagLst xmlns:a="http://schemas.openxmlformats.org/drawingml/2006/main" xmlns:r="http://schemas.openxmlformats.org/officeDocument/2006/relationships" xmlns:p="http://schemas.openxmlformats.org/presentationml/2006/main">
  <p:tag name="DVSHAPEID" val="pSbIsX2HQuOqjOBqXA0jcY"/>
</p:tagLst>
</file>

<file path=ppt/tags/tag39.xml><?xml version="1.0" encoding="utf-8"?>
<p:tagLst xmlns:a="http://schemas.openxmlformats.org/drawingml/2006/main" xmlns:r="http://schemas.openxmlformats.org/officeDocument/2006/relationships" xmlns:p="http://schemas.openxmlformats.org/presentationml/2006/main">
  <p:tag name="DVSHAPEID" val="QQ6pMcljtk1MJ0De6E19Bq"/>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41.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42.xml><?xml version="1.0" encoding="utf-8"?>
<p:tagLst xmlns:a="http://schemas.openxmlformats.org/drawingml/2006/main" xmlns:r="http://schemas.openxmlformats.org/officeDocument/2006/relationships" xmlns:p="http://schemas.openxmlformats.org/presentationml/2006/main">
  <p:tag name="DVSHAPEID" val="zRE8H4Cw6MhrnQZNFfxntk"/>
</p:tagLst>
</file>

<file path=ppt/tags/tag43.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44.xml><?xml version="1.0" encoding="utf-8"?>
<p:tagLst xmlns:a="http://schemas.openxmlformats.org/drawingml/2006/main" xmlns:r="http://schemas.openxmlformats.org/officeDocument/2006/relationships" xmlns:p="http://schemas.openxmlformats.org/presentationml/2006/main">
  <p:tag name="DVSHAPEID" val="yODdiYQyEGY8EmMcNZ3vZT"/>
</p:tagLst>
</file>

<file path=ppt/tags/tag45.xml><?xml version="1.0" encoding="utf-8"?>
<p:tagLst xmlns:a="http://schemas.openxmlformats.org/drawingml/2006/main" xmlns:r="http://schemas.openxmlformats.org/officeDocument/2006/relationships" xmlns:p="http://schemas.openxmlformats.org/presentationml/2006/main">
  <p:tag name="DVSHAPEID" val="Zp3DFAl6DuE5xCL7XTKqog"/>
</p:tagLst>
</file>

<file path=ppt/tags/tag4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4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4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4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5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52.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53.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5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8.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9.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713</Words>
  <Application>Microsoft Office PowerPoint</Application>
  <PresentationFormat>Affichage à l'écran (4:3)</PresentationFormat>
  <Paragraphs>150</Paragraphs>
  <Slides>23</Slides>
  <Notes>23</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Formation</vt:lpstr>
      <vt:lpstr>INTERFACE HOMME / MACHINE</vt:lpstr>
      <vt:lpstr>Présentation</vt:lpstr>
      <vt:lpstr>Concept</vt:lpstr>
      <vt:lpstr>Présentation PowerPoint</vt:lpstr>
      <vt:lpstr>1945:</vt:lpstr>
      <vt:lpstr>1963:</vt:lpstr>
      <vt:lpstr>1970 / 1980:</vt:lpstr>
      <vt:lpstr>A partir 1990:</vt:lpstr>
      <vt:lpstr>A partir 1990:</vt:lpstr>
      <vt:lpstr>Présentation PowerPoint</vt:lpstr>
      <vt:lpstr>Présentation PowerPoint</vt:lpstr>
      <vt:lpstr>Présentation PowerPoint</vt:lpstr>
      <vt:lpstr>Objectifs</vt:lpstr>
      <vt:lpstr>Nouveau travail</vt:lpstr>
      <vt:lpstr>Nouveau travail</vt:lpstr>
      <vt:lpstr>Bottin mondain</vt:lpstr>
      <vt:lpstr>Atteindre un niveau d’expertise</vt:lpstr>
      <vt:lpstr>Faire de son mieux</vt:lpstr>
      <vt:lpstr>Discussion</vt:lpstr>
      <vt:lpstr>Résumé</vt:lpstr>
      <vt:lpstr>Ressources</vt:lpstr>
      <vt:lpstr>Vous avez des questions ?</vt:lpstr>
      <vt:lpstr>Annexe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2017-03-08T11:02:01Z</dcterms:created>
  <dcterms:modified xsi:type="dcterms:W3CDTF">2017-03-08T13:14:42Z</dcterms:modified>
</cp:coreProperties>
</file>