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handoutMasterIdLst>
    <p:handoutMasterId r:id="rId37"/>
  </p:handoutMasterIdLst>
  <p:sldIdLst>
    <p:sldId id="259" r:id="rId2"/>
    <p:sldId id="262" r:id="rId3"/>
    <p:sldId id="261" r:id="rId4"/>
    <p:sldId id="284" r:id="rId5"/>
    <p:sldId id="272" r:id="rId6"/>
    <p:sldId id="288" r:id="rId7"/>
    <p:sldId id="289" r:id="rId8"/>
    <p:sldId id="290" r:id="rId9"/>
    <p:sldId id="291" r:id="rId10"/>
    <p:sldId id="281" r:id="rId11"/>
    <p:sldId id="292" r:id="rId12"/>
    <p:sldId id="293" r:id="rId13"/>
    <p:sldId id="294" r:id="rId14"/>
    <p:sldId id="295" r:id="rId15"/>
    <p:sldId id="296" r:id="rId16"/>
    <p:sldId id="297" r:id="rId17"/>
    <p:sldId id="298" r:id="rId18"/>
    <p:sldId id="299" r:id="rId19"/>
    <p:sldId id="300" r:id="rId20"/>
    <p:sldId id="301" r:id="rId21"/>
    <p:sldId id="302" r:id="rId22"/>
    <p:sldId id="282" r:id="rId23"/>
    <p:sldId id="283" r:id="rId24"/>
    <p:sldId id="287" r:id="rId25"/>
    <p:sldId id="286" r:id="rId26"/>
    <p:sldId id="267" r:id="rId27"/>
    <p:sldId id="268" r:id="rId28"/>
    <p:sldId id="269" r:id="rId29"/>
    <p:sldId id="270" r:id="rId30"/>
    <p:sldId id="274" r:id="rId31"/>
    <p:sldId id="275" r:id="rId32"/>
    <p:sldId id="276" r:id="rId33"/>
    <p:sldId id="277" r:id="rId34"/>
    <p:sldId id="278" r:id="rId35"/>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92"/>
            <p14:sldId id="293"/>
            <p14:sldId id="294"/>
            <p14:sldId id="295"/>
            <p14:sldId id="296"/>
            <p14:sldId id="297"/>
            <p14:sldId id="298"/>
            <p14:sldId id="299"/>
            <p14:sldId id="300"/>
            <p14:sldId id="301"/>
            <p14:sldId id="302"/>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64" d="100"/>
          <a:sy n="64" d="100"/>
        </p:scale>
        <p:origin x="-1812"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44782720"/>
        <c:axId val="44784256"/>
      </c:lineChart>
      <c:catAx>
        <c:axId val="44782720"/>
        <c:scaling>
          <c:orientation val="minMax"/>
        </c:scaling>
        <c:delete val="0"/>
        <c:axPos val="b"/>
        <c:majorTickMark val="out"/>
        <c:minorTickMark val="none"/>
        <c:tickLblPos val="nextTo"/>
        <c:crossAx val="44784256"/>
        <c:crosses val="autoZero"/>
        <c:auto val="1"/>
        <c:lblAlgn val="ctr"/>
        <c:lblOffset val="100"/>
        <c:noMultiLvlLbl val="0"/>
      </c:catAx>
      <c:valAx>
        <c:axId val="44784256"/>
        <c:scaling>
          <c:orientation val="minMax"/>
        </c:scaling>
        <c:delete val="1"/>
        <c:axPos val="l"/>
        <c:majorGridlines/>
        <c:numFmt formatCode="General" sourceLinked="1"/>
        <c:majorTickMark val="out"/>
        <c:minorTickMark val="none"/>
        <c:tickLblPos val="nextTo"/>
        <c:crossAx val="44782720"/>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24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25</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26</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27</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28</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29</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30</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31</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32</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33</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34</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08/03/2017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84303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 id="2147483664"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9.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0.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28.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1.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10.jpe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12.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411760" y="2060848"/>
            <a:ext cx="6180224" cy="1470025"/>
          </a:xfrm>
        </p:spPr>
        <p:txBody>
          <a:bodyPr/>
          <a:lstStyle/>
          <a:p>
            <a:r>
              <a:rPr lang="fr-FR" dirty="0" smtClean="0"/>
              <a:t>INTERFACE</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pic>
        <p:nvPicPr>
          <p:cNvPr id="4" name="Image 3"/>
          <p:cNvPicPr>
            <a:picLocks noChangeAspect="1"/>
          </p:cNvPicPr>
          <p:nvPr/>
        </p:nvPicPr>
        <p:blipFill rotWithShape="1">
          <a:blip r:embed="rId6" cstate="email">
            <a:extLst>
              <a:ext uri="{28A0092B-C50C-407E-A947-70E740481C1C}">
                <a14:useLocalDpi xmlns:a14="http://schemas.microsoft.com/office/drawing/2010/main" val="0"/>
              </a:ext>
            </a:extLst>
          </a:blip>
          <a:srcRect t="-7191" b="-7191"/>
          <a:stretch/>
        </p:blipFill>
        <p:spPr>
          <a:xfrm>
            <a:off x="-878634" y="-531440"/>
            <a:ext cx="4514530" cy="7919556"/>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smtClean="0"/>
              <a:t>Merveilleux  </a:t>
            </a:r>
            <a:r>
              <a:rPr lang="fr-FR" sz="7200" dirty="0" smtClean="0"/>
              <a:t>travail</a:t>
            </a:r>
            <a:endParaRPr lang="fr-FR"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188640"/>
            <a:ext cx="6262464" cy="1470025"/>
          </a:xfrm>
        </p:spPr>
        <p:txBody>
          <a:bodyPr/>
          <a:lstStyle/>
          <a:p>
            <a:r>
              <a:rPr lang="fr-FR" b="1" dirty="0">
                <a:solidFill>
                  <a:srgbClr val="0070C0"/>
                </a:solidFill>
                <a:latin typeface="+mn-lt"/>
              </a:rPr>
              <a:t>  </a:t>
            </a:r>
            <a:r>
              <a:rPr lang="fr-FR" b="1" dirty="0" smtClean="0">
                <a:solidFill>
                  <a:srgbClr val="0070C0"/>
                </a:solidFill>
                <a:latin typeface="+mn-lt"/>
              </a:rPr>
              <a:t>  </a:t>
            </a:r>
            <a:r>
              <a:rPr lang="fr-FR" b="1" dirty="0" smtClean="0">
                <a:solidFill>
                  <a:srgbClr val="0070C0"/>
                </a:solidFill>
                <a:latin typeface="+mn-lt"/>
              </a:rPr>
              <a:t>L</a:t>
            </a:r>
            <a:r>
              <a:rPr lang="fr-FR" b="1" dirty="0" smtClean="0">
                <a:solidFill>
                  <a:srgbClr val="0070C0"/>
                </a:solidFill>
                <a:latin typeface="+mn-lt"/>
              </a:rPr>
              <a:t>a définition </a:t>
            </a:r>
            <a:r>
              <a:rPr lang="fr-FR" b="1" dirty="0" smtClean="0">
                <a:solidFill>
                  <a:srgbClr val="0070C0"/>
                </a:solidFill>
                <a:latin typeface="+mn-lt"/>
              </a:rPr>
              <a:t>d’une      </a:t>
            </a:r>
            <a:r>
              <a:rPr lang="fr-FR" b="1" dirty="0" smtClean="0">
                <a:solidFill>
                  <a:srgbClr val="0070C0"/>
                </a:solidFill>
                <a:latin typeface="+mn-lt"/>
              </a:rPr>
              <a:t>Interface</a:t>
            </a:r>
            <a:endParaRPr lang="fr-FR" b="1" dirty="0">
              <a:solidFill>
                <a:srgbClr val="0070C0"/>
              </a:solidFill>
              <a:latin typeface="+mn-lt"/>
            </a:endParaRPr>
          </a:p>
        </p:txBody>
      </p:sp>
      <p:sp>
        <p:nvSpPr>
          <p:cNvPr id="3" name="Sous-titre 2"/>
          <p:cNvSpPr>
            <a:spLocks noGrp="1"/>
          </p:cNvSpPr>
          <p:nvPr>
            <p:ph type="subTitle" idx="1"/>
          </p:nvPr>
        </p:nvSpPr>
        <p:spPr>
          <a:xfrm>
            <a:off x="0" y="1844824"/>
            <a:ext cx="9144000" cy="5013176"/>
          </a:xfrm>
        </p:spPr>
        <p:txBody>
          <a:bodyPr>
            <a:normAutofit/>
          </a:bodyPr>
          <a:lstStyle/>
          <a:p>
            <a:r>
              <a:rPr lang="fr-FR" dirty="0">
                <a:solidFill>
                  <a:schemeClr val="tx1"/>
                </a:solidFill>
              </a:rPr>
              <a:t>application informatique qui prend en compte, au cours de son exécution, des informations </a:t>
            </a:r>
            <a:r>
              <a:rPr lang="fr-FR" dirty="0" smtClean="0">
                <a:solidFill>
                  <a:schemeClr val="tx1"/>
                </a:solidFill>
              </a:rPr>
              <a:t>    communiquées </a:t>
            </a:r>
            <a:r>
              <a:rPr lang="fr-FR" dirty="0">
                <a:solidFill>
                  <a:schemeClr val="tx1"/>
                </a:solidFill>
              </a:rPr>
              <a:t>par le ou les utilisateurs du système, et qui produit, au cours de son exécution, une représentation perceptible de son état interne </a:t>
            </a:r>
            <a:r>
              <a:rPr lang="fr-FR" dirty="0" smtClean="0">
                <a:solidFill>
                  <a:schemeClr val="tx1"/>
                </a:solidFill>
              </a:rPr>
              <a:t>entrées </a:t>
            </a:r>
            <a:r>
              <a:rPr lang="fr-FR" dirty="0">
                <a:solidFill>
                  <a:schemeClr val="tx1"/>
                </a:solidFill>
              </a:rPr>
              <a:t>fournies par l'utilisateur dépendent des sorties produites par le système, et </a:t>
            </a:r>
            <a:r>
              <a:rPr lang="fr-FR" dirty="0" smtClean="0">
                <a:solidFill>
                  <a:schemeClr val="tx1"/>
                </a:solidFill>
              </a:rPr>
              <a:t>inversement</a:t>
            </a:r>
            <a:endParaRPr lang="fr-FR" dirty="0">
              <a:solidFill>
                <a:schemeClr val="tx1"/>
              </a:solidFill>
            </a:endParaRPr>
          </a:p>
        </p:txBody>
      </p:sp>
    </p:spTree>
    <p:extLst>
      <p:ext uri="{BB962C8B-B14F-4D97-AF65-F5344CB8AC3E}">
        <p14:creationId xmlns:p14="http://schemas.microsoft.com/office/powerpoint/2010/main" val="26457582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0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31584" y="0"/>
            <a:ext cx="927558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9480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0070C0"/>
                </a:solidFill>
                <a:latin typeface="+mn-lt"/>
              </a:rPr>
              <a:t>Intérêt </a:t>
            </a:r>
            <a:r>
              <a:rPr lang="fr-FR" b="1" dirty="0">
                <a:solidFill>
                  <a:srgbClr val="0070C0"/>
                </a:solidFill>
                <a:latin typeface="+mn-lt"/>
              </a:rPr>
              <a:t>pour IHM </a:t>
            </a:r>
          </a:p>
        </p:txBody>
      </p:sp>
      <p:sp>
        <p:nvSpPr>
          <p:cNvPr id="3" name="Espace réservé du contenu 2"/>
          <p:cNvSpPr>
            <a:spLocks noGrp="1"/>
          </p:cNvSpPr>
          <p:nvPr>
            <p:ph idx="1"/>
          </p:nvPr>
        </p:nvSpPr>
        <p:spPr>
          <a:xfrm>
            <a:off x="457200" y="1196752"/>
            <a:ext cx="8229600" cy="5544616"/>
          </a:xfrm>
        </p:spPr>
        <p:txBody>
          <a:bodyPr>
            <a:noAutofit/>
          </a:bodyPr>
          <a:lstStyle/>
          <a:p>
            <a:pPr marL="0" indent="0">
              <a:buNone/>
            </a:pPr>
            <a:r>
              <a:rPr lang="fr-FR" sz="2800" dirty="0" smtClean="0"/>
              <a:t>•</a:t>
            </a:r>
            <a:r>
              <a:rPr lang="fr-FR" sz="2800" dirty="0"/>
              <a:t>De nombreux systèmes disposent d ’IHM mal conçues </a:t>
            </a:r>
            <a:endParaRPr lang="fr-FR" sz="2800" dirty="0" smtClean="0"/>
          </a:p>
          <a:p>
            <a:pPr marL="0" indent="0">
              <a:buNone/>
            </a:pPr>
            <a:r>
              <a:rPr lang="fr-FR" sz="2800" dirty="0" smtClean="0"/>
              <a:t>Forte </a:t>
            </a:r>
            <a:r>
              <a:rPr lang="fr-FR" sz="2800" dirty="0"/>
              <a:t>demande d ’amélioration pour </a:t>
            </a:r>
            <a:r>
              <a:rPr lang="fr-FR" sz="2800" dirty="0" smtClean="0"/>
              <a:t> </a:t>
            </a:r>
            <a:r>
              <a:rPr lang="fr-FR" sz="2800" dirty="0"/>
              <a:t>des systèmes critiques (éviter les accidents, ex: A320), </a:t>
            </a:r>
            <a:endParaRPr lang="fr-FR" sz="2800" dirty="0" smtClean="0"/>
          </a:p>
          <a:p>
            <a:pPr marL="0" indent="0">
              <a:buNone/>
            </a:pPr>
            <a:r>
              <a:rPr lang="fr-FR" sz="2800" dirty="0" smtClean="0"/>
              <a:t>• </a:t>
            </a:r>
            <a:r>
              <a:rPr lang="fr-FR" sz="2800" dirty="0"/>
              <a:t>des systèmes industriels et commerciaux (baisse de productivité liée à l ’introduction des </a:t>
            </a:r>
            <a:r>
              <a:rPr lang="fr-FR" sz="2800" dirty="0" err="1"/>
              <a:t>PCs</a:t>
            </a:r>
            <a:r>
              <a:rPr lang="fr-FR" sz="2800" dirty="0"/>
              <a:t> sur les bureaux des cadres) </a:t>
            </a:r>
            <a:endParaRPr lang="fr-FR" sz="2800" dirty="0" smtClean="0"/>
          </a:p>
          <a:p>
            <a:pPr marL="0" indent="0">
              <a:buNone/>
            </a:pPr>
            <a:r>
              <a:rPr lang="fr-FR" sz="2800" dirty="0" smtClean="0"/>
              <a:t>• </a:t>
            </a:r>
            <a:r>
              <a:rPr lang="fr-FR" sz="2800" dirty="0"/>
              <a:t>des systèmes pour les loisirs ou la maison ( rendus attrayants par leur IHM) </a:t>
            </a:r>
            <a:endParaRPr lang="fr-FR" sz="2800" dirty="0" smtClean="0"/>
          </a:p>
          <a:p>
            <a:pPr marL="0" indent="0">
              <a:buNone/>
            </a:pPr>
            <a:r>
              <a:rPr lang="fr-FR" sz="2800" dirty="0"/>
              <a:t>•des outils collecticiels ou </a:t>
            </a:r>
            <a:r>
              <a:rPr lang="fr-FR" sz="2800" dirty="0" err="1"/>
              <a:t>groupware</a:t>
            </a:r>
            <a:r>
              <a:rPr lang="fr-FR" sz="2800" dirty="0"/>
              <a:t> (</a:t>
            </a:r>
            <a:r>
              <a:rPr lang="fr-FR" sz="2800" dirty="0" err="1"/>
              <a:t>pb</a:t>
            </a:r>
            <a:r>
              <a:rPr lang="fr-FR" sz="2800" dirty="0"/>
              <a:t> de communication Homme </a:t>
            </a:r>
            <a:r>
              <a:rPr lang="fr-FR" sz="2800" dirty="0" err="1"/>
              <a:t>Homme</a:t>
            </a:r>
            <a:r>
              <a:rPr lang="fr-FR" sz="2800" dirty="0"/>
              <a:t> via machine)</a:t>
            </a:r>
          </a:p>
          <a:p>
            <a:pPr marL="0" indent="0">
              <a:buNone/>
            </a:pPr>
            <a:endParaRPr lang="fr-FR" sz="2800" dirty="0" smtClean="0"/>
          </a:p>
          <a:p>
            <a:pPr marL="0" indent="0">
              <a:buNone/>
            </a:pPr>
            <a:r>
              <a:rPr lang="fr-FR" sz="2800" dirty="0" smtClean="0"/>
              <a:t> </a:t>
            </a:r>
            <a:endParaRPr lang="fr-FR" sz="2800" dirty="0"/>
          </a:p>
        </p:txBody>
      </p:sp>
    </p:spTree>
    <p:extLst>
      <p:ext uri="{BB962C8B-B14F-4D97-AF65-F5344CB8AC3E}">
        <p14:creationId xmlns:p14="http://schemas.microsoft.com/office/powerpoint/2010/main" val="11793087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 y="0"/>
            <a:ext cx="8943975" cy="6857999"/>
          </a:xfr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00" y="25988"/>
            <a:ext cx="901065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3224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20" y="0"/>
            <a:ext cx="9252520" cy="7029400"/>
          </a:xfrm>
        </p:spPr>
      </p:pic>
    </p:spTree>
    <p:extLst>
      <p:ext uri="{BB962C8B-B14F-4D97-AF65-F5344CB8AC3E}">
        <p14:creationId xmlns:p14="http://schemas.microsoft.com/office/powerpoint/2010/main" val="4735803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900" b="1" dirty="0" smtClean="0">
                <a:solidFill>
                  <a:schemeClr val="accent1"/>
                </a:solidFill>
              </a:rPr>
              <a:t>Les principe de l’IHM</a:t>
            </a:r>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smtClean="0"/>
              <a:t>Cinq </a:t>
            </a:r>
            <a:r>
              <a:rPr lang="fr-FR" dirty="0"/>
              <a:t>principes </a:t>
            </a:r>
            <a:r>
              <a:rPr lang="fr-FR" dirty="0" smtClean="0"/>
              <a:t>généraux </a:t>
            </a:r>
            <a:r>
              <a:rPr lang="fr-FR" dirty="0"/>
              <a:t>de conception</a:t>
            </a:r>
          </a:p>
          <a:p>
            <a:r>
              <a:rPr lang="fr-FR" dirty="0"/>
              <a:t>1. emploi des </a:t>
            </a:r>
            <a:r>
              <a:rPr lang="fr-FR" dirty="0" smtClean="0"/>
              <a:t>métaphores</a:t>
            </a:r>
            <a:endParaRPr lang="fr-FR" dirty="0"/>
          </a:p>
          <a:p>
            <a:r>
              <a:rPr lang="fr-FR" dirty="0"/>
              <a:t>2. approche objet-action</a:t>
            </a:r>
          </a:p>
          <a:p>
            <a:r>
              <a:rPr lang="fr-FR" dirty="0"/>
              <a:t>3. </a:t>
            </a:r>
            <a:r>
              <a:rPr lang="fr-FR" dirty="0" smtClean="0"/>
              <a:t>activités </a:t>
            </a:r>
            <a:r>
              <a:rPr lang="fr-FR" dirty="0"/>
              <a:t>de l’utilisateur</a:t>
            </a:r>
          </a:p>
          <a:p>
            <a:r>
              <a:rPr lang="fr-FR" dirty="0"/>
              <a:t>4. </a:t>
            </a:r>
            <a:r>
              <a:rPr lang="fr-FR" dirty="0" smtClean="0"/>
              <a:t>cohérence </a:t>
            </a:r>
            <a:r>
              <a:rPr lang="fr-FR" dirty="0"/>
              <a:t>de l’interface</a:t>
            </a:r>
          </a:p>
          <a:p>
            <a:r>
              <a:rPr lang="fr-FR" dirty="0"/>
              <a:t>5. transparence de l’interface</a:t>
            </a:r>
          </a:p>
        </p:txBody>
      </p:sp>
    </p:spTree>
    <p:extLst>
      <p:ext uri="{BB962C8B-B14F-4D97-AF65-F5344CB8AC3E}">
        <p14:creationId xmlns:p14="http://schemas.microsoft.com/office/powerpoint/2010/main" val="26471427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1-emploi </a:t>
            </a:r>
            <a:r>
              <a:rPr lang="fr-FR" b="1" dirty="0">
                <a:solidFill>
                  <a:schemeClr val="accent1"/>
                </a:solidFill>
              </a:rPr>
              <a:t>des </a:t>
            </a:r>
            <a:r>
              <a:rPr lang="fr-FR" b="1" dirty="0" smtClean="0">
                <a:solidFill>
                  <a:schemeClr val="accent1"/>
                </a:solidFill>
              </a:rPr>
              <a:t>métaphores</a:t>
            </a:r>
            <a:r>
              <a:rPr lang="fr-FR" dirty="0"/>
              <a:t/>
            </a:r>
            <a:br>
              <a:rPr lang="fr-FR" dirty="0"/>
            </a:b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Représentation </a:t>
            </a:r>
            <a:r>
              <a:rPr lang="fr-FR" dirty="0"/>
              <a:t>analogue au </a:t>
            </a:r>
            <a:r>
              <a:rPr lang="fr-FR" dirty="0" smtClean="0"/>
              <a:t>modelé </a:t>
            </a:r>
            <a:r>
              <a:rPr lang="fr-FR" dirty="0"/>
              <a:t>de l</a:t>
            </a:r>
            <a:r>
              <a:rPr lang="fr-FR" dirty="0" smtClean="0"/>
              <a:t>’´élément </a:t>
            </a:r>
            <a:r>
              <a:rPr lang="fr-FR" dirty="0"/>
              <a:t>d’application</a:t>
            </a:r>
          </a:p>
          <a:p>
            <a:r>
              <a:rPr lang="fr-FR" dirty="0" smtClean="0"/>
              <a:t>dossier</a:t>
            </a:r>
            <a:r>
              <a:rPr lang="fr-FR" dirty="0"/>
              <a:t>, document: fichier informatique</a:t>
            </a:r>
          </a:p>
          <a:p>
            <a:r>
              <a:rPr lang="fr-FR" dirty="0" smtClean="0"/>
              <a:t>Regroupement </a:t>
            </a:r>
            <a:r>
              <a:rPr lang="fr-FR" dirty="0"/>
              <a:t>des </a:t>
            </a:r>
            <a:r>
              <a:rPr lang="fr-FR" dirty="0" smtClean="0"/>
              <a:t>métaphores </a:t>
            </a:r>
            <a:r>
              <a:rPr lang="fr-FR" dirty="0"/>
              <a:t>suivant le type d’application</a:t>
            </a:r>
          </a:p>
          <a:p>
            <a:r>
              <a:rPr lang="fr-FR" dirty="0" smtClean="0"/>
              <a:t>métaphores  générales</a:t>
            </a:r>
            <a:endParaRPr lang="fr-FR" dirty="0"/>
          </a:p>
          <a:p>
            <a:r>
              <a:rPr lang="fr-FR" dirty="0" smtClean="0"/>
              <a:t>interfaces </a:t>
            </a:r>
            <a:r>
              <a:rPr lang="fr-FR" dirty="0"/>
              <a:t>textuelles</a:t>
            </a:r>
          </a:p>
          <a:p>
            <a:r>
              <a:rPr lang="fr-FR" dirty="0" smtClean="0"/>
              <a:t>interfaces </a:t>
            </a:r>
            <a:r>
              <a:rPr lang="fr-FR" dirty="0"/>
              <a:t>graphiques</a:t>
            </a:r>
          </a:p>
          <a:p>
            <a:r>
              <a:rPr lang="fr-FR" dirty="0" smtClean="0"/>
              <a:t>outils </a:t>
            </a:r>
            <a:r>
              <a:rPr lang="fr-FR" dirty="0"/>
              <a:t>de dessins</a:t>
            </a:r>
          </a:p>
          <a:p>
            <a:r>
              <a:rPr lang="fr-FR" dirty="0" smtClean="0"/>
              <a:t>liés </a:t>
            </a:r>
            <a:r>
              <a:rPr lang="fr-FR" dirty="0"/>
              <a:t>`a la messagerie</a:t>
            </a:r>
          </a:p>
          <a:p>
            <a:r>
              <a:rPr lang="fr-FR" dirty="0" smtClean="0"/>
              <a:t>traitement </a:t>
            </a:r>
            <a:r>
              <a:rPr lang="fr-FR" dirty="0"/>
              <a:t>de texte, tableurs</a:t>
            </a:r>
          </a:p>
          <a:p>
            <a:r>
              <a:rPr lang="fr-FR" dirty="0" smtClean="0"/>
              <a:t>applications multimédia</a:t>
            </a:r>
            <a:endParaRPr lang="fr-FR" dirty="0"/>
          </a:p>
        </p:txBody>
      </p:sp>
    </p:spTree>
    <p:extLst>
      <p:ext uri="{BB962C8B-B14F-4D97-AF65-F5344CB8AC3E}">
        <p14:creationId xmlns:p14="http://schemas.microsoft.com/office/powerpoint/2010/main" val="30728460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2-approche </a:t>
            </a:r>
            <a:r>
              <a:rPr lang="fr-FR" b="1" dirty="0">
                <a:solidFill>
                  <a:schemeClr val="accent1"/>
                </a:solidFill>
              </a:rPr>
              <a:t>objet-action</a:t>
            </a:r>
            <a:r>
              <a:rPr lang="fr-FR" dirty="0"/>
              <a:t/>
            </a:r>
            <a:br>
              <a:rPr lang="fr-FR" dirty="0"/>
            </a:b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Deux types d’approche</a:t>
            </a:r>
          </a:p>
          <a:p>
            <a:r>
              <a:rPr lang="fr-FR" dirty="0" smtClean="0"/>
              <a:t>Action-Objet</a:t>
            </a:r>
            <a:r>
              <a:rPr lang="fr-FR" dirty="0"/>
              <a:t>: atteindre un but (barre de menus, d’outils)</a:t>
            </a:r>
          </a:p>
          <a:p>
            <a:r>
              <a:rPr lang="fr-FR" dirty="0" smtClean="0"/>
              <a:t>Objet-Action</a:t>
            </a:r>
            <a:r>
              <a:rPr lang="fr-FR" dirty="0"/>
              <a:t>: que puis-je en faire ? (menus contextuels)</a:t>
            </a:r>
          </a:p>
          <a:p>
            <a:r>
              <a:rPr lang="fr-FR" dirty="0"/>
              <a:t>Exemple pour Base de </a:t>
            </a:r>
            <a:r>
              <a:rPr lang="fr-FR" dirty="0" smtClean="0"/>
              <a:t>Données</a:t>
            </a:r>
            <a:endParaRPr lang="fr-FR" dirty="0"/>
          </a:p>
          <a:p>
            <a:r>
              <a:rPr lang="fr-FR" dirty="0" smtClean="0"/>
              <a:t>Client</a:t>
            </a:r>
            <a:r>
              <a:rPr lang="fr-FR" dirty="0"/>
              <a:t>, Produit, Fournisseur...</a:t>
            </a:r>
          </a:p>
          <a:p>
            <a:r>
              <a:rPr lang="fr-FR" dirty="0" smtClean="0"/>
              <a:t>modifier</a:t>
            </a:r>
            <a:r>
              <a:rPr lang="fr-FR" dirty="0"/>
              <a:t>, supprimer, consulter...</a:t>
            </a:r>
          </a:p>
          <a:p>
            <a:r>
              <a:rPr lang="fr-FR" dirty="0"/>
              <a:t>Quelle approche utiliser pour:</a:t>
            </a:r>
          </a:p>
          <a:p>
            <a:r>
              <a:rPr lang="fr-FR" dirty="0" smtClean="0"/>
              <a:t>modifier </a:t>
            </a:r>
            <a:r>
              <a:rPr lang="fr-FR" dirty="0"/>
              <a:t>le client Dupond</a:t>
            </a:r>
          </a:p>
          <a:p>
            <a:r>
              <a:rPr lang="fr-FR" dirty="0" smtClean="0"/>
              <a:t>imprimer </a:t>
            </a:r>
            <a:r>
              <a:rPr lang="fr-FR" dirty="0"/>
              <a:t>la fiche d’un produit </a:t>
            </a:r>
            <a:r>
              <a:rPr lang="fr-FR" dirty="0" smtClean="0"/>
              <a:t>donné</a:t>
            </a:r>
            <a:endParaRPr lang="fr-FR" dirty="0"/>
          </a:p>
          <a:p>
            <a:r>
              <a:rPr lang="fr-FR" dirty="0" smtClean="0"/>
              <a:t>imprimer </a:t>
            </a:r>
            <a:r>
              <a:rPr lang="fr-FR" dirty="0"/>
              <a:t>les ventes par client et par produit</a:t>
            </a:r>
          </a:p>
          <a:p>
            <a:r>
              <a:rPr lang="fr-FR" dirty="0"/>
              <a:t>Pour les Interface Homme-Machine il faudra distinguer</a:t>
            </a:r>
          </a:p>
          <a:p>
            <a:r>
              <a:rPr lang="fr-FR" dirty="0" smtClean="0"/>
              <a:t>objets </a:t>
            </a:r>
            <a:r>
              <a:rPr lang="fr-FR" dirty="0"/>
              <a:t>de l’application</a:t>
            </a:r>
          </a:p>
          <a:p>
            <a:r>
              <a:rPr lang="fr-FR" dirty="0" smtClean="0"/>
              <a:t>outils </a:t>
            </a:r>
            <a:r>
              <a:rPr lang="fr-FR" dirty="0"/>
              <a:t>applicables aux objets</a:t>
            </a:r>
          </a:p>
        </p:txBody>
      </p:sp>
    </p:spTree>
    <p:extLst>
      <p:ext uri="{BB962C8B-B14F-4D97-AF65-F5344CB8AC3E}">
        <p14:creationId xmlns:p14="http://schemas.microsoft.com/office/powerpoint/2010/main" val="12081907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arn(inVertical)">
                                      <p:cBhvr>
                                        <p:cTn id="45" dur="500"/>
                                        <p:tgtEl>
                                          <p:spTgt spid="3">
                                            <p:txEl>
                                              <p:pRg st="11" end="11"/>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arn(inVertic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chemeClr val="accent1"/>
                </a:solidFill>
              </a:rPr>
              <a:t>3. activités de l’utilisateur</a:t>
            </a:r>
            <a:r>
              <a:rPr lang="fr-FR" dirty="0"/>
              <a:t/>
            </a:r>
            <a:br>
              <a:rPr lang="fr-FR" dirty="0"/>
            </a:br>
            <a:endParaRPr lang="fr-FR" dirty="0"/>
          </a:p>
        </p:txBody>
      </p:sp>
      <p:sp>
        <p:nvSpPr>
          <p:cNvPr id="3" name="Espace réservé du contenu 2"/>
          <p:cNvSpPr>
            <a:spLocks noGrp="1"/>
          </p:cNvSpPr>
          <p:nvPr>
            <p:ph idx="1"/>
          </p:nvPr>
        </p:nvSpPr>
        <p:spPr>
          <a:xfrm>
            <a:off x="467544" y="980728"/>
            <a:ext cx="8280920" cy="5328592"/>
          </a:xfrm>
        </p:spPr>
        <p:txBody>
          <a:bodyPr>
            <a:noAutofit/>
          </a:bodyPr>
          <a:lstStyle/>
          <a:p>
            <a:r>
              <a:rPr lang="fr-FR" sz="2400" dirty="0"/>
              <a:t>Deux </a:t>
            </a:r>
            <a:r>
              <a:rPr lang="fr-FR" sz="2400" dirty="0" smtClean="0"/>
              <a:t>catégories </a:t>
            </a:r>
            <a:r>
              <a:rPr lang="fr-FR" sz="2400" dirty="0"/>
              <a:t>d’application</a:t>
            </a:r>
          </a:p>
          <a:p>
            <a:r>
              <a:rPr lang="fr-FR" sz="2400" dirty="0" smtClean="0"/>
              <a:t>verticale</a:t>
            </a:r>
            <a:r>
              <a:rPr lang="fr-FR" sz="2400" dirty="0"/>
              <a:t>: </a:t>
            </a:r>
            <a:r>
              <a:rPr lang="fr-FR" sz="2400" dirty="0" smtClean="0"/>
              <a:t>spécifique </a:t>
            </a:r>
            <a:r>
              <a:rPr lang="fr-FR" sz="2400" dirty="0"/>
              <a:t>`a un secteur </a:t>
            </a:r>
            <a:r>
              <a:rPr lang="fr-FR" sz="2400" dirty="0" smtClean="0"/>
              <a:t>d’activité</a:t>
            </a:r>
            <a:endParaRPr lang="fr-FR" sz="2400" dirty="0"/>
          </a:p>
          <a:p>
            <a:r>
              <a:rPr lang="fr-FR" sz="2400" dirty="0" smtClean="0"/>
              <a:t>horizontale</a:t>
            </a:r>
            <a:r>
              <a:rPr lang="fr-FR" sz="2400" dirty="0"/>
              <a:t>: utilisables dans beaucoup de domaines</a:t>
            </a:r>
          </a:p>
          <a:p>
            <a:r>
              <a:rPr lang="fr-FR" sz="2400" dirty="0"/>
              <a:t>Interaction Utilisateur-Application</a:t>
            </a:r>
          </a:p>
          <a:p>
            <a:r>
              <a:rPr lang="fr-FR" sz="2400" dirty="0" smtClean="0"/>
              <a:t>l’utilisateur </a:t>
            </a:r>
            <a:r>
              <a:rPr lang="fr-FR" sz="2400" dirty="0"/>
              <a:t>est sous le </a:t>
            </a:r>
            <a:r>
              <a:rPr lang="fr-FR" sz="2400" dirty="0" smtClean="0"/>
              <a:t>contrôle </a:t>
            </a:r>
            <a:r>
              <a:rPr lang="fr-FR" sz="2400" dirty="0"/>
              <a:t>de l’application</a:t>
            </a:r>
          </a:p>
          <a:p>
            <a:r>
              <a:rPr lang="fr-FR" sz="2400" dirty="0" smtClean="0"/>
              <a:t>l’application  répond  </a:t>
            </a:r>
            <a:r>
              <a:rPr lang="fr-FR" sz="2400" dirty="0"/>
              <a:t>aux demandes l’utilisateur</a:t>
            </a:r>
          </a:p>
          <a:p>
            <a:r>
              <a:rPr lang="fr-FR" sz="2400" dirty="0"/>
              <a:t>Principes `a respecter:</a:t>
            </a:r>
          </a:p>
          <a:p>
            <a:r>
              <a:rPr lang="fr-FR" sz="2400" dirty="0" smtClean="0"/>
              <a:t>apprentissage</a:t>
            </a:r>
            <a:r>
              <a:rPr lang="fr-FR" sz="2400" dirty="0"/>
              <a:t>: actions </a:t>
            </a:r>
            <a:r>
              <a:rPr lang="fr-FR" sz="2400" dirty="0" smtClean="0"/>
              <a:t>réversibles </a:t>
            </a:r>
            <a:r>
              <a:rPr lang="fr-FR" sz="2400" dirty="0"/>
              <a:t>(essayer pour voir)</a:t>
            </a:r>
          </a:p>
          <a:p>
            <a:r>
              <a:rPr lang="fr-FR" sz="2400" dirty="0" smtClean="0"/>
              <a:t>avertissement</a:t>
            </a:r>
            <a:r>
              <a:rPr lang="fr-FR" sz="2400" dirty="0"/>
              <a:t>: si action </a:t>
            </a:r>
            <a:r>
              <a:rPr lang="fr-FR" sz="2400" dirty="0" smtClean="0"/>
              <a:t>irréversible (boites </a:t>
            </a:r>
            <a:r>
              <a:rPr lang="fr-FR" sz="2400" dirty="0"/>
              <a:t>de messages modales)</a:t>
            </a:r>
          </a:p>
          <a:p>
            <a:r>
              <a:rPr lang="fr-FR" sz="2400" dirty="0" smtClean="0"/>
              <a:t>rapidité </a:t>
            </a:r>
            <a:r>
              <a:rPr lang="fr-FR" sz="2400" dirty="0"/>
              <a:t>du temps de </a:t>
            </a:r>
            <a:r>
              <a:rPr lang="fr-FR" sz="2400" dirty="0" smtClean="0"/>
              <a:t>réponse </a:t>
            </a:r>
            <a:r>
              <a:rPr lang="fr-FR" sz="2400" dirty="0"/>
              <a:t>(&lt; 3 sec)</a:t>
            </a:r>
          </a:p>
          <a:p>
            <a:r>
              <a:rPr lang="fr-FR" sz="2400" dirty="0" smtClean="0"/>
              <a:t>accuse </a:t>
            </a:r>
            <a:r>
              <a:rPr lang="fr-FR" sz="2400" dirty="0"/>
              <a:t>de </a:t>
            </a:r>
            <a:r>
              <a:rPr lang="fr-FR" sz="2400" dirty="0" smtClean="0"/>
              <a:t>réception </a:t>
            </a:r>
            <a:r>
              <a:rPr lang="fr-FR" sz="2400" dirty="0"/>
              <a:t>(sablier, barre de progression...)</a:t>
            </a:r>
          </a:p>
        </p:txBody>
      </p:sp>
    </p:spTree>
    <p:extLst>
      <p:ext uri="{BB962C8B-B14F-4D97-AF65-F5344CB8AC3E}">
        <p14:creationId xmlns:p14="http://schemas.microsoft.com/office/powerpoint/2010/main" val="2518228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3-Cohérence</a:t>
            </a:r>
            <a:r>
              <a:rPr lang="fr-FR" dirty="0"/>
              <a:t/>
            </a:r>
            <a:br>
              <a:rPr lang="fr-FR" dirty="0"/>
            </a:br>
            <a:endParaRPr lang="fr-FR" dirty="0"/>
          </a:p>
        </p:txBody>
      </p:sp>
      <p:sp>
        <p:nvSpPr>
          <p:cNvPr id="3" name="Espace réservé du contenu 2"/>
          <p:cNvSpPr>
            <a:spLocks noGrp="1"/>
          </p:cNvSpPr>
          <p:nvPr>
            <p:ph idx="1"/>
          </p:nvPr>
        </p:nvSpPr>
        <p:spPr/>
        <p:txBody>
          <a:bodyPr>
            <a:normAutofit lnSpcReduction="10000"/>
          </a:bodyPr>
          <a:lstStyle/>
          <a:p>
            <a:r>
              <a:rPr lang="fr-FR" sz="2800" dirty="0"/>
              <a:t>Adaptation au </a:t>
            </a:r>
            <a:r>
              <a:rPr lang="fr-FR" sz="2800" dirty="0" smtClean="0"/>
              <a:t>matériel </a:t>
            </a:r>
            <a:r>
              <a:rPr lang="fr-FR" sz="2800" dirty="0"/>
              <a:t>utilisateur</a:t>
            </a:r>
          </a:p>
          <a:p>
            <a:r>
              <a:rPr lang="fr-FR" sz="2800" dirty="0" smtClean="0"/>
              <a:t>définition d écran</a:t>
            </a:r>
            <a:endParaRPr lang="fr-FR" sz="2800" dirty="0"/>
          </a:p>
          <a:p>
            <a:r>
              <a:rPr lang="fr-FR" sz="2800" dirty="0" smtClean="0"/>
              <a:t>type </a:t>
            </a:r>
            <a:r>
              <a:rPr lang="fr-FR" sz="2800" dirty="0"/>
              <a:t>de clavier, souris</a:t>
            </a:r>
          </a:p>
          <a:p>
            <a:r>
              <a:rPr lang="fr-FR" sz="2800" dirty="0" smtClean="0"/>
              <a:t>Cohérence </a:t>
            </a:r>
            <a:r>
              <a:rPr lang="fr-FR" sz="2800" dirty="0"/>
              <a:t>avec le logiciel</a:t>
            </a:r>
          </a:p>
          <a:p>
            <a:r>
              <a:rPr lang="fr-FR" sz="2800" dirty="0" smtClean="0"/>
              <a:t>modules nécessaires </a:t>
            </a:r>
            <a:r>
              <a:rPr lang="fr-FR" sz="2800" dirty="0"/>
              <a:t>(packages, </a:t>
            </a:r>
            <a:r>
              <a:rPr lang="fr-FR" sz="2800" dirty="0" err="1"/>
              <a:t>runtime</a:t>
            </a:r>
            <a:r>
              <a:rPr lang="fr-FR" sz="2800" dirty="0"/>
              <a:t>, DLL...)</a:t>
            </a:r>
          </a:p>
          <a:p>
            <a:r>
              <a:rPr lang="fr-FR" sz="2800" dirty="0" smtClean="0"/>
              <a:t>Règles </a:t>
            </a:r>
            <a:r>
              <a:rPr lang="fr-FR" sz="2800" dirty="0"/>
              <a:t>communes de </a:t>
            </a:r>
            <a:r>
              <a:rPr lang="fr-FR" sz="2800" dirty="0" smtClean="0"/>
              <a:t>présentation, </a:t>
            </a:r>
            <a:r>
              <a:rPr lang="fr-FR" sz="2800" dirty="0"/>
              <a:t>organisation</a:t>
            </a:r>
          </a:p>
          <a:p>
            <a:r>
              <a:rPr lang="fr-FR" sz="2800" dirty="0" smtClean="0"/>
              <a:t>intra-application (métaphores, </a:t>
            </a:r>
            <a:r>
              <a:rPr lang="fr-FR" sz="2800" dirty="0"/>
              <a:t>raccourcis-clavier...)</a:t>
            </a:r>
          </a:p>
          <a:p>
            <a:r>
              <a:rPr lang="fr-FR" sz="2800" dirty="0"/>
              <a:t>⊲ inter-application </a:t>
            </a:r>
            <a:r>
              <a:rPr lang="fr-FR" sz="2800" dirty="0" smtClean="0"/>
              <a:t>(méthodes </a:t>
            </a:r>
            <a:r>
              <a:rPr lang="fr-FR" sz="2800" dirty="0"/>
              <a:t>d’interaction, </a:t>
            </a:r>
            <a:r>
              <a:rPr lang="fr-FR" sz="2800" dirty="0" smtClean="0"/>
              <a:t>réponse...)</a:t>
            </a:r>
            <a:endParaRPr lang="fr-FR" sz="2800" dirty="0"/>
          </a:p>
          <a:p>
            <a:endParaRPr lang="fr-FR" dirty="0"/>
          </a:p>
        </p:txBody>
      </p:sp>
    </p:spTree>
    <p:extLst>
      <p:ext uri="{BB962C8B-B14F-4D97-AF65-F5344CB8AC3E}">
        <p14:creationId xmlns:p14="http://schemas.microsoft.com/office/powerpoint/2010/main" val="27373190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solidFill>
                  <a:schemeClr val="accent1"/>
                </a:solidFill>
              </a:rPr>
              <a:t>4-Transparence</a:t>
            </a:r>
            <a:r>
              <a:rPr lang="fr-FR" dirty="0"/>
              <a:t/>
            </a:r>
            <a:br>
              <a:rPr lang="fr-FR"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Une </a:t>
            </a:r>
            <a:r>
              <a:rPr lang="fr-FR" dirty="0"/>
              <a:t>bonne interface doit savoir se faire </a:t>
            </a:r>
            <a:r>
              <a:rPr lang="fr-FR" dirty="0" smtClean="0"/>
              <a:t>oublier, elle doit être:</a:t>
            </a:r>
            <a:endParaRPr lang="fr-FR" dirty="0"/>
          </a:p>
          <a:p>
            <a:r>
              <a:rPr lang="fr-FR" dirty="0" smtClean="0"/>
              <a:t>intuitive</a:t>
            </a:r>
            <a:r>
              <a:rPr lang="fr-FR" dirty="0"/>
              <a:t>: manipulation instinctive pour l’utilisateur</a:t>
            </a:r>
          </a:p>
          <a:p>
            <a:r>
              <a:rPr lang="fr-FR" dirty="0" smtClean="0"/>
              <a:t>visuelle</a:t>
            </a:r>
            <a:r>
              <a:rPr lang="fr-FR" dirty="0"/>
              <a:t>: proposer des choix `a l’utilisateur</a:t>
            </a:r>
          </a:p>
          <a:p>
            <a:r>
              <a:rPr lang="fr-FR" dirty="0" smtClean="0"/>
              <a:t>concise</a:t>
            </a:r>
            <a:r>
              <a:rPr lang="fr-FR" dirty="0"/>
              <a:t>: limiter le nombre d’interventions de l’utilisateur</a:t>
            </a:r>
          </a:p>
          <a:p>
            <a:r>
              <a:rPr lang="fr-FR" dirty="0" smtClean="0"/>
              <a:t>explicative</a:t>
            </a:r>
            <a:r>
              <a:rPr lang="fr-FR" dirty="0"/>
              <a:t>: aide et assistance pour l’utilisateur</a:t>
            </a:r>
          </a:p>
          <a:p>
            <a:r>
              <a:rPr lang="fr-FR" dirty="0" smtClean="0"/>
              <a:t>flexible</a:t>
            </a:r>
            <a:r>
              <a:rPr lang="fr-FR" dirty="0"/>
              <a:t>: personnalisable par l’utilisateur</a:t>
            </a:r>
          </a:p>
        </p:txBody>
      </p:sp>
    </p:spTree>
    <p:extLst>
      <p:ext uri="{BB962C8B-B14F-4D97-AF65-F5344CB8AC3E}">
        <p14:creationId xmlns:p14="http://schemas.microsoft.com/office/powerpoint/2010/main" val="1288527841"/>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hlinkClick r:id="rId6" tooltip="1945"/>
              </a:rPr>
              <a:t>1945</a:t>
            </a:r>
            <a:r>
              <a:rPr lang="fr-FR" sz="2700" dirty="0"/>
              <a:t>, </a:t>
            </a:r>
            <a:r>
              <a:rPr lang="fr-FR" sz="2700" dirty="0" err="1">
                <a:hlinkClick r:id="rId7" tooltip="Vannevar Bush"/>
              </a:rPr>
              <a:t>Vannevar</a:t>
            </a:r>
            <a:r>
              <a:rPr lang="fr-FR" sz="2700" dirty="0">
                <a:hlinkClick r:id="rId7" tooltip="Vannevar Bush"/>
              </a:rPr>
              <a:t> Bush</a:t>
            </a:r>
            <a:r>
              <a:rPr lang="fr-FR" sz="2700" dirty="0"/>
              <a:t> décrit un système électronique </a:t>
            </a:r>
            <a:r>
              <a:rPr lang="fr-FR" sz="2700" dirty="0" smtClean="0"/>
              <a:t>qui </a:t>
            </a:r>
            <a:r>
              <a:rPr lang="fr-FR" sz="2700" dirty="0"/>
              <a:t>permet la recherche d'information et qui invente les concepts de navigation, indexation, annotation</a:t>
            </a:r>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23885" r="22820"/>
          <a:stretch/>
        </p:blipFill>
        <p:spPr>
          <a:xfrm>
            <a:off x="5141626" y="476672"/>
            <a:ext cx="4002374" cy="5976664"/>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85000" lnSpcReduction="2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a:t>
            </a:r>
            <a:r>
              <a:rPr lang="fr-FR" dirty="0" smtClean="0"/>
              <a:t>.</a:t>
            </a:r>
          </a:p>
          <a:p>
            <a:endParaRPr lang="fr-FR" dirty="0"/>
          </a:p>
          <a:p>
            <a:r>
              <a:rPr lang="fr-FR" dirty="0" smtClean="0"/>
              <a:t>En</a:t>
            </a:r>
            <a:r>
              <a:rPr lang="fr-FR" dirty="0"/>
              <a:t>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p>
        </p:txBody>
      </p:sp>
      <p:pic>
        <p:nvPicPr>
          <p:cNvPr id="4" name="Picture 3"/>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5076056" y="389744"/>
            <a:ext cx="4067944" cy="6056025"/>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t>L</a:t>
            </a:r>
            <a:r>
              <a:rPr lang="fr-FR" sz="2700" dirty="0" smtClean="0"/>
              <a:t>es </a:t>
            </a:r>
            <a:r>
              <a:rPr lang="fr-FR" sz="2700" dirty="0"/>
              <a:t>laboratoires de </a:t>
            </a:r>
            <a:r>
              <a:rPr lang="fr-FR" sz="2700" dirty="0">
                <a:hlinkClick r:id="rId6" tooltip="Xerox"/>
              </a:rPr>
              <a:t>Xerox</a:t>
            </a:r>
            <a:r>
              <a:rPr lang="fr-FR" sz="2700" dirty="0"/>
              <a:t> ont révolutionné les systèmes interactifs avec la sortie de </a:t>
            </a:r>
            <a:r>
              <a:rPr lang="fr-FR" sz="2700" dirty="0">
                <a:hlinkClick r:id="rId7" tooltip="Xerox Star"/>
              </a:rPr>
              <a:t>Xerox Star</a:t>
            </a:r>
            <a:r>
              <a:rPr lang="fr-FR" sz="2700" dirty="0"/>
              <a:t> et la présentation de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see</a:t>
            </a:r>
            <a:r>
              <a:rPr lang="fr-FR" sz="2700" dirty="0">
                <a:hlinkClick r:id="rId8" tooltip="What you see is what you get"/>
              </a:rPr>
              <a:t> </a:t>
            </a:r>
            <a:r>
              <a:rPr lang="fr-FR" sz="2700" dirty="0" err="1">
                <a:hlinkClick r:id="rId8" tooltip="What you see is what you get"/>
              </a:rPr>
              <a:t>is</a:t>
            </a:r>
            <a:r>
              <a:rPr lang="fr-FR" sz="2700" dirty="0">
                <a:hlinkClick r:id="rId8" tooltip="What you see is what you get"/>
              </a:rPr>
              <a:t>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get</a:t>
            </a:r>
            <a:endParaRPr lang="fr-FR" sz="2700"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5171607" y="494676"/>
            <a:ext cx="3972393" cy="5906124"/>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5316144" y="584615"/>
            <a:ext cx="3827856" cy="5756223"/>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1195</Words>
  <Application>Microsoft Office PowerPoint</Application>
  <PresentationFormat>Affichage à l'écran (4:3)</PresentationFormat>
  <Paragraphs>222</Paragraphs>
  <Slides>34</Slides>
  <Notes>23</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Formation</vt:lpstr>
      <vt:lpstr>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    La définition d’une      Interface</vt:lpstr>
      <vt:lpstr>Présentation PowerPoint</vt:lpstr>
      <vt:lpstr>Intérêt pour IHM </vt:lpstr>
      <vt:lpstr>Présentation PowerPoint</vt:lpstr>
      <vt:lpstr>Présentation PowerPoint</vt:lpstr>
      <vt:lpstr>Les principe de l’IHM </vt:lpstr>
      <vt:lpstr>1-emploi des métaphores </vt:lpstr>
      <vt:lpstr>2-approche objet-action </vt:lpstr>
      <vt:lpstr>3. activités de l’utilisateur </vt:lpstr>
      <vt:lpstr>3-Cohérence </vt:lpstr>
      <vt:lpstr>4-Transparence </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2017-03-08T15:18:42Z</dcterms:modified>
</cp:coreProperties>
</file>