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2" r:id="rId3"/>
    <p:sldId id="261" r:id="rId4"/>
    <p:sldId id="284" r:id="rId5"/>
    <p:sldId id="272" r:id="rId6"/>
    <p:sldId id="288" r:id="rId7"/>
    <p:sldId id="289" r:id="rId8"/>
    <p:sldId id="290" r:id="rId9"/>
    <p:sldId id="291" r:id="rId10"/>
    <p:sldId id="283" r:id="rId11"/>
    <p:sldId id="292" r:id="rId12"/>
    <p:sldId id="293" r:id="rId13"/>
    <p:sldId id="294" r:id="rId14"/>
    <p:sldId id="295" r:id="rId15"/>
    <p:sldId id="296" r:id="rId16"/>
    <p:sldId id="303" r:id="rId17"/>
    <p:sldId id="297" r:id="rId18"/>
    <p:sldId id="304" r:id="rId19"/>
    <p:sldId id="298" r:id="rId20"/>
    <p:sldId id="299" r:id="rId21"/>
    <p:sldId id="300" r:id="rId22"/>
    <p:sldId id="301" r:id="rId23"/>
    <p:sldId id="30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79CC93D-E52E-4D84-901B-11D7331DD495}">
          <p14:sldIdLst>
            <p14:sldId id="259"/>
          </p14:sldIdLst>
        </p14:section>
        <p14:section name="Vue d’ensemble et objectifs" id="{ABA716BF-3A5C-4ADB-94C9-CFEF84EBA240}">
          <p14:sldIdLst>
            <p14:sldId id="262"/>
            <p14:sldId id="261"/>
            <p14:sldId id="284"/>
            <p14:sldId id="272"/>
            <p14:sldId id="288"/>
            <p14:sldId id="289"/>
            <p14:sldId id="290"/>
            <p14:sldId id="291"/>
            <p14:sldId id="283"/>
          </p14:sldIdLst>
        </p14:section>
        <p14:section name="Sujet 1" id="{6D9936A3-3945-4757-BC8B-B5C252D8E036}">
          <p14:sldIdLst/>
        </p14:section>
        <p14:section name="Exemples de diapositives pour les effets visuels" id="{BAB3A466-96C9-4230-9978-795378D75699}">
          <p14:sldIdLst/>
        </p14:section>
        <p14:section name="Étude de cas" id="{8C0305C9-B152-4FBA-A789-FE1976D53990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>
            <p14:sldId id="292"/>
            <p14:sldId id="293"/>
            <p14:sldId id="294"/>
            <p14:sldId id="295"/>
            <p14:sldId id="296"/>
            <p14:sldId id="303"/>
            <p14:sldId id="297"/>
            <p14:sldId id="304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4" d="100"/>
          <a:sy n="64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fr-FR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fr-F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fr-F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fr-FR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fr-F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fr-F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Principes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fr-F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fr-F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fr-FR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fr-F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fr-F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Evolution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fr-F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fr-F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Historique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fr-F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fr-F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fr-F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fr-F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fr-F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fr-F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fr-FR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Historique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Principes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/>
            <a:t>2</a:t>
          </a:r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Evolution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/>
            <a:t>3</a:t>
          </a:r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10/03/2017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792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présenter des supports de formation à un groupe.</a:t>
            </a:r>
          </a:p>
          <a:p>
            <a:endParaRPr lang="fr-FR" dirty="0" smtClean="0"/>
          </a:p>
          <a:p>
            <a:pPr lvl="0"/>
            <a:r>
              <a:rPr lang="fr-FR" sz="1200" b="1" dirty="0" smtClean="0"/>
              <a:t>Sections</a:t>
            </a:r>
            <a:endParaRPr lang="fr-FR" sz="1200" b="0" dirty="0" smtClean="0"/>
          </a:p>
          <a:p>
            <a:pPr lvl="0"/>
            <a:r>
              <a:rPr lang="fr-FR" sz="1200" b="0" dirty="0" smtClean="0"/>
              <a:t>Cliquez avec le bouton droit sur une diapositive pour ajouter des sections.</a:t>
            </a:r>
            <a:r>
              <a:rPr lang="fr-FR" sz="1200" b="0" baseline="0" dirty="0" smtClean="0"/>
              <a:t> Les sections permettent d’organiser les diapositives et facilitent la collaboration entre plusieurs auteurs.</a:t>
            </a:r>
            <a:endParaRPr lang="fr-FR" sz="1200" b="0" dirty="0" smtClean="0"/>
          </a:p>
          <a:p>
            <a:pPr lvl="0"/>
            <a:endParaRPr lang="fr-FR" sz="1200" b="1" dirty="0" smtClean="0"/>
          </a:p>
          <a:p>
            <a:pPr lvl="0"/>
            <a:r>
              <a:rPr lang="fr-FR" sz="1200" b="1" dirty="0" smtClean="0"/>
              <a:t>Notes</a:t>
            </a:r>
          </a:p>
          <a:p>
            <a:pPr lvl="0"/>
            <a:r>
              <a:rPr lang="fr-FR" sz="1200" dirty="0" smtClean="0"/>
              <a:t>Utilisez la section Notes pour les notes de présentation ou pour fournir des informations  supplémentaires à l’audience.</a:t>
            </a:r>
            <a:r>
              <a:rPr lang="fr-FR" sz="12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 smtClean="0"/>
              <a:t>Faites tout particulièrement attention aux diagrammes, graphiques et zones de texte.</a:t>
            </a:r>
            <a:r>
              <a:rPr lang="fr-FR" sz="1200" baseline="0" dirty="0" smtClean="0"/>
              <a:t> </a:t>
            </a:r>
            <a:endParaRPr lang="fr-FR" sz="1200" dirty="0" smtClean="0"/>
          </a:p>
          <a:p>
            <a:pPr lvl="0"/>
            <a:r>
              <a:rPr lang="fr-FR" sz="1200" dirty="0" smtClean="0"/>
              <a:t>Tenez compte du fait que les participants imprimeront la présentation en noir et blanc ou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 Effectuez un test d’impression pour vérifier que vos couleurs s’impriment correctement en noir et blanc intégral et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</a:t>
            </a:r>
          </a:p>
          <a:p>
            <a:pPr lvl="0">
              <a:buFontTx/>
              <a:buNone/>
            </a:pPr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Graphiques, tableaux et diagrammes</a:t>
            </a:r>
          </a:p>
          <a:p>
            <a:pPr lvl="0"/>
            <a:r>
              <a:rPr lang="fr-FR" sz="12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 smtClean="0"/>
              <a:t>Ajoutez une étiquette à tous les graphiques et tableaux.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 de vue d’ensemble.</a:t>
            </a:r>
            <a:endParaRPr lang="fr-FR" sz="1200" dirty="0" smtClean="0"/>
          </a:p>
          <a:p>
            <a:pPr marL="228600" indent="-228600">
              <a:buFont typeface="+mj-lt"/>
              <a:buNone/>
            </a:pPr>
            <a:endParaRPr lang="fr-F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dirty="0" smtClean="0"/>
              <a:t>Fournissez une brève vue d’ensemble de la présentation.</a:t>
            </a:r>
            <a:r>
              <a:rPr lang="fr-FR" baseline="0" dirty="0" smtClean="0"/>
              <a:t> D</a:t>
            </a:r>
            <a:r>
              <a:rPr lang="fr-FR" dirty="0" smtClean="0"/>
              <a:t>écrivez l’objectif principal de la présentation et expliquez son importance.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Présentez chaque sujet principal.</a:t>
            </a:r>
          </a:p>
          <a:p>
            <a:r>
              <a:rPr lang="fr-FR" dirty="0" smtClean="0"/>
              <a:t>Pour fournir une feuille de route à votre audience, vous</a:t>
            </a:r>
            <a:r>
              <a:rPr lang="fr-FR" baseline="0" dirty="0" smtClean="0"/>
              <a:t> pouvez </a:t>
            </a:r>
            <a:r>
              <a:rPr lang="fr-FR" dirty="0" smtClean="0"/>
              <a:t>répéter cette diapositive de vue d’ensemble tout au long de la présentation afin de mettre en évidence le sujet suivant.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Ajoutez une étude de cas ou</a:t>
            </a:r>
            <a:r>
              <a:rPr lang="fr-FR" baseline="0" dirty="0" smtClean="0"/>
              <a:t> une simulation de classe pour encourager la discussion et appliquez des leçons.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Ajoutez une étude de cas ou</a:t>
            </a:r>
            <a:r>
              <a:rPr lang="fr-FR" baseline="0" dirty="0" smtClean="0"/>
              <a:t> une simulation de classe pour encourager la discussion et appliquez des leçons.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Ajoutez une étude de cas ou</a:t>
            </a:r>
            <a:r>
              <a:rPr lang="fr-FR" baseline="0" dirty="0" smtClean="0"/>
              <a:t> une simulation de classe pour encourager la discussion et appliquez des leçons.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Ajoutez une étude de cas ou</a:t>
            </a:r>
            <a:r>
              <a:rPr lang="fr-FR" baseline="0" dirty="0" smtClean="0"/>
              <a:t> une simulation de classe pour encourager la discussion et appliquez des leçons.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Ajoutez une étude de cas ou</a:t>
            </a:r>
            <a:r>
              <a:rPr lang="fr-FR" baseline="0" dirty="0" smtClean="0"/>
              <a:t> une simulation de classe pour encourager la discussion et appliquez des leçons.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303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hyperlink" Target="https://fr.wikipedia.org/wiki/Machine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fr.wikipedia.org/wiki/Outil" TargetMode="Externa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tags" Target="../tags/tag9.xml"/><Relationship Id="rId7" Type="http://schemas.openxmlformats.org/officeDocument/2006/relationships/hyperlink" Target="https://fr.wikipedia.org/wiki/Vannevar_Bush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s://fr.wikipedia.org/wiki/1945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1964" TargetMode="External"/><Relationship Id="rId3" Type="http://schemas.openxmlformats.org/officeDocument/2006/relationships/tags" Target="../tags/tag12.xml"/><Relationship Id="rId7" Type="http://schemas.openxmlformats.org/officeDocument/2006/relationships/hyperlink" Target="https://fr.wikipedia.org/wiki/Sketchpad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s://fr.wikipedia.org/wiki/Ivan_Sutherland" TargetMode="External"/><Relationship Id="rId11" Type="http://schemas.openxmlformats.org/officeDocument/2006/relationships/image" Target="../media/image10.jpeg"/><Relationship Id="rId5" Type="http://schemas.openxmlformats.org/officeDocument/2006/relationships/notesSlide" Target="../notesSlides/notesSlide6.xml"/><Relationship Id="rId10" Type="http://schemas.openxmlformats.org/officeDocument/2006/relationships/hyperlink" Target="https://fr.wikipedia.org/wiki/Souris_(informatique)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s://fr.wikipedia.org/wiki/Douglas_Engelbar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What_you_see_is_what_you_get" TargetMode="External"/><Relationship Id="rId3" Type="http://schemas.openxmlformats.org/officeDocument/2006/relationships/tags" Target="../tags/tag15.xml"/><Relationship Id="rId7" Type="http://schemas.openxmlformats.org/officeDocument/2006/relationships/hyperlink" Target="https://fr.wikipedia.org/wiki/Xerox_Star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hyperlink" Target="https://fr.wikipedia.org/wiki/Xerox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Hypertexte" TargetMode="External"/><Relationship Id="rId3" Type="http://schemas.openxmlformats.org/officeDocument/2006/relationships/tags" Target="../tags/tag18.xml"/><Relationship Id="rId7" Type="http://schemas.openxmlformats.org/officeDocument/2006/relationships/hyperlink" Target="https://fr.wikipedia.org/wiki/Tim_Berners-Lee" TargetMode="Externa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https://fr.wikipedia.org/wiki/Robert_Cailliau" TargetMode="External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12.jpeg"/><Relationship Id="rId4" Type="http://schemas.openxmlformats.org/officeDocument/2006/relationships/slideLayout" Target="../slideLayouts/slideLayout3.xml"/><Relationship Id="rId9" Type="http://schemas.openxmlformats.org/officeDocument/2006/relationships/hyperlink" Target="https://fr.wikipedia.org/wiki/World_Wide_We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Informatique_ubiquitaire" TargetMode="External"/><Relationship Id="rId3" Type="http://schemas.openxmlformats.org/officeDocument/2006/relationships/tags" Target="../tags/tag21.xml"/><Relationship Id="rId7" Type="http://schemas.openxmlformats.org/officeDocument/2006/relationships/hyperlink" Target="https://fr.wikipedia.org/wiki/Mark_Weiser" TargetMode="External"/><Relationship Id="rId12" Type="http://schemas.openxmlformats.org/officeDocument/2006/relationships/image" Target="../media/image13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hyperlink" Target="https://fr.wikipedia.org/wiki/1991" TargetMode="External"/><Relationship Id="rId11" Type="http://schemas.openxmlformats.org/officeDocument/2006/relationships/hyperlink" Target="https://fr.wikipedia.org/wiki/Smartphone" TargetMode="External"/><Relationship Id="rId5" Type="http://schemas.openxmlformats.org/officeDocument/2006/relationships/notesSlide" Target="../notesSlides/notesSlide9.xml"/><Relationship Id="rId10" Type="http://schemas.openxmlformats.org/officeDocument/2006/relationships/hyperlink" Target="https://fr.wikipedia.org/wiki/Tablet_PC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s://fr.wikipedia.org/wiki/Assistant_personn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11760" y="2060848"/>
            <a:ext cx="6180224" cy="1470025"/>
          </a:xfrm>
        </p:spPr>
        <p:txBody>
          <a:bodyPr/>
          <a:lstStyle/>
          <a:p>
            <a:r>
              <a:rPr lang="fr-FR" dirty="0" err="1" smtClean="0"/>
              <a:t>Modif</a:t>
            </a:r>
            <a:r>
              <a:rPr lang="fr-FR" smtClean="0"/>
              <a:t> INTERFACE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HOMME / MACHINE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DLC-Sharp2017</a:t>
            </a:r>
            <a:endParaRPr lang="fr-FR" sz="2400" dirty="0"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91" b="-7191"/>
          <a:stretch/>
        </p:blipFill>
        <p:spPr>
          <a:xfrm>
            <a:off x="-878634" y="-531440"/>
            <a:ext cx="4514530" cy="79195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7200"/>
              <a:t>Nouveaux collègues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6550496" cy="1470025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0070C0"/>
                </a:solidFill>
                <a:latin typeface="+mn-lt"/>
              </a:rPr>
              <a:t>La définition d’une Interface :</a:t>
            </a:r>
            <a:endParaRPr lang="fr-FR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844824"/>
            <a:ext cx="9144000" cy="501317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</a:t>
            </a:r>
            <a:r>
              <a:rPr lang="fr-FR" smtClean="0">
                <a:solidFill>
                  <a:schemeClr val="tx1"/>
                </a:solidFill>
              </a:rPr>
              <a:t>pplication </a:t>
            </a:r>
            <a:r>
              <a:rPr lang="fr-FR" dirty="0">
                <a:solidFill>
                  <a:schemeClr val="tx1"/>
                </a:solidFill>
              </a:rPr>
              <a:t>informatique qui prend en compte, au cours de son exécution, des informations </a:t>
            </a:r>
            <a:r>
              <a:rPr lang="fr-FR" dirty="0" smtClean="0">
                <a:solidFill>
                  <a:schemeClr val="tx1"/>
                </a:solidFill>
              </a:rPr>
              <a:t>    communiquées </a:t>
            </a:r>
            <a:r>
              <a:rPr lang="fr-FR" dirty="0">
                <a:solidFill>
                  <a:schemeClr val="tx1"/>
                </a:solidFill>
              </a:rPr>
              <a:t>par le ou les utilisateurs du système, et qui produit, au cours de son exécution, une représentation perceptible de son état interne </a:t>
            </a:r>
            <a:r>
              <a:rPr lang="fr-FR" dirty="0" smtClean="0">
                <a:solidFill>
                  <a:schemeClr val="tx1"/>
                </a:solidFill>
              </a:rPr>
              <a:t>entrées </a:t>
            </a:r>
            <a:r>
              <a:rPr lang="fr-FR" dirty="0">
                <a:solidFill>
                  <a:schemeClr val="tx1"/>
                </a:solidFill>
              </a:rPr>
              <a:t>fournies par l'utilisateur dépendent des sorties produites par le système, et </a:t>
            </a:r>
            <a:r>
              <a:rPr lang="fr-FR" dirty="0" smtClean="0">
                <a:solidFill>
                  <a:schemeClr val="tx1"/>
                </a:solidFill>
              </a:rPr>
              <a:t>inversement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58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4" y="0"/>
            <a:ext cx="92755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9480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+mn-lt"/>
              </a:rPr>
              <a:t>Intérêt de l’ IHM </a:t>
            </a:r>
            <a:endParaRPr lang="fr-FR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/>
              <a:t>•</a:t>
            </a:r>
            <a:r>
              <a:rPr lang="fr-FR" sz="2800" dirty="0"/>
              <a:t>De nombreux systèmes disposent d ’IHM mal conçues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Forte </a:t>
            </a:r>
            <a:r>
              <a:rPr lang="fr-FR" sz="2800" dirty="0"/>
              <a:t>demande d ’amélioration pour </a:t>
            </a:r>
            <a:r>
              <a:rPr lang="fr-FR" sz="2800" dirty="0" smtClean="0"/>
              <a:t> </a:t>
            </a:r>
            <a:r>
              <a:rPr lang="fr-FR" sz="2800" dirty="0"/>
              <a:t>des systèmes critiques </a:t>
            </a:r>
            <a:r>
              <a:rPr lang="fr-FR" sz="2800" dirty="0" smtClean="0"/>
              <a:t>, </a:t>
            </a:r>
          </a:p>
          <a:p>
            <a:pPr marL="0" indent="0">
              <a:buNone/>
            </a:pPr>
            <a:r>
              <a:rPr lang="fr-FR" sz="2800" dirty="0" smtClean="0"/>
              <a:t>• </a:t>
            </a:r>
            <a:r>
              <a:rPr lang="fr-FR" sz="2800" dirty="0"/>
              <a:t>des systèmes industriels et commerciaux (baisse de productivité liée à l ’introduction des </a:t>
            </a:r>
            <a:r>
              <a:rPr lang="fr-FR" sz="2800" dirty="0" err="1"/>
              <a:t>PCs</a:t>
            </a:r>
            <a:r>
              <a:rPr lang="fr-FR" sz="2800" dirty="0"/>
              <a:t> sur les bureaux des cadres)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• </a:t>
            </a:r>
            <a:r>
              <a:rPr lang="fr-FR" sz="2800" dirty="0"/>
              <a:t>des systèmes pour les loisirs ou la maison ( rendus attrayants par leur IHM)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•des outils collecticiels ou </a:t>
            </a:r>
            <a:r>
              <a:rPr lang="fr-FR" sz="2800" dirty="0" err="1"/>
              <a:t>groupware</a:t>
            </a:r>
            <a:r>
              <a:rPr lang="fr-FR" sz="2800" dirty="0"/>
              <a:t> (</a:t>
            </a:r>
            <a:r>
              <a:rPr lang="fr-FR" sz="2800" dirty="0" err="1"/>
              <a:t>pb</a:t>
            </a:r>
            <a:r>
              <a:rPr lang="fr-FR" sz="2800" dirty="0"/>
              <a:t> de communication Homme </a:t>
            </a:r>
            <a:r>
              <a:rPr lang="fr-FR" sz="2800" dirty="0" err="1"/>
              <a:t>Homme</a:t>
            </a:r>
            <a:r>
              <a:rPr lang="fr-FR" sz="2800" dirty="0"/>
              <a:t> via machine)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79308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8943975" cy="685799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0" y="25988"/>
            <a:ext cx="901065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3224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7029400"/>
          </a:xfrm>
        </p:spPr>
      </p:pic>
    </p:spTree>
    <p:extLst>
      <p:ext uri="{BB962C8B-B14F-4D97-AF65-F5344CB8AC3E}">
        <p14:creationId xmlns:p14="http://schemas.microsoft.com/office/powerpoint/2010/main" val="4735803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0"/>
            <a:ext cx="9324528" cy="6857999"/>
          </a:xfrm>
        </p:spPr>
      </p:pic>
    </p:spTree>
    <p:extLst>
      <p:ext uri="{BB962C8B-B14F-4D97-AF65-F5344CB8AC3E}">
        <p14:creationId xmlns:p14="http://schemas.microsoft.com/office/powerpoint/2010/main" val="31583977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900" b="1" dirty="0" smtClean="0">
                <a:solidFill>
                  <a:schemeClr val="accent1"/>
                </a:solidFill>
              </a:rPr>
              <a:t>Les principe de l’IHM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Cinq </a:t>
            </a:r>
            <a:r>
              <a:rPr lang="fr-FR" dirty="0"/>
              <a:t>principes </a:t>
            </a:r>
            <a:r>
              <a:rPr lang="fr-FR" dirty="0" smtClean="0"/>
              <a:t>généraux </a:t>
            </a:r>
            <a:r>
              <a:rPr lang="fr-FR" dirty="0"/>
              <a:t>de conception</a:t>
            </a:r>
          </a:p>
          <a:p>
            <a:r>
              <a:rPr lang="fr-FR" dirty="0"/>
              <a:t>1. emploi des </a:t>
            </a:r>
            <a:r>
              <a:rPr lang="fr-FR" dirty="0" smtClean="0"/>
              <a:t>métaphores</a:t>
            </a:r>
            <a:endParaRPr lang="fr-FR" dirty="0"/>
          </a:p>
          <a:p>
            <a:r>
              <a:rPr lang="fr-FR" dirty="0"/>
              <a:t>2. approche objet-action</a:t>
            </a:r>
          </a:p>
          <a:p>
            <a:r>
              <a:rPr lang="fr-FR" dirty="0"/>
              <a:t>3. </a:t>
            </a:r>
            <a:r>
              <a:rPr lang="fr-FR" dirty="0" smtClean="0"/>
              <a:t>activités </a:t>
            </a:r>
            <a:r>
              <a:rPr lang="fr-FR" dirty="0"/>
              <a:t>de l’utilisateur</a:t>
            </a:r>
          </a:p>
          <a:p>
            <a:r>
              <a:rPr lang="fr-FR" dirty="0"/>
              <a:t>4. </a:t>
            </a:r>
            <a:r>
              <a:rPr lang="fr-FR" dirty="0" smtClean="0"/>
              <a:t>cohérence </a:t>
            </a:r>
            <a:r>
              <a:rPr lang="fr-FR" dirty="0"/>
              <a:t>de l’interface</a:t>
            </a:r>
          </a:p>
          <a:p>
            <a:r>
              <a:rPr lang="fr-FR" dirty="0"/>
              <a:t>5. transparence de l’interface</a:t>
            </a:r>
          </a:p>
        </p:txBody>
      </p:sp>
    </p:spTree>
    <p:extLst>
      <p:ext uri="{BB962C8B-B14F-4D97-AF65-F5344CB8AC3E}">
        <p14:creationId xmlns:p14="http://schemas.microsoft.com/office/powerpoint/2010/main" val="26471427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0"/>
            <a:ext cx="9324528" cy="7029400"/>
          </a:xfrm>
        </p:spPr>
      </p:pic>
    </p:spTree>
    <p:extLst>
      <p:ext uri="{BB962C8B-B14F-4D97-AF65-F5344CB8AC3E}">
        <p14:creationId xmlns:p14="http://schemas.microsoft.com/office/powerpoint/2010/main" val="893537852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1-emploi </a:t>
            </a:r>
            <a:r>
              <a:rPr lang="fr-FR" b="1" dirty="0">
                <a:solidFill>
                  <a:schemeClr val="accent1"/>
                </a:solidFill>
              </a:rPr>
              <a:t>des </a:t>
            </a:r>
            <a:r>
              <a:rPr lang="fr-FR" b="1" dirty="0" smtClean="0">
                <a:solidFill>
                  <a:schemeClr val="accent1"/>
                </a:solidFill>
              </a:rPr>
              <a:t>métaphores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052736"/>
            <a:ext cx="8077200" cy="532859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Représentation </a:t>
            </a:r>
            <a:r>
              <a:rPr lang="fr-FR" dirty="0"/>
              <a:t>analogue au </a:t>
            </a:r>
            <a:r>
              <a:rPr lang="fr-FR" dirty="0" smtClean="0"/>
              <a:t>modelé </a:t>
            </a:r>
            <a:r>
              <a:rPr lang="fr-FR" dirty="0"/>
              <a:t>de </a:t>
            </a:r>
            <a:r>
              <a:rPr lang="fr-FR" dirty="0" smtClean="0"/>
              <a:t>l’élément d’application </a:t>
            </a:r>
            <a:endParaRPr lang="fr-FR" dirty="0"/>
          </a:p>
          <a:p>
            <a:r>
              <a:rPr lang="fr-FR" dirty="0" smtClean="0"/>
              <a:t>dossier</a:t>
            </a:r>
            <a:r>
              <a:rPr lang="fr-FR" dirty="0"/>
              <a:t>, document: fichier informatique</a:t>
            </a:r>
          </a:p>
          <a:p>
            <a:r>
              <a:rPr lang="fr-FR" dirty="0" smtClean="0"/>
              <a:t>Regroupement </a:t>
            </a:r>
            <a:r>
              <a:rPr lang="fr-FR" dirty="0"/>
              <a:t>des </a:t>
            </a:r>
            <a:r>
              <a:rPr lang="fr-FR" dirty="0" smtClean="0"/>
              <a:t>métaphores </a:t>
            </a:r>
            <a:r>
              <a:rPr lang="fr-FR" dirty="0"/>
              <a:t>suivant le type d’application</a:t>
            </a:r>
          </a:p>
          <a:p>
            <a:r>
              <a:rPr lang="fr-FR" dirty="0" smtClean="0"/>
              <a:t>métaphores  générales</a:t>
            </a:r>
            <a:endParaRPr lang="fr-FR" dirty="0"/>
          </a:p>
          <a:p>
            <a:r>
              <a:rPr lang="fr-FR" dirty="0" smtClean="0"/>
              <a:t>interfaces </a:t>
            </a:r>
            <a:r>
              <a:rPr lang="fr-FR" dirty="0"/>
              <a:t>textuelles</a:t>
            </a:r>
          </a:p>
          <a:p>
            <a:r>
              <a:rPr lang="fr-FR" dirty="0" smtClean="0"/>
              <a:t>interfaces </a:t>
            </a:r>
            <a:r>
              <a:rPr lang="fr-FR" dirty="0"/>
              <a:t>graphiques</a:t>
            </a:r>
          </a:p>
          <a:p>
            <a:r>
              <a:rPr lang="fr-FR" dirty="0" smtClean="0"/>
              <a:t>outils </a:t>
            </a:r>
            <a:r>
              <a:rPr lang="fr-FR" dirty="0"/>
              <a:t>de dessins</a:t>
            </a:r>
          </a:p>
          <a:p>
            <a:r>
              <a:rPr lang="fr-FR" dirty="0" smtClean="0"/>
              <a:t>liés </a:t>
            </a:r>
            <a:r>
              <a:rPr lang="fr-FR" dirty="0"/>
              <a:t>`a la messagerie</a:t>
            </a:r>
          </a:p>
          <a:p>
            <a:r>
              <a:rPr lang="fr-FR" dirty="0" smtClean="0"/>
              <a:t>traitement </a:t>
            </a:r>
            <a:r>
              <a:rPr lang="fr-FR" dirty="0"/>
              <a:t>de texte, tableurs</a:t>
            </a:r>
          </a:p>
          <a:p>
            <a:r>
              <a:rPr lang="fr-FR" dirty="0" smtClean="0"/>
              <a:t>applications multimédia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84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39913966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077200" cy="1143000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2-approche </a:t>
            </a:r>
            <a:r>
              <a:rPr lang="fr-FR" b="1" dirty="0">
                <a:solidFill>
                  <a:schemeClr val="accent1"/>
                </a:solidFill>
              </a:rPr>
              <a:t>objet-action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980728"/>
            <a:ext cx="8077200" cy="554461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Deux types d’approche</a:t>
            </a:r>
          </a:p>
          <a:p>
            <a:r>
              <a:rPr lang="fr-FR" dirty="0" smtClean="0"/>
              <a:t>Action-Objet</a:t>
            </a:r>
            <a:r>
              <a:rPr lang="fr-FR" dirty="0"/>
              <a:t>: atteindre un but (barre de menus, d’outils)</a:t>
            </a:r>
          </a:p>
          <a:p>
            <a:r>
              <a:rPr lang="fr-FR" dirty="0" smtClean="0"/>
              <a:t>Objet-Action</a:t>
            </a:r>
            <a:r>
              <a:rPr lang="fr-FR" dirty="0"/>
              <a:t>: que puis-je en faire ? (menus contextuels)</a:t>
            </a:r>
          </a:p>
          <a:p>
            <a:r>
              <a:rPr lang="fr-FR" dirty="0"/>
              <a:t>Exemple pour Base de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 smtClean="0"/>
              <a:t>Client</a:t>
            </a:r>
            <a:r>
              <a:rPr lang="fr-FR" dirty="0"/>
              <a:t>, Produit, Fournisseur...</a:t>
            </a:r>
          </a:p>
          <a:p>
            <a:r>
              <a:rPr lang="fr-FR" dirty="0" smtClean="0"/>
              <a:t>modifier</a:t>
            </a:r>
            <a:r>
              <a:rPr lang="fr-FR" dirty="0"/>
              <a:t>, supprimer, consulter...</a:t>
            </a:r>
          </a:p>
          <a:p>
            <a:r>
              <a:rPr lang="fr-FR" dirty="0"/>
              <a:t>Quelle approche utiliser pour:</a:t>
            </a:r>
          </a:p>
          <a:p>
            <a:r>
              <a:rPr lang="fr-FR" dirty="0" smtClean="0"/>
              <a:t>modifier </a:t>
            </a:r>
            <a:r>
              <a:rPr lang="fr-FR" dirty="0"/>
              <a:t>le client Dupond</a:t>
            </a:r>
          </a:p>
          <a:p>
            <a:r>
              <a:rPr lang="fr-FR" dirty="0" smtClean="0"/>
              <a:t>imprimer </a:t>
            </a:r>
            <a:r>
              <a:rPr lang="fr-FR" dirty="0"/>
              <a:t>la fiche d’un produit </a:t>
            </a:r>
            <a:r>
              <a:rPr lang="fr-FR" dirty="0" smtClean="0"/>
              <a:t>donné</a:t>
            </a:r>
            <a:endParaRPr lang="fr-FR" dirty="0"/>
          </a:p>
          <a:p>
            <a:r>
              <a:rPr lang="fr-FR" dirty="0" smtClean="0"/>
              <a:t>imprimer </a:t>
            </a:r>
            <a:r>
              <a:rPr lang="fr-FR" dirty="0"/>
              <a:t>les ventes par client et par produit</a:t>
            </a:r>
          </a:p>
          <a:p>
            <a:r>
              <a:rPr lang="fr-FR" dirty="0"/>
              <a:t>Pour les Interface Homme-Machine il faudra distinguer</a:t>
            </a:r>
          </a:p>
          <a:p>
            <a:r>
              <a:rPr lang="fr-FR" dirty="0" smtClean="0"/>
              <a:t>objets </a:t>
            </a:r>
            <a:r>
              <a:rPr lang="fr-FR" dirty="0"/>
              <a:t>de l’application</a:t>
            </a:r>
          </a:p>
          <a:p>
            <a:r>
              <a:rPr lang="fr-FR" dirty="0" smtClean="0"/>
              <a:t>outils </a:t>
            </a:r>
            <a:r>
              <a:rPr lang="fr-FR" dirty="0"/>
              <a:t>applicables aux objets</a:t>
            </a:r>
          </a:p>
        </p:txBody>
      </p:sp>
    </p:spTree>
    <p:extLst>
      <p:ext uri="{BB962C8B-B14F-4D97-AF65-F5344CB8AC3E}">
        <p14:creationId xmlns:p14="http://schemas.microsoft.com/office/powerpoint/2010/main" val="12081907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3. activités de l’utilisateur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280920" cy="5832648"/>
          </a:xfrm>
        </p:spPr>
        <p:txBody>
          <a:bodyPr>
            <a:noAutofit/>
          </a:bodyPr>
          <a:lstStyle/>
          <a:p>
            <a:r>
              <a:rPr lang="fr-FR" sz="2400" dirty="0"/>
              <a:t>Deux </a:t>
            </a:r>
            <a:r>
              <a:rPr lang="fr-FR" sz="2400" dirty="0" smtClean="0"/>
              <a:t>catégories </a:t>
            </a:r>
            <a:r>
              <a:rPr lang="fr-FR" sz="2400" dirty="0"/>
              <a:t>d’application</a:t>
            </a:r>
          </a:p>
          <a:p>
            <a:r>
              <a:rPr lang="fr-FR" sz="2400" dirty="0" smtClean="0"/>
              <a:t>verticale</a:t>
            </a:r>
            <a:r>
              <a:rPr lang="fr-FR" sz="2400" dirty="0"/>
              <a:t>: </a:t>
            </a:r>
            <a:r>
              <a:rPr lang="fr-FR" sz="2400" dirty="0" smtClean="0"/>
              <a:t>spécifique </a:t>
            </a:r>
            <a:r>
              <a:rPr lang="fr-FR" sz="2400" dirty="0"/>
              <a:t>`a un secteur </a:t>
            </a:r>
            <a:r>
              <a:rPr lang="fr-FR" sz="2400" dirty="0" smtClean="0"/>
              <a:t>d’activité</a:t>
            </a:r>
            <a:endParaRPr lang="fr-FR" sz="2400" dirty="0"/>
          </a:p>
          <a:p>
            <a:r>
              <a:rPr lang="fr-FR" sz="2400" dirty="0" smtClean="0"/>
              <a:t>horizontale</a:t>
            </a:r>
            <a:r>
              <a:rPr lang="fr-FR" sz="2400" dirty="0"/>
              <a:t>: utilisables dans beaucoup de domaines</a:t>
            </a:r>
          </a:p>
          <a:p>
            <a:r>
              <a:rPr lang="fr-FR" sz="2400" dirty="0"/>
              <a:t>Interaction Utilisateur-Application</a:t>
            </a:r>
          </a:p>
          <a:p>
            <a:r>
              <a:rPr lang="fr-FR" sz="2400" dirty="0" smtClean="0"/>
              <a:t>l’utilisateur </a:t>
            </a:r>
            <a:r>
              <a:rPr lang="fr-FR" sz="2400" dirty="0"/>
              <a:t>est sous le </a:t>
            </a:r>
            <a:r>
              <a:rPr lang="fr-FR" sz="2400" dirty="0" smtClean="0"/>
              <a:t>contrôle </a:t>
            </a:r>
            <a:r>
              <a:rPr lang="fr-FR" sz="2400" dirty="0"/>
              <a:t>de l’application</a:t>
            </a:r>
          </a:p>
          <a:p>
            <a:r>
              <a:rPr lang="fr-FR" sz="2400" dirty="0" smtClean="0"/>
              <a:t>l’application  répond  </a:t>
            </a:r>
            <a:r>
              <a:rPr lang="fr-FR" sz="2400" dirty="0"/>
              <a:t>aux demandes l’utilisateur</a:t>
            </a:r>
          </a:p>
          <a:p>
            <a:r>
              <a:rPr lang="fr-FR" sz="2400" dirty="0"/>
              <a:t>Principes `a respecter:</a:t>
            </a:r>
          </a:p>
          <a:p>
            <a:r>
              <a:rPr lang="fr-FR" sz="2400" dirty="0" smtClean="0"/>
              <a:t>apprentissage</a:t>
            </a:r>
            <a:r>
              <a:rPr lang="fr-FR" sz="2400" dirty="0"/>
              <a:t>: actions </a:t>
            </a:r>
            <a:r>
              <a:rPr lang="fr-FR" sz="2400" dirty="0" smtClean="0"/>
              <a:t>réversibles </a:t>
            </a:r>
            <a:r>
              <a:rPr lang="fr-FR" sz="2400" dirty="0"/>
              <a:t>(essayer pour voir)</a:t>
            </a:r>
          </a:p>
          <a:p>
            <a:r>
              <a:rPr lang="fr-FR" sz="2400" dirty="0" smtClean="0"/>
              <a:t>avertissement</a:t>
            </a:r>
            <a:r>
              <a:rPr lang="fr-FR" sz="2400" dirty="0"/>
              <a:t>: si action </a:t>
            </a:r>
            <a:r>
              <a:rPr lang="fr-FR" sz="2400" dirty="0" smtClean="0"/>
              <a:t>irréversible (boites </a:t>
            </a:r>
            <a:r>
              <a:rPr lang="fr-FR" sz="2400" dirty="0"/>
              <a:t>de messages modales)</a:t>
            </a:r>
          </a:p>
          <a:p>
            <a:r>
              <a:rPr lang="fr-FR" sz="2400" dirty="0" smtClean="0"/>
              <a:t>rapidité </a:t>
            </a:r>
            <a:r>
              <a:rPr lang="fr-FR" sz="2400" dirty="0"/>
              <a:t>du temps de </a:t>
            </a:r>
            <a:r>
              <a:rPr lang="fr-FR" sz="2400" dirty="0" smtClean="0"/>
              <a:t>réponse </a:t>
            </a:r>
            <a:r>
              <a:rPr lang="fr-FR" sz="2400" dirty="0"/>
              <a:t>(&lt; 3 sec)</a:t>
            </a:r>
          </a:p>
          <a:p>
            <a:r>
              <a:rPr lang="fr-FR" sz="2400" dirty="0" smtClean="0"/>
              <a:t>accuse </a:t>
            </a:r>
            <a:r>
              <a:rPr lang="fr-FR" sz="2400" dirty="0"/>
              <a:t>de </a:t>
            </a:r>
            <a:r>
              <a:rPr lang="fr-FR" sz="2400" dirty="0" smtClean="0"/>
              <a:t>réception </a:t>
            </a:r>
            <a:r>
              <a:rPr lang="fr-FR" sz="2400" dirty="0"/>
              <a:t>(sablier, barre de progression...)</a:t>
            </a:r>
          </a:p>
        </p:txBody>
      </p:sp>
    </p:spTree>
    <p:extLst>
      <p:ext uri="{BB962C8B-B14F-4D97-AF65-F5344CB8AC3E}">
        <p14:creationId xmlns:p14="http://schemas.microsoft.com/office/powerpoint/2010/main" val="251822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3-Cohérence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196753"/>
            <a:ext cx="8077200" cy="4697024"/>
          </a:xfrm>
        </p:spPr>
        <p:txBody>
          <a:bodyPr>
            <a:normAutofit/>
          </a:bodyPr>
          <a:lstStyle/>
          <a:p>
            <a:r>
              <a:rPr lang="fr-FR" sz="2800" dirty="0"/>
              <a:t>Adaptation au </a:t>
            </a:r>
            <a:r>
              <a:rPr lang="fr-FR" sz="2800" dirty="0" smtClean="0"/>
              <a:t>matériel </a:t>
            </a:r>
            <a:r>
              <a:rPr lang="fr-FR" sz="2800" dirty="0"/>
              <a:t>utilisateur</a:t>
            </a:r>
          </a:p>
          <a:p>
            <a:r>
              <a:rPr lang="fr-FR" sz="2800" dirty="0" smtClean="0"/>
              <a:t>définition d écran</a:t>
            </a:r>
            <a:endParaRPr lang="fr-FR" sz="2800" dirty="0"/>
          </a:p>
          <a:p>
            <a:r>
              <a:rPr lang="fr-FR" sz="2800" dirty="0" smtClean="0"/>
              <a:t>type </a:t>
            </a:r>
            <a:r>
              <a:rPr lang="fr-FR" sz="2800" dirty="0"/>
              <a:t>de clavier, souris</a:t>
            </a:r>
          </a:p>
          <a:p>
            <a:r>
              <a:rPr lang="fr-FR" sz="2800" dirty="0" smtClean="0"/>
              <a:t>Cohérence </a:t>
            </a:r>
            <a:r>
              <a:rPr lang="fr-FR" sz="2800" dirty="0"/>
              <a:t>avec le logiciel</a:t>
            </a:r>
          </a:p>
          <a:p>
            <a:r>
              <a:rPr lang="fr-FR" sz="2800" dirty="0" smtClean="0"/>
              <a:t>modules nécessaires </a:t>
            </a:r>
            <a:r>
              <a:rPr lang="fr-FR" sz="2800" dirty="0"/>
              <a:t>(packages, </a:t>
            </a:r>
            <a:r>
              <a:rPr lang="fr-FR" sz="2800" dirty="0" err="1"/>
              <a:t>runtime</a:t>
            </a:r>
            <a:r>
              <a:rPr lang="fr-FR" sz="2800" dirty="0"/>
              <a:t>, DLL...)</a:t>
            </a:r>
          </a:p>
          <a:p>
            <a:r>
              <a:rPr lang="fr-FR" sz="2800" dirty="0" smtClean="0"/>
              <a:t>Règles </a:t>
            </a:r>
            <a:r>
              <a:rPr lang="fr-FR" sz="2800" dirty="0"/>
              <a:t>communes de </a:t>
            </a:r>
            <a:r>
              <a:rPr lang="fr-FR" sz="2800" dirty="0" smtClean="0"/>
              <a:t>présentation, </a:t>
            </a:r>
            <a:r>
              <a:rPr lang="fr-FR" sz="2800" dirty="0"/>
              <a:t>organisation</a:t>
            </a:r>
          </a:p>
          <a:p>
            <a:r>
              <a:rPr lang="fr-FR" sz="2800" dirty="0" smtClean="0"/>
              <a:t>intra-application (métaphores, </a:t>
            </a:r>
            <a:r>
              <a:rPr lang="fr-FR" sz="2800" dirty="0"/>
              <a:t>raccourcis-clavier...)</a:t>
            </a:r>
          </a:p>
          <a:p>
            <a:r>
              <a:rPr lang="fr-FR" sz="2800" dirty="0" smtClean="0"/>
              <a:t>inter-application (méthodes </a:t>
            </a:r>
            <a:r>
              <a:rPr lang="fr-FR" sz="2800" dirty="0"/>
              <a:t>d’interaction, </a:t>
            </a:r>
            <a:r>
              <a:rPr lang="fr-FR" sz="2800" dirty="0" smtClean="0"/>
              <a:t>réponse...)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19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4-Transparence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052736"/>
            <a:ext cx="8077200" cy="525658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Une </a:t>
            </a:r>
            <a:r>
              <a:rPr lang="fr-FR" dirty="0"/>
              <a:t>bonne interface doit savoir se faire </a:t>
            </a:r>
            <a:r>
              <a:rPr lang="fr-FR" dirty="0" smtClean="0"/>
              <a:t>oublier, elle doit être:</a:t>
            </a:r>
            <a:endParaRPr lang="fr-FR" dirty="0"/>
          </a:p>
          <a:p>
            <a:r>
              <a:rPr lang="fr-FR" dirty="0" smtClean="0"/>
              <a:t>intuitive</a:t>
            </a:r>
            <a:r>
              <a:rPr lang="fr-FR" dirty="0"/>
              <a:t>: manipulation instinctive pour l’utilisateur</a:t>
            </a:r>
          </a:p>
          <a:p>
            <a:r>
              <a:rPr lang="fr-FR" dirty="0" smtClean="0"/>
              <a:t>visuelle</a:t>
            </a:r>
            <a:r>
              <a:rPr lang="fr-FR" dirty="0"/>
              <a:t>: proposer des choix `a l’utilisateur</a:t>
            </a:r>
          </a:p>
          <a:p>
            <a:r>
              <a:rPr lang="fr-FR" dirty="0" smtClean="0"/>
              <a:t>concise</a:t>
            </a:r>
            <a:r>
              <a:rPr lang="fr-FR" dirty="0"/>
              <a:t>: limiter le nombre d’interventions de l’utilisateur</a:t>
            </a:r>
          </a:p>
          <a:p>
            <a:r>
              <a:rPr lang="fr-FR" dirty="0" smtClean="0"/>
              <a:t>explicative</a:t>
            </a:r>
            <a:r>
              <a:rPr lang="fr-FR" dirty="0"/>
              <a:t>: aide et assistance pour l’utilisateur</a:t>
            </a:r>
          </a:p>
          <a:p>
            <a:r>
              <a:rPr lang="fr-FR" dirty="0" smtClean="0"/>
              <a:t>flexible</a:t>
            </a:r>
            <a:r>
              <a:rPr lang="fr-FR" dirty="0"/>
              <a:t>: personnalisable par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1288527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 </a:t>
            </a:r>
            <a:r>
              <a:rPr lang="fr-FR" b="1" dirty="0"/>
              <a:t>interactions homme-machines</a:t>
            </a:r>
            <a:r>
              <a:rPr lang="fr-FR" dirty="0"/>
              <a:t> (IHM) définissent les moyens et </a:t>
            </a:r>
            <a:r>
              <a:rPr lang="fr-FR" dirty="0">
                <a:hlinkClick r:id="rId6" tooltip="Outil"/>
              </a:rPr>
              <a:t>outils</a:t>
            </a:r>
            <a:r>
              <a:rPr lang="fr-FR" dirty="0"/>
              <a:t> mis en œuvre afin qu'un humain puisse contrôler et communiquer avec une </a:t>
            </a:r>
            <a:r>
              <a:rPr lang="fr-FR" dirty="0" smtClean="0">
                <a:hlinkClick r:id="rId7" tooltip="Machine"/>
              </a:rPr>
              <a:t>machine</a:t>
            </a:r>
            <a:endParaRPr lang="fr-FR" dirty="0" smtClean="0"/>
          </a:p>
          <a:p>
            <a:r>
              <a:rPr lang="fr-FR" dirty="0"/>
              <a:t>IHM a comme but de trouver les moyens le plus efficaces, les plus accessibles les plus intuitives pour utilisateurs afin de compléter une tache le plus rapidement et le plus précisément possible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4008" y="2387306"/>
            <a:ext cx="4213561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7200" dirty="0" smtClean="0"/>
              <a:t>Historique</a:t>
            </a:r>
            <a:endParaRPr lang="fr-FR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5" name="Picture 2" descr="Image illustrative de l'article Sketchpa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4" y="1484784"/>
            <a:ext cx="3656718" cy="29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fr-FR" dirty="0" smtClean="0"/>
              <a:t>1945: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>
            <a:normAutofit/>
          </a:bodyPr>
          <a:lstStyle/>
          <a:p>
            <a:r>
              <a:rPr lang="fr-FR" sz="2700" dirty="0">
                <a:hlinkClick r:id="rId6" tooltip="1945"/>
              </a:rPr>
              <a:t>1945</a:t>
            </a:r>
            <a:r>
              <a:rPr lang="fr-FR" sz="2700" dirty="0"/>
              <a:t>, </a:t>
            </a:r>
            <a:r>
              <a:rPr lang="fr-FR" sz="2700" dirty="0" err="1">
                <a:hlinkClick r:id="rId7" tooltip="Vannevar Bush"/>
              </a:rPr>
              <a:t>Vannevar</a:t>
            </a:r>
            <a:r>
              <a:rPr lang="fr-FR" sz="2700" dirty="0">
                <a:hlinkClick r:id="rId7" tooltip="Vannevar Bush"/>
              </a:rPr>
              <a:t> Bush</a:t>
            </a:r>
            <a:r>
              <a:rPr lang="fr-FR" sz="2700" dirty="0"/>
              <a:t> décrit un système électronique </a:t>
            </a:r>
            <a:r>
              <a:rPr lang="fr-FR" sz="2700" dirty="0" smtClean="0"/>
              <a:t>qui </a:t>
            </a:r>
            <a:r>
              <a:rPr lang="fr-FR" sz="2700" dirty="0"/>
              <a:t>permet la recherche d'information et qui invente les concepts de navigation, indexation, annotation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5" r="22820"/>
          <a:stretch/>
        </p:blipFill>
        <p:spPr>
          <a:xfrm>
            <a:off x="5141626" y="476672"/>
            <a:ext cx="4002374" cy="59766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fr-FR" dirty="0" smtClean="0"/>
              <a:t>1963: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>
                <a:hlinkClick r:id="rId6" tooltip="Ivan Sutherland"/>
              </a:rPr>
              <a:t>Ivan </a:t>
            </a:r>
            <a:r>
              <a:rPr lang="fr-FR" dirty="0">
                <a:hlinkClick r:id="rId6" tooltip="Ivan Sutherland"/>
              </a:rPr>
              <a:t>Sutherland</a:t>
            </a:r>
            <a:r>
              <a:rPr lang="fr-FR" dirty="0"/>
              <a:t> a créé </a:t>
            </a:r>
            <a:r>
              <a:rPr lang="fr-FR" dirty="0" err="1">
                <a:hlinkClick r:id="rId7" tooltip="Sketchpad"/>
              </a:rPr>
              <a:t>Sketchpad</a:t>
            </a:r>
            <a:r>
              <a:rPr lang="fr-FR" dirty="0"/>
              <a:t> qui est considéré comme l’ancêtre des interfaces graphiques modernes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En</a:t>
            </a:r>
            <a:r>
              <a:rPr lang="fr-FR" dirty="0"/>
              <a:t> </a:t>
            </a:r>
            <a:r>
              <a:rPr lang="fr-FR" dirty="0">
                <a:hlinkClick r:id="rId8" tooltip="1964"/>
              </a:rPr>
              <a:t>1964</a:t>
            </a:r>
            <a:r>
              <a:rPr lang="fr-FR" dirty="0"/>
              <a:t>, </a:t>
            </a:r>
            <a:r>
              <a:rPr lang="fr-FR" dirty="0">
                <a:hlinkClick r:id="rId9" tooltip="Douglas Engelbart"/>
              </a:rPr>
              <a:t>Douglas </a:t>
            </a:r>
            <a:r>
              <a:rPr lang="fr-FR" dirty="0" err="1">
                <a:hlinkClick r:id="rId9" tooltip="Douglas Engelbart"/>
              </a:rPr>
              <a:t>Engelbart</a:t>
            </a:r>
            <a:r>
              <a:rPr lang="fr-FR" dirty="0"/>
              <a:t> invente </a:t>
            </a:r>
            <a:r>
              <a:rPr lang="fr-FR" dirty="0">
                <a:hlinkClick r:id="rId10" tooltip="Souris (informatique)"/>
              </a:rPr>
              <a:t>la souris</a:t>
            </a:r>
            <a:r>
              <a:rPr lang="fr-FR" dirty="0"/>
              <a:t> pour facilement désigner des objets sur son écran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389744"/>
            <a:ext cx="4067944" cy="6056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416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fr-FR" dirty="0" smtClean="0"/>
              <a:t>1970 / 1980: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>
            <a:normAutofit/>
          </a:bodyPr>
          <a:lstStyle/>
          <a:p>
            <a:r>
              <a:rPr lang="fr-FR" sz="2700" dirty="0"/>
              <a:t>L</a:t>
            </a:r>
            <a:r>
              <a:rPr lang="fr-FR" sz="2700" dirty="0" smtClean="0"/>
              <a:t>es </a:t>
            </a:r>
            <a:r>
              <a:rPr lang="fr-FR" sz="2700" dirty="0"/>
              <a:t>laboratoires de </a:t>
            </a:r>
            <a:r>
              <a:rPr lang="fr-FR" sz="2700" dirty="0">
                <a:hlinkClick r:id="rId6" tooltip="Xerox"/>
              </a:rPr>
              <a:t>Xerox</a:t>
            </a:r>
            <a:r>
              <a:rPr lang="fr-FR" sz="2700" dirty="0"/>
              <a:t> ont révolutionné les systèmes interactifs avec la sortie de </a:t>
            </a:r>
            <a:r>
              <a:rPr lang="fr-FR" sz="2700" dirty="0">
                <a:hlinkClick r:id="rId7" tooltip="Xerox Star"/>
              </a:rPr>
              <a:t>Xerox Star</a:t>
            </a:r>
            <a:r>
              <a:rPr lang="fr-FR" sz="2700" dirty="0"/>
              <a:t> et la présentation de </a:t>
            </a:r>
            <a:r>
              <a:rPr lang="fr-FR" sz="2700" dirty="0" err="1">
                <a:hlinkClick r:id="rId8" tooltip="What you see is what you get"/>
              </a:rPr>
              <a:t>What</a:t>
            </a:r>
            <a:r>
              <a:rPr lang="fr-FR" sz="2700" dirty="0">
                <a:hlinkClick r:id="rId8" tooltip="What you see is what you get"/>
              </a:rPr>
              <a:t> </a:t>
            </a:r>
            <a:r>
              <a:rPr lang="fr-FR" sz="2700" dirty="0" err="1">
                <a:hlinkClick r:id="rId8" tooltip="What you see is what you get"/>
              </a:rPr>
              <a:t>you</a:t>
            </a:r>
            <a:r>
              <a:rPr lang="fr-FR" sz="2700" dirty="0">
                <a:hlinkClick r:id="rId8" tooltip="What you see is what you get"/>
              </a:rPr>
              <a:t> </a:t>
            </a:r>
            <a:r>
              <a:rPr lang="fr-FR" sz="2700" dirty="0" err="1">
                <a:hlinkClick r:id="rId8" tooltip="What you see is what you get"/>
              </a:rPr>
              <a:t>see</a:t>
            </a:r>
            <a:r>
              <a:rPr lang="fr-FR" sz="2700" dirty="0">
                <a:hlinkClick r:id="rId8" tooltip="What you see is what you get"/>
              </a:rPr>
              <a:t> </a:t>
            </a:r>
            <a:r>
              <a:rPr lang="fr-FR" sz="2700" dirty="0" err="1">
                <a:hlinkClick r:id="rId8" tooltip="What you see is what you get"/>
              </a:rPr>
              <a:t>is</a:t>
            </a:r>
            <a:r>
              <a:rPr lang="fr-FR" sz="2700" dirty="0">
                <a:hlinkClick r:id="rId8" tooltip="What you see is what you get"/>
              </a:rPr>
              <a:t> </a:t>
            </a:r>
            <a:r>
              <a:rPr lang="fr-FR" sz="2700" dirty="0" err="1">
                <a:hlinkClick r:id="rId8" tooltip="What you see is what you get"/>
              </a:rPr>
              <a:t>what</a:t>
            </a:r>
            <a:r>
              <a:rPr lang="fr-FR" sz="2700" dirty="0">
                <a:hlinkClick r:id="rId8" tooltip="What you see is what you get"/>
              </a:rPr>
              <a:t> </a:t>
            </a:r>
            <a:r>
              <a:rPr lang="fr-FR" sz="2700" dirty="0" err="1">
                <a:hlinkClick r:id="rId8" tooltip="What you see is what you get"/>
              </a:rPr>
              <a:t>you</a:t>
            </a:r>
            <a:r>
              <a:rPr lang="fr-FR" sz="2700" dirty="0">
                <a:hlinkClick r:id="rId8" tooltip="What you see is what you get"/>
              </a:rPr>
              <a:t> </a:t>
            </a:r>
            <a:r>
              <a:rPr lang="fr-FR" sz="2700" dirty="0" err="1">
                <a:hlinkClick r:id="rId8" tooltip="What you see is what you get"/>
              </a:rPr>
              <a:t>get</a:t>
            </a:r>
            <a:endParaRPr lang="fr-FR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1607" y="494676"/>
            <a:ext cx="3972393" cy="5906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10576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fr-FR" dirty="0" smtClean="0"/>
              <a:t>A partir 1990: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484784"/>
            <a:ext cx="4560568" cy="4297363"/>
          </a:xfrm>
        </p:spPr>
        <p:txBody>
          <a:bodyPr>
            <a:noAutofit/>
          </a:bodyPr>
          <a:lstStyle/>
          <a:p>
            <a:r>
              <a:rPr lang="fr-FR" sz="2800" dirty="0"/>
              <a:t> </a:t>
            </a:r>
            <a:r>
              <a:rPr lang="fr-FR" dirty="0" smtClean="0">
                <a:hlinkClick r:id="rId6" tooltip="Robert Cailliau"/>
              </a:rPr>
              <a:t>Robert </a:t>
            </a:r>
            <a:r>
              <a:rPr lang="fr-FR" dirty="0" err="1">
                <a:hlinkClick r:id="rId6" tooltip="Robert Cailliau"/>
              </a:rPr>
              <a:t>Cailliau</a:t>
            </a:r>
            <a:r>
              <a:rPr lang="fr-FR" dirty="0"/>
              <a:t> et </a:t>
            </a:r>
            <a:r>
              <a:rPr lang="fr-FR" dirty="0">
                <a:hlinkClick r:id="rId7" tooltip="Tim Berners-Lee"/>
              </a:rPr>
              <a:t>Tim </a:t>
            </a:r>
            <a:r>
              <a:rPr lang="fr-FR" dirty="0" err="1">
                <a:hlinkClick r:id="rId7" tooltip="Tim Berners-Lee"/>
              </a:rPr>
              <a:t>Berners</a:t>
            </a:r>
            <a:r>
              <a:rPr lang="fr-FR" dirty="0">
                <a:hlinkClick r:id="rId7" tooltip="Tim Berners-Lee"/>
              </a:rPr>
              <a:t>-Lee</a:t>
            </a:r>
            <a:r>
              <a:rPr lang="fr-FR" dirty="0"/>
              <a:t> inventent </a:t>
            </a:r>
            <a:r>
              <a:rPr lang="fr-FR" dirty="0" smtClean="0"/>
              <a:t>un système</a:t>
            </a:r>
            <a:r>
              <a:rPr lang="fr-FR" dirty="0"/>
              <a:t> </a:t>
            </a:r>
            <a:r>
              <a:rPr lang="fr-FR" dirty="0">
                <a:hlinkClick r:id="rId8" tooltip="Hypertexte"/>
              </a:rPr>
              <a:t>hypertexte</a:t>
            </a:r>
            <a:r>
              <a:rPr lang="fr-FR" dirty="0"/>
              <a:t> </a:t>
            </a:r>
            <a:r>
              <a:rPr lang="fr-FR" dirty="0" smtClean="0"/>
              <a:t> qui </a:t>
            </a:r>
            <a:r>
              <a:rPr lang="fr-FR" dirty="0"/>
              <a:t>entourera la planète, </a:t>
            </a:r>
            <a:r>
              <a:rPr lang="fr-FR" dirty="0">
                <a:hlinkClick r:id="rId9" tooltip="World Wide Web"/>
              </a:rPr>
              <a:t>World Wide </a:t>
            </a:r>
            <a:r>
              <a:rPr lang="fr-FR" dirty="0" smtClean="0">
                <a:hlinkClick r:id="rId9" tooltip="World Wide Web"/>
              </a:rPr>
              <a:t>Web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6144" y="584615"/>
            <a:ext cx="3827856" cy="57562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90275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fr-FR" dirty="0" smtClean="0"/>
              <a:t>A partir 1990: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5073352"/>
          </a:xfrm>
        </p:spPr>
        <p:txBody>
          <a:bodyPr>
            <a:noAutofit/>
          </a:bodyPr>
          <a:lstStyle/>
          <a:p>
            <a:r>
              <a:rPr lang="fr-FR" sz="2400" dirty="0"/>
              <a:t>En </a:t>
            </a:r>
            <a:r>
              <a:rPr lang="fr-FR" sz="2400" dirty="0">
                <a:hlinkClick r:id="rId6" tooltip="1991"/>
              </a:rPr>
              <a:t>1991</a:t>
            </a:r>
            <a:r>
              <a:rPr lang="fr-FR" sz="2400" dirty="0"/>
              <a:t>, </a:t>
            </a:r>
            <a:r>
              <a:rPr lang="fr-FR" sz="2400" dirty="0">
                <a:hlinkClick r:id="rId7" tooltip="Mark Weiser"/>
              </a:rPr>
              <a:t>Mark Weiser</a:t>
            </a:r>
            <a:r>
              <a:rPr lang="fr-FR" sz="2400" dirty="0"/>
              <a:t> présente sa vision de l'</a:t>
            </a:r>
            <a:r>
              <a:rPr lang="fr-FR" sz="2400" dirty="0">
                <a:hlinkClick r:id="rId8" tooltip="Informatique ubiquitaire"/>
              </a:rPr>
              <a:t>Informatique ubiquitaire</a:t>
            </a:r>
            <a:r>
              <a:rPr lang="fr-FR" sz="2400" dirty="0"/>
              <a:t> (des écrans et des ordinateurs multiples capables de communiquer entre eux préfigure clairement l'avènement des </a:t>
            </a:r>
            <a:r>
              <a:rPr lang="fr-FR" sz="2400" dirty="0">
                <a:hlinkClick r:id="rId9" tooltip="Assistant personnel"/>
              </a:rPr>
              <a:t>assistant personnels</a:t>
            </a:r>
            <a:r>
              <a:rPr lang="fr-FR" sz="2400" dirty="0"/>
              <a:t>, </a:t>
            </a:r>
            <a:r>
              <a:rPr lang="fr-FR" sz="2400" dirty="0">
                <a:hlinkClick r:id="rId10" tooltip="Tablet PC"/>
              </a:rPr>
              <a:t>Tablet PC</a:t>
            </a:r>
            <a:r>
              <a:rPr lang="fr-FR" sz="2400" dirty="0"/>
              <a:t> et </a:t>
            </a:r>
            <a:r>
              <a:rPr lang="fr-FR" sz="2400" dirty="0" err="1">
                <a:hlinkClick r:id="rId11" tooltip="Smartphone"/>
              </a:rPr>
              <a:t>smartphones</a:t>
            </a:r>
            <a:r>
              <a:rPr lang="fr-FR" sz="2400" dirty="0"/>
              <a:t> d'aujourd'hui</a:t>
            </a:r>
            <a:r>
              <a:rPr lang="fr-FR" sz="2400" baseline="30000" dirty="0"/>
              <a:t>.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91143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853</Words>
  <Application>Microsoft Office PowerPoint</Application>
  <PresentationFormat>Affichage à l'écran (4:3)</PresentationFormat>
  <Paragraphs>132</Paragraphs>
  <Slides>23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Formation</vt:lpstr>
      <vt:lpstr>Modif INTERFACE HOMME / MACHINE</vt:lpstr>
      <vt:lpstr>Présentation</vt:lpstr>
      <vt:lpstr>Concept</vt:lpstr>
      <vt:lpstr>Présentation PowerPoint</vt:lpstr>
      <vt:lpstr>1945:</vt:lpstr>
      <vt:lpstr>1963:</vt:lpstr>
      <vt:lpstr>1970 / 1980:</vt:lpstr>
      <vt:lpstr>A partir 1990:</vt:lpstr>
      <vt:lpstr>A partir 1990:</vt:lpstr>
      <vt:lpstr>Présentation PowerPoint</vt:lpstr>
      <vt:lpstr>La définition d’une Interface :</vt:lpstr>
      <vt:lpstr>Présentation PowerPoint</vt:lpstr>
      <vt:lpstr>Intérêt de l’ IHM </vt:lpstr>
      <vt:lpstr>Présentation PowerPoint</vt:lpstr>
      <vt:lpstr>Présentation PowerPoint</vt:lpstr>
      <vt:lpstr>Présentation PowerPoint</vt:lpstr>
      <vt:lpstr>Les principe de l’IHM </vt:lpstr>
      <vt:lpstr>Présentation PowerPoint</vt:lpstr>
      <vt:lpstr>1-emploi des métaphores </vt:lpstr>
      <vt:lpstr>2-approche objet-action </vt:lpstr>
      <vt:lpstr>3. activités de l’utilisateur </vt:lpstr>
      <vt:lpstr>3-Cohérence </vt:lpstr>
      <vt:lpstr>4-Transparence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2017-03-08T11:02:01Z</dcterms:created>
  <dcterms:modified xsi:type="dcterms:W3CDTF">2017-03-10T07:52:34Z</dcterms:modified>
</cp:coreProperties>
</file>