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5.xml" ContentType="application/vnd.openxmlformats-officedocument.presentationml.notesSlide+xml"/>
  <Override PartName="/ppt/charts/chart1.xml" ContentType="application/vnd.openxmlformats-officedocument.drawingml.chart+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7.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8.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9.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20.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2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22.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6"/>
  </p:notesMasterIdLst>
  <p:handoutMasterIdLst>
    <p:handoutMasterId r:id="rId37"/>
  </p:handoutMasterIdLst>
  <p:sldIdLst>
    <p:sldId id="259" r:id="rId2"/>
    <p:sldId id="262" r:id="rId3"/>
    <p:sldId id="261" r:id="rId4"/>
    <p:sldId id="284" r:id="rId5"/>
    <p:sldId id="272" r:id="rId6"/>
    <p:sldId id="288" r:id="rId7"/>
    <p:sldId id="289" r:id="rId8"/>
    <p:sldId id="290" r:id="rId9"/>
    <p:sldId id="291" r:id="rId10"/>
    <p:sldId id="281" r:id="rId11"/>
    <p:sldId id="292" r:id="rId12"/>
    <p:sldId id="293" r:id="rId13"/>
    <p:sldId id="294" r:id="rId14"/>
    <p:sldId id="295" r:id="rId15"/>
    <p:sldId id="296" r:id="rId16"/>
    <p:sldId id="297" r:id="rId17"/>
    <p:sldId id="298" r:id="rId18"/>
    <p:sldId id="299" r:id="rId19"/>
    <p:sldId id="300" r:id="rId20"/>
    <p:sldId id="301" r:id="rId21"/>
    <p:sldId id="302" r:id="rId22"/>
    <p:sldId id="282" r:id="rId23"/>
    <p:sldId id="283" r:id="rId24"/>
    <p:sldId id="287" r:id="rId25"/>
    <p:sldId id="286" r:id="rId26"/>
    <p:sldId id="267" r:id="rId27"/>
    <p:sldId id="268" r:id="rId28"/>
    <p:sldId id="269" r:id="rId29"/>
    <p:sldId id="270" r:id="rId30"/>
    <p:sldId id="274" r:id="rId31"/>
    <p:sldId id="275" r:id="rId32"/>
    <p:sldId id="276" r:id="rId33"/>
    <p:sldId id="277" r:id="rId34"/>
    <p:sldId id="278" r:id="rId35"/>
  </p:sldIdLst>
  <p:sldSz cx="9144000" cy="6858000" type="screen4x3"/>
  <p:notesSz cx="6858000" cy="9144000"/>
  <p:defaultText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79CC93D-E52E-4D84-901B-11D7331DD495}">
          <p14:sldIdLst>
            <p14:sldId id="259"/>
          </p14:sldIdLst>
        </p14:section>
        <p14:section name="Vue d’ensemble et objectifs" id="{ABA716BF-3A5C-4ADB-94C9-CFEF84EBA240}">
          <p14:sldIdLst>
            <p14:sldId id="262"/>
            <p14:sldId id="261"/>
            <p14:sldId id="284"/>
            <p14:sldId id="272"/>
            <p14:sldId id="288"/>
            <p14:sldId id="289"/>
            <p14:sldId id="290"/>
            <p14:sldId id="291"/>
            <p14:sldId id="281"/>
            <p14:sldId id="292"/>
            <p14:sldId id="293"/>
            <p14:sldId id="294"/>
            <p14:sldId id="295"/>
            <p14:sldId id="296"/>
            <p14:sldId id="297"/>
            <p14:sldId id="298"/>
            <p14:sldId id="299"/>
            <p14:sldId id="300"/>
            <p14:sldId id="301"/>
            <p14:sldId id="302"/>
            <p14:sldId id="282"/>
            <p14:sldId id="283"/>
            <p14:sldId id="287"/>
          </p14:sldIdLst>
        </p14:section>
        <p14:section name="Sujet 1" id="{6D9936A3-3945-4757-BC8B-B5C252D8E036}">
          <p14:sldIdLst>
            <p14:sldId id="286"/>
            <p14:sldId id="267"/>
          </p14:sldIdLst>
        </p14:section>
        <p14:section name="Exemples de diapositives pour les effets visuels" id="{BAB3A466-96C9-4230-9978-795378D75699}">
          <p14:sldIdLst>
            <p14:sldId id="268"/>
            <p14:sldId id="269"/>
            <p14:sldId id="270"/>
          </p14:sldIdLst>
        </p14:section>
        <p14:section name="Étude de cas" id="{8C0305C9-B152-4FBA-A789-FE1976D53990}">
          <p14:sldIdLst>
            <p14:sldId id="274"/>
          </p14:sldIdLst>
        </p14:section>
        <p14:section name="Conclusion et résumé" id="{790CEF5B-569A-4C2F-BED5-750B08C0E5AD}">
          <p14:sldIdLst>
            <p14:sldId id="275"/>
            <p14:sldId id="276"/>
            <p14:sldId id="277"/>
          </p14:sldIdLst>
        </p14:section>
        <p14:section name="Annexe" id="{3F78B471-41DA-46F2-A8E4-97E471896AB3}">
          <p14:sldIdLst>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4" autoAdjust="0"/>
    <p:restoredTop sz="83977" autoAdjust="0"/>
  </p:normalViewPr>
  <p:slideViewPr>
    <p:cSldViewPr>
      <p:cViewPr varScale="1">
        <p:scale>
          <a:sx n="64" d="100"/>
          <a:sy n="64" d="100"/>
        </p:scale>
        <p:origin x="-1812" y="-96"/>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de_calcul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40"/>
    </mc:Choice>
    <mc:Fallback>
      <c:style val="40"/>
    </mc:Fallback>
  </mc:AlternateContent>
  <c:chart>
    <c:autoTitleDeleted val="1"/>
    <c:plotArea>
      <c:layout/>
      <c:lineChart>
        <c:grouping val="standard"/>
        <c:varyColors val="0"/>
        <c:ser>
          <c:idx val="0"/>
          <c:order val="0"/>
          <c:tx>
            <c:strRef>
              <c:f>Sheet1!$B$1</c:f>
              <c:strCache>
                <c:ptCount val="1"/>
                <c:pt idx="0">
                  <c:v>Series 1</c:v>
                </c:pt>
              </c:strCache>
            </c:strRef>
          </c:tx>
          <c:marker>
            <c:symbol val="none"/>
          </c:marker>
          <c:cat>
            <c:strRef>
              <c:f>Sheet1!$A$2:$A$5</c:f>
              <c:strCache>
                <c:ptCount val="4"/>
                <c:pt idx="0">
                  <c:v>Nouvel employé</c:v>
                </c:pt>
                <c:pt idx="1">
                  <c:v>1 an</c:v>
                </c:pt>
                <c:pt idx="2">
                  <c:v>2 ans</c:v>
                </c:pt>
                <c:pt idx="3">
                  <c:v>3 ans</c:v>
                </c:pt>
              </c:strCache>
            </c:strRef>
          </c:cat>
          <c:val>
            <c:numRef>
              <c:f>Sheet1!$B$2:$B$5</c:f>
              <c:numCache>
                <c:formatCode>General</c:formatCode>
                <c:ptCount val="4"/>
                <c:pt idx="0">
                  <c:v>2</c:v>
                </c:pt>
                <c:pt idx="1">
                  <c:v>3</c:v>
                </c:pt>
                <c:pt idx="2">
                  <c:v>5</c:v>
                </c:pt>
                <c:pt idx="3">
                  <c:v>8</c:v>
                </c:pt>
              </c:numCache>
            </c:numRef>
          </c:val>
          <c:smooth val="0"/>
        </c:ser>
        <c:dLbls>
          <c:showLegendKey val="0"/>
          <c:showVal val="0"/>
          <c:showCatName val="0"/>
          <c:showSerName val="0"/>
          <c:showPercent val="0"/>
          <c:showBubbleSize val="0"/>
        </c:dLbls>
        <c:marker val="1"/>
        <c:smooth val="0"/>
        <c:axId val="38932480"/>
        <c:axId val="38934016"/>
      </c:lineChart>
      <c:catAx>
        <c:axId val="38932480"/>
        <c:scaling>
          <c:orientation val="minMax"/>
        </c:scaling>
        <c:delete val="0"/>
        <c:axPos val="b"/>
        <c:majorTickMark val="out"/>
        <c:minorTickMark val="none"/>
        <c:tickLblPos val="nextTo"/>
        <c:crossAx val="38934016"/>
        <c:crosses val="autoZero"/>
        <c:auto val="1"/>
        <c:lblAlgn val="ctr"/>
        <c:lblOffset val="100"/>
        <c:noMultiLvlLbl val="0"/>
      </c:catAx>
      <c:valAx>
        <c:axId val="38934016"/>
        <c:scaling>
          <c:orientation val="minMax"/>
        </c:scaling>
        <c:delete val="1"/>
        <c:axPos val="l"/>
        <c:majorGridlines/>
        <c:numFmt formatCode="General" sourceLinked="1"/>
        <c:majorTickMark val="out"/>
        <c:minorTickMark val="none"/>
        <c:tickLblPos val="nextTo"/>
        <c:crossAx val="38932480"/>
        <c:crosses val="autoZero"/>
        <c:crossBetween val="between"/>
      </c:valAx>
    </c:plotArea>
    <c:plotVisOnly val="1"/>
    <c:dispBlanksAs val="gap"/>
    <c:showDLblsOverMax val="0"/>
  </c:chart>
  <c:txPr>
    <a:bodyPr/>
    <a:lstStyle/>
    <a:p>
      <a:pPr>
        <a:defRPr sz="1800"/>
      </a:pPr>
      <a:endParaRPr lang="fr-FR"/>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fr-FR"/>
        </a:p>
      </dgm:t>
    </dgm:pt>
    <dgm:pt modelId="{74EE5CD8-078F-4590-BF9C-A341A294A016}">
      <dgm:prSet phldrT="[Text]" custT="1"/>
      <dgm:spPr/>
      <dgm:t>
        <a:bodyPr/>
        <a:lstStyle/>
        <a:p>
          <a:r>
            <a:rPr lang="fr-FR" sz="4400"/>
            <a:t>1</a:t>
          </a:r>
        </a:p>
      </dgm:t>
    </dgm:pt>
    <dgm:pt modelId="{BB568D76-3363-43D3-B00C-3359A643216C}" type="parTrans" cxnId="{F40F9561-0D4C-44CF-91EF-A92B1DBDE44B}">
      <dgm:prSet/>
      <dgm:spPr/>
      <dgm:t>
        <a:bodyPr/>
        <a:lstStyle/>
        <a:p>
          <a:endParaRPr lang="fr-FR" sz="3200"/>
        </a:p>
      </dgm:t>
    </dgm:pt>
    <dgm:pt modelId="{CF9FB981-E6ED-4440-AC98-4E4E2ABA2C55}" type="sibTrans" cxnId="{F40F9561-0D4C-44CF-91EF-A92B1DBDE44B}">
      <dgm:prSet/>
      <dgm:spPr/>
      <dgm:t>
        <a:bodyPr/>
        <a:lstStyle/>
        <a:p>
          <a:endParaRPr lang="fr-FR" sz="3200"/>
        </a:p>
      </dgm:t>
    </dgm:pt>
    <dgm:pt modelId="{AA046201-5C4D-445E-BF0B-5C6D2B0A1945}">
      <dgm:prSet phldrT="[Text]" custT="1"/>
      <dgm:spPr/>
      <dgm:t>
        <a:bodyPr/>
        <a:lstStyle/>
        <a:p>
          <a:r>
            <a:rPr lang="fr-FR" sz="4400"/>
            <a:t>2</a:t>
          </a:r>
        </a:p>
      </dgm:t>
    </dgm:pt>
    <dgm:pt modelId="{FE92FC33-5E0F-4302-9E80-A69E8ACDDE56}" type="parTrans" cxnId="{B8AF1086-D7BE-446F-9133-738B599E9A7D}">
      <dgm:prSet/>
      <dgm:spPr/>
      <dgm:t>
        <a:bodyPr/>
        <a:lstStyle/>
        <a:p>
          <a:endParaRPr lang="fr-FR" sz="3200"/>
        </a:p>
      </dgm:t>
    </dgm:pt>
    <dgm:pt modelId="{40767EFF-7D52-4469-ACEE-7D28E67337E2}" type="sibTrans" cxnId="{B8AF1086-D7BE-446F-9133-738B599E9A7D}">
      <dgm:prSet/>
      <dgm:spPr/>
      <dgm:t>
        <a:bodyPr/>
        <a:lstStyle/>
        <a:p>
          <a:endParaRPr lang="fr-FR" sz="3200"/>
        </a:p>
      </dgm:t>
    </dgm:pt>
    <dgm:pt modelId="{C59269D0-92A5-481C-BA64-727AFB0DD545}">
      <dgm:prSet phldrT="[Text]" custT="1"/>
      <dgm:spPr/>
      <dgm:t>
        <a:bodyPr/>
        <a:lstStyle/>
        <a:p>
          <a:r>
            <a:rPr lang="fr-FR" sz="3200" dirty="0" smtClean="0">
              <a:effectLst>
                <a:outerShdw blurRad="38100" dist="38100" dir="2700000" algn="tl">
                  <a:srgbClr val="000000">
                    <a:alpha val="43137"/>
                  </a:srgbClr>
                </a:outerShdw>
              </a:effectLst>
            </a:rPr>
            <a:t>Principes</a:t>
          </a:r>
          <a:endParaRPr lang="fr-FR" sz="32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fr-FR" sz="3200"/>
        </a:p>
      </dgm:t>
    </dgm:pt>
    <dgm:pt modelId="{266DE8E8-1339-41C4-B9A7-6148496C7FA9}" type="sibTrans" cxnId="{9071FB3B-D26B-4384-BD1A-80C12C62D02C}">
      <dgm:prSet/>
      <dgm:spPr/>
      <dgm:t>
        <a:bodyPr/>
        <a:lstStyle/>
        <a:p>
          <a:endParaRPr lang="fr-FR" sz="3200"/>
        </a:p>
      </dgm:t>
    </dgm:pt>
    <dgm:pt modelId="{D1776C8F-2B10-4075-8DF7-7F65AB725ED5}">
      <dgm:prSet phldrT="[Text]" custT="1"/>
      <dgm:spPr/>
      <dgm:t>
        <a:bodyPr/>
        <a:lstStyle/>
        <a:p>
          <a:r>
            <a:rPr lang="fr-FR" sz="4400"/>
            <a:t>3</a:t>
          </a:r>
        </a:p>
      </dgm:t>
    </dgm:pt>
    <dgm:pt modelId="{7291E740-3E17-41B3-99D3-1D67AE37CC3F}" type="parTrans" cxnId="{7077B78D-FCDC-4519-8416-DC357ACD5043}">
      <dgm:prSet/>
      <dgm:spPr/>
      <dgm:t>
        <a:bodyPr/>
        <a:lstStyle/>
        <a:p>
          <a:endParaRPr lang="fr-FR" sz="3200"/>
        </a:p>
      </dgm:t>
    </dgm:pt>
    <dgm:pt modelId="{88B75C29-8054-417D-BCE3-878A55118F6D}" type="sibTrans" cxnId="{7077B78D-FCDC-4519-8416-DC357ACD5043}">
      <dgm:prSet/>
      <dgm:spPr/>
      <dgm:t>
        <a:bodyPr/>
        <a:lstStyle/>
        <a:p>
          <a:endParaRPr lang="fr-FR" sz="3200"/>
        </a:p>
      </dgm:t>
    </dgm:pt>
    <dgm:pt modelId="{6BE4E373-0656-4EDC-821E-BE09C952B1F6}">
      <dgm:prSet phldrT="[Text]" custT="1"/>
      <dgm:spPr/>
      <dgm:t>
        <a:bodyPr/>
        <a:lstStyle/>
        <a:p>
          <a:r>
            <a:rPr lang="fr-FR" sz="3200" dirty="0" smtClean="0">
              <a:effectLst>
                <a:outerShdw blurRad="38100" dist="38100" dir="2700000" algn="tl">
                  <a:srgbClr val="000000">
                    <a:alpha val="43137"/>
                  </a:srgbClr>
                </a:outerShdw>
              </a:effectLst>
            </a:rPr>
            <a:t>Evolution</a:t>
          </a:r>
          <a:endParaRPr lang="fr-FR" sz="3200" dirty="0">
            <a:effectLst>
              <a:outerShdw blurRad="38100" dist="38100" dir="2700000" algn="tl">
                <a:srgbClr val="000000">
                  <a:alpha val="43137"/>
                </a:srgbClr>
              </a:outerShdw>
            </a:effectLst>
          </a:endParaRPr>
        </a:p>
      </dgm:t>
    </dgm:pt>
    <dgm:pt modelId="{34218063-BF94-4304-99BD-B3F7BA4D3C8F}" type="parTrans" cxnId="{119690D4-400B-468B-8BA0-5C9C9E2AFEAF}">
      <dgm:prSet/>
      <dgm:spPr/>
      <dgm:t>
        <a:bodyPr/>
        <a:lstStyle/>
        <a:p>
          <a:endParaRPr lang="fr-FR" sz="3200"/>
        </a:p>
      </dgm:t>
    </dgm:pt>
    <dgm:pt modelId="{E17B9BF1-2948-497F-8EC7-3BF734D839DB}" type="sibTrans" cxnId="{119690D4-400B-468B-8BA0-5C9C9E2AFEAF}">
      <dgm:prSet/>
      <dgm:spPr/>
      <dgm:t>
        <a:bodyPr/>
        <a:lstStyle/>
        <a:p>
          <a:endParaRPr lang="fr-FR" sz="3200"/>
        </a:p>
      </dgm:t>
    </dgm:pt>
    <dgm:pt modelId="{1E4D3931-0DBD-4211-A24A-6AF364284B1E}">
      <dgm:prSet phldrT="[Text]" custT="1"/>
      <dgm:spPr/>
      <dgm:t>
        <a:bodyPr/>
        <a:lstStyle/>
        <a:p>
          <a:pPr marL="280988" indent="-280988"/>
          <a:r>
            <a:rPr lang="fr-FR" sz="3200" dirty="0" smtClean="0">
              <a:effectLst>
                <a:outerShdw blurRad="38100" dist="38100" dir="2700000" algn="tl">
                  <a:srgbClr val="000000">
                    <a:alpha val="43137"/>
                  </a:srgbClr>
                </a:outerShdw>
              </a:effectLst>
            </a:rPr>
            <a:t>Historique</a:t>
          </a:r>
          <a:endParaRPr lang="fr-FR" sz="32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fr-FR" sz="3200"/>
        </a:p>
      </dgm:t>
    </dgm:pt>
    <dgm:pt modelId="{FC93695B-FD0E-4353-B1FD-4328F4386DEC}" type="parTrans" cxnId="{63E4D827-0083-4625-9FD6-043D8D32091E}">
      <dgm:prSet/>
      <dgm:spPr/>
      <dgm:t>
        <a:bodyPr/>
        <a:lstStyle/>
        <a:p>
          <a:endParaRPr lang="fr-FR"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fr-FR"/>
        </a:p>
      </dgm:t>
    </dgm:pt>
    <dgm:pt modelId="{C4407577-18A2-46E0-8805-2838042EB67A}" type="pres">
      <dgm:prSet presAssocID="{74EE5CD8-078F-4590-BF9C-A341A294A016}" presName="linNode" presStyleCnt="0"/>
      <dgm:spPr/>
      <dgm:t>
        <a:bodyPr/>
        <a:lstStyle/>
        <a:p>
          <a:endParaRPr lang="fr-FR"/>
        </a:p>
      </dgm:t>
    </dgm:pt>
    <dgm:pt modelId="{7E429971-BC57-430F-BB25-C0574E5E39E3}" type="pres">
      <dgm:prSet presAssocID="{74EE5CD8-078F-4590-BF9C-A341A294A016}" presName="parentText" presStyleLbl="node1" presStyleIdx="0" presStyleCnt="3" custLinFactNeighborY="-15667">
        <dgm:presLayoutVars>
          <dgm:chMax val="1"/>
          <dgm:bulletEnabled val="1"/>
        </dgm:presLayoutVars>
      </dgm:prSet>
      <dgm:spPr>
        <a:prstGeom prst="roundRect">
          <a:avLst/>
        </a:prstGeom>
      </dgm:spPr>
      <dgm:t>
        <a:bodyPr/>
        <a:lstStyle/>
        <a:p>
          <a:endParaRPr lang="fr-FR"/>
        </a:p>
      </dgm:t>
    </dgm:pt>
    <dgm:pt modelId="{D54B1729-BC98-42C1-9C6C-D65DCBA4358F}" type="pres">
      <dgm:prSet presAssocID="{74EE5CD8-078F-4590-BF9C-A341A294A016}" presName="descendantText" presStyleLbl="alignAccFollowNode1" presStyleIdx="0" presStyleCnt="3" custScaleX="259632">
        <dgm:presLayoutVars>
          <dgm:bulletEnabled val="1"/>
        </dgm:presLayoutVars>
      </dgm:prSet>
      <dgm:spPr>
        <a:prstGeom prst="rect">
          <a:avLst/>
        </a:prstGeom>
      </dgm:spPr>
      <dgm:t>
        <a:bodyPr/>
        <a:lstStyle/>
        <a:p>
          <a:endParaRPr lang="fr-FR"/>
        </a:p>
      </dgm:t>
    </dgm:pt>
    <dgm:pt modelId="{AB8574CC-D4F2-4555-AEE3-F4EE58B11D03}" type="pres">
      <dgm:prSet presAssocID="{CF9FB981-E6ED-4440-AC98-4E4E2ABA2C55}" presName="sp" presStyleCnt="0"/>
      <dgm:spPr/>
      <dgm:t>
        <a:bodyPr/>
        <a:lstStyle/>
        <a:p>
          <a:endParaRPr lang="fr-FR"/>
        </a:p>
      </dgm:t>
    </dgm:pt>
    <dgm:pt modelId="{85B8F607-FDD8-476A-ADBE-E1250824F294}" type="pres">
      <dgm:prSet presAssocID="{AA046201-5C4D-445E-BF0B-5C6D2B0A1945}" presName="linNode" presStyleCnt="0"/>
      <dgm:spPr/>
      <dgm:t>
        <a:bodyPr/>
        <a:lstStyle/>
        <a:p>
          <a:endParaRPr lang="fr-FR"/>
        </a:p>
      </dgm:t>
    </dgm:pt>
    <dgm:pt modelId="{C04276DC-EE64-470A-B8BC-09067B8045FA}" type="pres">
      <dgm:prSet presAssocID="{AA046201-5C4D-445E-BF0B-5C6D2B0A1945}" presName="parentText" presStyleLbl="node1" presStyleIdx="1" presStyleCnt="3">
        <dgm:presLayoutVars>
          <dgm:chMax val="1"/>
          <dgm:bulletEnabled val="1"/>
        </dgm:presLayoutVars>
      </dgm:prSet>
      <dgm:spPr>
        <a:prstGeom prst="roundRect">
          <a:avLst/>
        </a:prstGeom>
      </dgm:spPr>
      <dgm:t>
        <a:bodyPr/>
        <a:lstStyle/>
        <a:p>
          <a:endParaRPr lang="fr-FR"/>
        </a:p>
      </dgm:t>
    </dgm:pt>
    <dgm:pt modelId="{B37A5355-225B-4C6F-AED7-6C620F99EECC}" type="pres">
      <dgm:prSet presAssocID="{AA046201-5C4D-445E-BF0B-5C6D2B0A1945}" presName="descendantText" presStyleLbl="alignAccFollowNode1" presStyleIdx="1" presStyleCnt="3" custScaleX="259632">
        <dgm:presLayoutVars>
          <dgm:bulletEnabled val="1"/>
        </dgm:presLayoutVars>
      </dgm:prSet>
      <dgm:spPr>
        <a:prstGeom prst="rect">
          <a:avLst/>
        </a:prstGeom>
      </dgm:spPr>
      <dgm:t>
        <a:bodyPr/>
        <a:lstStyle/>
        <a:p>
          <a:endParaRPr lang="fr-FR"/>
        </a:p>
      </dgm:t>
    </dgm:pt>
    <dgm:pt modelId="{5ACAA866-A8A8-4183-97B5-CEEAB1525C60}" type="pres">
      <dgm:prSet presAssocID="{40767EFF-7D52-4469-ACEE-7D28E67337E2}" presName="sp" presStyleCnt="0"/>
      <dgm:spPr/>
      <dgm:t>
        <a:bodyPr/>
        <a:lstStyle/>
        <a:p>
          <a:endParaRPr lang="fr-FR"/>
        </a:p>
      </dgm:t>
    </dgm:pt>
    <dgm:pt modelId="{477213BE-9E91-4950-8451-7F60796F47F4}" type="pres">
      <dgm:prSet presAssocID="{D1776C8F-2B10-4075-8DF7-7F65AB725ED5}" presName="linNode" presStyleCnt="0"/>
      <dgm:spPr/>
      <dgm:t>
        <a:bodyPr/>
        <a:lstStyle/>
        <a:p>
          <a:endParaRPr lang="fr-FR"/>
        </a:p>
      </dgm:t>
    </dgm:pt>
    <dgm:pt modelId="{F5034101-5B7D-4FE7-B47A-5A48CF39606B}" type="pres">
      <dgm:prSet presAssocID="{D1776C8F-2B10-4075-8DF7-7F65AB725ED5}" presName="parentText" presStyleLbl="node1" presStyleIdx="2" presStyleCnt="3">
        <dgm:presLayoutVars>
          <dgm:chMax val="1"/>
          <dgm:bulletEnabled val="1"/>
        </dgm:presLayoutVars>
      </dgm:prSet>
      <dgm:spPr>
        <a:prstGeom prst="roundRect">
          <a:avLst/>
        </a:prstGeom>
      </dgm:spPr>
      <dgm:t>
        <a:bodyPr/>
        <a:lstStyle/>
        <a:p>
          <a:endParaRPr lang="fr-FR"/>
        </a:p>
      </dgm:t>
    </dgm:pt>
    <dgm:pt modelId="{C7C3E6FD-D83F-4BDA-907E-B5EE041DA931}" type="pres">
      <dgm:prSet presAssocID="{D1776C8F-2B10-4075-8DF7-7F65AB725ED5}" presName="descendantText" presStyleLbl="alignAccFollowNode1" presStyleIdx="2" presStyleCnt="3" custScaleX="259632">
        <dgm:presLayoutVars>
          <dgm:bulletEnabled val="1"/>
        </dgm:presLayoutVars>
      </dgm:prSet>
      <dgm:spPr>
        <a:prstGeom prst="rect">
          <a:avLst/>
        </a:prstGeom>
      </dgm:spPr>
      <dgm:t>
        <a:bodyPr/>
        <a:lstStyle/>
        <a:p>
          <a:endParaRPr lang="fr-FR"/>
        </a:p>
      </dgm:t>
    </dgm:pt>
  </dgm:ptLst>
  <dgm:cxnLst>
    <dgm:cxn modelId="{7077B78D-FCDC-4519-8416-DC357ACD5043}" srcId="{F6FEADD9-F67D-41F5-BA4C-3C84956E7F46}" destId="{D1776C8F-2B10-4075-8DF7-7F65AB725ED5}" srcOrd="2" destOrd="0" parTransId="{7291E740-3E17-41B3-99D3-1D67AE37CC3F}" sibTransId="{88B75C29-8054-417D-BCE3-878A55118F6D}"/>
    <dgm:cxn modelId="{119690D4-400B-468B-8BA0-5C9C9E2AFEAF}" srcId="{D1776C8F-2B10-4075-8DF7-7F65AB725ED5}" destId="{6BE4E373-0656-4EDC-821E-BE09C952B1F6}" srcOrd="0" destOrd="0" parTransId="{34218063-BF94-4304-99BD-B3F7BA4D3C8F}" sibTransId="{E17B9BF1-2948-497F-8EC7-3BF734D839DB}"/>
    <dgm:cxn modelId="{3D887057-7E91-45EF-8E4B-3006C2DFECB4}" type="presOf" srcId="{6BE4E373-0656-4EDC-821E-BE09C952B1F6}" destId="{C7C3E6FD-D83F-4BDA-907E-B5EE041DA931}" srcOrd="0" destOrd="0" presId="urn:microsoft.com/office/officeart/2005/8/layout/vList5"/>
    <dgm:cxn modelId="{B6416E04-E5DE-46CA-AD27-47EBE280D636}" type="presOf" srcId="{C59269D0-92A5-481C-BA64-727AFB0DD545}" destId="{B37A5355-225B-4C6F-AED7-6C620F99EECC}"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5417F3DF-8CAE-4E6C-ADBB-ED6F50084B8E}" type="presOf" srcId="{D1776C8F-2B10-4075-8DF7-7F65AB725ED5}" destId="{F5034101-5B7D-4FE7-B47A-5A48CF39606B}"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DBCA7E61-D822-40A0-A27A-D7E092386A0B}" type="presOf" srcId="{F6FEADD9-F67D-41F5-BA4C-3C84956E7F46}" destId="{AAE7A1E6-6847-453D-B55B-8A82BF138C1D}" srcOrd="0" destOrd="0" presId="urn:microsoft.com/office/officeart/2005/8/layout/vList5"/>
    <dgm:cxn modelId="{9A0DCB65-9DCB-4972-9768-1762E4116F3C}" type="presOf" srcId="{74EE5CD8-078F-4590-BF9C-A341A294A016}" destId="{7E429971-BC57-430F-BB25-C0574E5E39E3}"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1D12F37E-DF42-400C-B5B5-A8FAF49EC0EC}" type="presOf" srcId="{1E4D3931-0DBD-4211-A24A-6AF364284B1E}" destId="{D54B1729-BC98-42C1-9C6C-D65DCBA4358F}" srcOrd="0" destOrd="0" presId="urn:microsoft.com/office/officeart/2005/8/layout/vList5"/>
    <dgm:cxn modelId="{AFF7133D-5E9D-4613-9299-006F9E49301B}" type="presOf" srcId="{AA046201-5C4D-445E-BF0B-5C6D2B0A1945}" destId="{C04276DC-EE64-470A-B8BC-09067B8045FA}" srcOrd="0" destOrd="0" presId="urn:microsoft.com/office/officeart/2005/8/layout/vList5"/>
    <dgm:cxn modelId="{1E18118B-9778-4714-A249-2B714D5427F7}" type="presParOf" srcId="{AAE7A1E6-6847-453D-B55B-8A82BF138C1D}" destId="{C4407577-18A2-46E0-8805-2838042EB67A}" srcOrd="0" destOrd="0" presId="urn:microsoft.com/office/officeart/2005/8/layout/vList5"/>
    <dgm:cxn modelId="{84152E8A-21A6-4CAF-BC09-47C13F4FFFB8}" type="presParOf" srcId="{C4407577-18A2-46E0-8805-2838042EB67A}" destId="{7E429971-BC57-430F-BB25-C0574E5E39E3}" srcOrd="0" destOrd="0" presId="urn:microsoft.com/office/officeart/2005/8/layout/vList5"/>
    <dgm:cxn modelId="{1D51832F-3B38-483B-8C08-BDD413206841}" type="presParOf" srcId="{C4407577-18A2-46E0-8805-2838042EB67A}" destId="{D54B1729-BC98-42C1-9C6C-D65DCBA4358F}" srcOrd="1" destOrd="0" presId="urn:microsoft.com/office/officeart/2005/8/layout/vList5"/>
    <dgm:cxn modelId="{F2BB24AB-7DB6-4F0F-92D8-664E0F322520}" type="presParOf" srcId="{AAE7A1E6-6847-453D-B55B-8A82BF138C1D}" destId="{AB8574CC-D4F2-4555-AEE3-F4EE58B11D03}" srcOrd="1" destOrd="0" presId="urn:microsoft.com/office/officeart/2005/8/layout/vList5"/>
    <dgm:cxn modelId="{3F47CC38-27AC-4E4E-92A2-FDE046382C80}" type="presParOf" srcId="{AAE7A1E6-6847-453D-B55B-8A82BF138C1D}" destId="{85B8F607-FDD8-476A-ADBE-E1250824F294}" srcOrd="2" destOrd="0" presId="urn:microsoft.com/office/officeart/2005/8/layout/vList5"/>
    <dgm:cxn modelId="{B4BBC5E0-69C0-4FD2-84A6-C47E62DEA28D}" type="presParOf" srcId="{85B8F607-FDD8-476A-ADBE-E1250824F294}" destId="{C04276DC-EE64-470A-B8BC-09067B8045FA}" srcOrd="0" destOrd="0" presId="urn:microsoft.com/office/officeart/2005/8/layout/vList5"/>
    <dgm:cxn modelId="{71B90C6E-E0F2-4EE1-8864-5914AAFA20A7}" type="presParOf" srcId="{85B8F607-FDD8-476A-ADBE-E1250824F294}" destId="{B37A5355-225B-4C6F-AED7-6C620F99EECC}" srcOrd="1" destOrd="0" presId="urn:microsoft.com/office/officeart/2005/8/layout/vList5"/>
    <dgm:cxn modelId="{E6DEED78-0C33-4D1D-A595-AFE4311369E4}" type="presParOf" srcId="{AAE7A1E6-6847-453D-B55B-8A82BF138C1D}" destId="{5ACAA866-A8A8-4183-97B5-CEEAB1525C60}" srcOrd="3" destOrd="0" presId="urn:microsoft.com/office/officeart/2005/8/layout/vList5"/>
    <dgm:cxn modelId="{FD2A22C3-24B0-4E4D-A3BC-79528D3FBC48}" type="presParOf" srcId="{AAE7A1E6-6847-453D-B55B-8A82BF138C1D}" destId="{477213BE-9E91-4950-8451-7F60796F47F4}" srcOrd="4" destOrd="0" presId="urn:microsoft.com/office/officeart/2005/8/layout/vList5"/>
    <dgm:cxn modelId="{2D9E3819-8AF8-4F78-AD5E-1D892BCE0381}" type="presParOf" srcId="{477213BE-9E91-4950-8451-7F60796F47F4}" destId="{F5034101-5B7D-4FE7-B47A-5A48CF39606B}" srcOrd="0" destOrd="0" presId="urn:microsoft.com/office/officeart/2005/8/layout/vList5"/>
    <dgm:cxn modelId="{5FD7E964-E46A-45B4-A545-5D657B6094BB}" type="presParOf" srcId="{477213BE-9E91-4950-8451-7F60796F47F4}" destId="{C7C3E6FD-D83F-4BDA-907E-B5EE041DA93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066871" y="-1848315"/>
          <a:ext cx="1047750" cy="5010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422400">
            <a:lnSpc>
              <a:spcPct val="90000"/>
            </a:lnSpc>
            <a:spcBef>
              <a:spcPct val="0"/>
            </a:spcBef>
            <a:spcAft>
              <a:spcPct val="15000"/>
            </a:spcAft>
            <a:buChar char="••"/>
          </a:pPr>
          <a:r>
            <a:rPr lang="fr-FR" sz="3200" kern="1200" dirty="0" smtClean="0">
              <a:effectLst>
                <a:outerShdw blurRad="38100" dist="38100" dir="2700000" algn="tl">
                  <a:srgbClr val="000000">
                    <a:alpha val="43137"/>
                  </a:srgbClr>
                </a:outerShdw>
              </a:effectLst>
            </a:rPr>
            <a:t>Historique</a:t>
          </a:r>
          <a:endParaRPr lang="fr-FR" sz="3200" kern="1200" dirty="0">
            <a:effectLst>
              <a:outerShdw blurRad="38100" dist="38100" dir="2700000" algn="tl">
                <a:srgbClr val="000000">
                  <a:alpha val="43137"/>
                </a:srgbClr>
              </a:outerShdw>
            </a:effectLst>
          </a:endParaRPr>
        </a:p>
      </dsp:txBody>
      <dsp:txXfrm rot="-5400000">
        <a:off x="1085603" y="132953"/>
        <a:ext cx="5010287" cy="1047750"/>
      </dsp:txXfrm>
    </dsp:sp>
    <dsp:sp modelId="{7E429971-BC57-430F-BB25-C0574E5E39E3}">
      <dsp:nvSpPr>
        <dsp:cNvPr id="0" name=""/>
        <dsp:cNvSpPr/>
      </dsp:nvSpPr>
      <dsp:spPr>
        <a:xfrm>
          <a:off x="109" y="0"/>
          <a:ext cx="1085492" cy="1309687"/>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fr-FR" sz="4400" kern="1200"/>
            <a:t>1</a:t>
          </a:r>
        </a:p>
      </dsp:txBody>
      <dsp:txXfrm>
        <a:off x="53098" y="52989"/>
        <a:ext cx="979514" cy="1203709"/>
      </dsp:txXfrm>
    </dsp:sp>
    <dsp:sp modelId="{B37A5355-225B-4C6F-AED7-6C620F99EECC}">
      <dsp:nvSpPr>
        <dsp:cNvPr id="0" name=""/>
        <dsp:cNvSpPr/>
      </dsp:nvSpPr>
      <dsp:spPr>
        <a:xfrm rot="5400000">
          <a:off x="3066871" y="-473143"/>
          <a:ext cx="1047750" cy="5010287"/>
        </a:xfrm>
        <a:prstGeom prst="rect">
          <a:avLst/>
        </a:prstGeom>
        <a:solidFill>
          <a:schemeClr val="accent3">
            <a:tint val="40000"/>
            <a:alpha val="90000"/>
            <a:hueOff val="5358425"/>
            <a:satOff val="-6896"/>
            <a:lumOff val="-537"/>
            <a:alphaOff val="0"/>
          </a:schemeClr>
        </a:solidFill>
        <a:ln w="9525" cap="flat" cmpd="sng" algn="ctr">
          <a:solidFill>
            <a:schemeClr val="accent3">
              <a:tint val="40000"/>
              <a:alpha val="90000"/>
              <a:hueOff val="5358425"/>
              <a:satOff val="-6896"/>
              <a:lumOff val="-53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fr-FR" sz="3200" kern="1200" dirty="0" smtClean="0">
              <a:effectLst>
                <a:outerShdw blurRad="38100" dist="38100" dir="2700000" algn="tl">
                  <a:srgbClr val="000000">
                    <a:alpha val="43137"/>
                  </a:srgbClr>
                </a:outerShdw>
              </a:effectLst>
            </a:rPr>
            <a:t>Principes</a:t>
          </a:r>
          <a:endParaRPr lang="fr-FR" sz="3200" kern="1200" dirty="0">
            <a:effectLst>
              <a:outerShdw blurRad="38100" dist="38100" dir="2700000" algn="tl">
                <a:srgbClr val="000000">
                  <a:alpha val="43137"/>
                </a:srgbClr>
              </a:outerShdw>
            </a:effectLst>
          </a:endParaRPr>
        </a:p>
      </dsp:txBody>
      <dsp:txXfrm rot="-5400000">
        <a:off x="1085603" y="1508125"/>
        <a:ext cx="5010287" cy="1047750"/>
      </dsp:txXfrm>
    </dsp:sp>
    <dsp:sp modelId="{C04276DC-EE64-470A-B8BC-09067B8045FA}">
      <dsp:nvSpPr>
        <dsp:cNvPr id="0" name=""/>
        <dsp:cNvSpPr/>
      </dsp:nvSpPr>
      <dsp:spPr>
        <a:xfrm>
          <a:off x="109" y="1377156"/>
          <a:ext cx="1085492" cy="1309687"/>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fr-FR" sz="4400" kern="1200"/>
            <a:t>2</a:t>
          </a:r>
        </a:p>
      </dsp:txBody>
      <dsp:txXfrm>
        <a:off x="53098" y="1430145"/>
        <a:ext cx="979514" cy="1203709"/>
      </dsp:txXfrm>
    </dsp:sp>
    <dsp:sp modelId="{C7C3E6FD-D83F-4BDA-907E-B5EE041DA931}">
      <dsp:nvSpPr>
        <dsp:cNvPr id="0" name=""/>
        <dsp:cNvSpPr/>
      </dsp:nvSpPr>
      <dsp:spPr>
        <a:xfrm rot="5400000">
          <a:off x="3066871" y="902028"/>
          <a:ext cx="1047750" cy="5010287"/>
        </a:xfrm>
        <a:prstGeom prst="rect">
          <a:avLst/>
        </a:prstGeom>
        <a:solidFill>
          <a:schemeClr val="accent3">
            <a:tint val="40000"/>
            <a:alpha val="90000"/>
            <a:hueOff val="10716850"/>
            <a:satOff val="-13793"/>
            <a:lumOff val="-1075"/>
            <a:alphaOff val="0"/>
          </a:schemeClr>
        </a:solidFill>
        <a:ln w="9525" cap="flat" cmpd="sng" algn="ctr">
          <a:solidFill>
            <a:schemeClr val="accent3">
              <a:tint val="40000"/>
              <a:alpha val="90000"/>
              <a:hueOff val="10716850"/>
              <a:satOff val="-13793"/>
              <a:lumOff val="-107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fr-FR" sz="3200" kern="1200" dirty="0" smtClean="0">
              <a:effectLst>
                <a:outerShdw blurRad="38100" dist="38100" dir="2700000" algn="tl">
                  <a:srgbClr val="000000">
                    <a:alpha val="43137"/>
                  </a:srgbClr>
                </a:outerShdw>
              </a:effectLst>
            </a:rPr>
            <a:t>Evolution</a:t>
          </a:r>
          <a:endParaRPr lang="fr-FR" sz="3200" kern="1200" dirty="0">
            <a:effectLst>
              <a:outerShdw blurRad="38100" dist="38100" dir="2700000" algn="tl">
                <a:srgbClr val="000000">
                  <a:alpha val="43137"/>
                </a:srgbClr>
              </a:outerShdw>
            </a:effectLst>
          </a:endParaRPr>
        </a:p>
      </dsp:txBody>
      <dsp:txXfrm rot="-5400000">
        <a:off x="1085603" y="2883296"/>
        <a:ext cx="5010287" cy="1047750"/>
      </dsp:txXfrm>
    </dsp:sp>
    <dsp:sp modelId="{F5034101-5B7D-4FE7-B47A-5A48CF39606B}">
      <dsp:nvSpPr>
        <dsp:cNvPr id="0" name=""/>
        <dsp:cNvSpPr/>
      </dsp:nvSpPr>
      <dsp:spPr>
        <a:xfrm>
          <a:off x="109" y="2752328"/>
          <a:ext cx="1085492" cy="1309687"/>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fr-FR" sz="4400" kern="1200"/>
            <a:t>3</a:t>
          </a:r>
        </a:p>
      </dsp:txBody>
      <dsp:txXfrm>
        <a:off x="53098" y="2805317"/>
        <a:ext cx="979514" cy="120370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D83FDC75-7F73-4A4A-A77C-09AADF00E0EA}" type="datetimeFigureOut">
              <a:rPr lang="fr-FR" smtClean="0"/>
              <a:pPr/>
              <a:t>08/03/2017</a:t>
            </a:fld>
            <a:endParaRPr lang="fr-F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459226BF-1F13-42D3-80DC-373E7ADD1EBC}" type="slidenum">
              <a:rPr lang="fr-FR" smtClean="0"/>
              <a:pPr/>
              <a:t>‹N°›</a:t>
            </a:fld>
            <a:endParaRPr lang="fr-FR" dirty="0"/>
          </a:p>
        </p:txBody>
      </p:sp>
    </p:spTree>
    <p:extLst>
      <p:ext uri="{BB962C8B-B14F-4D97-AF65-F5344CB8AC3E}">
        <p14:creationId xmlns:p14="http://schemas.microsoft.com/office/powerpoint/2010/main" val="23717925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48AEF76B-3757-4A0B-AF93-28494465C1DD}" type="datetimeFigureOut">
              <a:pPr/>
              <a:t>12/17/2009</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75693FD4-8F83-4EF7-AC3F-0DC0388986B0}" type="slidenum">
              <a:pPr/>
              <a:t>‹N°›</a:t>
            </a:fld>
            <a:endParaRPr lang="fr-FR"/>
          </a:p>
        </p:txBody>
      </p:sp>
    </p:spTree>
    <p:extLst>
      <p:ext uri="{BB962C8B-B14F-4D97-AF65-F5344CB8AC3E}">
        <p14:creationId xmlns:p14="http://schemas.microsoft.com/office/powerpoint/2010/main" val="2407272402"/>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dirty="0" smtClean="0"/>
              <a:t>Ce modèle peut être utilisé comme fichier de démarrage pour présenter des supports de formation à un groupe.</a:t>
            </a:r>
          </a:p>
          <a:p>
            <a:endParaRPr lang="fr-FR" dirty="0" smtClean="0"/>
          </a:p>
          <a:p>
            <a:pPr lvl="0"/>
            <a:r>
              <a:rPr lang="fr-FR" sz="1200" b="1" dirty="0" smtClean="0"/>
              <a:t>Sections</a:t>
            </a:r>
            <a:endParaRPr lang="fr-FR" sz="1200" b="0" dirty="0" smtClean="0"/>
          </a:p>
          <a:p>
            <a:pPr lvl="0"/>
            <a:r>
              <a:rPr lang="fr-FR" sz="1200" b="0" dirty="0" smtClean="0"/>
              <a:t>Cliquez avec le bouton droit sur une diapositive pour ajouter des sections.</a:t>
            </a:r>
            <a:r>
              <a:rPr lang="fr-FR" sz="1200" b="0" baseline="0" dirty="0" smtClean="0"/>
              <a:t> Les sections permettent d’organiser les diapositives et facilitent la collaboration entre plusieurs auteurs.</a:t>
            </a:r>
            <a:endParaRPr lang="fr-FR" sz="1200" b="0" dirty="0" smtClean="0"/>
          </a:p>
          <a:p>
            <a:pPr lvl="0"/>
            <a:endParaRPr lang="fr-FR" sz="1200" b="1" dirty="0" smtClean="0"/>
          </a:p>
          <a:p>
            <a:pPr lvl="0"/>
            <a:r>
              <a:rPr lang="fr-FR" sz="1200" b="1" dirty="0" smtClean="0"/>
              <a:t>Notes</a:t>
            </a:r>
          </a:p>
          <a:p>
            <a:pPr lvl="0"/>
            <a:r>
              <a:rPr lang="fr-FR" sz="1200" dirty="0" smtClean="0"/>
              <a:t>Utilisez la section Notes pour les notes de présentation ou pour fournir des informations  supplémentaires à l’audience.</a:t>
            </a:r>
            <a:r>
              <a:rPr lang="fr-FR" sz="1200" baseline="0" dirty="0" smtClean="0"/>
              <a:t> Affichez ces notes en mode Présentation pendant votre présentation. </a:t>
            </a:r>
          </a:p>
          <a:p>
            <a:pPr lvl="0">
              <a:buFontTx/>
              <a:buNone/>
            </a:pPr>
            <a:r>
              <a:rPr lang="fr-FR" sz="1200" dirty="0" smtClean="0"/>
              <a:t>N’oubliez pas de tenir compte de la taille de la police (critère important pour l’accessibilité, la visibilité, l’enregistrement vidéo et la production en ligne)</a:t>
            </a:r>
          </a:p>
          <a:p>
            <a:pPr lvl="0"/>
            <a:endParaRPr lang="fr-FR" sz="1200" dirty="0" smtClean="0"/>
          </a:p>
          <a:p>
            <a:pPr lvl="0">
              <a:buFontTx/>
              <a:buNone/>
            </a:pPr>
            <a:r>
              <a:rPr lang="fr-FR" sz="1200" b="1" dirty="0" smtClean="0"/>
              <a:t>Couleurs coordonnées </a:t>
            </a:r>
          </a:p>
          <a:p>
            <a:pPr lvl="0">
              <a:buFontTx/>
              <a:buNone/>
            </a:pPr>
            <a:r>
              <a:rPr lang="fr-FR" sz="1200" dirty="0" smtClean="0"/>
              <a:t>Faites tout particulièrement attention aux diagrammes, graphiques et zones de texte.</a:t>
            </a:r>
            <a:r>
              <a:rPr lang="fr-FR" sz="1200" baseline="0" dirty="0" smtClean="0"/>
              <a:t> </a:t>
            </a:r>
            <a:endParaRPr lang="fr-FR" sz="1200" dirty="0" smtClean="0"/>
          </a:p>
          <a:p>
            <a:pPr lvl="0"/>
            <a:r>
              <a:rPr lang="fr-FR" sz="1200" dirty="0" smtClean="0"/>
              <a:t>Tenez compte du fait que les participants imprimeront la présentation en noir et blanc ou </a:t>
            </a:r>
            <a:r>
              <a:rPr lang="fr-FR" sz="1200" dirty="0" err="1" smtClean="0"/>
              <a:t>nuances de gris</a:t>
            </a:r>
            <a:r>
              <a:rPr lang="fr-FR" sz="1200" dirty="0" smtClean="0"/>
              <a:t>. Effectuez un test d’impression pour vérifier que vos couleurs s’impriment correctement en noir et blanc intégral et </a:t>
            </a:r>
            <a:r>
              <a:rPr lang="fr-FR" sz="1200" dirty="0" err="1" smtClean="0"/>
              <a:t>nuances de gris</a:t>
            </a:r>
            <a:r>
              <a:rPr lang="fr-FR" sz="1200" dirty="0" smtClean="0"/>
              <a:t>.</a:t>
            </a:r>
          </a:p>
          <a:p>
            <a:pPr lvl="0">
              <a:buFontTx/>
              <a:buNone/>
            </a:pPr>
            <a:endParaRPr lang="fr-FR" sz="1200" dirty="0" smtClean="0"/>
          </a:p>
          <a:p>
            <a:pPr lvl="0">
              <a:buFontTx/>
              <a:buNone/>
            </a:pPr>
            <a:r>
              <a:rPr lang="fr-FR" sz="1200" b="1" dirty="0" smtClean="0"/>
              <a:t>Graphiques, tableaux et diagrammes</a:t>
            </a:r>
          </a:p>
          <a:p>
            <a:pPr lvl="0"/>
            <a:r>
              <a:rPr lang="fr-FR" sz="1200" dirty="0" smtClean="0"/>
              <a:t>Faites en sorte que votre présentation soit simple : utilisez des styles et des couleurs identiques qui ne soient pas gênants.</a:t>
            </a:r>
          </a:p>
          <a:p>
            <a:pPr lvl="0"/>
            <a:r>
              <a:rPr lang="fr-FR" sz="1200" dirty="0" smtClean="0"/>
              <a:t>Ajoutez une étiquette à tous les graphiques et tableaux.</a:t>
            </a:r>
          </a:p>
          <a:p>
            <a:endParaRPr lang="fr-FR" dirty="0" smtClean="0"/>
          </a:p>
          <a:p>
            <a:endParaRPr lang="fr-FR" dirty="0" smtClean="0"/>
          </a:p>
          <a:p>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sz="1200" dirty="0" smtClean="0"/>
              <a:t>Voici un autre exemple</a:t>
            </a:r>
            <a:r>
              <a:rPr lang="fr-FR" sz="1200" baseline="0" dirty="0" smtClean="0"/>
              <a:t> de diapositives de vue d’ensemble utilisant des transitions.</a:t>
            </a:r>
            <a:endParaRPr lang="fr-FR" sz="1200" dirty="0" smtClean="0"/>
          </a:p>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75693FD4-8F83-4EF7-AC3F-0DC0388986B0}" type="slidenum">
              <a:rPr lang="fr-FR" smtClean="0"/>
              <a:pPr/>
              <a:t>22</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75693FD4-8F83-4EF7-AC3F-0DC0388986B0}" type="slidenum">
              <a:rPr lang="fr-FR" smtClean="0"/>
              <a:pPr/>
              <a:t>23</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b="0" dirty="0" smtClean="0"/>
              <a:t>Quelles compétences</a:t>
            </a:r>
            <a:r>
              <a:rPr lang="fr-FR" b="0" baseline="0" dirty="0" smtClean="0"/>
              <a:t> l’audience pourra-t-elle maîtriser au terme de cette formation ?</a:t>
            </a:r>
            <a:r>
              <a:rPr lang="fr-FR" dirty="0" smtClean="0"/>
              <a:t> Décrivez brièvement les avantages dont l’audience</a:t>
            </a:r>
            <a:r>
              <a:rPr lang="fr-FR" baseline="0" dirty="0" smtClean="0"/>
              <a:t> </a:t>
            </a:r>
            <a:r>
              <a:rPr lang="fr-FR" dirty="0" smtClean="0"/>
              <a:t>pourra bénéficier suite à cette</a:t>
            </a:r>
            <a:r>
              <a:rPr lang="fr-FR" baseline="0" dirty="0" smtClean="0"/>
              <a:t> présentation.</a:t>
            </a:r>
            <a:endParaRPr lang="fr-FR" dirty="0" smtClean="0"/>
          </a:p>
        </p:txBody>
      </p:sp>
      <p:sp>
        <p:nvSpPr>
          <p:cNvPr id="4" name="Slide Number Placeholder 3"/>
          <p:cNvSpPr>
            <a:spLocks noGrp="1"/>
          </p:cNvSpPr>
          <p:nvPr>
            <p:ph type="sldNum" sz="quarter" idx="10"/>
          </p:nvPr>
        </p:nvSpPr>
        <p:spPr/>
        <p:txBody>
          <a:bodyPr/>
          <a:lstStyle/>
          <a:p>
            <a:fld id="{EC6EAC7D-5A89-47C2-8ABA-56C9C2DEF7A4}" type="slidenum">
              <a:rPr lang="fr-FR" smtClean="0"/>
              <a:pPr/>
              <a:t>24</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dirty="0" smtClean="0"/>
              <a:t>Utiliser un en-tête de section pour chacun des sujets afin de définir une transition claire pour l’audience. </a:t>
            </a:r>
          </a:p>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25</a:t>
            </a:fld>
            <a:endParaRPr lang="fr-F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Ajoutez des diapositives à chaque section de sujet, y compris des diapositives contenant des tableaux, des graphiques et des images. </a:t>
            </a:r>
          </a:p>
          <a:p>
            <a:r>
              <a:rPr lang="fr-FR" dirty="0" smtClean="0"/>
              <a:t>Voir exemple dans la section suivante</a:t>
            </a:r>
            <a:r>
              <a:rPr lang="fr-FR" baseline="0" dirty="0" smtClean="0"/>
              <a:t> </a:t>
            </a:r>
            <a:r>
              <a:rPr lang="fr-FR" dirty="0" smtClean="0"/>
              <a:t>de tableau,</a:t>
            </a:r>
            <a:r>
              <a:rPr lang="fr-FR" baseline="0" dirty="0" smtClean="0"/>
              <a:t> de graphique, d’image et de vidéo. </a:t>
            </a:r>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26</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Soyez bref. Raccourcissez votre texte le plus possible afin de conserver une grande taille de police.</a:t>
            </a:r>
          </a:p>
          <a:p>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27</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3"/>
          <p:cNvSpPr>
            <a:spLocks noGrp="1" noChangeArrowheads="1"/>
          </p:cNvSpPr>
          <p:nvPr>
            <p:ph type="hdr" sz="quarter"/>
          </p:nvPr>
        </p:nvSpPr>
        <p:spPr>
          <a:noFill/>
        </p:spPr>
        <p:txBody>
          <a:bodyPr/>
          <a:lstStyle/>
          <a:p>
            <a:r>
              <a:rPr lang="fr-FR" smtClean="0"/>
              <a:t>Microsoft </a:t>
            </a:r>
            <a:r>
              <a:rPr lang="fr-FR" b="1" smtClean="0"/>
              <a:t>Excellence en ingénierie</a:t>
            </a:r>
            <a:endParaRPr lang="fr-FR" smtClean="0"/>
          </a:p>
        </p:txBody>
      </p:sp>
      <p:sp>
        <p:nvSpPr>
          <p:cNvPr id="46083" name="Rectangle 25"/>
          <p:cNvSpPr>
            <a:spLocks noGrp="1" noChangeArrowheads="1"/>
          </p:cNvSpPr>
          <p:nvPr>
            <p:ph type="ftr" sz="quarter" idx="4"/>
          </p:nvPr>
        </p:nvSpPr>
        <p:spPr>
          <a:noFill/>
        </p:spPr>
        <p:txBody>
          <a:bodyPr/>
          <a:lstStyle/>
          <a:p>
            <a:r>
              <a:rPr lang="fr-FR" smtClean="0"/>
              <a:t>Microsoft Confidentiel</a:t>
            </a:r>
          </a:p>
        </p:txBody>
      </p:sp>
      <p:sp>
        <p:nvSpPr>
          <p:cNvPr id="46084" name="Rectangle 26"/>
          <p:cNvSpPr>
            <a:spLocks noGrp="1" noChangeArrowheads="1"/>
          </p:cNvSpPr>
          <p:nvPr>
            <p:ph type="sldNum" sz="quarter" idx="5"/>
          </p:nvPr>
        </p:nvSpPr>
        <p:spPr>
          <a:noFill/>
        </p:spPr>
        <p:txBody>
          <a:bodyPr/>
          <a:lstStyle/>
          <a:p>
            <a:fld id="{F2C51ECC-86A3-4073-ADEB-F5E3C216F85C}" type="slidenum">
              <a:rPr lang="fr-FR" smtClean="0"/>
              <a:pPr/>
              <a:t>28</a:t>
            </a:fld>
            <a:endParaRPr lang="fr-FR" smtClean="0"/>
          </a:p>
        </p:txBody>
      </p:sp>
      <p:sp>
        <p:nvSpPr>
          <p:cNvPr id="46085" name="Rectangle 2"/>
          <p:cNvSpPr>
            <a:spLocks noGrp="1" noRot="1" noChangeAspect="1" noChangeArrowheads="1" noTextEdit="1"/>
          </p:cNvSpPr>
          <p:nvPr>
            <p:ph type="sldImg"/>
          </p:nvPr>
        </p:nvSpPr>
        <p:spPr>
          <a:xfrm>
            <a:off x="1143000" y="450850"/>
            <a:ext cx="4572000" cy="3429000"/>
          </a:xfrm>
          <a:ln/>
        </p:spPr>
      </p:sp>
      <p:sp>
        <p:nvSpPr>
          <p:cNvPr id="46086" name="Rectangle 3"/>
          <p:cNvSpPr>
            <a:spLocks noGrp="1" noChangeArrowheads="1"/>
          </p:cNvSpPr>
          <p:nvPr>
            <p:ph type="body" idx="1"/>
          </p:nvPr>
        </p:nvSpPr>
        <p:spPr>
          <a:xfrm>
            <a:off x="307492" y="4130103"/>
            <a:ext cx="6261652" cy="4593861"/>
          </a:xfrm>
          <a:noFill/>
          <a:ln/>
        </p:spPr>
        <p:txBody>
          <a:bodyPr/>
          <a:lstStyle/>
          <a:p>
            <a:endParaRPr lang="fr-FR"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3"/>
          <p:cNvSpPr>
            <a:spLocks noGrp="1" noChangeArrowheads="1"/>
          </p:cNvSpPr>
          <p:nvPr>
            <p:ph type="hdr" sz="quarter"/>
          </p:nvPr>
        </p:nvSpPr>
        <p:spPr>
          <a:noFill/>
        </p:spPr>
        <p:txBody>
          <a:bodyPr/>
          <a:lstStyle/>
          <a:p>
            <a:r>
              <a:rPr lang="fr-FR" smtClean="0"/>
              <a:t>Microsoft </a:t>
            </a:r>
            <a:r>
              <a:rPr lang="fr-FR" b="1" smtClean="0"/>
              <a:t>Excellence en ingénierie</a:t>
            </a:r>
            <a:endParaRPr lang="fr-FR" smtClean="0"/>
          </a:p>
        </p:txBody>
      </p:sp>
      <p:sp>
        <p:nvSpPr>
          <p:cNvPr id="47107" name="Rectangle 25"/>
          <p:cNvSpPr>
            <a:spLocks noGrp="1" noChangeArrowheads="1"/>
          </p:cNvSpPr>
          <p:nvPr>
            <p:ph type="ftr" sz="quarter" idx="4"/>
          </p:nvPr>
        </p:nvSpPr>
        <p:spPr>
          <a:noFill/>
        </p:spPr>
        <p:txBody>
          <a:bodyPr/>
          <a:lstStyle/>
          <a:p>
            <a:r>
              <a:rPr lang="fr-FR" smtClean="0"/>
              <a:t>Microsoft Confidentiel</a:t>
            </a:r>
          </a:p>
        </p:txBody>
      </p:sp>
      <p:sp>
        <p:nvSpPr>
          <p:cNvPr id="47108" name="Rectangle 26"/>
          <p:cNvSpPr>
            <a:spLocks noGrp="1" noChangeArrowheads="1"/>
          </p:cNvSpPr>
          <p:nvPr>
            <p:ph type="sldNum" sz="quarter" idx="5"/>
          </p:nvPr>
        </p:nvSpPr>
        <p:spPr>
          <a:noFill/>
        </p:spPr>
        <p:txBody>
          <a:bodyPr/>
          <a:lstStyle/>
          <a:p>
            <a:fld id="{ED19570C-A909-40C0-B9F8-7AD3BA2C3C56}" type="slidenum">
              <a:rPr lang="fr-FR" smtClean="0"/>
              <a:pPr/>
              <a:t>29</a:t>
            </a:fld>
            <a:endParaRPr lang="fr-FR" smtClean="0"/>
          </a:p>
        </p:txBody>
      </p:sp>
      <p:sp>
        <p:nvSpPr>
          <p:cNvPr id="47109" name="Rectangle 2"/>
          <p:cNvSpPr>
            <a:spLocks noGrp="1" noRot="1" noChangeAspect="1" noChangeArrowheads="1" noTextEdit="1"/>
          </p:cNvSpPr>
          <p:nvPr>
            <p:ph type="sldImg"/>
          </p:nvPr>
        </p:nvSpPr>
        <p:spPr>
          <a:xfrm>
            <a:off x="1143000" y="450850"/>
            <a:ext cx="4572000" cy="3429000"/>
          </a:xfrm>
          <a:ln/>
        </p:spPr>
      </p:sp>
      <p:sp>
        <p:nvSpPr>
          <p:cNvPr id="47110" name="Rectangle 3"/>
          <p:cNvSpPr>
            <a:spLocks noGrp="1" noChangeArrowheads="1"/>
          </p:cNvSpPr>
          <p:nvPr>
            <p:ph type="body" idx="1"/>
          </p:nvPr>
        </p:nvSpPr>
        <p:spPr>
          <a:xfrm>
            <a:off x="307492" y="4130103"/>
            <a:ext cx="6261652" cy="4593861"/>
          </a:xfrm>
          <a:noFill/>
          <a:ln/>
        </p:spPr>
        <p:txBody>
          <a:bodyPr/>
          <a:lstStyle/>
          <a:p>
            <a:pPr marL="0" marR="0" indent="0" algn="l" defTabSz="914400" rtl="0" eaLnBrk="1" fontAlgn="auto" latinLnBrk="0" hangingPunct="1">
              <a:lnSpc>
                <a:spcPct val="80000"/>
              </a:lnSpc>
              <a:spcBef>
                <a:spcPts val="0"/>
              </a:spcBef>
              <a:spcAft>
                <a:spcPts val="0"/>
              </a:spcAft>
              <a:buClrTx/>
              <a:buSzTx/>
              <a:buFontTx/>
              <a:buNone/>
              <a:tabLst/>
              <a:defRPr lang="fr-FR"/>
            </a:pPr>
            <a:r>
              <a:rPr lang="fr-FR" dirty="0" smtClean="0"/>
              <a:t>S’il existe du</a:t>
            </a:r>
            <a:r>
              <a:rPr lang="fr-FR" baseline="0" dirty="0" smtClean="0"/>
              <a:t> contenu vidéo pertinent, comme une vidéo d’étude de cas, une démonstration d’un produit ou d’autres supports de formation, ajoutez-le dans la présentation. </a:t>
            </a:r>
            <a:endParaRPr lang="fr-FR" dirty="0" smtClean="0"/>
          </a:p>
          <a:p>
            <a:pPr>
              <a:lnSpc>
                <a:spcPct val="80000"/>
              </a:lnSpc>
              <a:buFontTx/>
              <a:buNone/>
            </a:pPr>
            <a:endParaRPr lang="fr-FR"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Discutez</a:t>
            </a:r>
            <a:r>
              <a:rPr lang="fr-FR" baseline="0" dirty="0" smtClean="0"/>
              <a:t> des résultats de l’étude de cas ou de la simulation de classe.</a:t>
            </a:r>
          </a:p>
          <a:p>
            <a:r>
              <a:rPr lang="fr-FR" baseline="0" dirty="0" smtClean="0"/>
              <a:t>Abordez les meilleures pratiques.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30</a:t>
            </a:fld>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lang="fr-FR"/>
            </a:pPr>
            <a:r>
              <a:rPr lang="fr-FR" sz="1200" dirty="0" smtClean="0"/>
              <a:t>Voici un autre exemple</a:t>
            </a:r>
            <a:r>
              <a:rPr lang="fr-FR" sz="1200" baseline="0" dirty="0" smtClean="0"/>
              <a:t> de diapositive de vue d’ensemble.</a:t>
            </a:r>
            <a:endParaRPr lang="fr-FR" sz="1200" dirty="0" smtClean="0"/>
          </a:p>
          <a:p>
            <a:pPr marL="228600" indent="-228600">
              <a:buFont typeface="+mj-lt"/>
              <a:buNone/>
            </a:pPr>
            <a:endParaRPr lang="fr-FR"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Résumez le contenu de la présentation en répétant les points importants des leçons.</a:t>
            </a:r>
          </a:p>
          <a:p>
            <a:r>
              <a:rPr lang="fr-FR" dirty="0" smtClean="0"/>
              <a:t>Que voulez-vous que les personnes retiennent après avoir vu votre présentation ?</a:t>
            </a:r>
          </a:p>
          <a:p>
            <a:endParaRPr lang="fr-FR" dirty="0" smtClean="0"/>
          </a:p>
          <a:p>
            <a:r>
              <a:rPr lang="fr-FR" dirty="0" smtClean="0"/>
              <a:t>Enregistrez votre présentation dans une vidéo pour pouvoir la distribuer facilement (Pour créer une vidéo, cliquez sur l’onglet Fichier, puis sur Partager. Sous Types de fichiers, cliquez sur Créer une vidéo.)</a:t>
            </a:r>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31</a:t>
            </a:fld>
            <a:endParaRPr lang="fr-F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32</a:t>
            </a:fld>
            <a:endParaRPr lang="fr-FR" dirty="0" smtClean="0"/>
          </a:p>
        </p:txBody>
      </p:sp>
      <p:sp>
        <p:nvSpPr>
          <p:cNvPr id="40965" name="Rectangle 2"/>
          <p:cNvSpPr>
            <a:spLocks noGrp="1" noRot="1" noChangeAspect="1" noChangeArrowheads="1" noTextEdit="1"/>
          </p:cNvSpPr>
          <p:nvPr>
            <p:ph type="sldImg"/>
          </p:nvPr>
        </p:nvSpPr>
        <p:spPr>
          <a:xfrm>
            <a:off x="1157288" y="449263"/>
            <a:ext cx="4541837" cy="3408362"/>
          </a:xfrm>
          <a:ln/>
        </p:spPr>
      </p:sp>
      <p:sp>
        <p:nvSpPr>
          <p:cNvPr id="40966" name="Rectangle 3"/>
          <p:cNvSpPr>
            <a:spLocks noGrp="1" noChangeArrowheads="1"/>
          </p:cNvSpPr>
          <p:nvPr>
            <p:ph type="body" idx="1"/>
          </p:nvPr>
        </p:nvSpPr>
        <p:spPr>
          <a:xfrm>
            <a:off x="307492" y="4139472"/>
            <a:ext cx="6261652" cy="4593861"/>
          </a:xfrm>
          <a:noFill/>
          <a:ln/>
        </p:spPr>
        <p:txBody>
          <a:bodyPr/>
          <a:lstStyle/>
          <a:p>
            <a:pPr>
              <a:buFontTx/>
              <a:buNone/>
            </a:pPr>
            <a:endParaRPr lang="fr-FR"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1987" name="Rectangle 25"/>
          <p:cNvSpPr>
            <a:spLocks noGrp="1" noChangeArrowheads="1"/>
          </p:cNvSpPr>
          <p:nvPr>
            <p:ph type="ftr" sz="quarter" idx="4"/>
          </p:nvPr>
        </p:nvSpPr>
        <p:spPr>
          <a:noFill/>
        </p:spPr>
        <p:txBody>
          <a:bodyPr/>
          <a:lstStyle/>
          <a:p>
            <a:r>
              <a:rPr lang="fr-FR" dirty="0" smtClean="0"/>
              <a:t>Microsoft Confidentiel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fr-FR" smtClean="0"/>
              <a:pPr/>
              <a:t>33</a:t>
            </a:fld>
            <a:endParaRPr lang="fr-FR"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fr-FR"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3011" name="Rectangle 25"/>
          <p:cNvSpPr>
            <a:spLocks noGrp="1" noChangeArrowheads="1"/>
          </p:cNvSpPr>
          <p:nvPr>
            <p:ph type="ftr" sz="quarter" idx="4"/>
          </p:nvPr>
        </p:nvSpPr>
        <p:spPr>
          <a:noFill/>
        </p:spPr>
        <p:txBody>
          <a:bodyPr/>
          <a:lstStyle/>
          <a:p>
            <a:r>
              <a:rPr lang="fr-FR" dirty="0" smtClean="0"/>
              <a:t>Microsoft Confidentiel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fr-FR" smtClean="0"/>
              <a:pPr/>
              <a:t>34</a:t>
            </a:fld>
            <a:endParaRPr lang="fr-FR"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fr-FR" dirty="0" smtClean="0"/>
              <a:t>Votre présentation est-elle aussi claire que possible ? Pensez à placer du contenu supplémentaire dans l’annexe.</a:t>
            </a:r>
          </a:p>
          <a:p>
            <a:r>
              <a:rPr lang="fr-FR" dirty="0" smtClean="0"/>
              <a:t>Utilisez des diapositives en annexe pour y placer du contenu auquel vous pouvez faire référence pendant la diapositive relative aux questions ou que les participants peuvent approfondir ultérieurement.</a:t>
            </a:r>
          </a:p>
          <a:p>
            <a:pPr>
              <a:buFontTx/>
              <a:buNone/>
            </a:pPr>
            <a:endParaRPr lang="fr-FR" dirty="0" smtClean="0"/>
          </a:p>
          <a:p>
            <a:endParaRPr lang="fr-FR" dirty="0" smtClean="0"/>
          </a:p>
          <a:p>
            <a:endParaRPr lang="fr-FR" dirty="0" smtClean="0"/>
          </a:p>
          <a:p>
            <a:endParaRPr lang="fr-FR"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fr-FR" dirty="0" smtClean="0"/>
              <a:t>Fournissez une brève vue d’ensemble de la présentation.</a:t>
            </a:r>
            <a:r>
              <a:rPr lang="fr-FR" baseline="0" dirty="0" smtClean="0"/>
              <a:t> D</a:t>
            </a:r>
            <a:r>
              <a:rPr lang="fr-FR" dirty="0" smtClean="0"/>
              <a:t>écrivez l’objectif principal de la présentation et expliquez son importance.</a:t>
            </a:r>
          </a:p>
          <a:p>
            <a:pPr>
              <a:lnSpc>
                <a:spcPct val="80000"/>
              </a:lnSpc>
            </a:pPr>
            <a:r>
              <a:rPr lang="fr-FR" dirty="0" smtClean="0"/>
              <a:t>Présentez chaque sujet principal.</a:t>
            </a:r>
          </a:p>
          <a:p>
            <a:r>
              <a:rPr lang="fr-FR" dirty="0" smtClean="0"/>
              <a:t>Pour fournir une feuille de route à votre audience, vous</a:t>
            </a:r>
            <a:r>
              <a:rPr lang="fr-FR" baseline="0" dirty="0" smtClean="0"/>
              <a:t> pouvez </a:t>
            </a:r>
            <a:r>
              <a:rPr lang="fr-FR" dirty="0" smtClean="0"/>
              <a:t>répéter cette diapositive de vue d’ensemble tout au long de la présentation afin de mettre en évidence le sujet suivant.</a:t>
            </a:r>
          </a:p>
        </p:txBody>
      </p:sp>
      <p:sp>
        <p:nvSpPr>
          <p:cNvPr id="4" name="Slide Number Placeholder 3"/>
          <p:cNvSpPr>
            <a:spLocks noGrp="1"/>
          </p:cNvSpPr>
          <p:nvPr>
            <p:ph type="sldNum" sz="quarter" idx="10"/>
          </p:nvPr>
        </p:nvSpPr>
        <p:spPr/>
        <p:txBody>
          <a:bodyPr/>
          <a:lstStyle/>
          <a:p>
            <a:fld id="{EC6EAC7D-5A89-47C2-8ABA-56C9C2DEF7A4}"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75693FD4-8F83-4EF7-AC3F-0DC0388986B0}"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fr-FR" b="1" cap="small" baseline="0">
                <a:solidFill>
                  <a:srgbClr val="003300"/>
                </a:solidFill>
              </a:defRPr>
            </a:lvl1pPr>
          </a:lstStyle>
          <a:p>
            <a:r>
              <a:rPr kumimoji="0" lang="fr-FR"/>
              <a:t>Modifiez le style du titre</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fr-FR" sz="2000" b="0">
                <a:solidFill>
                  <a:schemeClr val="tx1"/>
                </a:solidFill>
                <a:latin typeface="Georgia" pitchFamily="18" charset="0"/>
              </a:defRPr>
            </a:lvl1pPr>
            <a:lvl2pPr marL="457200" indent="0" algn="ctr" eaLnBrk="1" latinLnBrk="0" hangingPunct="1">
              <a:buNone/>
              <a:defRPr kumimoji="0" lang="fr-FR">
                <a:solidFill>
                  <a:schemeClr val="tx1">
                    <a:tint val="75000"/>
                  </a:schemeClr>
                </a:solidFill>
              </a:defRPr>
            </a:lvl2pPr>
            <a:lvl3pPr marL="914400" indent="0" algn="ctr" eaLnBrk="1" latinLnBrk="0" hangingPunct="1">
              <a:buNone/>
              <a:defRPr kumimoji="0" lang="fr-FR">
                <a:solidFill>
                  <a:schemeClr val="tx1">
                    <a:tint val="75000"/>
                  </a:schemeClr>
                </a:solidFill>
              </a:defRPr>
            </a:lvl3pPr>
            <a:lvl4pPr marL="1371600" indent="0" algn="ctr" eaLnBrk="1" latinLnBrk="0" hangingPunct="1">
              <a:buNone/>
              <a:defRPr kumimoji="0" lang="fr-FR">
                <a:solidFill>
                  <a:schemeClr val="tx1">
                    <a:tint val="75000"/>
                  </a:schemeClr>
                </a:solidFill>
              </a:defRPr>
            </a:lvl4pPr>
            <a:lvl5pPr marL="1828800" indent="0" algn="ctr" eaLnBrk="1" latinLnBrk="0" hangingPunct="1">
              <a:buNone/>
              <a:defRPr kumimoji="0" lang="fr-FR">
                <a:solidFill>
                  <a:schemeClr val="tx1">
                    <a:tint val="75000"/>
                  </a:schemeClr>
                </a:solidFill>
              </a:defRPr>
            </a:lvl5pPr>
            <a:lvl6pPr marL="2286000" indent="0" algn="ctr" eaLnBrk="1" latinLnBrk="0" hangingPunct="1">
              <a:buNone/>
              <a:defRPr kumimoji="0" lang="fr-FR">
                <a:solidFill>
                  <a:schemeClr val="tx1">
                    <a:tint val="75000"/>
                  </a:schemeClr>
                </a:solidFill>
              </a:defRPr>
            </a:lvl6pPr>
            <a:lvl7pPr marL="2743200" indent="0" algn="ctr" eaLnBrk="1" latinLnBrk="0" hangingPunct="1">
              <a:buNone/>
              <a:defRPr kumimoji="0" lang="fr-FR">
                <a:solidFill>
                  <a:schemeClr val="tx1">
                    <a:tint val="75000"/>
                  </a:schemeClr>
                </a:solidFill>
              </a:defRPr>
            </a:lvl7pPr>
            <a:lvl8pPr marL="3200400" indent="0" algn="ctr" eaLnBrk="1" latinLnBrk="0" hangingPunct="1">
              <a:buNone/>
              <a:defRPr kumimoji="0" lang="fr-FR">
                <a:solidFill>
                  <a:schemeClr val="tx1">
                    <a:tint val="75000"/>
                  </a:schemeClr>
                </a:solidFill>
              </a:defRPr>
            </a:lvl8pPr>
            <a:lvl9pPr marL="3657600" indent="0" algn="ctr" eaLnBrk="1" latinLnBrk="0" hangingPunct="1">
              <a:buNone/>
              <a:defRPr kumimoji="0" lang="fr-FR">
                <a:solidFill>
                  <a:schemeClr val="tx1">
                    <a:tint val="75000"/>
                  </a:schemeClr>
                </a:solidFill>
              </a:defRPr>
            </a:lvl9pPr>
          </a:lstStyle>
          <a:p>
            <a:pPr eaLnBrk="1" latinLnBrk="0" hangingPunct="1"/>
            <a:r>
              <a:rPr lang="fr-FR" smtClean="0"/>
              <a:t>Modifiez le style des sous-titres du masque</a:t>
            </a:r>
            <a:endParaRP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fr-FR" sz="2000" baseline="0"/>
            </a:lvl1pPr>
          </a:lstStyle>
          <a:p>
            <a:r>
              <a:rPr kumimoji="0" lang="fr-FR"/>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x">
  <p:cSld name="Titre, contenu et texte">
    <p:spTree>
      <p:nvGrpSpPr>
        <p:cNvPr id="1" name=""/>
        <p:cNvGrpSpPr/>
        <p:nvPr/>
      </p:nvGrpSpPr>
      <p:grpSpPr>
        <a:xfrm>
          <a:off x="0" y="0"/>
          <a:ext cx="0" cy="0"/>
          <a:chOff x="0" y="0"/>
          <a:chExt cx="0" cy="0"/>
        </a:xfrm>
      </p:grpSpPr>
      <p:sp>
        <p:nvSpPr>
          <p:cNvPr id="2" name="Title 1"/>
          <p:cNvSpPr>
            <a:spLocks noGrp="1"/>
          </p:cNvSpPr>
          <p:nvPr>
            <p:ph type="title"/>
          </p:nvPr>
        </p:nvSpPr>
        <p:spPr>
          <a:xfrm>
            <a:off x="685800" y="355600"/>
            <a:ext cx="8194675" cy="1143000"/>
          </a:xfrm>
        </p:spPr>
        <p:txBody>
          <a:bodyPr/>
          <a:lstStyle/>
          <a:p>
            <a:pPr eaLnBrk="1" latinLnBrk="0" hangingPunct="1"/>
            <a:r>
              <a:rPr lang="fr-FR" smtClean="0"/>
              <a:t>Modifiez le style du titre</a:t>
            </a:r>
            <a:endParaRPr/>
          </a:p>
        </p:txBody>
      </p:sp>
      <p:sp>
        <p:nvSpPr>
          <p:cNvPr id="3" name="Content Placeholder 2"/>
          <p:cNvSpPr>
            <a:spLocks noGrp="1"/>
          </p:cNvSpPr>
          <p:nvPr>
            <p:ph sz="half" idx="1"/>
          </p:nvPr>
        </p:nvSpPr>
        <p:spPr>
          <a:xfrm>
            <a:off x="673100" y="1497013"/>
            <a:ext cx="3975100" cy="4759325"/>
          </a:xfrm>
        </p:spPr>
        <p:txBody>
          <a:bodyPr/>
          <a:lstStyle>
            <a:lvl4pPr eaLnBrk="1" latinLnBrk="0" hangingPunct="1">
              <a:defRPr kumimoji="0" lang="fr-FR" baseline="0"/>
            </a:lvl4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p:txBody>
      </p:sp>
      <p:sp>
        <p:nvSpPr>
          <p:cNvPr id="4" name="Text Placeholder 3"/>
          <p:cNvSpPr>
            <a:spLocks noGrp="1"/>
          </p:cNvSpPr>
          <p:nvPr>
            <p:ph type="body" sz="half" idx="2"/>
          </p:nvPr>
        </p:nvSpPr>
        <p:spPr>
          <a:xfrm>
            <a:off x="4937760" y="1497013"/>
            <a:ext cx="3977640" cy="4759325"/>
          </a:xfrm>
        </p:spPr>
        <p:txBody>
          <a:bodyPr/>
          <a:lstStyle>
            <a:lvl4pPr eaLnBrk="1" latinLnBrk="0" hangingPunct="1">
              <a:defRPr kumimoji="0" lang="fr-FR" baseline="0"/>
            </a:lvl4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p:txBody>
      </p:sp>
      <p:sp>
        <p:nvSpPr>
          <p:cNvPr id="5" name="Date Placeholder 3"/>
          <p:cNvSpPr>
            <a:spLocks noGrp="1"/>
          </p:cNvSpPr>
          <p:nvPr>
            <p:ph type="dt" sz="half" idx="10"/>
          </p:nvPr>
        </p:nvSpPr>
        <p:spPr>
          <a:xfrm>
            <a:off x="762000" y="6356350"/>
            <a:ext cx="2133600" cy="365125"/>
          </a:xfrm>
        </p:spPr>
        <p:txBody>
          <a:bodyPr/>
          <a:lstStyle/>
          <a:p>
            <a:fld id="{757B281C-5159-4971-8228-52B9A72E9ED2}" type="datetimeFigureOut">
              <a:pPr/>
              <a:t>12/17/2009</a:t>
            </a:fld>
            <a:endParaRPr kumimoji="0" lang="fr-FR"/>
          </a:p>
        </p:txBody>
      </p:sp>
      <p:sp>
        <p:nvSpPr>
          <p:cNvPr id="6" name="Footer Placeholder 4"/>
          <p:cNvSpPr>
            <a:spLocks noGrp="1"/>
          </p:cNvSpPr>
          <p:nvPr>
            <p:ph type="ftr" sz="quarter" idx="11"/>
          </p:nvPr>
        </p:nvSpPr>
        <p:spPr>
          <a:xfrm>
            <a:off x="3352800" y="6356350"/>
            <a:ext cx="2895600" cy="365125"/>
          </a:xfrm>
        </p:spPr>
        <p:txBody>
          <a:bodyPr/>
          <a:lstStyle/>
          <a:p>
            <a:endParaRPr kumimoji="0" lang="fr-FR"/>
          </a:p>
        </p:txBody>
      </p:sp>
      <p:sp>
        <p:nvSpPr>
          <p:cNvPr id="7"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Date Placeholder 2"/>
          <p:cNvSpPr>
            <a:spLocks noGrp="1"/>
          </p:cNvSpPr>
          <p:nvPr>
            <p:ph type="dt" sz="half" idx="10"/>
          </p:nvPr>
        </p:nvSpPr>
        <p:spPr/>
        <p:txBody>
          <a:bodyPr/>
          <a:lstStyle/>
          <a:p>
            <a:fld id="{757B281C-5159-4971-8228-52B9A72E9ED2}" type="datetimeFigureOut">
              <a:pPr/>
              <a:t>12/17/2009</a:t>
            </a:fld>
            <a:endParaRPr kumimoji="0" lang="fr-FR"/>
          </a:p>
        </p:txBody>
      </p:sp>
      <p:sp>
        <p:nvSpPr>
          <p:cNvPr id="4" name="Footer Placeholder 3"/>
          <p:cNvSpPr>
            <a:spLocks noGrp="1"/>
          </p:cNvSpPr>
          <p:nvPr>
            <p:ph type="ftr" sz="quarter" idx="11"/>
          </p:nvPr>
        </p:nvSpPr>
        <p:spPr/>
        <p:txBody>
          <a:bodyPr/>
          <a:lstStyle/>
          <a:p>
            <a:endParaRPr kumimoji="0" lang="fr-FR"/>
          </a:p>
        </p:txBody>
      </p:sp>
      <p:sp>
        <p:nvSpPr>
          <p:cNvPr id="5" name="Slide Number Placeholder 4"/>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pPr/>
              <a:t>12/17/2009</a:t>
            </a:fld>
            <a:endParaRPr kumimoji="0" lang="fr-FR"/>
          </a:p>
        </p:txBody>
      </p:sp>
      <p:sp>
        <p:nvSpPr>
          <p:cNvPr id="3" name="Footer Placeholder 2"/>
          <p:cNvSpPr>
            <a:spLocks noGrp="1"/>
          </p:cNvSpPr>
          <p:nvPr>
            <p:ph type="ftr" sz="quarter" idx="11"/>
          </p:nvPr>
        </p:nvSpPr>
        <p:spPr/>
        <p:txBody>
          <a:bodyPr/>
          <a:lstStyle/>
          <a:p>
            <a:endParaRPr kumimoji="0" lang="fr-FR"/>
          </a:p>
        </p:txBody>
      </p:sp>
      <p:sp>
        <p:nvSpPr>
          <p:cNvPr id="4" name="Slide Number Placeholder 3"/>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rrière-plan uniquemen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pPr/>
              <a:t>12/17/2009</a:t>
            </a:fld>
            <a:endParaRPr kumimoji="0" lang="fr-FR"/>
          </a:p>
        </p:txBody>
      </p:sp>
      <p:sp>
        <p:nvSpPr>
          <p:cNvPr id="4" name="Footer Placeholder 4"/>
          <p:cNvSpPr>
            <a:spLocks noGrp="1"/>
          </p:cNvSpPr>
          <p:nvPr>
            <p:ph type="ftr" sz="quarter" idx="11"/>
          </p:nvPr>
        </p:nvSpPr>
        <p:spPr>
          <a:xfrm>
            <a:off x="3352800" y="6356350"/>
            <a:ext cx="2895600" cy="365125"/>
          </a:xfrm>
        </p:spPr>
        <p:txBody>
          <a:bodyPr/>
          <a:lstStyle/>
          <a:p>
            <a:endParaRPr kumimoji="0" lang="fr-FR"/>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08/03/2017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843032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tête de section">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fr-FR" sz="4000" b="1" cap="small" baseline="0">
                <a:solidFill>
                  <a:srgbClr val="003300"/>
                </a:solidFill>
              </a:defRPr>
            </a:lvl1pPr>
          </a:lstStyle>
          <a:p>
            <a:r>
              <a:rPr kumimoji="0" lang="fr-FR"/>
              <a:t>Modifiez le style du titre</a:t>
            </a: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fr-FR" sz="1800"/>
            </a:lvl1pPr>
          </a:lstStyle>
          <a:p>
            <a:r>
              <a:rPr kumimoji="0" lang="fr-FR"/>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fr-FR"/>
            </a:lvl1pPr>
          </a:lstStyle>
          <a:p>
            <a:r>
              <a:rPr kumimoji="0" lang="fr-FR"/>
              <a:t>Modifiez le style du titre</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fr-FR" sz="3200">
                <a:latin typeface="+mn-lt"/>
              </a:defRPr>
            </a:lvl1pPr>
            <a:lvl2pPr eaLnBrk="1" latinLnBrk="0" hangingPunct="1">
              <a:defRPr kumimoji="0" lang="fr-FR" sz="2800">
                <a:latin typeface="+mn-lt"/>
              </a:defRPr>
            </a:lvl2pPr>
            <a:lvl3pPr eaLnBrk="1" latinLnBrk="0" hangingPunct="1">
              <a:defRPr kumimoji="0" lang="fr-FR" sz="2400">
                <a:latin typeface="+mn-lt"/>
              </a:defRPr>
            </a:lvl3pPr>
            <a:lvl4pPr eaLnBrk="1" latinLnBrk="0" hangingPunct="1">
              <a:defRPr kumimoji="0" lang="fr-FR" sz="2400">
                <a:latin typeface="+mn-lt"/>
              </a:defRPr>
            </a:lvl4pPr>
            <a:lvl5pPr eaLnBrk="1" latinLnBrk="0" hangingPunct="1">
              <a:defRPr kumimoji="0" lang="fr-FR" sz="2400">
                <a:latin typeface="+mn-lt"/>
              </a:defRPr>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fr-FR"/>
            </a:lvl1pPr>
          </a:lstStyle>
          <a:p>
            <a:pPr eaLnBrk="1" latinLnBrk="0" hangingPunct="1"/>
            <a:r>
              <a:rPr lang="fr-FR" smtClean="0"/>
              <a:t>Modifiez le style du titre</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Modifiez les styles du texte du masque</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Modifiez les styles du texte du masque</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7" name="Date Placeholder 6"/>
          <p:cNvSpPr>
            <a:spLocks noGrp="1"/>
          </p:cNvSpPr>
          <p:nvPr>
            <p:ph type="dt" sz="half" idx="10"/>
          </p:nvPr>
        </p:nvSpPr>
        <p:spPr/>
        <p:txBody>
          <a:bodyPr/>
          <a:lstStyle/>
          <a:p>
            <a:fld id="{757B281C-5159-4971-8228-52B9A72E9ED2}" type="datetimeFigureOut">
              <a:pPr/>
              <a:t>12/17/2009</a:t>
            </a:fld>
            <a:endParaRPr kumimoji="0" lang="fr-FR"/>
          </a:p>
        </p:txBody>
      </p:sp>
      <p:sp>
        <p:nvSpPr>
          <p:cNvPr id="8" name="Footer Placeholder 7"/>
          <p:cNvSpPr>
            <a:spLocks noGrp="1"/>
          </p:cNvSpPr>
          <p:nvPr>
            <p:ph type="ftr" sz="quarter" idx="11"/>
          </p:nvPr>
        </p:nvSpPr>
        <p:spPr/>
        <p:txBody>
          <a:bodyPr/>
          <a:lstStyle/>
          <a:p>
            <a:endParaRPr kumimoji="0" lang="fr-FR"/>
          </a:p>
        </p:txBody>
      </p:sp>
      <p:sp>
        <p:nvSpPr>
          <p:cNvPr id="9" name="Slide Number Placeholder 8"/>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fr-FR" sz="2000" b="1"/>
            </a:lvl1pPr>
          </a:lstStyle>
          <a:p>
            <a:pPr eaLnBrk="1" latinLnBrk="0" hangingPunct="1"/>
            <a:r>
              <a:rPr lang="fr-FR" smtClean="0"/>
              <a:t>Modifiez le style du titre</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fr-FR" sz="3200"/>
            </a:lvl1pPr>
            <a:lvl2pPr eaLnBrk="1" latinLnBrk="0" hangingPunct="1">
              <a:defRPr kumimoji="0" lang="fr-FR" sz="2800"/>
            </a:lvl2pPr>
            <a:lvl3pPr eaLnBrk="1" latinLnBrk="0" hangingPunct="1">
              <a:defRPr kumimoji="0" lang="fr-FR" sz="2400"/>
            </a:lvl3pPr>
            <a:lvl4pPr eaLnBrk="1" latinLnBrk="0" hangingPunct="1">
              <a:defRPr kumimoji="0" lang="fr-FR" sz="2000"/>
            </a:lvl4pPr>
            <a:lvl5pPr eaLnBrk="1" latinLnBrk="0" hangingPunct="1">
              <a:defRPr kumimoji="0" lang="fr-FR" sz="2000"/>
            </a:lvl5pPr>
            <a:lvl6pPr eaLnBrk="1" latinLnBrk="0" hangingPunct="1">
              <a:defRPr kumimoji="0" lang="fr-FR" sz="2000"/>
            </a:lvl6pPr>
            <a:lvl7pPr eaLnBrk="1" latinLnBrk="0" hangingPunct="1">
              <a:defRPr kumimoji="0" lang="fr-FR" sz="2000"/>
            </a:lvl7pPr>
            <a:lvl8pPr eaLnBrk="1" latinLnBrk="0" hangingPunct="1">
              <a:defRPr kumimoji="0" lang="fr-FR" sz="2000"/>
            </a:lvl8pPr>
            <a:lvl9pPr eaLnBrk="1" latinLnBrk="0" hangingPunct="1">
              <a:defRPr kumimoji="0" lang="fr-FR" sz="20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smtClean="0"/>
              <a:t>Modifiez les styles du texte du masque</a:t>
            </a: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fr-FR" sz="2000" b="1"/>
            </a:lvl1pPr>
          </a:lstStyle>
          <a:p>
            <a:pPr eaLnBrk="1" latinLnBrk="0" hangingPunct="1"/>
            <a:r>
              <a:rPr lang="fr-FR" smtClean="0"/>
              <a:t>Modifiez le style du titre</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fr-FR" sz="3200"/>
            </a:lvl1pPr>
            <a:lvl2pPr marL="457200" indent="0" eaLnBrk="1" latinLnBrk="0" hangingPunct="1">
              <a:buNone/>
              <a:defRPr kumimoji="0" lang="fr-FR" sz="2800"/>
            </a:lvl2pPr>
            <a:lvl3pPr marL="914400" indent="0" eaLnBrk="1" latinLnBrk="0" hangingPunct="1">
              <a:buNone/>
              <a:defRPr kumimoji="0" lang="fr-FR" sz="2400"/>
            </a:lvl3pPr>
            <a:lvl4pPr marL="1371600" indent="0" eaLnBrk="1" latinLnBrk="0" hangingPunct="1">
              <a:buNone/>
              <a:defRPr kumimoji="0" lang="fr-FR" sz="2000"/>
            </a:lvl4pPr>
            <a:lvl5pPr marL="1828800" indent="0" eaLnBrk="1" latinLnBrk="0" hangingPunct="1">
              <a:buNone/>
              <a:defRPr kumimoji="0" lang="fr-FR" sz="2000"/>
            </a:lvl5pPr>
            <a:lvl6pPr marL="2286000" indent="0" eaLnBrk="1" latinLnBrk="0" hangingPunct="1">
              <a:buNone/>
              <a:defRPr kumimoji="0" lang="fr-FR" sz="2000"/>
            </a:lvl6pPr>
            <a:lvl7pPr marL="2743200" indent="0" eaLnBrk="1" latinLnBrk="0" hangingPunct="1">
              <a:buNone/>
              <a:defRPr kumimoji="0" lang="fr-FR" sz="2000"/>
            </a:lvl7pPr>
            <a:lvl8pPr marL="3200400" indent="0" eaLnBrk="1" latinLnBrk="0" hangingPunct="1">
              <a:buNone/>
              <a:defRPr kumimoji="0" lang="fr-FR" sz="2000"/>
            </a:lvl8pPr>
            <a:lvl9pPr marL="3657600" indent="0" eaLnBrk="1" latinLnBrk="0" hangingPunct="1">
              <a:buNone/>
              <a:defRPr kumimoji="0" lang="fr-FR" sz="2000"/>
            </a:lvl9pPr>
          </a:lstStyle>
          <a:p>
            <a:pPr eaLnBrk="1" latinLnBrk="0" hangingPunct="1"/>
            <a:r>
              <a:rPr lang="fr-FR" smtClean="0"/>
              <a:t>Cliquez sur l'icône pour ajouter une image</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smtClean="0"/>
              <a:t>Modifiez les styles du texte du masque</a:t>
            </a: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Vertical Text Placeholder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pPr eaLnBrk="1" latinLnBrk="0" hangingPunct="1"/>
            <a:r>
              <a:rPr lang="fr-FR" smtClean="0"/>
              <a:t>Modifiez le style du titre</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pPr eaLnBrk="1" latinLnBrk="0" hangingPunct="1"/>
            <a:r>
              <a:rPr kumimoji="0" lang="fr-FR" smtClean="0"/>
              <a:t>Modifiez le style du titre</a:t>
            </a:r>
            <a:endParaRPr kumimoji="0" lang="en-US" smtClean="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latinLnBrk="0" hangingPunct="1">
              <a:defRPr kumimoji="0" lang="fr-FR" sz="1200">
                <a:solidFill>
                  <a:schemeClr val="tx1">
                    <a:tint val="75000"/>
                  </a:schemeClr>
                </a:solidFill>
              </a:defRPr>
            </a:lvl1pPr>
          </a:lstStyle>
          <a:p>
            <a:fld id="{757B281C-5159-4971-8228-52B9A72E9ED2}" type="datetimeFigureOut">
              <a:pPr/>
              <a:t>12/17/2009</a:t>
            </a:fld>
            <a:endParaRPr kumimoji="0" lang="fr-FR"/>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latinLnBrk="0" hangingPunct="1">
              <a:defRPr kumimoji="0" lang="fr-FR" sz="1200">
                <a:solidFill>
                  <a:schemeClr val="tx1">
                    <a:tint val="75000"/>
                  </a:schemeClr>
                </a:solidFill>
              </a:defRPr>
            </a:lvl1pPr>
          </a:lstStyle>
          <a:p>
            <a:endParaRPr kumimoji="0" lang="fr-FR"/>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latinLnBrk="0" hangingPunct="1">
              <a:defRPr kumimoji="0" lang="fr-FR" sz="1200">
                <a:solidFill>
                  <a:schemeClr val="tx1">
                    <a:tint val="75000"/>
                  </a:schemeClr>
                </a:solidFill>
              </a:defRPr>
            </a:lvl1pPr>
          </a:lstStyle>
          <a:p>
            <a:fld id="{33D6E5A2-EC83-451F-A719-9AC1370DD5CF}" type="slidenum">
              <a:pPr/>
              <a:t>‹N°›</a:t>
            </a:fld>
            <a:endParaRPr kumimoji="0" lang="fr-FR"/>
          </a:p>
        </p:txBody>
      </p:sp>
      <p:pic>
        <p:nvPicPr>
          <p:cNvPr id="8" name="Picture 7"/>
          <p:cNvPicPr>
            <a:picLocks noChangeAspect="1"/>
          </p:cNvPicPr>
          <p:nvPr/>
        </p:nvPicPr>
        <p:blipFill rotWithShape="1">
          <a:blip r:embed="rId17"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62" r:id="rId10"/>
    <p:sldLayoutId id="2147483654" r:id="rId11"/>
    <p:sldLayoutId id="2147483655" r:id="rId12"/>
    <p:sldLayoutId id="2147483663" r:id="rId13"/>
    <p:sldLayoutId id="2147483664" r:id="rId14"/>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kumimoji="0" lang="fr-F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p:bodyStyle>
    <p:otherStyle>
      <a:defPPr>
        <a:defRPr kumimoji="0" lang="fr-FR"/>
      </a:defPPr>
      <a:lvl1pPr marL="0" algn="l" defTabSz="914400" rtl="0" eaLnBrk="1" latinLnBrk="0" hangingPunct="1">
        <a:defRPr kumimoji="0" lang="fr-FR" sz="1800" kern="1200">
          <a:solidFill>
            <a:schemeClr val="tx1"/>
          </a:solidFill>
          <a:latin typeface="+mn-lt"/>
          <a:ea typeface="+mn-ea"/>
          <a:cs typeface="+mn-cs"/>
        </a:defRPr>
      </a:lvl1pPr>
      <a:lvl2pPr marL="457200" algn="l" defTabSz="914400" rtl="0" eaLnBrk="1" latinLnBrk="0" hangingPunct="1">
        <a:defRPr kumimoji="0" lang="fr-FR" sz="1800" kern="1200">
          <a:solidFill>
            <a:schemeClr val="tx1"/>
          </a:solidFill>
          <a:latin typeface="+mn-lt"/>
          <a:ea typeface="+mn-ea"/>
          <a:cs typeface="+mn-cs"/>
        </a:defRPr>
      </a:lvl2pPr>
      <a:lvl3pPr marL="914400" algn="l" defTabSz="914400" rtl="0" eaLnBrk="1" latinLnBrk="0" hangingPunct="1">
        <a:defRPr kumimoji="0" lang="fr-FR" sz="1800" kern="1200">
          <a:solidFill>
            <a:schemeClr val="tx1"/>
          </a:solidFill>
          <a:latin typeface="+mn-lt"/>
          <a:ea typeface="+mn-ea"/>
          <a:cs typeface="+mn-cs"/>
        </a:defRPr>
      </a:lvl3pPr>
      <a:lvl4pPr marL="1371600" algn="l" defTabSz="914400" rtl="0" eaLnBrk="1" latinLnBrk="0" hangingPunct="1">
        <a:defRPr kumimoji="0" lang="fr-FR" sz="1800" kern="1200">
          <a:solidFill>
            <a:schemeClr val="tx1"/>
          </a:solidFill>
          <a:latin typeface="+mn-lt"/>
          <a:ea typeface="+mn-ea"/>
          <a:cs typeface="+mn-cs"/>
        </a:defRPr>
      </a:lvl4pPr>
      <a:lvl5pPr marL="1828800" algn="l" defTabSz="914400" rtl="0" eaLnBrk="1" latinLnBrk="0" hangingPunct="1">
        <a:defRPr kumimoji="0" lang="fr-FR" sz="1800" kern="1200">
          <a:solidFill>
            <a:schemeClr val="tx1"/>
          </a:solidFill>
          <a:latin typeface="+mn-lt"/>
          <a:ea typeface="+mn-ea"/>
          <a:cs typeface="+mn-cs"/>
        </a:defRPr>
      </a:lvl5pPr>
      <a:lvl6pPr marL="2286000" algn="l" defTabSz="914400" rtl="0" eaLnBrk="1" latinLnBrk="0" hangingPunct="1">
        <a:defRPr kumimoji="0" lang="fr-FR" sz="1800" kern="1200">
          <a:solidFill>
            <a:schemeClr val="tx1"/>
          </a:solidFill>
          <a:latin typeface="+mn-lt"/>
          <a:ea typeface="+mn-ea"/>
          <a:cs typeface="+mn-cs"/>
        </a:defRPr>
      </a:lvl6pPr>
      <a:lvl7pPr marL="2743200" algn="l" defTabSz="914400" rtl="0" eaLnBrk="1" latinLnBrk="0" hangingPunct="1">
        <a:defRPr kumimoji="0" lang="fr-FR" sz="1800" kern="1200">
          <a:solidFill>
            <a:schemeClr val="tx1"/>
          </a:solidFill>
          <a:latin typeface="+mn-lt"/>
          <a:ea typeface="+mn-ea"/>
          <a:cs typeface="+mn-cs"/>
        </a:defRPr>
      </a:lvl7pPr>
      <a:lvl8pPr marL="3200400" algn="l" defTabSz="914400" rtl="0" eaLnBrk="1" latinLnBrk="0" hangingPunct="1">
        <a:defRPr kumimoji="0" lang="fr-FR" sz="1800" kern="1200">
          <a:solidFill>
            <a:schemeClr val="tx1"/>
          </a:solidFill>
          <a:latin typeface="+mn-lt"/>
          <a:ea typeface="+mn-ea"/>
          <a:cs typeface="+mn-cs"/>
        </a:defRPr>
      </a:lvl8pPr>
      <a:lvl9pPr marL="3657600" algn="l" defTabSz="914400" rtl="0" eaLnBrk="1" latinLnBrk="0" hangingPunct="1">
        <a:defRPr kumimoji="0"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jpe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9.jpeg"/><Relationship Id="rId5" Type="http://schemas.openxmlformats.org/officeDocument/2006/relationships/notesSlide" Target="../notesSlides/notesSlide13.xml"/><Relationship Id="rId4"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0.jpeg"/><Relationship Id="rId5" Type="http://schemas.openxmlformats.org/officeDocument/2006/relationships/chart" Target="../charts/chart1.xml"/><Relationship Id="rId4"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8" Type="http://schemas.openxmlformats.org/officeDocument/2006/relationships/hyperlink" Target="mailto:Mavis@greatcompany.com" TargetMode="External"/><Relationship Id="rId3" Type="http://schemas.openxmlformats.org/officeDocument/2006/relationships/tags" Target="../tags/tag29.xml"/><Relationship Id="rId7" Type="http://schemas.openxmlformats.org/officeDocument/2006/relationships/hyperlink" Target="mailto:Dee@greatcompany.Com" TargetMode="Externa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hyperlink" Target="mailto:Jim@greatcompany.com" TargetMode="External"/><Relationship Id="rId5" Type="http://schemas.openxmlformats.org/officeDocument/2006/relationships/notesSlide" Target="../notesSlides/notesSlide16.xml"/><Relationship Id="rId4" Type="http://schemas.openxmlformats.org/officeDocument/2006/relationships/slideLayout" Target="../slideLayouts/slideLayout3.xml"/><Relationship Id="rId9" Type="http://schemas.openxmlformats.org/officeDocument/2006/relationships/hyperlink" Target="mailto:Doug@company.com" TargetMode="External"/></Relationships>
</file>

<file path=ppt/slides/_rels/slide28.xml.rels><?xml version="1.0" encoding="UTF-8" standalone="yes"?>
<Relationships xmlns="http://schemas.openxmlformats.org/package/2006/relationships"><Relationship Id="rId8" Type="http://schemas.openxmlformats.org/officeDocument/2006/relationships/tags" Target="../tags/tag37.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notesSlide" Target="../notesSlides/notesSlide17.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slideLayout" Target="../slideLayouts/slideLayout11.xml"/><Relationship Id="rId5" Type="http://schemas.openxmlformats.org/officeDocument/2006/relationships/tags" Target="../tags/tag34.xml"/><Relationship Id="rId10" Type="http://schemas.openxmlformats.org/officeDocument/2006/relationships/tags" Target="../tags/tag39.xml"/><Relationship Id="rId4" Type="http://schemas.openxmlformats.org/officeDocument/2006/relationships/tags" Target="../tags/tag33.xml"/><Relationship Id="rId9" Type="http://schemas.openxmlformats.org/officeDocument/2006/relationships/tags" Target="../tags/tag38.xml"/></Relationships>
</file>

<file path=ppt/slides/_rels/slide29.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21.jpeg"/><Relationship Id="rId5" Type="http://schemas.openxmlformats.org/officeDocument/2006/relationships/notesSlide" Target="../notesSlides/notesSlide18.xml"/><Relationship Id="rId4"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hyperlink" Target="https://fr.wikipedia.org/wiki/Machine" TargetMode="Externa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hyperlink" Target="https://fr.wikipedia.org/wiki/Outil" TargetMode="Externa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13.jpeg"/><Relationship Id="rId5" Type="http://schemas.openxmlformats.org/officeDocument/2006/relationships/notesSlide" Target="../notesSlides/notesSlide19.xml"/><Relationship Id="rId4"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notesSlide" Target="../notesSlides/notesSlide20.xml"/><Relationship Id="rId4"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notesSlide" Target="../notesSlides/notesSlide21.xml"/><Relationship Id="rId4"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tags" Target="../tags/tag9.xml"/><Relationship Id="rId7" Type="http://schemas.openxmlformats.org/officeDocument/2006/relationships/hyperlink" Target="https://fr.wikipedia.org/wiki/Vannevar_Bush" TargetMode="Externa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hyperlink" Target="https://fr.wikipedia.org/wiki/1945" TargetMode="External"/><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hyperlink" Target="https://fr.wikipedia.org/wiki/1964" TargetMode="External"/><Relationship Id="rId3" Type="http://schemas.openxmlformats.org/officeDocument/2006/relationships/tags" Target="../tags/tag12.xml"/><Relationship Id="rId7" Type="http://schemas.openxmlformats.org/officeDocument/2006/relationships/hyperlink" Target="https://fr.wikipedia.org/wiki/Sketchpad" TargetMode="Externa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hyperlink" Target="https://fr.wikipedia.org/wiki/Ivan_Sutherland" TargetMode="External"/><Relationship Id="rId11" Type="http://schemas.openxmlformats.org/officeDocument/2006/relationships/image" Target="../media/image10.jpeg"/><Relationship Id="rId5" Type="http://schemas.openxmlformats.org/officeDocument/2006/relationships/notesSlide" Target="../notesSlides/notesSlide6.xml"/><Relationship Id="rId10" Type="http://schemas.openxmlformats.org/officeDocument/2006/relationships/hyperlink" Target="https://fr.wikipedia.org/wiki/Souris_(informatique)" TargetMode="External"/><Relationship Id="rId4" Type="http://schemas.openxmlformats.org/officeDocument/2006/relationships/slideLayout" Target="../slideLayouts/slideLayout3.xml"/><Relationship Id="rId9" Type="http://schemas.openxmlformats.org/officeDocument/2006/relationships/hyperlink" Target="https://fr.wikipedia.org/wiki/Douglas_Engelbart"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fr.wikipedia.org/wiki/What_you_see_is_what_you_get" TargetMode="External"/><Relationship Id="rId3" Type="http://schemas.openxmlformats.org/officeDocument/2006/relationships/tags" Target="../tags/tag15.xml"/><Relationship Id="rId7" Type="http://schemas.openxmlformats.org/officeDocument/2006/relationships/hyperlink" Target="https://fr.wikipedia.org/wiki/Xerox_Star" TargetMode="Externa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hyperlink" Target="https://fr.wikipedia.org/wiki/Xerox" TargetMode="External"/><Relationship Id="rId5" Type="http://schemas.openxmlformats.org/officeDocument/2006/relationships/notesSlide" Target="../notesSlides/notesSlide7.xml"/><Relationship Id="rId4" Type="http://schemas.openxmlformats.org/officeDocument/2006/relationships/slideLayout" Target="../slideLayouts/slideLayout3.xml"/><Relationship Id="rId9" Type="http://schemas.openxmlformats.org/officeDocument/2006/relationships/image" Target="../media/image11.jpeg"/></Relationships>
</file>

<file path=ppt/slides/_rels/slide8.xml.rels><?xml version="1.0" encoding="UTF-8" standalone="yes"?>
<Relationships xmlns="http://schemas.openxmlformats.org/package/2006/relationships"><Relationship Id="rId8" Type="http://schemas.openxmlformats.org/officeDocument/2006/relationships/hyperlink" Target="https://fr.wikipedia.org/wiki/Hypertexte" TargetMode="External"/><Relationship Id="rId3" Type="http://schemas.openxmlformats.org/officeDocument/2006/relationships/tags" Target="../tags/tag18.xml"/><Relationship Id="rId7" Type="http://schemas.openxmlformats.org/officeDocument/2006/relationships/hyperlink" Target="https://fr.wikipedia.org/wiki/Tim_Berners-Lee" TargetMode="Externa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hyperlink" Target="https://fr.wikipedia.org/wiki/Robert_Cailliau" TargetMode="External"/><Relationship Id="rId5" Type="http://schemas.openxmlformats.org/officeDocument/2006/relationships/notesSlide" Target="../notesSlides/notesSlide8.xml"/><Relationship Id="rId10" Type="http://schemas.openxmlformats.org/officeDocument/2006/relationships/image" Target="../media/image12.jpeg"/><Relationship Id="rId4" Type="http://schemas.openxmlformats.org/officeDocument/2006/relationships/slideLayout" Target="../slideLayouts/slideLayout3.xml"/><Relationship Id="rId9" Type="http://schemas.openxmlformats.org/officeDocument/2006/relationships/hyperlink" Target="https://fr.wikipedia.org/wiki/World_Wide_Web"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fr.wikipedia.org/wiki/Informatique_ubiquitaire" TargetMode="External"/><Relationship Id="rId3" Type="http://schemas.openxmlformats.org/officeDocument/2006/relationships/tags" Target="../tags/tag21.xml"/><Relationship Id="rId7" Type="http://schemas.openxmlformats.org/officeDocument/2006/relationships/hyperlink" Target="https://fr.wikipedia.org/wiki/Mark_Weiser" TargetMode="External"/><Relationship Id="rId12" Type="http://schemas.openxmlformats.org/officeDocument/2006/relationships/image" Target="../media/image13.jpe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hyperlink" Target="https://fr.wikipedia.org/wiki/1991" TargetMode="External"/><Relationship Id="rId11" Type="http://schemas.openxmlformats.org/officeDocument/2006/relationships/hyperlink" Target="https://fr.wikipedia.org/wiki/Smartphone" TargetMode="External"/><Relationship Id="rId5" Type="http://schemas.openxmlformats.org/officeDocument/2006/relationships/notesSlide" Target="../notesSlides/notesSlide9.xml"/><Relationship Id="rId10" Type="http://schemas.openxmlformats.org/officeDocument/2006/relationships/hyperlink" Target="https://fr.wikipedia.org/wiki/Tablet_PC" TargetMode="External"/><Relationship Id="rId4" Type="http://schemas.openxmlformats.org/officeDocument/2006/relationships/slideLayout" Target="../slideLayouts/slideLayout3.xml"/><Relationship Id="rId9" Type="http://schemas.openxmlformats.org/officeDocument/2006/relationships/hyperlink" Target="https://fr.wikipedia.org/wiki/Assistant_personne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411760" y="2060848"/>
            <a:ext cx="6180224" cy="1470025"/>
          </a:xfrm>
        </p:spPr>
        <p:txBody>
          <a:bodyPr/>
          <a:lstStyle/>
          <a:p>
            <a:r>
              <a:rPr lang="fr-FR" dirty="0" smtClean="0"/>
              <a:t>INTERFACE</a:t>
            </a:r>
            <a:br>
              <a:rPr lang="fr-FR" dirty="0" smtClean="0"/>
            </a:br>
            <a:r>
              <a:rPr lang="fr-FR" dirty="0" smtClean="0"/>
              <a:t>HOMME / MACHINE</a:t>
            </a:r>
            <a:endParaRPr lang="fr-FR" dirty="0"/>
          </a:p>
        </p:txBody>
      </p:sp>
      <p:sp>
        <p:nvSpPr>
          <p:cNvPr id="3" name="Subtitle 2"/>
          <p:cNvSpPr>
            <a:spLocks noGrp="1"/>
          </p:cNvSpPr>
          <p:nvPr>
            <p:ph type="subTitle" idx="1"/>
            <p:custDataLst>
              <p:tags r:id="rId3"/>
            </p:custDataLst>
          </p:nvPr>
        </p:nvSpPr>
        <p:spPr/>
        <p:txBody>
          <a:bodyPr>
            <a:normAutofit/>
          </a:bodyPr>
          <a:lstStyle/>
          <a:p>
            <a:r>
              <a:rPr lang="fr-FR" sz="2400" dirty="0" smtClean="0">
                <a:latin typeface="+mn-lt"/>
              </a:rPr>
              <a:t>DLC-Sharp2017</a:t>
            </a:r>
            <a:endParaRPr lang="fr-FR" sz="2400" dirty="0">
              <a:latin typeface="+mn-lt"/>
            </a:endParaRPr>
          </a:p>
        </p:txBody>
      </p:sp>
      <p:pic>
        <p:nvPicPr>
          <p:cNvPr id="4" name="Image 3"/>
          <p:cNvPicPr>
            <a:picLocks noChangeAspect="1"/>
          </p:cNvPicPr>
          <p:nvPr/>
        </p:nvPicPr>
        <p:blipFill rotWithShape="1">
          <a:blip r:embed="rId6" cstate="email">
            <a:extLst>
              <a:ext uri="{28A0092B-C50C-407E-A947-70E740481C1C}">
                <a14:useLocalDpi xmlns:a14="http://schemas.microsoft.com/office/drawing/2010/main" val="0"/>
              </a:ext>
            </a:extLst>
          </a:blip>
          <a:srcRect t="-7191" b="-7191"/>
          <a:stretch/>
        </p:blipFill>
        <p:spPr>
          <a:xfrm>
            <a:off x="-878634" y="-531440"/>
            <a:ext cx="4514530" cy="7919556"/>
          </a:xfrm>
          <a:prstGeom prst="rect">
            <a:avLst/>
          </a:prstGeom>
        </p:spPr>
      </p:pic>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95400" y="2363450"/>
            <a:ext cx="6781800" cy="3808750"/>
          </a:xfrm>
          <a:prstGeom prst="rect">
            <a:avLst/>
          </a:prstGeom>
          <a:noFill/>
        </p:spPr>
        <p:txBody>
          <a:bodyPr wrap="square" rtlCol="0">
            <a:normAutofit/>
          </a:bodyPr>
          <a:lstStyle/>
          <a:p>
            <a:r>
              <a:rPr lang="fr-FR" sz="7200" smtClean="0"/>
              <a:t>Beau travail</a:t>
            </a:r>
            <a:endParaRPr lang="fr-FR" sz="7200" dirty="0"/>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91000" y="0"/>
            <a:ext cx="7765662" cy="16476125"/>
          </a:xfrm>
          <a:prstGeom prst="rect">
            <a:avLst/>
          </a:prstGeom>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99592" y="188640"/>
            <a:ext cx="6262464" cy="1470025"/>
          </a:xfrm>
        </p:spPr>
        <p:txBody>
          <a:bodyPr/>
          <a:lstStyle/>
          <a:p>
            <a:r>
              <a:rPr lang="fr-FR" b="1" dirty="0">
                <a:solidFill>
                  <a:srgbClr val="0070C0"/>
                </a:solidFill>
                <a:latin typeface="+mn-lt"/>
              </a:rPr>
              <a:t>  </a:t>
            </a:r>
            <a:r>
              <a:rPr lang="fr-FR" b="1" dirty="0" smtClean="0">
                <a:solidFill>
                  <a:srgbClr val="0070C0"/>
                </a:solidFill>
                <a:latin typeface="+mn-lt"/>
              </a:rPr>
              <a:t>     Définition :Interface</a:t>
            </a:r>
            <a:endParaRPr lang="fr-FR" b="1" dirty="0">
              <a:solidFill>
                <a:srgbClr val="0070C0"/>
              </a:solidFill>
              <a:latin typeface="+mn-lt"/>
            </a:endParaRPr>
          </a:p>
        </p:txBody>
      </p:sp>
      <p:sp>
        <p:nvSpPr>
          <p:cNvPr id="3" name="Sous-titre 2"/>
          <p:cNvSpPr>
            <a:spLocks noGrp="1"/>
          </p:cNvSpPr>
          <p:nvPr>
            <p:ph type="subTitle" idx="1"/>
          </p:nvPr>
        </p:nvSpPr>
        <p:spPr>
          <a:xfrm>
            <a:off x="0" y="1844824"/>
            <a:ext cx="9144000" cy="5013176"/>
          </a:xfrm>
        </p:spPr>
        <p:txBody>
          <a:bodyPr>
            <a:normAutofit/>
          </a:bodyPr>
          <a:lstStyle/>
          <a:p>
            <a:r>
              <a:rPr lang="fr-FR" dirty="0">
                <a:solidFill>
                  <a:schemeClr val="tx1"/>
                </a:solidFill>
              </a:rPr>
              <a:t>application informatique qui prend en compte, au cours de son exécution, des informations </a:t>
            </a:r>
            <a:r>
              <a:rPr lang="fr-FR" dirty="0" smtClean="0">
                <a:solidFill>
                  <a:schemeClr val="tx1"/>
                </a:solidFill>
              </a:rPr>
              <a:t>    communiquées </a:t>
            </a:r>
            <a:r>
              <a:rPr lang="fr-FR" dirty="0">
                <a:solidFill>
                  <a:schemeClr val="tx1"/>
                </a:solidFill>
              </a:rPr>
              <a:t>par le ou les utilisateurs du système, et qui produit, au cours de son exécution, une représentation perceptible de son état interne </a:t>
            </a:r>
            <a:r>
              <a:rPr lang="fr-FR" dirty="0" smtClean="0">
                <a:solidFill>
                  <a:schemeClr val="tx1"/>
                </a:solidFill>
              </a:rPr>
              <a:t>entrées </a:t>
            </a:r>
            <a:r>
              <a:rPr lang="fr-FR" dirty="0">
                <a:solidFill>
                  <a:schemeClr val="tx1"/>
                </a:solidFill>
              </a:rPr>
              <a:t>fournies par l'utilisateur dépendent des sorties produites par le système, et </a:t>
            </a:r>
            <a:r>
              <a:rPr lang="fr-FR" dirty="0" smtClean="0">
                <a:solidFill>
                  <a:schemeClr val="tx1"/>
                </a:solidFill>
              </a:rPr>
              <a:t>inversement</a:t>
            </a:r>
            <a:endParaRPr lang="fr-FR" dirty="0">
              <a:solidFill>
                <a:schemeClr val="tx1"/>
              </a:solidFill>
            </a:endParaRPr>
          </a:p>
        </p:txBody>
      </p:sp>
    </p:spTree>
    <p:extLst>
      <p:ext uri="{BB962C8B-B14F-4D97-AF65-F5344CB8AC3E}">
        <p14:creationId xmlns:p14="http://schemas.microsoft.com/office/powerpoint/2010/main" val="26457582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1026"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131584" y="0"/>
            <a:ext cx="927558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694809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solidFill>
                  <a:srgbClr val="0070C0"/>
                </a:solidFill>
                <a:latin typeface="+mn-lt"/>
              </a:rPr>
              <a:t>Intérêt </a:t>
            </a:r>
            <a:r>
              <a:rPr lang="fr-FR" b="1" dirty="0">
                <a:solidFill>
                  <a:srgbClr val="0070C0"/>
                </a:solidFill>
                <a:latin typeface="+mn-lt"/>
              </a:rPr>
              <a:t>pour IHM </a:t>
            </a:r>
          </a:p>
        </p:txBody>
      </p:sp>
      <p:sp>
        <p:nvSpPr>
          <p:cNvPr id="3" name="Espace réservé du contenu 2"/>
          <p:cNvSpPr>
            <a:spLocks noGrp="1"/>
          </p:cNvSpPr>
          <p:nvPr>
            <p:ph idx="1"/>
          </p:nvPr>
        </p:nvSpPr>
        <p:spPr>
          <a:xfrm>
            <a:off x="457200" y="1196752"/>
            <a:ext cx="8229600" cy="5544616"/>
          </a:xfrm>
        </p:spPr>
        <p:txBody>
          <a:bodyPr>
            <a:noAutofit/>
          </a:bodyPr>
          <a:lstStyle/>
          <a:p>
            <a:pPr marL="0" indent="0">
              <a:buNone/>
            </a:pPr>
            <a:r>
              <a:rPr lang="fr-FR" sz="2800" dirty="0" smtClean="0"/>
              <a:t>•</a:t>
            </a:r>
            <a:r>
              <a:rPr lang="fr-FR" sz="2800" dirty="0"/>
              <a:t>De nombreux systèmes disposent d ’IHM mal conçues </a:t>
            </a:r>
            <a:endParaRPr lang="fr-FR" sz="2800" dirty="0" smtClean="0"/>
          </a:p>
          <a:p>
            <a:pPr marL="0" indent="0">
              <a:buNone/>
            </a:pPr>
            <a:r>
              <a:rPr lang="fr-FR" sz="2800" dirty="0" smtClean="0"/>
              <a:t>Forte </a:t>
            </a:r>
            <a:r>
              <a:rPr lang="fr-FR" sz="2800" dirty="0"/>
              <a:t>demande d ’amélioration pour </a:t>
            </a:r>
            <a:r>
              <a:rPr lang="fr-FR" sz="2800" dirty="0" smtClean="0"/>
              <a:t> </a:t>
            </a:r>
            <a:r>
              <a:rPr lang="fr-FR" sz="2800" dirty="0"/>
              <a:t>des systèmes critiques (éviter les accidents, ex: A320), </a:t>
            </a:r>
            <a:endParaRPr lang="fr-FR" sz="2800" dirty="0" smtClean="0"/>
          </a:p>
          <a:p>
            <a:pPr marL="0" indent="0">
              <a:buNone/>
            </a:pPr>
            <a:r>
              <a:rPr lang="fr-FR" sz="2800" dirty="0" smtClean="0"/>
              <a:t>• </a:t>
            </a:r>
            <a:r>
              <a:rPr lang="fr-FR" sz="2800" dirty="0"/>
              <a:t>des systèmes industriels et commerciaux (baisse de productivité liée à l ’introduction des </a:t>
            </a:r>
            <a:r>
              <a:rPr lang="fr-FR" sz="2800" dirty="0" err="1"/>
              <a:t>PCs</a:t>
            </a:r>
            <a:r>
              <a:rPr lang="fr-FR" sz="2800" dirty="0"/>
              <a:t> sur les bureaux des cadres) </a:t>
            </a:r>
            <a:endParaRPr lang="fr-FR" sz="2800" dirty="0" smtClean="0"/>
          </a:p>
          <a:p>
            <a:pPr marL="0" indent="0">
              <a:buNone/>
            </a:pPr>
            <a:r>
              <a:rPr lang="fr-FR" sz="2800" dirty="0" smtClean="0"/>
              <a:t>• </a:t>
            </a:r>
            <a:r>
              <a:rPr lang="fr-FR" sz="2800" dirty="0"/>
              <a:t>des systèmes pour les loisirs ou la maison ( rendus attrayants par leur IHM) </a:t>
            </a:r>
            <a:endParaRPr lang="fr-FR" sz="2800" dirty="0" smtClean="0"/>
          </a:p>
          <a:p>
            <a:pPr marL="0" indent="0">
              <a:buNone/>
            </a:pPr>
            <a:r>
              <a:rPr lang="fr-FR" sz="2800" dirty="0"/>
              <a:t>•des outils collecticiels ou </a:t>
            </a:r>
            <a:r>
              <a:rPr lang="fr-FR" sz="2800" dirty="0" err="1"/>
              <a:t>groupware</a:t>
            </a:r>
            <a:r>
              <a:rPr lang="fr-FR" sz="2800" dirty="0"/>
              <a:t> (</a:t>
            </a:r>
            <a:r>
              <a:rPr lang="fr-FR" sz="2800" dirty="0" err="1"/>
              <a:t>pb</a:t>
            </a:r>
            <a:r>
              <a:rPr lang="fr-FR" sz="2800" dirty="0"/>
              <a:t> de communication Homme </a:t>
            </a:r>
            <a:r>
              <a:rPr lang="fr-FR" sz="2800" dirty="0" err="1"/>
              <a:t>Homme</a:t>
            </a:r>
            <a:r>
              <a:rPr lang="fr-FR" sz="2800" dirty="0"/>
              <a:t> via machine)</a:t>
            </a:r>
          </a:p>
          <a:p>
            <a:pPr marL="0" indent="0">
              <a:buNone/>
            </a:pPr>
            <a:endParaRPr lang="fr-FR" sz="2800" dirty="0" smtClean="0"/>
          </a:p>
          <a:p>
            <a:pPr marL="0" indent="0">
              <a:buNone/>
            </a:pPr>
            <a:r>
              <a:rPr lang="fr-FR" sz="2800" dirty="0" smtClean="0"/>
              <a:t> </a:t>
            </a:r>
            <a:endParaRPr lang="fr-FR" sz="2800" dirty="0"/>
          </a:p>
        </p:txBody>
      </p:sp>
    </p:spTree>
    <p:extLst>
      <p:ext uri="{BB962C8B-B14F-4D97-AF65-F5344CB8AC3E}">
        <p14:creationId xmlns:p14="http://schemas.microsoft.com/office/powerpoint/2010/main" val="117930879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350" y="0"/>
            <a:ext cx="8943975" cy="6857999"/>
          </a:xfr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00" y="25988"/>
            <a:ext cx="9010650"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832240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520" y="0"/>
            <a:ext cx="9252520" cy="7029400"/>
          </a:xfrm>
        </p:spPr>
      </p:pic>
    </p:spTree>
    <p:extLst>
      <p:ext uri="{BB962C8B-B14F-4D97-AF65-F5344CB8AC3E}">
        <p14:creationId xmlns:p14="http://schemas.microsoft.com/office/powerpoint/2010/main" val="47358034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4900" b="1" dirty="0" smtClean="0">
                <a:solidFill>
                  <a:schemeClr val="accent1"/>
                </a:solidFill>
              </a:rPr>
              <a:t>Les principe de l’IHM</a:t>
            </a:r>
            <a:r>
              <a:rPr lang="fr-FR" dirty="0"/>
              <a:t/>
            </a:r>
            <a:br>
              <a:rPr lang="fr-FR" dirty="0"/>
            </a:br>
            <a:endParaRPr lang="fr-FR" dirty="0"/>
          </a:p>
        </p:txBody>
      </p:sp>
      <p:sp>
        <p:nvSpPr>
          <p:cNvPr id="3" name="Espace réservé du contenu 2"/>
          <p:cNvSpPr>
            <a:spLocks noGrp="1"/>
          </p:cNvSpPr>
          <p:nvPr>
            <p:ph idx="1"/>
          </p:nvPr>
        </p:nvSpPr>
        <p:spPr/>
        <p:txBody>
          <a:bodyPr/>
          <a:lstStyle/>
          <a:p>
            <a:r>
              <a:rPr lang="fr-FR" dirty="0" smtClean="0"/>
              <a:t>Cinq </a:t>
            </a:r>
            <a:r>
              <a:rPr lang="fr-FR" dirty="0"/>
              <a:t>principes </a:t>
            </a:r>
            <a:r>
              <a:rPr lang="fr-FR" dirty="0" smtClean="0"/>
              <a:t>généraux </a:t>
            </a:r>
            <a:r>
              <a:rPr lang="fr-FR" dirty="0"/>
              <a:t>de conception</a:t>
            </a:r>
          </a:p>
          <a:p>
            <a:r>
              <a:rPr lang="fr-FR" dirty="0"/>
              <a:t>1. emploi des </a:t>
            </a:r>
            <a:r>
              <a:rPr lang="fr-FR" dirty="0" smtClean="0"/>
              <a:t>métaphores</a:t>
            </a:r>
            <a:endParaRPr lang="fr-FR" dirty="0"/>
          </a:p>
          <a:p>
            <a:r>
              <a:rPr lang="fr-FR" dirty="0"/>
              <a:t>2. approche objet-action</a:t>
            </a:r>
          </a:p>
          <a:p>
            <a:r>
              <a:rPr lang="fr-FR" dirty="0"/>
              <a:t>3. </a:t>
            </a:r>
            <a:r>
              <a:rPr lang="fr-FR" dirty="0" smtClean="0"/>
              <a:t>activités </a:t>
            </a:r>
            <a:r>
              <a:rPr lang="fr-FR" dirty="0"/>
              <a:t>de l’utilisateur</a:t>
            </a:r>
          </a:p>
          <a:p>
            <a:r>
              <a:rPr lang="fr-FR" dirty="0"/>
              <a:t>4. </a:t>
            </a:r>
            <a:r>
              <a:rPr lang="fr-FR" dirty="0" smtClean="0"/>
              <a:t>cohérence </a:t>
            </a:r>
            <a:r>
              <a:rPr lang="fr-FR" dirty="0"/>
              <a:t>de l’interface</a:t>
            </a:r>
          </a:p>
          <a:p>
            <a:r>
              <a:rPr lang="fr-FR" dirty="0"/>
              <a:t>5. transparence de l’interface</a:t>
            </a:r>
          </a:p>
        </p:txBody>
      </p:sp>
    </p:spTree>
    <p:extLst>
      <p:ext uri="{BB962C8B-B14F-4D97-AF65-F5344CB8AC3E}">
        <p14:creationId xmlns:p14="http://schemas.microsoft.com/office/powerpoint/2010/main" val="264714276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chemeClr val="accent1"/>
                </a:solidFill>
              </a:rPr>
              <a:t>1-emploi </a:t>
            </a:r>
            <a:r>
              <a:rPr lang="fr-FR" b="1" dirty="0">
                <a:solidFill>
                  <a:schemeClr val="accent1"/>
                </a:solidFill>
              </a:rPr>
              <a:t>des </a:t>
            </a:r>
            <a:r>
              <a:rPr lang="fr-FR" b="1" dirty="0" smtClean="0">
                <a:solidFill>
                  <a:schemeClr val="accent1"/>
                </a:solidFill>
              </a:rPr>
              <a:t>métaphores</a:t>
            </a:r>
            <a:r>
              <a:rPr lang="fr-FR" dirty="0"/>
              <a:t/>
            </a:r>
            <a:br>
              <a:rPr lang="fr-FR" dirty="0"/>
            </a:br>
            <a:endParaRPr lang="fr-FR" dirty="0"/>
          </a:p>
        </p:txBody>
      </p:sp>
      <p:sp>
        <p:nvSpPr>
          <p:cNvPr id="3" name="Espace réservé du contenu 2"/>
          <p:cNvSpPr>
            <a:spLocks noGrp="1"/>
          </p:cNvSpPr>
          <p:nvPr>
            <p:ph idx="1"/>
          </p:nvPr>
        </p:nvSpPr>
        <p:spPr/>
        <p:txBody>
          <a:bodyPr>
            <a:normAutofit fontScale="77500" lnSpcReduction="20000"/>
          </a:bodyPr>
          <a:lstStyle/>
          <a:p>
            <a:r>
              <a:rPr lang="fr-FR" dirty="0" smtClean="0"/>
              <a:t>Représentation </a:t>
            </a:r>
            <a:r>
              <a:rPr lang="fr-FR" dirty="0"/>
              <a:t>analogue au </a:t>
            </a:r>
            <a:r>
              <a:rPr lang="fr-FR" dirty="0" smtClean="0"/>
              <a:t>modelé </a:t>
            </a:r>
            <a:r>
              <a:rPr lang="fr-FR" dirty="0"/>
              <a:t>de l</a:t>
            </a:r>
            <a:r>
              <a:rPr lang="fr-FR" dirty="0" smtClean="0"/>
              <a:t>’´élément </a:t>
            </a:r>
            <a:r>
              <a:rPr lang="fr-FR" dirty="0"/>
              <a:t>d’application</a:t>
            </a:r>
          </a:p>
          <a:p>
            <a:r>
              <a:rPr lang="fr-FR" dirty="0" smtClean="0"/>
              <a:t>dossier</a:t>
            </a:r>
            <a:r>
              <a:rPr lang="fr-FR" dirty="0"/>
              <a:t>, document: fichier informatique</a:t>
            </a:r>
          </a:p>
          <a:p>
            <a:r>
              <a:rPr lang="fr-FR" dirty="0" smtClean="0"/>
              <a:t>Regroupement </a:t>
            </a:r>
            <a:r>
              <a:rPr lang="fr-FR" dirty="0"/>
              <a:t>des </a:t>
            </a:r>
            <a:r>
              <a:rPr lang="fr-FR" dirty="0" smtClean="0"/>
              <a:t>métaphores </a:t>
            </a:r>
            <a:r>
              <a:rPr lang="fr-FR" dirty="0"/>
              <a:t>suivant le type d’application</a:t>
            </a:r>
          </a:p>
          <a:p>
            <a:r>
              <a:rPr lang="fr-FR" dirty="0" smtClean="0"/>
              <a:t>métaphores  générales</a:t>
            </a:r>
            <a:endParaRPr lang="fr-FR" dirty="0"/>
          </a:p>
          <a:p>
            <a:r>
              <a:rPr lang="fr-FR" dirty="0" smtClean="0"/>
              <a:t>interfaces </a:t>
            </a:r>
            <a:r>
              <a:rPr lang="fr-FR" dirty="0"/>
              <a:t>textuelles</a:t>
            </a:r>
          </a:p>
          <a:p>
            <a:r>
              <a:rPr lang="fr-FR" dirty="0" smtClean="0"/>
              <a:t>interfaces </a:t>
            </a:r>
            <a:r>
              <a:rPr lang="fr-FR" dirty="0"/>
              <a:t>graphiques</a:t>
            </a:r>
          </a:p>
          <a:p>
            <a:r>
              <a:rPr lang="fr-FR" dirty="0" smtClean="0"/>
              <a:t>outils </a:t>
            </a:r>
            <a:r>
              <a:rPr lang="fr-FR" dirty="0"/>
              <a:t>de dessins</a:t>
            </a:r>
          </a:p>
          <a:p>
            <a:r>
              <a:rPr lang="fr-FR" dirty="0" smtClean="0"/>
              <a:t>liés </a:t>
            </a:r>
            <a:r>
              <a:rPr lang="fr-FR" dirty="0"/>
              <a:t>`a la messagerie</a:t>
            </a:r>
          </a:p>
          <a:p>
            <a:r>
              <a:rPr lang="fr-FR" dirty="0" smtClean="0"/>
              <a:t>traitement </a:t>
            </a:r>
            <a:r>
              <a:rPr lang="fr-FR" dirty="0"/>
              <a:t>de texte, tableurs</a:t>
            </a:r>
          </a:p>
          <a:p>
            <a:r>
              <a:rPr lang="fr-FR" dirty="0" smtClean="0"/>
              <a:t>applications multimédia</a:t>
            </a:r>
            <a:endParaRPr lang="fr-FR" dirty="0"/>
          </a:p>
        </p:txBody>
      </p:sp>
    </p:spTree>
    <p:extLst>
      <p:ext uri="{BB962C8B-B14F-4D97-AF65-F5344CB8AC3E}">
        <p14:creationId xmlns:p14="http://schemas.microsoft.com/office/powerpoint/2010/main" val="307284607"/>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chemeClr val="accent1"/>
                </a:solidFill>
              </a:rPr>
              <a:t>2-approche </a:t>
            </a:r>
            <a:r>
              <a:rPr lang="fr-FR" b="1" dirty="0">
                <a:solidFill>
                  <a:schemeClr val="accent1"/>
                </a:solidFill>
              </a:rPr>
              <a:t>objet-action</a:t>
            </a:r>
            <a:r>
              <a:rPr lang="fr-FR" dirty="0"/>
              <a:t/>
            </a:r>
            <a:br>
              <a:rPr lang="fr-FR" dirty="0"/>
            </a:b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a:t>Deux types d’approche</a:t>
            </a:r>
          </a:p>
          <a:p>
            <a:r>
              <a:rPr lang="fr-FR" dirty="0" smtClean="0"/>
              <a:t>Action-Objet</a:t>
            </a:r>
            <a:r>
              <a:rPr lang="fr-FR" dirty="0"/>
              <a:t>: atteindre un but (barre de menus, d’outils)</a:t>
            </a:r>
          </a:p>
          <a:p>
            <a:r>
              <a:rPr lang="fr-FR" dirty="0" smtClean="0"/>
              <a:t>Objet-Action</a:t>
            </a:r>
            <a:r>
              <a:rPr lang="fr-FR" dirty="0"/>
              <a:t>: que puis-je en faire ? (menus contextuels)</a:t>
            </a:r>
          </a:p>
          <a:p>
            <a:r>
              <a:rPr lang="fr-FR" dirty="0"/>
              <a:t>Exemple pour Base de </a:t>
            </a:r>
            <a:r>
              <a:rPr lang="fr-FR" dirty="0" smtClean="0"/>
              <a:t>Données</a:t>
            </a:r>
            <a:endParaRPr lang="fr-FR" dirty="0"/>
          </a:p>
          <a:p>
            <a:r>
              <a:rPr lang="fr-FR" dirty="0" smtClean="0"/>
              <a:t>Client</a:t>
            </a:r>
            <a:r>
              <a:rPr lang="fr-FR" dirty="0"/>
              <a:t>, Produit, Fournisseur...</a:t>
            </a:r>
          </a:p>
          <a:p>
            <a:r>
              <a:rPr lang="fr-FR" dirty="0" smtClean="0"/>
              <a:t>modifier</a:t>
            </a:r>
            <a:r>
              <a:rPr lang="fr-FR" dirty="0"/>
              <a:t>, supprimer, consulter...</a:t>
            </a:r>
          </a:p>
          <a:p>
            <a:r>
              <a:rPr lang="fr-FR" dirty="0"/>
              <a:t>Quelle approche utiliser pour:</a:t>
            </a:r>
          </a:p>
          <a:p>
            <a:r>
              <a:rPr lang="fr-FR" dirty="0" smtClean="0"/>
              <a:t>modifier </a:t>
            </a:r>
            <a:r>
              <a:rPr lang="fr-FR" dirty="0"/>
              <a:t>le client Dupond</a:t>
            </a:r>
          </a:p>
          <a:p>
            <a:r>
              <a:rPr lang="fr-FR" dirty="0" smtClean="0"/>
              <a:t>imprimer </a:t>
            </a:r>
            <a:r>
              <a:rPr lang="fr-FR" dirty="0"/>
              <a:t>la fiche d’un produit </a:t>
            </a:r>
            <a:r>
              <a:rPr lang="fr-FR" dirty="0" smtClean="0"/>
              <a:t>donné</a:t>
            </a:r>
            <a:endParaRPr lang="fr-FR" dirty="0"/>
          </a:p>
          <a:p>
            <a:r>
              <a:rPr lang="fr-FR" dirty="0" smtClean="0"/>
              <a:t>imprimer </a:t>
            </a:r>
            <a:r>
              <a:rPr lang="fr-FR" dirty="0"/>
              <a:t>les ventes par client et par produit</a:t>
            </a:r>
          </a:p>
          <a:p>
            <a:r>
              <a:rPr lang="fr-FR" dirty="0"/>
              <a:t>Pour les Interface Homme-Machine il faudra distinguer</a:t>
            </a:r>
          </a:p>
          <a:p>
            <a:r>
              <a:rPr lang="fr-FR" dirty="0" smtClean="0"/>
              <a:t>objets </a:t>
            </a:r>
            <a:r>
              <a:rPr lang="fr-FR" dirty="0"/>
              <a:t>de l’application</a:t>
            </a:r>
          </a:p>
          <a:p>
            <a:r>
              <a:rPr lang="fr-FR" dirty="0" smtClean="0"/>
              <a:t>outils </a:t>
            </a:r>
            <a:r>
              <a:rPr lang="fr-FR" dirty="0"/>
              <a:t>applicables aux objets</a:t>
            </a:r>
          </a:p>
        </p:txBody>
      </p:sp>
    </p:spTree>
    <p:extLst>
      <p:ext uri="{BB962C8B-B14F-4D97-AF65-F5344CB8AC3E}">
        <p14:creationId xmlns:p14="http://schemas.microsoft.com/office/powerpoint/2010/main" val="120819072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arn(inVertical)">
                                      <p:cBhvr>
                                        <p:cTn id="36" dur="500"/>
                                        <p:tgtEl>
                                          <p:spTgt spid="3">
                                            <p:txEl>
                                              <p:pRg st="8" end="8"/>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arn(inVertical)">
                                      <p:cBhvr>
                                        <p:cTn id="39" dur="500"/>
                                        <p:tgtEl>
                                          <p:spTgt spid="3">
                                            <p:txEl>
                                              <p:pRg st="9" end="9"/>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arn(inVertical)">
                                      <p:cBhvr>
                                        <p:cTn id="42" dur="500"/>
                                        <p:tgtEl>
                                          <p:spTgt spid="3">
                                            <p:txEl>
                                              <p:pRg st="10" end="10"/>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barn(inVertical)">
                                      <p:cBhvr>
                                        <p:cTn id="45" dur="500"/>
                                        <p:tgtEl>
                                          <p:spTgt spid="3">
                                            <p:txEl>
                                              <p:pRg st="11" end="11"/>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barn(inVertical)">
                                      <p:cBhvr>
                                        <p:cTn id="4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solidFill>
                  <a:schemeClr val="accent1"/>
                </a:solidFill>
              </a:rPr>
              <a:t>3. activités de l’utilisateur</a:t>
            </a:r>
            <a:r>
              <a:rPr lang="fr-FR" dirty="0"/>
              <a:t/>
            </a:r>
            <a:br>
              <a:rPr lang="fr-FR" dirty="0"/>
            </a:br>
            <a:endParaRPr lang="fr-FR" dirty="0"/>
          </a:p>
        </p:txBody>
      </p:sp>
      <p:sp>
        <p:nvSpPr>
          <p:cNvPr id="3" name="Espace réservé du contenu 2"/>
          <p:cNvSpPr>
            <a:spLocks noGrp="1"/>
          </p:cNvSpPr>
          <p:nvPr>
            <p:ph idx="1"/>
          </p:nvPr>
        </p:nvSpPr>
        <p:spPr>
          <a:xfrm>
            <a:off x="467544" y="980728"/>
            <a:ext cx="8280920" cy="5328592"/>
          </a:xfrm>
        </p:spPr>
        <p:txBody>
          <a:bodyPr>
            <a:noAutofit/>
          </a:bodyPr>
          <a:lstStyle/>
          <a:p>
            <a:r>
              <a:rPr lang="fr-FR" sz="2400" dirty="0"/>
              <a:t>Deux </a:t>
            </a:r>
            <a:r>
              <a:rPr lang="fr-FR" sz="2400" dirty="0" smtClean="0"/>
              <a:t>catégories </a:t>
            </a:r>
            <a:r>
              <a:rPr lang="fr-FR" sz="2400" dirty="0"/>
              <a:t>d’application</a:t>
            </a:r>
          </a:p>
          <a:p>
            <a:r>
              <a:rPr lang="fr-FR" sz="2400" dirty="0" smtClean="0"/>
              <a:t>verticale</a:t>
            </a:r>
            <a:r>
              <a:rPr lang="fr-FR" sz="2400" dirty="0"/>
              <a:t>: </a:t>
            </a:r>
            <a:r>
              <a:rPr lang="fr-FR" sz="2400" dirty="0" smtClean="0"/>
              <a:t>spécifique </a:t>
            </a:r>
            <a:r>
              <a:rPr lang="fr-FR" sz="2400" dirty="0"/>
              <a:t>`a un secteur </a:t>
            </a:r>
            <a:r>
              <a:rPr lang="fr-FR" sz="2400" dirty="0" smtClean="0"/>
              <a:t>d’activité</a:t>
            </a:r>
            <a:endParaRPr lang="fr-FR" sz="2400" dirty="0"/>
          </a:p>
          <a:p>
            <a:r>
              <a:rPr lang="fr-FR" sz="2400" dirty="0" smtClean="0"/>
              <a:t>horizontale</a:t>
            </a:r>
            <a:r>
              <a:rPr lang="fr-FR" sz="2400" dirty="0"/>
              <a:t>: utilisables dans beaucoup de domaines</a:t>
            </a:r>
          </a:p>
          <a:p>
            <a:r>
              <a:rPr lang="fr-FR" sz="2400" dirty="0"/>
              <a:t>Interaction Utilisateur-Application</a:t>
            </a:r>
          </a:p>
          <a:p>
            <a:r>
              <a:rPr lang="fr-FR" sz="2400" dirty="0" smtClean="0"/>
              <a:t>l’utilisateur </a:t>
            </a:r>
            <a:r>
              <a:rPr lang="fr-FR" sz="2400" dirty="0"/>
              <a:t>est sous le </a:t>
            </a:r>
            <a:r>
              <a:rPr lang="fr-FR" sz="2400" dirty="0" smtClean="0"/>
              <a:t>contrôle </a:t>
            </a:r>
            <a:r>
              <a:rPr lang="fr-FR" sz="2400" dirty="0"/>
              <a:t>de l’application</a:t>
            </a:r>
          </a:p>
          <a:p>
            <a:r>
              <a:rPr lang="fr-FR" sz="2400" dirty="0" smtClean="0"/>
              <a:t>l’application  répond  </a:t>
            </a:r>
            <a:r>
              <a:rPr lang="fr-FR" sz="2400" dirty="0"/>
              <a:t>aux demandes l’utilisateur</a:t>
            </a:r>
          </a:p>
          <a:p>
            <a:r>
              <a:rPr lang="fr-FR" sz="2400" dirty="0"/>
              <a:t>Principes `a respecter:</a:t>
            </a:r>
          </a:p>
          <a:p>
            <a:r>
              <a:rPr lang="fr-FR" sz="2400" dirty="0" smtClean="0"/>
              <a:t>apprentissage</a:t>
            </a:r>
            <a:r>
              <a:rPr lang="fr-FR" sz="2400" dirty="0"/>
              <a:t>: actions </a:t>
            </a:r>
            <a:r>
              <a:rPr lang="fr-FR" sz="2400" dirty="0" smtClean="0"/>
              <a:t>réversibles </a:t>
            </a:r>
            <a:r>
              <a:rPr lang="fr-FR" sz="2400" dirty="0"/>
              <a:t>(essayer pour voir)</a:t>
            </a:r>
          </a:p>
          <a:p>
            <a:r>
              <a:rPr lang="fr-FR" sz="2400" dirty="0" smtClean="0"/>
              <a:t>avertissement</a:t>
            </a:r>
            <a:r>
              <a:rPr lang="fr-FR" sz="2400" dirty="0"/>
              <a:t>: si action </a:t>
            </a:r>
            <a:r>
              <a:rPr lang="fr-FR" sz="2400" dirty="0" smtClean="0"/>
              <a:t>irréversible (boites </a:t>
            </a:r>
            <a:r>
              <a:rPr lang="fr-FR" sz="2400" dirty="0"/>
              <a:t>de messages modales)</a:t>
            </a:r>
          </a:p>
          <a:p>
            <a:r>
              <a:rPr lang="fr-FR" sz="2400" dirty="0" smtClean="0"/>
              <a:t>rapidité </a:t>
            </a:r>
            <a:r>
              <a:rPr lang="fr-FR" sz="2400" dirty="0"/>
              <a:t>du temps de </a:t>
            </a:r>
            <a:r>
              <a:rPr lang="fr-FR" sz="2400" dirty="0" smtClean="0"/>
              <a:t>réponse </a:t>
            </a:r>
            <a:r>
              <a:rPr lang="fr-FR" sz="2400" dirty="0"/>
              <a:t>(&lt; 3 sec)</a:t>
            </a:r>
          </a:p>
          <a:p>
            <a:r>
              <a:rPr lang="fr-FR" sz="2400" dirty="0" smtClean="0"/>
              <a:t>accuse </a:t>
            </a:r>
            <a:r>
              <a:rPr lang="fr-FR" sz="2400" dirty="0"/>
              <a:t>de </a:t>
            </a:r>
            <a:r>
              <a:rPr lang="fr-FR" sz="2400" dirty="0" smtClean="0"/>
              <a:t>réception </a:t>
            </a:r>
            <a:r>
              <a:rPr lang="fr-FR" sz="2400" dirty="0"/>
              <a:t>(sablier, barre de progression...)</a:t>
            </a:r>
          </a:p>
        </p:txBody>
      </p:sp>
    </p:spTree>
    <p:extLst>
      <p:ext uri="{BB962C8B-B14F-4D97-AF65-F5344CB8AC3E}">
        <p14:creationId xmlns:p14="http://schemas.microsoft.com/office/powerpoint/2010/main" val="25182282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arn(inVertical)">
                                      <p:cBhvr>
                                        <p:cTn id="36" dur="500"/>
                                        <p:tgtEl>
                                          <p:spTgt spid="3">
                                            <p:txEl>
                                              <p:pRg st="8" end="8"/>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arn(inVertical)">
                                      <p:cBhvr>
                                        <p:cTn id="39" dur="500"/>
                                        <p:tgtEl>
                                          <p:spTgt spid="3">
                                            <p:txEl>
                                              <p:pRg st="9" end="9"/>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arn(inVertical)">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139913966"/>
              </p:ext>
            </p:extLst>
          </p:nvPr>
        </p:nvGraphicFramePr>
        <p:xfrm>
          <a:off x="1828800" y="1752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755576" y="332656"/>
            <a:ext cx="8077200" cy="1143000"/>
          </a:xfrm>
        </p:spPr>
        <p:txBody>
          <a:bodyPr/>
          <a:lstStyle/>
          <a:p>
            <a:r>
              <a:rPr lang="fr-FR" dirty="0" smtClean="0"/>
              <a:t>Présentation</a:t>
            </a:r>
            <a:endParaRPr lang="fr-F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7" dur="500"/>
                                        <p:tgtEl>
                                          <p:spTgt spid="3">
                                            <p:graphicEl>
                                              <a:dgm id="{7E429971-BC57-430F-BB25-C0574E5E39E3}"/>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1" dur="500"/>
                                        <p:tgtEl>
                                          <p:spTgt spid="3">
                                            <p:graphicEl>
                                              <a:dgm id="{D54B1729-BC98-42C1-9C6C-D65DCBA4358F}"/>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15" dur="500"/>
                                        <p:tgtEl>
                                          <p:spTgt spid="3">
                                            <p:graphicEl>
                                              <a:dgm id="{C04276DC-EE64-470A-B8BC-09067B8045FA}"/>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19" dur="500"/>
                                        <p:tgtEl>
                                          <p:spTgt spid="3">
                                            <p:graphicEl>
                                              <a:dgm id="{B37A5355-225B-4C6F-AED7-6C620F99EECC}"/>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graphicEl>
                                              <a:dgm id="{F5034101-5B7D-4FE7-B47A-5A48CF39606B}"/>
                                            </p:graphicEl>
                                          </p:spTgt>
                                        </p:tgtEl>
                                        <p:attrNameLst>
                                          <p:attrName>style.visibility</p:attrName>
                                        </p:attrNameLst>
                                      </p:cBhvr>
                                      <p:to>
                                        <p:strVal val="visible"/>
                                      </p:to>
                                    </p:set>
                                    <p:animEffect transition="in" filter="wipe(left)">
                                      <p:cBhvr>
                                        <p:cTn id="23" dur="500"/>
                                        <p:tgtEl>
                                          <p:spTgt spid="3">
                                            <p:graphicEl>
                                              <a:dgm id="{F5034101-5B7D-4FE7-B47A-5A48CF39606B}"/>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graphicEl>
                                              <a:dgm id="{C7C3E6FD-D83F-4BDA-907E-B5EE041DA931}"/>
                                            </p:graphicEl>
                                          </p:spTgt>
                                        </p:tgtEl>
                                        <p:attrNameLst>
                                          <p:attrName>style.visibility</p:attrName>
                                        </p:attrNameLst>
                                      </p:cBhvr>
                                      <p:to>
                                        <p:strVal val="visible"/>
                                      </p:to>
                                    </p:set>
                                    <p:animEffect transition="in" filter="wipe(left)">
                                      <p:cBhvr>
                                        <p:cTn id="27" dur="500"/>
                                        <p:tgtEl>
                                          <p:spTgt spid="3">
                                            <p:graphicEl>
                                              <a:dgm id="{C7C3E6FD-D83F-4BDA-907E-B5EE041DA93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chemeClr val="accent1"/>
                </a:solidFill>
              </a:rPr>
              <a:t>3-Cohérence</a:t>
            </a:r>
            <a:r>
              <a:rPr lang="fr-FR" dirty="0"/>
              <a:t/>
            </a:r>
            <a:br>
              <a:rPr lang="fr-FR" dirty="0"/>
            </a:br>
            <a:endParaRPr lang="fr-FR" dirty="0"/>
          </a:p>
        </p:txBody>
      </p:sp>
      <p:sp>
        <p:nvSpPr>
          <p:cNvPr id="3" name="Espace réservé du contenu 2"/>
          <p:cNvSpPr>
            <a:spLocks noGrp="1"/>
          </p:cNvSpPr>
          <p:nvPr>
            <p:ph idx="1"/>
          </p:nvPr>
        </p:nvSpPr>
        <p:spPr/>
        <p:txBody>
          <a:bodyPr>
            <a:normAutofit lnSpcReduction="10000"/>
          </a:bodyPr>
          <a:lstStyle/>
          <a:p>
            <a:r>
              <a:rPr lang="fr-FR" sz="2800" dirty="0"/>
              <a:t>Adaptation au </a:t>
            </a:r>
            <a:r>
              <a:rPr lang="fr-FR" sz="2800" dirty="0" smtClean="0"/>
              <a:t>matériel </a:t>
            </a:r>
            <a:r>
              <a:rPr lang="fr-FR" sz="2800" dirty="0"/>
              <a:t>utilisateur</a:t>
            </a:r>
          </a:p>
          <a:p>
            <a:r>
              <a:rPr lang="fr-FR" sz="2800" dirty="0" smtClean="0"/>
              <a:t>définition d écran</a:t>
            </a:r>
            <a:endParaRPr lang="fr-FR" sz="2800" dirty="0"/>
          </a:p>
          <a:p>
            <a:r>
              <a:rPr lang="fr-FR" sz="2800" dirty="0" smtClean="0"/>
              <a:t>type </a:t>
            </a:r>
            <a:r>
              <a:rPr lang="fr-FR" sz="2800" dirty="0"/>
              <a:t>de clavier, souris</a:t>
            </a:r>
          </a:p>
          <a:p>
            <a:r>
              <a:rPr lang="fr-FR" sz="2800" dirty="0" smtClean="0"/>
              <a:t>Cohérence </a:t>
            </a:r>
            <a:r>
              <a:rPr lang="fr-FR" sz="2800" dirty="0"/>
              <a:t>avec le logiciel</a:t>
            </a:r>
          </a:p>
          <a:p>
            <a:r>
              <a:rPr lang="fr-FR" sz="2800" dirty="0" smtClean="0"/>
              <a:t>modules nécessaires </a:t>
            </a:r>
            <a:r>
              <a:rPr lang="fr-FR" sz="2800" dirty="0"/>
              <a:t>(packages, </a:t>
            </a:r>
            <a:r>
              <a:rPr lang="fr-FR" sz="2800" dirty="0" err="1"/>
              <a:t>runtime</a:t>
            </a:r>
            <a:r>
              <a:rPr lang="fr-FR" sz="2800" dirty="0"/>
              <a:t>, DLL...)</a:t>
            </a:r>
          </a:p>
          <a:p>
            <a:r>
              <a:rPr lang="fr-FR" sz="2800" dirty="0" smtClean="0"/>
              <a:t>Règles </a:t>
            </a:r>
            <a:r>
              <a:rPr lang="fr-FR" sz="2800" dirty="0"/>
              <a:t>communes de </a:t>
            </a:r>
            <a:r>
              <a:rPr lang="fr-FR" sz="2800" dirty="0" smtClean="0"/>
              <a:t>présentation, </a:t>
            </a:r>
            <a:r>
              <a:rPr lang="fr-FR" sz="2800" dirty="0"/>
              <a:t>organisation</a:t>
            </a:r>
          </a:p>
          <a:p>
            <a:r>
              <a:rPr lang="fr-FR" sz="2800" dirty="0" smtClean="0"/>
              <a:t>intra-application (métaphores, </a:t>
            </a:r>
            <a:r>
              <a:rPr lang="fr-FR" sz="2800" dirty="0"/>
              <a:t>raccourcis-clavier...)</a:t>
            </a:r>
          </a:p>
          <a:p>
            <a:r>
              <a:rPr lang="fr-FR" sz="2800" dirty="0"/>
              <a:t>⊲ inter-application </a:t>
            </a:r>
            <a:r>
              <a:rPr lang="fr-FR" sz="2800" dirty="0" smtClean="0"/>
              <a:t>(méthodes </a:t>
            </a:r>
            <a:r>
              <a:rPr lang="fr-FR" sz="2800" dirty="0"/>
              <a:t>d’interaction, </a:t>
            </a:r>
            <a:r>
              <a:rPr lang="fr-FR" sz="2800" dirty="0" smtClean="0"/>
              <a:t>réponse...)</a:t>
            </a:r>
            <a:endParaRPr lang="fr-FR" sz="2800" dirty="0"/>
          </a:p>
          <a:p>
            <a:endParaRPr lang="fr-FR" dirty="0"/>
          </a:p>
        </p:txBody>
      </p:sp>
    </p:spTree>
    <p:extLst>
      <p:ext uri="{BB962C8B-B14F-4D97-AF65-F5344CB8AC3E}">
        <p14:creationId xmlns:p14="http://schemas.microsoft.com/office/powerpoint/2010/main" val="273731906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solidFill>
                  <a:schemeClr val="accent1"/>
                </a:solidFill>
              </a:rPr>
              <a:t>4-Transparence</a:t>
            </a:r>
            <a:r>
              <a:rPr lang="fr-FR" dirty="0"/>
              <a:t/>
            </a:r>
            <a:br>
              <a:rPr lang="fr-FR" dirty="0"/>
            </a:b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Une </a:t>
            </a:r>
            <a:r>
              <a:rPr lang="fr-FR" dirty="0"/>
              <a:t>bonne interface doit savoir se faire </a:t>
            </a:r>
            <a:r>
              <a:rPr lang="fr-FR" dirty="0" smtClean="0"/>
              <a:t>oublier, elle doit être:</a:t>
            </a:r>
            <a:endParaRPr lang="fr-FR" dirty="0"/>
          </a:p>
          <a:p>
            <a:r>
              <a:rPr lang="fr-FR" dirty="0" smtClean="0"/>
              <a:t>intuitive</a:t>
            </a:r>
            <a:r>
              <a:rPr lang="fr-FR" dirty="0"/>
              <a:t>: manipulation instinctive pour l’utilisateur</a:t>
            </a:r>
          </a:p>
          <a:p>
            <a:r>
              <a:rPr lang="fr-FR" dirty="0" smtClean="0"/>
              <a:t>visuelle</a:t>
            </a:r>
            <a:r>
              <a:rPr lang="fr-FR" dirty="0"/>
              <a:t>: proposer des choix `a l’utilisateur</a:t>
            </a:r>
          </a:p>
          <a:p>
            <a:r>
              <a:rPr lang="fr-FR" dirty="0" smtClean="0"/>
              <a:t>concise</a:t>
            </a:r>
            <a:r>
              <a:rPr lang="fr-FR" dirty="0"/>
              <a:t>: limiter le nombre d’interventions de l’utilisateur</a:t>
            </a:r>
          </a:p>
          <a:p>
            <a:r>
              <a:rPr lang="fr-FR" dirty="0" smtClean="0"/>
              <a:t>explicative</a:t>
            </a:r>
            <a:r>
              <a:rPr lang="fr-FR" dirty="0"/>
              <a:t>: aide et assistance pour l’utilisateur</a:t>
            </a:r>
          </a:p>
          <a:p>
            <a:r>
              <a:rPr lang="fr-FR" dirty="0" smtClean="0"/>
              <a:t>flexible</a:t>
            </a:r>
            <a:r>
              <a:rPr lang="fr-FR" dirty="0"/>
              <a:t>: personnalisable par l’utilisateur</a:t>
            </a:r>
          </a:p>
        </p:txBody>
      </p:sp>
    </p:spTree>
    <p:extLst>
      <p:ext uri="{BB962C8B-B14F-4D97-AF65-F5344CB8AC3E}">
        <p14:creationId xmlns:p14="http://schemas.microsoft.com/office/powerpoint/2010/main" val="1288527841"/>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6600" y="2087940"/>
            <a:ext cx="5206554" cy="3855660"/>
          </a:xfrm>
          <a:prstGeom prst="rect">
            <a:avLst/>
          </a:prstGeom>
          <a:noFill/>
        </p:spPr>
        <p:txBody>
          <a:bodyPr wrap="square" rtlCol="0">
            <a:normAutofit/>
          </a:bodyPr>
          <a:lstStyle/>
          <a:p>
            <a:r>
              <a:rPr lang="fr-FR" sz="6200"/>
              <a:t>Environnement </a:t>
            </a:r>
            <a:endParaRPr lang="fr-FR" sz="7200"/>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spTree>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6600" y="2087940"/>
            <a:ext cx="5257800" cy="4084260"/>
          </a:xfrm>
          <a:prstGeom prst="rect">
            <a:avLst/>
          </a:prstGeom>
          <a:noFill/>
        </p:spPr>
        <p:txBody>
          <a:bodyPr wrap="square" rtlCol="0">
            <a:normAutofit/>
          </a:bodyPr>
          <a:lstStyle/>
          <a:p>
            <a:r>
              <a:rPr lang="fr-FR" sz="7200"/>
              <a:t>Nouveaux collègues </a:t>
            </a:r>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Tree>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lstStyle/>
          <a:p>
            <a:r>
              <a:rPr lang="fr-FR"/>
              <a:t>Objectifs</a:t>
            </a:r>
          </a:p>
        </p:txBody>
      </p:sp>
      <p:sp>
        <p:nvSpPr>
          <p:cNvPr id="3" name="Content Placeholder 2"/>
          <p:cNvSpPr>
            <a:spLocks noGrp="1"/>
          </p:cNvSpPr>
          <p:nvPr>
            <p:ph sz="half" idx="1"/>
            <p:custDataLst>
              <p:tags r:id="rId3"/>
            </p:custDataLst>
          </p:nvPr>
        </p:nvSpPr>
        <p:spPr>
          <a:xfrm>
            <a:off x="838200" y="1524000"/>
            <a:ext cx="3733800" cy="4525963"/>
          </a:xfrm>
        </p:spPr>
        <p:txBody>
          <a:bodyPr>
            <a:normAutofit/>
          </a:bodyPr>
          <a:lstStyle/>
          <a:p>
            <a:r>
              <a:rPr lang="fr-FR" sz="3200"/>
              <a:t>Technologie </a:t>
            </a:r>
          </a:p>
          <a:p>
            <a:r>
              <a:rPr lang="fr-FR" sz="3200"/>
              <a:t>Procédure</a:t>
            </a:r>
          </a:p>
          <a:p>
            <a:r>
              <a:rPr lang="fr-FR" sz="3200"/>
              <a:t>Stratégies</a:t>
            </a:r>
          </a:p>
          <a:p>
            <a:r>
              <a:rPr lang="fr-FR" sz="3200"/>
              <a:t>Avantages </a:t>
            </a:r>
            <a:endParaRPr lang="fr-FR" sz="3600"/>
          </a:p>
        </p:txBody>
      </p:sp>
      <p:pic>
        <p:nvPicPr>
          <p:cNvPr id="4" name="Picture 3"/>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724400" y="1676400"/>
            <a:ext cx="3464393" cy="44026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 presetClass="path" presetSubtype="0" accel="50000" decel="50000" fill="hold" nodeType="withEffect">
                                  <p:stCondLst>
                                    <p:cond delay="0"/>
                                  </p:stCondLst>
                                  <p:childTnLst>
                                    <p:animMotion origin="layout" path="M 3.61111E-6 -4.07407E-6 C 0.02309 -4.07407E-6 0.04184 0.02477 0.04184 0.05533 C 0.04184 0.08612 0.02309 0.11112 3.61111E-6 0.11112 C -0.02292 0.11112 -0.0415 0.08612 -0.0415 0.05533 C -0.0415 0.02477 -0.02292 -4.07407E-6 3.61111E-6 -4.07407E-6 Z " pathEditMode="relative" rAng="0" ptsTypes="fffff">
                                      <p:cBhvr>
                                        <p:cTn id="9" dur="2000" fill="hold"/>
                                        <p:tgtEl>
                                          <p:spTgt spid="4"/>
                                        </p:tgtEl>
                                        <p:attrNameLst>
                                          <p:attrName>ppt_x</p:attrName>
                                          <p:attrName>ppt_y</p:attrName>
                                        </p:attrNameLst>
                                      </p:cBhvr>
                                      <p:rCtr x="0" y="56"/>
                                    </p:animMotion>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40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90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50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sz="5400"/>
              <a:t>Nouveau travail</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41248" y="152400"/>
            <a:ext cx="5178552" cy="1143000"/>
          </a:xfrm>
        </p:spPr>
        <p:txBody>
          <a:bodyPr/>
          <a:lstStyle/>
          <a:p>
            <a:r>
              <a:rPr lang="fr-FR"/>
              <a:t>Nouveau travail</a:t>
            </a:r>
          </a:p>
        </p:txBody>
      </p:sp>
      <p:sp>
        <p:nvSpPr>
          <p:cNvPr id="4" name="Content Placeholder 3"/>
          <p:cNvSpPr>
            <a:spLocks noGrp="1"/>
          </p:cNvSpPr>
          <p:nvPr>
            <p:ph idx="1"/>
          </p:nvPr>
        </p:nvSpPr>
        <p:spPr>
          <a:xfrm>
            <a:off x="838200" y="1295400"/>
            <a:ext cx="5257800" cy="1066800"/>
          </a:xfrm>
        </p:spPr>
        <p:txBody>
          <a:bodyPr/>
          <a:lstStyle/>
          <a:p>
            <a:pPr marL="0" indent="0">
              <a:buNone/>
            </a:pPr>
            <a:r>
              <a:rPr lang="fr-FR"/>
              <a:t>La courbe d’apprentissage technologique</a:t>
            </a:r>
          </a:p>
        </p:txBody>
      </p:sp>
      <p:graphicFrame>
        <p:nvGraphicFramePr>
          <p:cNvPr id="3" name="Chart 2"/>
          <p:cNvGraphicFramePr/>
          <p:nvPr/>
        </p:nvGraphicFramePr>
        <p:xfrm>
          <a:off x="1050414" y="2333812"/>
          <a:ext cx="4762500" cy="4191000"/>
        </p:xfrm>
        <a:graphic>
          <a:graphicData uri="http://schemas.openxmlformats.org/drawingml/2006/chart">
            <c:chart xmlns:c="http://schemas.openxmlformats.org/drawingml/2006/chart" xmlns:r="http://schemas.openxmlformats.org/officeDocument/2006/relationships" r:id="rId5"/>
          </a:graphicData>
        </a:graphic>
      </p:graphicFrame>
      <p:pic>
        <p:nvPicPr>
          <p:cNvPr id="5" name="Picture 4"/>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6248400" y="0"/>
            <a:ext cx="2997200" cy="6858000"/>
          </a:xfrm>
          <a:prstGeom prst="rect">
            <a:avLst/>
          </a:prstGeom>
        </p:spPr>
      </p:pic>
      <p:sp>
        <p:nvSpPr>
          <p:cNvPr id="6" name="5-Point Star 5"/>
          <p:cNvSpPr/>
          <p:nvPr/>
        </p:nvSpPr>
        <p:spPr>
          <a:xfrm>
            <a:off x="4953000" y="2286000"/>
            <a:ext cx="685800" cy="685800"/>
          </a:xfrm>
          <a:prstGeom prst="star5">
            <a:avLst/>
          </a:prstGeom>
          <a:solidFill>
            <a:schemeClr val="accent6"/>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fr-FR"/>
              <a:t>Bottin mondain</a:t>
            </a:r>
          </a:p>
        </p:txBody>
      </p:sp>
      <p:graphicFrame>
        <p:nvGraphicFramePr>
          <p:cNvPr id="5" name="Content Placeholder 4"/>
          <p:cNvGraphicFramePr>
            <a:graphicFrameLocks noGrp="1"/>
          </p:cNvGraphicFramePr>
          <p:nvPr>
            <p:ph idx="1"/>
            <p:custDataLst>
              <p:tags r:id="rId3"/>
            </p:custDataLst>
          </p:nvPr>
        </p:nvGraphicFramePr>
        <p:xfrm>
          <a:off x="2041634" y="1838434"/>
          <a:ext cx="5486400" cy="3327400"/>
        </p:xfrm>
        <a:graphic>
          <a:graphicData uri="http://schemas.openxmlformats.org/drawingml/2006/table">
            <a:tbl>
              <a:tblPr firstRow="1" bandRow="1">
                <a:tableStyleId>{5FD0F851-EC5A-4D38-B0AD-8093EC10F338}</a:tableStyleId>
              </a:tblPr>
              <a:tblGrid>
                <a:gridCol w="1866507"/>
                <a:gridCol w="3619893"/>
              </a:tblGrid>
              <a:tr h="665480">
                <a:tc>
                  <a:txBody>
                    <a:bodyPr/>
                    <a:lstStyle/>
                    <a:p>
                      <a:r>
                        <a:rPr lang="fr-FR"/>
                        <a:t>Prospect</a:t>
                      </a:r>
                    </a:p>
                  </a:txBody>
                  <a:tcPr anchor="b"/>
                </a:tc>
                <a:tc>
                  <a:txBody>
                    <a:bodyPr/>
                    <a:lstStyle/>
                    <a:p>
                      <a:r>
                        <a:rPr lang="fr-FR"/>
                        <a:t>Informations sur le contact</a:t>
                      </a:r>
                    </a:p>
                  </a:txBody>
                  <a:tcPr anchor="b"/>
                </a:tc>
              </a:tr>
              <a:tr h="665480">
                <a:tc>
                  <a:txBody>
                    <a:bodyPr/>
                    <a:lstStyle/>
                    <a:p>
                      <a:r>
                        <a:rPr lang="fr-FR"/>
                        <a:t>Jim</a:t>
                      </a:r>
                    </a:p>
                  </a:txBody>
                  <a:tcPr/>
                </a:tc>
                <a:tc>
                  <a:txBody>
                    <a:bodyPr/>
                    <a:lstStyle/>
                    <a:p>
                      <a:r>
                        <a:rPr lang="fr-FR">
                          <a:hlinkClick r:id="rId6"/>
                        </a:rPr>
                        <a:t>Jim@company.com</a:t>
                      </a:r>
                      <a:endParaRPr lang="fr-FR"/>
                    </a:p>
                  </a:txBody>
                  <a:tcPr/>
                </a:tc>
              </a:tr>
              <a:tr h="665480">
                <a:tc>
                  <a:txBody>
                    <a:bodyPr/>
                    <a:lstStyle/>
                    <a:p>
                      <a:r>
                        <a:rPr lang="fr-FR"/>
                        <a:t>Dee</a:t>
                      </a:r>
                    </a:p>
                  </a:txBody>
                  <a:tcPr/>
                </a:tc>
                <a:tc>
                  <a:txBody>
                    <a:bodyPr/>
                    <a:lstStyle/>
                    <a:p>
                      <a:r>
                        <a:rPr lang="fr-FR">
                          <a:hlinkClick r:id="rId7"/>
                        </a:rPr>
                        <a:t>Dee@gcompany.com</a:t>
                      </a:r>
                      <a:endParaRPr lang="fr-FR"/>
                    </a:p>
                  </a:txBody>
                  <a:tcPr/>
                </a:tc>
              </a:tr>
              <a:tr h="665480">
                <a:tc>
                  <a:txBody>
                    <a:bodyPr/>
                    <a:lstStyle/>
                    <a:p>
                      <a:r>
                        <a:rPr lang="fr-FR"/>
                        <a:t>Mavis</a:t>
                      </a:r>
                    </a:p>
                  </a:txBody>
                  <a:tcPr/>
                </a:tc>
                <a:tc>
                  <a:txBody>
                    <a:bodyPr/>
                    <a:lstStyle/>
                    <a:p>
                      <a:r>
                        <a:rPr lang="fr-FR">
                          <a:hlinkClick r:id="rId8"/>
                        </a:rPr>
                        <a:t>Mavis</a:t>
                      </a:r>
                      <a:r>
                        <a:rPr lang="fr-FR" baseline="0">
                          <a:hlinkClick r:id="rId8"/>
                        </a:rPr>
                        <a:t>@company.com</a:t>
                      </a:r>
                      <a:endParaRPr lang="fr-FR"/>
                    </a:p>
                  </a:txBody>
                  <a:tcPr/>
                </a:tc>
              </a:tr>
              <a:tr h="665480">
                <a:tc>
                  <a:txBody>
                    <a:bodyPr/>
                    <a:lstStyle/>
                    <a:p>
                      <a:r>
                        <a:rPr lang="fr-FR"/>
                        <a:t>Doug</a:t>
                      </a:r>
                    </a:p>
                  </a:txBody>
                  <a:tcPr/>
                </a:tc>
                <a:tc>
                  <a:txBody>
                    <a:bodyPr/>
                    <a:lstStyle/>
                    <a:p>
                      <a:r>
                        <a:rPr lang="fr-FR">
                          <a:hlinkClick r:id="rId9"/>
                        </a:rPr>
                        <a:t>Doug@company.com</a:t>
                      </a:r>
                      <a:r>
                        <a:rPr lang="fr-FR"/>
                        <a:t> </a:t>
                      </a:r>
                    </a:p>
                  </a:txBody>
                  <a:tcPr/>
                </a:tc>
              </a:tr>
            </a:tbl>
          </a:graphicData>
        </a:graphic>
      </p:graphicFrame>
    </p:spTree>
    <p:custDataLst>
      <p:tags r:id="rId1"/>
    </p:custDataLst>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Line 2"/>
          <p:cNvSpPr>
            <a:spLocks noChangeShapeType="1"/>
          </p:cNvSpPr>
          <p:nvPr>
            <p:custDataLst>
              <p:tags r:id="rId2"/>
            </p:custDataLst>
          </p:nvPr>
        </p:nvSpPr>
        <p:spPr bwMode="auto">
          <a:xfrm>
            <a:off x="1249363" y="5799138"/>
            <a:ext cx="7208837" cy="0"/>
          </a:xfrm>
          <a:prstGeom prst="line">
            <a:avLst/>
          </a:prstGeom>
          <a:noFill/>
          <a:ln w="57150">
            <a:solidFill>
              <a:schemeClr val="tx2"/>
            </a:solidFill>
            <a:round/>
            <a:headEnd/>
            <a:tailEnd type="triangle" w="med" len="med"/>
          </a:ln>
          <a:effectLst/>
        </p:spPr>
        <p:txBody>
          <a:bodyPr>
            <a:spAutoFit/>
          </a:bodyPr>
          <a:lstStyle/>
          <a:p>
            <a:pPr>
              <a:defRPr lang="fr-FR"/>
            </a:pPr>
            <a:endParaRPr lang="fr-FR"/>
          </a:p>
        </p:txBody>
      </p:sp>
      <p:sp>
        <p:nvSpPr>
          <p:cNvPr id="627715" name="Line 3"/>
          <p:cNvSpPr>
            <a:spLocks noChangeShapeType="1"/>
          </p:cNvSpPr>
          <p:nvPr>
            <p:custDataLst>
              <p:tags r:id="rId3"/>
            </p:custDataLst>
          </p:nvPr>
        </p:nvSpPr>
        <p:spPr bwMode="auto">
          <a:xfrm flipH="1" flipV="1">
            <a:off x="1242990" y="1898319"/>
            <a:ext cx="15875" cy="3916363"/>
          </a:xfrm>
          <a:prstGeom prst="line">
            <a:avLst/>
          </a:prstGeom>
          <a:noFill/>
          <a:ln w="57150">
            <a:solidFill>
              <a:schemeClr val="tx2"/>
            </a:solidFill>
            <a:round/>
            <a:headEnd/>
            <a:tailEnd type="triangle" w="med" len="med"/>
          </a:ln>
          <a:effectLst/>
        </p:spPr>
        <p:txBody>
          <a:bodyPr>
            <a:spAutoFit/>
          </a:bodyPr>
          <a:lstStyle/>
          <a:p>
            <a:pPr>
              <a:defRPr lang="fr-FR"/>
            </a:pPr>
            <a:endParaRPr lang="fr-FR"/>
          </a:p>
        </p:txBody>
      </p:sp>
      <p:sp>
        <p:nvSpPr>
          <p:cNvPr id="22532" name="Text Box 4"/>
          <p:cNvSpPr txBox="1">
            <a:spLocks noChangeArrowheads="1"/>
          </p:cNvSpPr>
          <p:nvPr>
            <p:custDataLst>
              <p:tags r:id="rId4"/>
            </p:custDataLst>
          </p:nvPr>
        </p:nvSpPr>
        <p:spPr bwMode="auto">
          <a:xfrm>
            <a:off x="1447800" y="5862638"/>
            <a:ext cx="6781800" cy="369332"/>
          </a:xfrm>
          <a:prstGeom prst="rect">
            <a:avLst/>
          </a:prstGeom>
          <a:noFill/>
          <a:ln w="3175">
            <a:noFill/>
            <a:miter lim="800000"/>
            <a:headEnd/>
            <a:tailEnd/>
          </a:ln>
        </p:spPr>
        <p:txBody>
          <a:bodyPr wrap="square">
            <a:normAutofit/>
          </a:bodyPr>
          <a:lstStyle/>
          <a:p>
            <a:pPr algn="ctr"/>
            <a:r>
              <a:rPr lang="fr-FR"/>
              <a:t>Temps passé</a:t>
            </a:r>
            <a:endParaRPr lang="fr-FR">
              <a:effectLst/>
            </a:endParaRPr>
          </a:p>
        </p:txBody>
      </p:sp>
      <p:sp>
        <p:nvSpPr>
          <p:cNvPr id="22533" name="Text Box 5"/>
          <p:cNvSpPr txBox="1">
            <a:spLocks noChangeArrowheads="1"/>
          </p:cNvSpPr>
          <p:nvPr>
            <p:custDataLst>
              <p:tags r:id="rId5"/>
            </p:custDataLst>
          </p:nvPr>
        </p:nvSpPr>
        <p:spPr bwMode="auto">
          <a:xfrm rot="-5400000">
            <a:off x="-908003" y="3759802"/>
            <a:ext cx="3709340" cy="369332"/>
          </a:xfrm>
          <a:prstGeom prst="rect">
            <a:avLst/>
          </a:prstGeom>
          <a:noFill/>
          <a:ln w="3175">
            <a:noFill/>
            <a:miter lim="800000"/>
            <a:headEnd/>
            <a:tailEnd/>
          </a:ln>
        </p:spPr>
        <p:txBody>
          <a:bodyPr wrap="square">
            <a:normAutofit/>
          </a:bodyPr>
          <a:lstStyle/>
          <a:p>
            <a:pPr algn="ctr"/>
            <a:r>
              <a:rPr lang="fr-FR">
                <a:effectLst/>
              </a:rPr>
              <a:t>Expérience projets</a:t>
            </a:r>
          </a:p>
        </p:txBody>
      </p:sp>
      <p:sp>
        <p:nvSpPr>
          <p:cNvPr id="627722" name="AutoShape 10"/>
          <p:cNvSpPr>
            <a:spLocks noChangeArrowheads="1"/>
          </p:cNvSpPr>
          <p:nvPr>
            <p:custDataLst>
              <p:tags r:id="rId6"/>
            </p:custDataLst>
          </p:nvPr>
        </p:nvSpPr>
        <p:spPr bwMode="invGray">
          <a:xfrm>
            <a:off x="1756484" y="4329094"/>
            <a:ext cx="1753651" cy="1222157"/>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fr-FR"/>
            </a:pPr>
            <a:r>
              <a:rPr lang="fr-FR" sz="2000">
                <a:latin typeface="Segoe Semibold" pitchFamily="34" charset="0"/>
              </a:rPr>
              <a:t>Familiarisez-vous</a:t>
            </a:r>
            <a:endParaRPr lang="fr-FR" sz="2000"/>
          </a:p>
        </p:txBody>
      </p:sp>
      <p:sp>
        <p:nvSpPr>
          <p:cNvPr id="627725" name="AutoShape 13"/>
          <p:cNvSpPr>
            <a:spLocks noChangeArrowheads="1"/>
          </p:cNvSpPr>
          <p:nvPr>
            <p:custDataLst>
              <p:tags r:id="rId7"/>
            </p:custDataLst>
          </p:nvPr>
        </p:nvSpPr>
        <p:spPr bwMode="invGray">
          <a:xfrm>
            <a:off x="6335671" y="2089798"/>
            <a:ext cx="1743878" cy="1212785"/>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fr-FR"/>
            </a:pPr>
            <a:r>
              <a:rPr lang="fr-FR" sz="2000">
                <a:latin typeface="Segoe Semibold" pitchFamily="34" charset="0"/>
              </a:rPr>
              <a:t>Atteignez un niveau d’expertise</a:t>
            </a:r>
            <a:endParaRPr lang="fr-FR" sz="2000"/>
          </a:p>
        </p:txBody>
      </p:sp>
      <p:sp>
        <p:nvSpPr>
          <p:cNvPr id="627728" name="Rectangle 16"/>
          <p:cNvSpPr>
            <a:spLocks noGrp="1" noChangeArrowheads="1"/>
          </p:cNvSpPr>
          <p:nvPr>
            <p:ph type="title"/>
            <p:custDataLst>
              <p:tags r:id="rId8"/>
            </p:custDataLst>
          </p:nvPr>
        </p:nvSpPr>
        <p:spPr>
          <a:xfrm>
            <a:off x="841248" y="301752"/>
            <a:ext cx="8077200" cy="1143000"/>
          </a:xfrm>
        </p:spPr>
        <p:txBody>
          <a:bodyPr/>
          <a:lstStyle/>
          <a:p>
            <a:pPr>
              <a:defRPr lang="fr-FR"/>
            </a:pPr>
            <a:r>
              <a:rPr lang="fr-FR"/>
              <a:t>Atteindre un niveau d’expertise</a:t>
            </a:r>
          </a:p>
        </p:txBody>
      </p:sp>
      <p:sp>
        <p:nvSpPr>
          <p:cNvPr id="17" name="AutoShape 10"/>
          <p:cNvSpPr>
            <a:spLocks noChangeArrowheads="1"/>
          </p:cNvSpPr>
          <p:nvPr>
            <p:custDataLst>
              <p:tags r:id="rId9"/>
            </p:custDataLst>
          </p:nvPr>
        </p:nvSpPr>
        <p:spPr bwMode="invGray">
          <a:xfrm>
            <a:off x="4191000" y="3276600"/>
            <a:ext cx="1753651" cy="1222157"/>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fr-FR"/>
            </a:pPr>
            <a:r>
              <a:rPr lang="fr-FR" sz="2000">
                <a:latin typeface="Segoe Semibold" pitchFamily="34" charset="0"/>
              </a:rPr>
              <a:t>Devenez un expert</a:t>
            </a:r>
            <a:endParaRPr lang="fr-FR" sz="2000"/>
          </a:p>
        </p:txBody>
      </p:sp>
      <p:sp>
        <p:nvSpPr>
          <p:cNvPr id="11" name="Freeform 15"/>
          <p:cNvSpPr>
            <a:spLocks/>
          </p:cNvSpPr>
          <p:nvPr>
            <p:custDataLst>
              <p:tags r:id="rId10"/>
            </p:custDataLst>
          </p:nvPr>
        </p:nvSpPr>
        <p:spPr bwMode="auto">
          <a:xfrm rot="21240482">
            <a:off x="2519412" y="1676400"/>
            <a:ext cx="3728988" cy="2313711"/>
          </a:xfrm>
          <a:custGeom>
            <a:avLst/>
            <a:gdLst/>
            <a:ahLst/>
            <a:cxnLst>
              <a:cxn ang="0">
                <a:pos x="0" y="1390"/>
              </a:cxn>
              <a:cxn ang="0">
                <a:pos x="1529" y="158"/>
              </a:cxn>
              <a:cxn ang="0">
                <a:pos x="1529" y="0"/>
              </a:cxn>
              <a:cxn ang="0">
                <a:pos x="2030" y="360"/>
              </a:cxn>
              <a:cxn ang="0">
                <a:pos x="1523" y="714"/>
              </a:cxn>
              <a:cxn ang="0">
                <a:pos x="1520" y="543"/>
              </a:cxn>
              <a:cxn ang="0">
                <a:pos x="0" y="1390"/>
              </a:cxn>
            </a:cxnLst>
            <a:rect l="0" t="0" r="r" b="b"/>
            <a:pathLst>
              <a:path w="2030" h="1390">
                <a:moveTo>
                  <a:pt x="0" y="1390"/>
                </a:moveTo>
                <a:cubicBezTo>
                  <a:pt x="131" y="796"/>
                  <a:pt x="676" y="220"/>
                  <a:pt x="1529" y="158"/>
                </a:cubicBezTo>
                <a:lnTo>
                  <a:pt x="1529" y="0"/>
                </a:lnTo>
                <a:lnTo>
                  <a:pt x="2030" y="360"/>
                </a:lnTo>
                <a:lnTo>
                  <a:pt x="1523" y="714"/>
                </a:lnTo>
                <a:lnTo>
                  <a:pt x="1520" y="543"/>
                </a:lnTo>
                <a:cubicBezTo>
                  <a:pt x="803" y="447"/>
                  <a:pt x="109" y="1123"/>
                  <a:pt x="0" y="1390"/>
                </a:cubicBezTo>
                <a:close/>
              </a:path>
            </a:pathLst>
          </a:custGeom>
          <a:gradFill rotWithShape="1">
            <a:gsLst>
              <a:gs pos="0">
                <a:schemeClr val="accent5"/>
              </a:gs>
              <a:gs pos="100000">
                <a:schemeClr val="accent4"/>
              </a:gs>
            </a:gsLst>
            <a:lin ang="18900000" scaled="1"/>
          </a:gradFill>
          <a:ln w="3175" cap="flat" cmpd="sng">
            <a:noFill/>
            <a:prstDash val="solid"/>
            <a:round/>
            <a:headEnd/>
            <a:tailEnd/>
          </a:ln>
          <a:effectLst/>
        </p:spPr>
        <p:txBody>
          <a:bodyPr wrap="none" anchor="ctr">
            <a:noAutofit/>
          </a:bodyPr>
          <a:lstStyle/>
          <a:p>
            <a:pPr>
              <a:defRPr lang="fr-FR"/>
            </a:pPr>
            <a:endParaRPr lang="fr-F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custDataLst>
              <p:tags r:id="rId2"/>
            </p:custDataLst>
          </p:nvPr>
        </p:nvSpPr>
        <p:spPr>
          <a:xfrm>
            <a:off x="841249" y="304800"/>
            <a:ext cx="7921752" cy="1143000"/>
          </a:xfrm>
        </p:spPr>
        <p:txBody>
          <a:bodyPr/>
          <a:lstStyle/>
          <a:p>
            <a:pPr>
              <a:defRPr lang="fr-FR"/>
            </a:pPr>
            <a:r>
              <a:rPr lang="fr-FR"/>
              <a:t>Faire de son mieux</a:t>
            </a:r>
          </a:p>
        </p:txBody>
      </p:sp>
      <p:sp>
        <p:nvSpPr>
          <p:cNvPr id="629763" name="Rectangle 3"/>
          <p:cNvSpPr>
            <a:spLocks noGrp="1" noChangeArrowheads="1"/>
          </p:cNvSpPr>
          <p:nvPr>
            <p:ph type="body" sz="half" idx="2"/>
            <p:custDataLst>
              <p:tags r:id="rId3"/>
            </p:custDataLst>
          </p:nvPr>
        </p:nvSpPr>
        <p:spPr>
          <a:xfrm>
            <a:off x="4800600" y="2098675"/>
            <a:ext cx="4129087" cy="4149725"/>
          </a:xfrm>
        </p:spPr>
        <p:txBody>
          <a:bodyPr>
            <a:normAutofit/>
          </a:bodyPr>
          <a:lstStyle/>
          <a:p>
            <a:r>
              <a:rPr lang="fr-FR"/>
              <a:t>Travaille depuis la maison</a:t>
            </a:r>
          </a:p>
          <a:p>
            <a:r>
              <a:rPr lang="fr-FR"/>
              <a:t>Travail hors site</a:t>
            </a:r>
          </a:p>
          <a:p>
            <a:r>
              <a:rPr lang="fr-FR"/>
              <a:t>Exigences technologiques</a:t>
            </a:r>
          </a:p>
        </p:txBody>
      </p:sp>
      <p:pic>
        <p:nvPicPr>
          <p:cNvPr id="4" name="Content Placeholder 3"/>
          <p:cNvPicPr>
            <a:picLocks noGrp="1" noChangeAspect="1"/>
          </p:cNvPicPr>
          <p:nvPr>
            <p:ph sz="half" idx="1"/>
          </p:nvPr>
        </p:nvPicPr>
        <p:blipFill rotWithShape="1">
          <a:blip r:embed="rId6" cstate="email">
            <a:extLst>
              <a:ext uri="{28A0092B-C50C-407E-A947-70E740481C1C}">
                <a14:useLocalDpi xmlns:a14="http://schemas.microsoft.com/office/drawing/2010/main"/>
              </a:ext>
            </a:extLst>
          </a:blip>
          <a:srcRect b="-455"/>
          <a:stretch/>
        </p:blipFill>
        <p:spPr>
          <a:xfrm>
            <a:off x="914399" y="1447800"/>
            <a:ext cx="3657601" cy="4953000"/>
          </a:xfrm>
          <a:prstGeom prst="rect">
            <a:avLst/>
          </a:prstGeom>
          <a:ln>
            <a:noFill/>
          </a:ln>
          <a:effectLst>
            <a:softEdge rad="112500"/>
          </a:effectLst>
        </p:spPr>
      </p:pic>
    </p:spTree>
    <p:custDataLst>
      <p:tags r:id="rId1"/>
    </p:custData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fr-FR" dirty="0" smtClean="0"/>
              <a:t>Concept</a:t>
            </a:r>
            <a:endParaRPr lang="fr-FR" dirty="0"/>
          </a:p>
        </p:txBody>
      </p:sp>
      <p:sp>
        <p:nvSpPr>
          <p:cNvPr id="5" name="Content Placeholder 4"/>
          <p:cNvSpPr>
            <a:spLocks noGrp="1"/>
          </p:cNvSpPr>
          <p:nvPr>
            <p:ph idx="1"/>
            <p:custDataLst>
              <p:tags r:id="rId3"/>
            </p:custDataLst>
          </p:nvPr>
        </p:nvSpPr>
        <p:spPr/>
        <p:txBody>
          <a:bodyPr>
            <a:normAutofit lnSpcReduction="10000"/>
          </a:bodyPr>
          <a:lstStyle/>
          <a:p>
            <a:r>
              <a:rPr lang="fr-FR" dirty="0"/>
              <a:t>Les </a:t>
            </a:r>
            <a:r>
              <a:rPr lang="fr-FR" b="1" dirty="0"/>
              <a:t>interactions homme-machines</a:t>
            </a:r>
            <a:r>
              <a:rPr lang="fr-FR" dirty="0"/>
              <a:t> (IHM) définissent les moyens et </a:t>
            </a:r>
            <a:r>
              <a:rPr lang="fr-FR" dirty="0">
                <a:hlinkClick r:id="rId6" tooltip="Outil"/>
              </a:rPr>
              <a:t>outils</a:t>
            </a:r>
            <a:r>
              <a:rPr lang="fr-FR" dirty="0"/>
              <a:t> mis en œuvre afin qu'un humain puisse contrôler et communiquer avec une </a:t>
            </a:r>
            <a:r>
              <a:rPr lang="fr-FR" dirty="0" smtClean="0">
                <a:hlinkClick r:id="rId7" tooltip="Machine"/>
              </a:rPr>
              <a:t>machine</a:t>
            </a:r>
            <a:endParaRPr lang="fr-FR" dirty="0" smtClean="0"/>
          </a:p>
          <a:p>
            <a:r>
              <a:rPr lang="fr-FR" dirty="0"/>
              <a:t>IHM a comme but de trouver les moyens le plus efficaces, les plus accessibles les plus intuitives pour utilisateurs afin de compléter une tache le plus rapidement et le plus précisément possible</a:t>
            </a:r>
          </a:p>
          <a:p>
            <a:endParaRPr lang="fr-FR" dirty="0" smtClean="0"/>
          </a:p>
          <a:p>
            <a:endParaRPr lang="fr-FR" dirty="0" smtClean="0"/>
          </a:p>
          <a:p>
            <a:endParaRPr lang="fr-FR"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a:t>Discussion</a:t>
            </a:r>
          </a:p>
        </p:txBody>
      </p:sp>
      <p:sp>
        <p:nvSpPr>
          <p:cNvPr id="3" name="Content Placeholder 2"/>
          <p:cNvSpPr>
            <a:spLocks noGrp="1"/>
          </p:cNvSpPr>
          <p:nvPr>
            <p:ph idx="1"/>
            <p:custDataLst>
              <p:tags r:id="rId3"/>
            </p:custDataLst>
          </p:nvPr>
        </p:nvSpPr>
        <p:spPr>
          <a:xfrm>
            <a:off x="838200" y="1524000"/>
            <a:ext cx="4191000" cy="4297363"/>
          </a:xfrm>
        </p:spPr>
        <p:txBody>
          <a:bodyPr/>
          <a:lstStyle/>
          <a:p>
            <a:r>
              <a:rPr lang="fr-FR"/>
              <a:t>Leçons à tirer de l’histoire de Jeremy</a:t>
            </a:r>
          </a:p>
          <a:p>
            <a:r>
              <a:rPr lang="fr-FR"/>
              <a:t>Meilleures pratiques</a:t>
            </a:r>
          </a:p>
          <a:p>
            <a:r>
              <a:rPr lang="fr-FR"/>
              <a:t>Points clés </a:t>
            </a:r>
          </a:p>
        </p:txBody>
      </p:sp>
      <p:pic>
        <p:nvPicPr>
          <p:cNvPr id="4" name="Picture 3"/>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5316144" y="0"/>
            <a:ext cx="3827856" cy="6858000"/>
          </a:xfrm>
          <a:prstGeom prst="rect">
            <a:avLst/>
          </a:prstGeom>
        </p:spPr>
      </p:pic>
    </p:spTree>
    <p:custDataLst>
      <p:tags r:id="rId1"/>
    </p:custDataLst>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fr-FR"/>
              <a:t>Résumé</a:t>
            </a:r>
          </a:p>
        </p:txBody>
      </p:sp>
      <p:sp>
        <p:nvSpPr>
          <p:cNvPr id="3" name="Content Placeholder 2"/>
          <p:cNvSpPr>
            <a:spLocks noGrp="1"/>
          </p:cNvSpPr>
          <p:nvPr>
            <p:ph idx="1"/>
            <p:custDataLst>
              <p:tags r:id="rId3"/>
            </p:custDataLst>
          </p:nvPr>
        </p:nvSpPr>
        <p:spPr/>
        <p:txBody>
          <a:bodyPr>
            <a:normAutofit/>
          </a:bodyPr>
          <a:lstStyle/>
          <a:p>
            <a:r>
              <a:rPr lang="fr-FR"/>
              <a:t>Définir les défis</a:t>
            </a:r>
          </a:p>
          <a:p>
            <a:pPr lvl="1"/>
            <a:r>
              <a:rPr lang="fr-FR"/>
              <a:t>Technologiques et personnels</a:t>
            </a:r>
          </a:p>
          <a:p>
            <a:r>
              <a:rPr lang="fr-FR"/>
              <a:t>Définir des attentes réalistes</a:t>
            </a:r>
          </a:p>
          <a:p>
            <a:pPr lvl="1"/>
            <a:r>
              <a:rPr lang="fr-FR"/>
              <a:t>L’expertise ne s’obtient pas du jour au lendemain</a:t>
            </a:r>
          </a:p>
          <a:p>
            <a:r>
              <a:rPr lang="fr-FR"/>
              <a:t>Garder un œil sur l’objectif</a:t>
            </a:r>
          </a:p>
          <a:p>
            <a:pPr lvl="1"/>
            <a:r>
              <a:rPr lang="fr-FR"/>
              <a:t>Programmes de mentorat</a:t>
            </a: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p:txBody>
          <a:bodyPr/>
          <a:lstStyle/>
          <a:p>
            <a:pPr>
              <a:defRPr lang="fr-FR"/>
            </a:pPr>
            <a:r>
              <a:rPr lang="fr-FR"/>
              <a:t>Ressources</a:t>
            </a:r>
          </a:p>
        </p:txBody>
      </p:sp>
      <p:sp>
        <p:nvSpPr>
          <p:cNvPr id="618499" name="Rectangle 3"/>
          <p:cNvSpPr>
            <a:spLocks noGrp="1" noChangeArrowheads="1"/>
          </p:cNvSpPr>
          <p:nvPr>
            <p:ph type="body" idx="1"/>
            <p:custDataLst>
              <p:tags r:id="rId3"/>
            </p:custDataLst>
          </p:nvPr>
        </p:nvSpPr>
        <p:spPr/>
        <p:txBody>
          <a:bodyPr>
            <a:normAutofit fontScale="92500" lnSpcReduction="10000"/>
          </a:bodyPr>
          <a:lstStyle/>
          <a:p>
            <a:pPr>
              <a:defRPr lang="fr-FR"/>
            </a:pPr>
            <a:r>
              <a:rPr lang="fr-FR"/>
              <a:t>&lt;Texte du site intranet ici&gt;</a:t>
            </a:r>
            <a:r>
              <a:t/>
            </a:r>
            <a:br/>
            <a:r>
              <a:rPr lang="fr-FR" u="sng">
                <a:solidFill>
                  <a:schemeClr val="tx2"/>
                </a:solidFill>
              </a:rPr>
              <a:t>&lt;lien hypertexte ici&gt;</a:t>
            </a:r>
            <a:endParaRPr lang="fr-FR" u="sng"/>
          </a:p>
          <a:p>
            <a:pPr>
              <a:defRPr lang="fr-FR"/>
            </a:pPr>
            <a:endParaRPr lang="fr-FR"/>
          </a:p>
          <a:p>
            <a:pPr>
              <a:defRPr lang="fr-FR"/>
            </a:pPr>
            <a:r>
              <a:rPr lang="fr-FR"/>
              <a:t>&lt;Texte de support de lecture supplémentaire ici&gt;</a:t>
            </a:r>
            <a:r>
              <a:t/>
            </a:r>
            <a:br/>
            <a:r>
              <a:rPr lang="fr-FR" u="sng">
                <a:solidFill>
                  <a:schemeClr val="tx2"/>
                </a:solidFill>
              </a:rPr>
              <a:t>&lt;lien hypertexte ici&gt;</a:t>
            </a:r>
            <a:endParaRPr lang="fr-FR"/>
          </a:p>
          <a:p>
            <a:pPr>
              <a:buFontTx/>
              <a:buNone/>
              <a:defRPr lang="fr-FR"/>
            </a:pPr>
            <a:endParaRPr lang="fr-FR"/>
          </a:p>
          <a:p>
            <a:pPr>
              <a:defRPr lang="fr-FR"/>
            </a:pPr>
            <a:r>
              <a:rPr lang="fr-FR"/>
              <a:t>Cet ensemble de diapositives et ressources connexes :</a:t>
            </a:r>
            <a:r>
              <a:t/>
            </a:r>
            <a:br/>
            <a:r>
              <a:rPr lang="fr-FR" u="sng">
                <a:solidFill>
                  <a:schemeClr val="tx2"/>
                </a:solidFill>
              </a:rPr>
              <a:t>&lt;lien hypertexte ici&gt;</a:t>
            </a:r>
          </a:p>
        </p:txBody>
      </p:sp>
    </p:spTree>
    <p:custDataLst>
      <p:tags r:id="rId1"/>
    </p:custData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lang="fr-FR"/>
            </a:pPr>
            <a:r>
              <a:rPr lang="fr-FR"/>
              <a:t>Vous avez des questions ?</a:t>
            </a:r>
          </a:p>
        </p:txBody>
      </p:sp>
    </p:spTree>
    <p:custDataLst>
      <p:tags r:id="rId1"/>
    </p:custData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lang="fr-FR"/>
            </a:pPr>
            <a:r>
              <a:rPr lang="fr-FR"/>
              <a:t>Annexe</a:t>
            </a:r>
          </a:p>
        </p:txBody>
      </p:sp>
    </p:spTree>
    <p:custDataLst>
      <p:tags r:id="rId1"/>
    </p:custData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44008" y="2387306"/>
            <a:ext cx="4213561" cy="2800221"/>
          </a:xfrm>
          <a:prstGeom prst="rect">
            <a:avLst/>
          </a:prstGeom>
          <a:noFill/>
        </p:spPr>
        <p:txBody>
          <a:bodyPr wrap="square" rtlCol="0">
            <a:normAutofit/>
          </a:bodyPr>
          <a:lstStyle/>
          <a:p>
            <a:r>
              <a:rPr lang="fr-FR" sz="7200" dirty="0" smtClean="0"/>
              <a:t>Historique</a:t>
            </a:r>
            <a:endParaRPr lang="fr-FR" sz="7200" dirty="0"/>
          </a:p>
        </p:txBody>
      </p:sp>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0753331" flipH="1">
            <a:off x="108261" y="-3142205"/>
            <a:ext cx="2895600" cy="6861081"/>
          </a:xfrm>
          <a:prstGeom prst="rect">
            <a:avLst/>
          </a:prstGeom>
        </p:spPr>
      </p:pic>
      <p:pic>
        <p:nvPicPr>
          <p:cNvPr id="5" name="Picture 2" descr="Image illustrative de l'article Sketchpad"/>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49694" y="1484784"/>
            <a:ext cx="3656718" cy="29282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1945:</a:t>
            </a:r>
            <a:endParaRPr lang="fr-FR" dirty="0"/>
          </a:p>
        </p:txBody>
      </p:sp>
      <p:sp>
        <p:nvSpPr>
          <p:cNvPr id="3" name="Content Placeholder 2"/>
          <p:cNvSpPr>
            <a:spLocks noGrp="1"/>
          </p:cNvSpPr>
          <p:nvPr>
            <p:ph idx="1"/>
            <p:custDataLst>
              <p:tags r:id="rId3"/>
            </p:custDataLst>
          </p:nvPr>
        </p:nvSpPr>
        <p:spPr>
          <a:xfrm>
            <a:off x="838200" y="1524000"/>
            <a:ext cx="4267200" cy="4297363"/>
          </a:xfrm>
        </p:spPr>
        <p:txBody>
          <a:bodyPr>
            <a:normAutofit/>
          </a:bodyPr>
          <a:lstStyle/>
          <a:p>
            <a:r>
              <a:rPr lang="fr-FR" sz="2700" dirty="0">
                <a:hlinkClick r:id="rId6" tooltip="1945"/>
              </a:rPr>
              <a:t>1945</a:t>
            </a:r>
            <a:r>
              <a:rPr lang="fr-FR" sz="2700" dirty="0"/>
              <a:t>, </a:t>
            </a:r>
            <a:r>
              <a:rPr lang="fr-FR" sz="2700" dirty="0" err="1">
                <a:hlinkClick r:id="rId7" tooltip="Vannevar Bush"/>
              </a:rPr>
              <a:t>Vannevar</a:t>
            </a:r>
            <a:r>
              <a:rPr lang="fr-FR" sz="2700" dirty="0">
                <a:hlinkClick r:id="rId7" tooltip="Vannevar Bush"/>
              </a:rPr>
              <a:t> Bush</a:t>
            </a:r>
            <a:r>
              <a:rPr lang="fr-FR" sz="2700" dirty="0"/>
              <a:t> décrit un système électronique </a:t>
            </a:r>
            <a:r>
              <a:rPr lang="fr-FR" sz="2700" dirty="0" smtClean="0"/>
              <a:t>qui </a:t>
            </a:r>
            <a:r>
              <a:rPr lang="fr-FR" sz="2700" dirty="0"/>
              <a:t>permet la recherche d'information et qui invente les concepts de navigation, indexation, annotation</a:t>
            </a:r>
          </a:p>
        </p:txBody>
      </p:sp>
      <p:pic>
        <p:nvPicPr>
          <p:cNvPr id="4" name="Picture 3"/>
          <p:cNvPicPr>
            <a:picLocks noChangeAspect="1"/>
          </p:cNvPicPr>
          <p:nvPr/>
        </p:nvPicPr>
        <p:blipFill rotWithShape="1">
          <a:blip r:embed="rId8" cstate="email">
            <a:extLst>
              <a:ext uri="{28A0092B-C50C-407E-A947-70E740481C1C}">
                <a14:useLocalDpi xmlns:a14="http://schemas.microsoft.com/office/drawing/2010/main" val="0"/>
              </a:ext>
            </a:extLst>
          </a:blip>
          <a:srcRect l="23885" r="22820"/>
          <a:stretch/>
        </p:blipFill>
        <p:spPr>
          <a:xfrm>
            <a:off x="5141626" y="476672"/>
            <a:ext cx="4002374" cy="5976664"/>
          </a:xfrm>
          <a:prstGeom prst="rect">
            <a:avLst/>
          </a:prstGeom>
        </p:spPr>
      </p:pic>
    </p:spTree>
    <p:custDataLst>
      <p:tags r:id="rId1"/>
    </p:custData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1963:</a:t>
            </a:r>
            <a:endParaRPr lang="fr-FR" dirty="0"/>
          </a:p>
        </p:txBody>
      </p:sp>
      <p:sp>
        <p:nvSpPr>
          <p:cNvPr id="3" name="Content Placeholder 2"/>
          <p:cNvSpPr>
            <a:spLocks noGrp="1"/>
          </p:cNvSpPr>
          <p:nvPr>
            <p:ph idx="1"/>
            <p:custDataLst>
              <p:tags r:id="rId3"/>
            </p:custDataLst>
          </p:nvPr>
        </p:nvSpPr>
        <p:spPr>
          <a:xfrm>
            <a:off x="838200" y="1524000"/>
            <a:ext cx="4267200" cy="4297363"/>
          </a:xfrm>
        </p:spPr>
        <p:txBody>
          <a:bodyPr>
            <a:normAutofit fontScale="85000" lnSpcReduction="20000"/>
          </a:bodyPr>
          <a:lstStyle/>
          <a:p>
            <a:r>
              <a:rPr lang="fr-FR" dirty="0" smtClean="0">
                <a:hlinkClick r:id="rId6" tooltip="Ivan Sutherland"/>
              </a:rPr>
              <a:t>Ivan </a:t>
            </a:r>
            <a:r>
              <a:rPr lang="fr-FR" dirty="0">
                <a:hlinkClick r:id="rId6" tooltip="Ivan Sutherland"/>
              </a:rPr>
              <a:t>Sutherland</a:t>
            </a:r>
            <a:r>
              <a:rPr lang="fr-FR" dirty="0"/>
              <a:t> a créé </a:t>
            </a:r>
            <a:r>
              <a:rPr lang="fr-FR" dirty="0" err="1">
                <a:hlinkClick r:id="rId7" tooltip="Sketchpad"/>
              </a:rPr>
              <a:t>Sketchpad</a:t>
            </a:r>
            <a:r>
              <a:rPr lang="fr-FR" dirty="0"/>
              <a:t> qui est considéré comme l’ancêtre des interfaces graphiques modernes</a:t>
            </a:r>
            <a:r>
              <a:rPr lang="fr-FR" dirty="0" smtClean="0"/>
              <a:t>.</a:t>
            </a:r>
          </a:p>
          <a:p>
            <a:endParaRPr lang="fr-FR" dirty="0"/>
          </a:p>
          <a:p>
            <a:r>
              <a:rPr lang="fr-FR" dirty="0" smtClean="0"/>
              <a:t>En</a:t>
            </a:r>
            <a:r>
              <a:rPr lang="fr-FR" dirty="0"/>
              <a:t> </a:t>
            </a:r>
            <a:r>
              <a:rPr lang="fr-FR" dirty="0">
                <a:hlinkClick r:id="rId8" tooltip="1964"/>
              </a:rPr>
              <a:t>1964</a:t>
            </a:r>
            <a:r>
              <a:rPr lang="fr-FR" dirty="0"/>
              <a:t>, </a:t>
            </a:r>
            <a:r>
              <a:rPr lang="fr-FR" dirty="0">
                <a:hlinkClick r:id="rId9" tooltip="Douglas Engelbart"/>
              </a:rPr>
              <a:t>Douglas </a:t>
            </a:r>
            <a:r>
              <a:rPr lang="fr-FR" dirty="0" err="1">
                <a:hlinkClick r:id="rId9" tooltip="Douglas Engelbart"/>
              </a:rPr>
              <a:t>Engelbart</a:t>
            </a:r>
            <a:r>
              <a:rPr lang="fr-FR" dirty="0"/>
              <a:t> invente </a:t>
            </a:r>
            <a:r>
              <a:rPr lang="fr-FR" dirty="0">
                <a:hlinkClick r:id="rId10" tooltip="Souris (informatique)"/>
              </a:rPr>
              <a:t>la souris</a:t>
            </a:r>
            <a:r>
              <a:rPr lang="fr-FR" dirty="0"/>
              <a:t> pour facilement désigner des objets sur son écran</a:t>
            </a:r>
          </a:p>
        </p:txBody>
      </p:sp>
      <p:pic>
        <p:nvPicPr>
          <p:cNvPr id="4" name="Picture 3"/>
          <p:cNvPicPr>
            <a:picLocks noChangeAspect="1"/>
          </p:cNvPicPr>
          <p:nvPr/>
        </p:nvPicPr>
        <p:blipFill rotWithShape="1">
          <a:blip r:embed="rId11" cstate="email">
            <a:extLst>
              <a:ext uri="{28A0092B-C50C-407E-A947-70E740481C1C}">
                <a14:useLocalDpi xmlns:a14="http://schemas.microsoft.com/office/drawing/2010/main" val="0"/>
              </a:ext>
            </a:extLst>
          </a:blip>
          <a:srcRect/>
          <a:stretch/>
        </p:blipFill>
        <p:spPr>
          <a:xfrm>
            <a:off x="5076056" y="389744"/>
            <a:ext cx="4067944" cy="6056025"/>
          </a:xfrm>
          <a:prstGeom prst="rect">
            <a:avLst/>
          </a:prstGeom>
        </p:spPr>
      </p:pic>
    </p:spTree>
    <p:custDataLst>
      <p:tags r:id="rId1"/>
    </p:custDataLst>
    <p:extLst>
      <p:ext uri="{BB962C8B-B14F-4D97-AF65-F5344CB8AC3E}">
        <p14:creationId xmlns:p14="http://schemas.microsoft.com/office/powerpoint/2010/main" val="248416084"/>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1970 / 1980:</a:t>
            </a:r>
            <a:endParaRPr lang="fr-FR" dirty="0"/>
          </a:p>
        </p:txBody>
      </p:sp>
      <p:sp>
        <p:nvSpPr>
          <p:cNvPr id="3" name="Content Placeholder 2"/>
          <p:cNvSpPr>
            <a:spLocks noGrp="1"/>
          </p:cNvSpPr>
          <p:nvPr>
            <p:ph idx="1"/>
            <p:custDataLst>
              <p:tags r:id="rId3"/>
            </p:custDataLst>
          </p:nvPr>
        </p:nvSpPr>
        <p:spPr>
          <a:xfrm>
            <a:off x="838200" y="1524000"/>
            <a:ext cx="4267200" cy="4297363"/>
          </a:xfrm>
        </p:spPr>
        <p:txBody>
          <a:bodyPr>
            <a:normAutofit/>
          </a:bodyPr>
          <a:lstStyle/>
          <a:p>
            <a:r>
              <a:rPr lang="fr-FR" sz="2700" dirty="0"/>
              <a:t>L</a:t>
            </a:r>
            <a:r>
              <a:rPr lang="fr-FR" sz="2700" dirty="0" smtClean="0"/>
              <a:t>es </a:t>
            </a:r>
            <a:r>
              <a:rPr lang="fr-FR" sz="2700" dirty="0"/>
              <a:t>laboratoires de </a:t>
            </a:r>
            <a:r>
              <a:rPr lang="fr-FR" sz="2700" dirty="0">
                <a:hlinkClick r:id="rId6" tooltip="Xerox"/>
              </a:rPr>
              <a:t>Xerox</a:t>
            </a:r>
            <a:r>
              <a:rPr lang="fr-FR" sz="2700" dirty="0"/>
              <a:t> ont révolutionné les systèmes interactifs avec la sortie de </a:t>
            </a:r>
            <a:r>
              <a:rPr lang="fr-FR" sz="2700" dirty="0">
                <a:hlinkClick r:id="rId7" tooltip="Xerox Star"/>
              </a:rPr>
              <a:t>Xerox Star</a:t>
            </a:r>
            <a:r>
              <a:rPr lang="fr-FR" sz="2700" dirty="0"/>
              <a:t> et la présentation de </a:t>
            </a:r>
            <a:r>
              <a:rPr lang="fr-FR" sz="2700" dirty="0" err="1">
                <a:hlinkClick r:id="rId8" tooltip="What you see is what you get"/>
              </a:rPr>
              <a:t>What</a:t>
            </a:r>
            <a:r>
              <a:rPr lang="fr-FR" sz="2700" dirty="0">
                <a:hlinkClick r:id="rId8" tooltip="What you see is what you get"/>
              </a:rPr>
              <a:t> </a:t>
            </a:r>
            <a:r>
              <a:rPr lang="fr-FR" sz="2700" dirty="0" err="1">
                <a:hlinkClick r:id="rId8" tooltip="What you see is what you get"/>
              </a:rPr>
              <a:t>you</a:t>
            </a:r>
            <a:r>
              <a:rPr lang="fr-FR" sz="2700" dirty="0">
                <a:hlinkClick r:id="rId8" tooltip="What you see is what you get"/>
              </a:rPr>
              <a:t> </a:t>
            </a:r>
            <a:r>
              <a:rPr lang="fr-FR" sz="2700" dirty="0" err="1">
                <a:hlinkClick r:id="rId8" tooltip="What you see is what you get"/>
              </a:rPr>
              <a:t>see</a:t>
            </a:r>
            <a:r>
              <a:rPr lang="fr-FR" sz="2700" dirty="0">
                <a:hlinkClick r:id="rId8" tooltip="What you see is what you get"/>
              </a:rPr>
              <a:t> </a:t>
            </a:r>
            <a:r>
              <a:rPr lang="fr-FR" sz="2700" dirty="0" err="1">
                <a:hlinkClick r:id="rId8" tooltip="What you see is what you get"/>
              </a:rPr>
              <a:t>is</a:t>
            </a:r>
            <a:r>
              <a:rPr lang="fr-FR" sz="2700" dirty="0">
                <a:hlinkClick r:id="rId8" tooltip="What you see is what you get"/>
              </a:rPr>
              <a:t> </a:t>
            </a:r>
            <a:r>
              <a:rPr lang="fr-FR" sz="2700" dirty="0" err="1">
                <a:hlinkClick r:id="rId8" tooltip="What you see is what you get"/>
              </a:rPr>
              <a:t>what</a:t>
            </a:r>
            <a:r>
              <a:rPr lang="fr-FR" sz="2700" dirty="0">
                <a:hlinkClick r:id="rId8" tooltip="What you see is what you get"/>
              </a:rPr>
              <a:t> </a:t>
            </a:r>
            <a:r>
              <a:rPr lang="fr-FR" sz="2700" dirty="0" err="1">
                <a:hlinkClick r:id="rId8" tooltip="What you see is what you get"/>
              </a:rPr>
              <a:t>you</a:t>
            </a:r>
            <a:r>
              <a:rPr lang="fr-FR" sz="2700" dirty="0">
                <a:hlinkClick r:id="rId8" tooltip="What you see is what you get"/>
              </a:rPr>
              <a:t> </a:t>
            </a:r>
            <a:r>
              <a:rPr lang="fr-FR" sz="2700" dirty="0" err="1">
                <a:hlinkClick r:id="rId8" tooltip="What you see is what you get"/>
              </a:rPr>
              <a:t>get</a:t>
            </a:r>
            <a:endParaRPr lang="fr-FR" sz="2700" dirty="0"/>
          </a:p>
        </p:txBody>
      </p:sp>
      <p:pic>
        <p:nvPicPr>
          <p:cNvPr id="4" name="Picture 3"/>
          <p:cNvPicPr>
            <a:picLocks noChangeAspect="1"/>
          </p:cNvPicPr>
          <p:nvPr/>
        </p:nvPicPr>
        <p:blipFill rotWithShape="1">
          <a:blip r:embed="rId9" cstate="email">
            <a:extLst>
              <a:ext uri="{28A0092B-C50C-407E-A947-70E740481C1C}">
                <a14:useLocalDpi xmlns:a14="http://schemas.microsoft.com/office/drawing/2010/main" val="0"/>
              </a:ext>
            </a:extLst>
          </a:blip>
          <a:srcRect/>
          <a:stretch/>
        </p:blipFill>
        <p:spPr>
          <a:xfrm>
            <a:off x="5171607" y="494676"/>
            <a:ext cx="3972393" cy="5906124"/>
          </a:xfrm>
          <a:prstGeom prst="rect">
            <a:avLst/>
          </a:prstGeom>
        </p:spPr>
      </p:pic>
    </p:spTree>
    <p:custDataLst>
      <p:tags r:id="rId1"/>
    </p:custDataLst>
    <p:extLst>
      <p:ext uri="{BB962C8B-B14F-4D97-AF65-F5344CB8AC3E}">
        <p14:creationId xmlns:p14="http://schemas.microsoft.com/office/powerpoint/2010/main" val="1861057643"/>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A partir 1990:</a:t>
            </a:r>
            <a:endParaRPr lang="fr-FR" dirty="0"/>
          </a:p>
        </p:txBody>
      </p:sp>
      <p:sp>
        <p:nvSpPr>
          <p:cNvPr id="3" name="Content Placeholder 2"/>
          <p:cNvSpPr>
            <a:spLocks noGrp="1"/>
          </p:cNvSpPr>
          <p:nvPr>
            <p:ph idx="1"/>
            <p:custDataLst>
              <p:tags r:id="rId3"/>
            </p:custDataLst>
          </p:nvPr>
        </p:nvSpPr>
        <p:spPr>
          <a:xfrm>
            <a:off x="755576" y="1484784"/>
            <a:ext cx="4560568" cy="4297363"/>
          </a:xfrm>
        </p:spPr>
        <p:txBody>
          <a:bodyPr>
            <a:noAutofit/>
          </a:bodyPr>
          <a:lstStyle/>
          <a:p>
            <a:r>
              <a:rPr lang="fr-FR" sz="2800" dirty="0"/>
              <a:t> </a:t>
            </a:r>
            <a:r>
              <a:rPr lang="fr-FR" dirty="0" smtClean="0">
                <a:hlinkClick r:id="rId6" tooltip="Robert Cailliau"/>
              </a:rPr>
              <a:t>Robert </a:t>
            </a:r>
            <a:r>
              <a:rPr lang="fr-FR" dirty="0" err="1">
                <a:hlinkClick r:id="rId6" tooltip="Robert Cailliau"/>
              </a:rPr>
              <a:t>Cailliau</a:t>
            </a:r>
            <a:r>
              <a:rPr lang="fr-FR" dirty="0"/>
              <a:t> et </a:t>
            </a:r>
            <a:r>
              <a:rPr lang="fr-FR" dirty="0">
                <a:hlinkClick r:id="rId7" tooltip="Tim Berners-Lee"/>
              </a:rPr>
              <a:t>Tim </a:t>
            </a:r>
            <a:r>
              <a:rPr lang="fr-FR" dirty="0" err="1">
                <a:hlinkClick r:id="rId7" tooltip="Tim Berners-Lee"/>
              </a:rPr>
              <a:t>Berners</a:t>
            </a:r>
            <a:r>
              <a:rPr lang="fr-FR" dirty="0">
                <a:hlinkClick r:id="rId7" tooltip="Tim Berners-Lee"/>
              </a:rPr>
              <a:t>-Lee</a:t>
            </a:r>
            <a:r>
              <a:rPr lang="fr-FR" dirty="0"/>
              <a:t> inventent </a:t>
            </a:r>
            <a:r>
              <a:rPr lang="fr-FR" dirty="0" smtClean="0"/>
              <a:t>un système</a:t>
            </a:r>
            <a:r>
              <a:rPr lang="fr-FR" dirty="0"/>
              <a:t> </a:t>
            </a:r>
            <a:r>
              <a:rPr lang="fr-FR" dirty="0">
                <a:hlinkClick r:id="rId8" tooltip="Hypertexte"/>
              </a:rPr>
              <a:t>hypertexte</a:t>
            </a:r>
            <a:r>
              <a:rPr lang="fr-FR" dirty="0"/>
              <a:t> </a:t>
            </a:r>
            <a:r>
              <a:rPr lang="fr-FR" dirty="0" smtClean="0"/>
              <a:t> qui </a:t>
            </a:r>
            <a:r>
              <a:rPr lang="fr-FR" dirty="0"/>
              <a:t>entourera la planète, </a:t>
            </a:r>
            <a:r>
              <a:rPr lang="fr-FR" dirty="0">
                <a:hlinkClick r:id="rId9" tooltip="World Wide Web"/>
              </a:rPr>
              <a:t>World Wide </a:t>
            </a:r>
            <a:r>
              <a:rPr lang="fr-FR" dirty="0" smtClean="0">
                <a:hlinkClick r:id="rId9" tooltip="World Wide Web"/>
              </a:rPr>
              <a:t>Web</a:t>
            </a:r>
            <a:endParaRPr lang="fr-FR" dirty="0"/>
          </a:p>
        </p:txBody>
      </p:sp>
      <p:pic>
        <p:nvPicPr>
          <p:cNvPr id="4" name="Picture 3"/>
          <p:cNvPicPr>
            <a:picLocks noChangeAspect="1"/>
          </p:cNvPicPr>
          <p:nvPr/>
        </p:nvPicPr>
        <p:blipFill rotWithShape="1">
          <a:blip r:embed="rId10" cstate="email">
            <a:extLst>
              <a:ext uri="{28A0092B-C50C-407E-A947-70E740481C1C}">
                <a14:useLocalDpi xmlns:a14="http://schemas.microsoft.com/office/drawing/2010/main" val="0"/>
              </a:ext>
            </a:extLst>
          </a:blip>
          <a:srcRect/>
          <a:stretch/>
        </p:blipFill>
        <p:spPr>
          <a:xfrm>
            <a:off x="5316144" y="584615"/>
            <a:ext cx="3827856" cy="5756223"/>
          </a:xfrm>
          <a:prstGeom prst="rect">
            <a:avLst/>
          </a:prstGeom>
        </p:spPr>
      </p:pic>
    </p:spTree>
    <p:custDataLst>
      <p:tags r:id="rId1"/>
    </p:custDataLst>
    <p:extLst>
      <p:ext uri="{BB962C8B-B14F-4D97-AF65-F5344CB8AC3E}">
        <p14:creationId xmlns:p14="http://schemas.microsoft.com/office/powerpoint/2010/main" val="1649027582"/>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A partir 1990:</a:t>
            </a:r>
            <a:endParaRPr lang="fr-FR" dirty="0"/>
          </a:p>
        </p:txBody>
      </p:sp>
      <p:sp>
        <p:nvSpPr>
          <p:cNvPr id="3" name="Content Placeholder 2"/>
          <p:cNvSpPr>
            <a:spLocks noGrp="1"/>
          </p:cNvSpPr>
          <p:nvPr>
            <p:ph idx="1"/>
            <p:custDataLst>
              <p:tags r:id="rId3"/>
            </p:custDataLst>
          </p:nvPr>
        </p:nvSpPr>
        <p:spPr>
          <a:xfrm>
            <a:off x="838200" y="1524000"/>
            <a:ext cx="4267200" cy="5073352"/>
          </a:xfrm>
        </p:spPr>
        <p:txBody>
          <a:bodyPr>
            <a:noAutofit/>
          </a:bodyPr>
          <a:lstStyle/>
          <a:p>
            <a:r>
              <a:rPr lang="fr-FR" sz="2400" dirty="0"/>
              <a:t>En </a:t>
            </a:r>
            <a:r>
              <a:rPr lang="fr-FR" sz="2400" dirty="0">
                <a:hlinkClick r:id="rId6" tooltip="1991"/>
              </a:rPr>
              <a:t>1991</a:t>
            </a:r>
            <a:r>
              <a:rPr lang="fr-FR" sz="2400" dirty="0"/>
              <a:t>, </a:t>
            </a:r>
            <a:r>
              <a:rPr lang="fr-FR" sz="2400" dirty="0">
                <a:hlinkClick r:id="rId7" tooltip="Mark Weiser"/>
              </a:rPr>
              <a:t>Mark Weiser</a:t>
            </a:r>
            <a:r>
              <a:rPr lang="fr-FR" sz="2400" dirty="0"/>
              <a:t> présente sa vision de l'</a:t>
            </a:r>
            <a:r>
              <a:rPr lang="fr-FR" sz="2400" dirty="0">
                <a:hlinkClick r:id="rId8" tooltip="Informatique ubiquitaire"/>
              </a:rPr>
              <a:t>Informatique ubiquitaire</a:t>
            </a:r>
            <a:r>
              <a:rPr lang="fr-FR" sz="2400" dirty="0"/>
              <a:t> (des écrans et des ordinateurs multiples capables de communiquer entre eux préfigure clairement l'avènement des </a:t>
            </a:r>
            <a:r>
              <a:rPr lang="fr-FR" sz="2400" dirty="0">
                <a:hlinkClick r:id="rId9" tooltip="Assistant personnel"/>
              </a:rPr>
              <a:t>assistant personnels</a:t>
            </a:r>
            <a:r>
              <a:rPr lang="fr-FR" sz="2400" dirty="0"/>
              <a:t>, </a:t>
            </a:r>
            <a:r>
              <a:rPr lang="fr-FR" sz="2400" dirty="0">
                <a:hlinkClick r:id="rId10" tooltip="Tablet PC"/>
              </a:rPr>
              <a:t>Tablet PC</a:t>
            </a:r>
            <a:r>
              <a:rPr lang="fr-FR" sz="2400" dirty="0"/>
              <a:t> et </a:t>
            </a:r>
            <a:r>
              <a:rPr lang="fr-FR" sz="2400" dirty="0" err="1">
                <a:hlinkClick r:id="rId11" tooltip="Smartphone"/>
              </a:rPr>
              <a:t>smartphones</a:t>
            </a:r>
            <a:r>
              <a:rPr lang="fr-FR" sz="2400" dirty="0"/>
              <a:t> d'aujourd'hui</a:t>
            </a:r>
            <a:r>
              <a:rPr lang="fr-FR" sz="2400" baseline="30000" dirty="0"/>
              <a:t>.</a:t>
            </a:r>
            <a:endParaRPr lang="fr-FR" sz="2400" dirty="0"/>
          </a:p>
        </p:txBody>
      </p:sp>
      <p:pic>
        <p:nvPicPr>
          <p:cNvPr id="4" name="Picture 3"/>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a:off x="5316144" y="0"/>
            <a:ext cx="3827856" cy="6858000"/>
          </a:xfrm>
          <a:prstGeom prst="rect">
            <a:avLst/>
          </a:prstGeom>
        </p:spPr>
      </p:pic>
    </p:spTree>
    <p:custDataLst>
      <p:tags r:id="rId1"/>
    </p:custDataLst>
    <p:extLst>
      <p:ext uri="{BB962C8B-B14F-4D97-AF65-F5344CB8AC3E}">
        <p14:creationId xmlns:p14="http://schemas.microsoft.com/office/powerpoint/2010/main" val="2799114336"/>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1.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2.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13.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4.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5.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16.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7.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8.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19.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21.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22.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3.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4.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25.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26.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ags/tag27.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28.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ags/tag29.xml><?xml version="1.0" encoding="utf-8"?>
<p:tagLst xmlns:a="http://schemas.openxmlformats.org/drawingml/2006/main" xmlns:r="http://schemas.openxmlformats.org/officeDocument/2006/relationships" xmlns:p="http://schemas.openxmlformats.org/presentationml/2006/main">
  <p:tag name="DVSHAPEID" val="ip2w5yLf7gRoIxhgGANLdN"/>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30.xml><?xml version="1.0" encoding="utf-8"?>
<p:tagLst xmlns:a="http://schemas.openxmlformats.org/drawingml/2006/main" xmlns:r="http://schemas.openxmlformats.org/officeDocument/2006/relationships" xmlns:p="http://schemas.openxmlformats.org/presentationml/2006/main">
  <p:tag name="DVSECTIONID" val="7wNinuYvMzfZ5U1vBqhNhA"/>
</p:tagLst>
</file>

<file path=ppt/tags/tag31.xml><?xml version="1.0" encoding="utf-8"?>
<p:tagLst xmlns:a="http://schemas.openxmlformats.org/drawingml/2006/main" xmlns:r="http://schemas.openxmlformats.org/officeDocument/2006/relationships" xmlns:p="http://schemas.openxmlformats.org/presentationml/2006/main">
  <p:tag name="DVSHAPEID" val="397Sh4Wf3q9VkhYZEnvozL"/>
</p:tagLst>
</file>

<file path=ppt/tags/tag32.xml><?xml version="1.0" encoding="utf-8"?>
<p:tagLst xmlns:a="http://schemas.openxmlformats.org/drawingml/2006/main" xmlns:r="http://schemas.openxmlformats.org/officeDocument/2006/relationships" xmlns:p="http://schemas.openxmlformats.org/presentationml/2006/main">
  <p:tag name="DVSHAPEID" val="b7YHL0AN4yxWP6rbpeJiil"/>
</p:tagLst>
</file>

<file path=ppt/tags/tag33.xml><?xml version="1.0" encoding="utf-8"?>
<p:tagLst xmlns:a="http://schemas.openxmlformats.org/drawingml/2006/main" xmlns:r="http://schemas.openxmlformats.org/officeDocument/2006/relationships" xmlns:p="http://schemas.openxmlformats.org/presentationml/2006/main">
  <p:tag name="DVSHAPEID" val="V8QIQoYhKAdhY0TAjVFglB"/>
</p:tagLst>
</file>

<file path=ppt/tags/tag34.xml><?xml version="1.0" encoding="utf-8"?>
<p:tagLst xmlns:a="http://schemas.openxmlformats.org/drawingml/2006/main" xmlns:r="http://schemas.openxmlformats.org/officeDocument/2006/relationships" xmlns:p="http://schemas.openxmlformats.org/presentationml/2006/main">
  <p:tag name="DVSHAPEID" val="onsRxtYgFhsQbQR2acPMNW"/>
</p:tagLst>
</file>

<file path=ppt/tags/tag35.xml><?xml version="1.0" encoding="utf-8"?>
<p:tagLst xmlns:a="http://schemas.openxmlformats.org/drawingml/2006/main" xmlns:r="http://schemas.openxmlformats.org/officeDocument/2006/relationships" xmlns:p="http://schemas.openxmlformats.org/presentationml/2006/main">
  <p:tag name="DVSHAPEID" val="Ix8rhPVNC2ZkJsgYQvjtVW"/>
</p:tagLst>
</file>

<file path=ppt/tags/tag36.xml><?xml version="1.0" encoding="utf-8"?>
<p:tagLst xmlns:a="http://schemas.openxmlformats.org/drawingml/2006/main" xmlns:r="http://schemas.openxmlformats.org/officeDocument/2006/relationships" xmlns:p="http://schemas.openxmlformats.org/presentationml/2006/main">
  <p:tag name="DVSHAPEID" val="O8O3IgLtryNrFUJ6b9lREq"/>
</p:tagLst>
</file>

<file path=ppt/tags/tag37.xml><?xml version="1.0" encoding="utf-8"?>
<p:tagLst xmlns:a="http://schemas.openxmlformats.org/drawingml/2006/main" xmlns:r="http://schemas.openxmlformats.org/officeDocument/2006/relationships" xmlns:p="http://schemas.openxmlformats.org/presentationml/2006/main">
  <p:tag name="DVSHAPEID" val="xiNleKja73hohXWjuz775t"/>
</p:tagLst>
</file>

<file path=ppt/tags/tag38.xml><?xml version="1.0" encoding="utf-8"?>
<p:tagLst xmlns:a="http://schemas.openxmlformats.org/drawingml/2006/main" xmlns:r="http://schemas.openxmlformats.org/officeDocument/2006/relationships" xmlns:p="http://schemas.openxmlformats.org/presentationml/2006/main">
  <p:tag name="DVSHAPEID" val="pSbIsX2HQuOqjOBqXA0jcY"/>
</p:tagLst>
</file>

<file path=ppt/tags/tag39.xml><?xml version="1.0" encoding="utf-8"?>
<p:tagLst xmlns:a="http://schemas.openxmlformats.org/drawingml/2006/main" xmlns:r="http://schemas.openxmlformats.org/officeDocument/2006/relationships" xmlns:p="http://schemas.openxmlformats.org/presentationml/2006/main">
  <p:tag name="DVSHAPEID" val="QQ6pMcljtk1MJ0De6E19Bq"/>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0.xml><?xml version="1.0" encoding="utf-8"?>
<p:tagLst xmlns:a="http://schemas.openxmlformats.org/drawingml/2006/main" xmlns:r="http://schemas.openxmlformats.org/officeDocument/2006/relationships" xmlns:p="http://schemas.openxmlformats.org/presentationml/2006/main">
  <p:tag name="DVSECTIONID" val="HsVeI2TwAzQM9S4tQjLvMM"/>
</p:tagLst>
</file>

<file path=ppt/tags/tag41.xml><?xml version="1.0" encoding="utf-8"?>
<p:tagLst xmlns:a="http://schemas.openxmlformats.org/drawingml/2006/main" xmlns:r="http://schemas.openxmlformats.org/officeDocument/2006/relationships" xmlns:p="http://schemas.openxmlformats.org/presentationml/2006/main">
  <p:tag name="DVSHAPEID" val="ulJFhM9s1uk4SUavhm7qdN"/>
</p:tagLst>
</file>

<file path=ppt/tags/tag42.xml><?xml version="1.0" encoding="utf-8"?>
<p:tagLst xmlns:a="http://schemas.openxmlformats.org/drawingml/2006/main" xmlns:r="http://schemas.openxmlformats.org/officeDocument/2006/relationships" xmlns:p="http://schemas.openxmlformats.org/presentationml/2006/main">
  <p:tag name="DVSHAPEID" val="zRE8H4Cw6MhrnQZNFfxntk"/>
</p:tagLst>
</file>

<file path=ppt/tags/tag43.xml><?xml version="1.0" encoding="utf-8"?>
<p:tagLst xmlns:a="http://schemas.openxmlformats.org/drawingml/2006/main" xmlns:r="http://schemas.openxmlformats.org/officeDocument/2006/relationships" xmlns:p="http://schemas.openxmlformats.org/presentationml/2006/main">
  <p:tag name="DVSECTIONID" val="bORDfvhHahmpDFmvtYCcVK"/>
</p:tagLst>
</file>

<file path=ppt/tags/tag44.xml><?xml version="1.0" encoding="utf-8"?>
<p:tagLst xmlns:a="http://schemas.openxmlformats.org/drawingml/2006/main" xmlns:r="http://schemas.openxmlformats.org/officeDocument/2006/relationships" xmlns:p="http://schemas.openxmlformats.org/presentationml/2006/main">
  <p:tag name="DVSHAPEID" val="yODdiYQyEGY8EmMcNZ3vZT"/>
</p:tagLst>
</file>

<file path=ppt/tags/tag45.xml><?xml version="1.0" encoding="utf-8"?>
<p:tagLst xmlns:a="http://schemas.openxmlformats.org/drawingml/2006/main" xmlns:r="http://schemas.openxmlformats.org/officeDocument/2006/relationships" xmlns:p="http://schemas.openxmlformats.org/presentationml/2006/main">
  <p:tag name="DVSHAPEID" val="Zp3DFAl6DuE5xCL7XTKqog"/>
</p:tagLst>
</file>

<file path=ppt/tags/tag46.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47.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48.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49.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0.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51.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52.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53.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54.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55.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8.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9.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heme/theme1.xml><?xml version="1.0" encoding="utf-8"?>
<a:theme xmlns:a="http://schemas.openxmlformats.org/drawingml/2006/main" name="Form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1194</Words>
  <Application>Microsoft Office PowerPoint</Application>
  <PresentationFormat>Affichage à l'écran (4:3)</PresentationFormat>
  <Paragraphs>222</Paragraphs>
  <Slides>34</Slides>
  <Notes>23</Notes>
  <HiddenSlides>0</HiddenSlides>
  <MMClips>0</MMClips>
  <ScaleCrop>false</ScaleCrop>
  <HeadingPairs>
    <vt:vector size="4" baseType="variant">
      <vt:variant>
        <vt:lpstr>Thème</vt:lpstr>
      </vt:variant>
      <vt:variant>
        <vt:i4>1</vt:i4>
      </vt:variant>
      <vt:variant>
        <vt:lpstr>Titres des diapositives</vt:lpstr>
      </vt:variant>
      <vt:variant>
        <vt:i4>34</vt:i4>
      </vt:variant>
    </vt:vector>
  </HeadingPairs>
  <TitlesOfParts>
    <vt:vector size="35" baseType="lpstr">
      <vt:lpstr>Formation</vt:lpstr>
      <vt:lpstr>INTERFACE HOMME / MACHINE</vt:lpstr>
      <vt:lpstr>Présentation</vt:lpstr>
      <vt:lpstr>Concept</vt:lpstr>
      <vt:lpstr>Présentation PowerPoint</vt:lpstr>
      <vt:lpstr>1945:</vt:lpstr>
      <vt:lpstr>1963:</vt:lpstr>
      <vt:lpstr>1970 / 1980:</vt:lpstr>
      <vt:lpstr>A partir 1990:</vt:lpstr>
      <vt:lpstr>A partir 1990:</vt:lpstr>
      <vt:lpstr>Présentation PowerPoint</vt:lpstr>
      <vt:lpstr>       Définition :Interface</vt:lpstr>
      <vt:lpstr>Présentation PowerPoint</vt:lpstr>
      <vt:lpstr>Intérêt pour IHM </vt:lpstr>
      <vt:lpstr>Présentation PowerPoint</vt:lpstr>
      <vt:lpstr>Présentation PowerPoint</vt:lpstr>
      <vt:lpstr>Les principe de l’IHM </vt:lpstr>
      <vt:lpstr>1-emploi des métaphores </vt:lpstr>
      <vt:lpstr>2-approche objet-action </vt:lpstr>
      <vt:lpstr>3. activités de l’utilisateur </vt:lpstr>
      <vt:lpstr>3-Cohérence </vt:lpstr>
      <vt:lpstr>4-Transparence </vt:lpstr>
      <vt:lpstr>Présentation PowerPoint</vt:lpstr>
      <vt:lpstr>Présentation PowerPoint</vt:lpstr>
      <vt:lpstr>Objectifs</vt:lpstr>
      <vt:lpstr>Nouveau travail</vt:lpstr>
      <vt:lpstr>Nouveau travail</vt:lpstr>
      <vt:lpstr>Bottin mondain</vt:lpstr>
      <vt:lpstr>Atteindre un niveau d’expertise</vt:lpstr>
      <vt:lpstr>Faire de son mieux</vt:lpstr>
      <vt:lpstr>Discussion</vt:lpstr>
      <vt:lpstr>Résumé</vt:lpstr>
      <vt:lpstr>Ressources</vt:lpstr>
      <vt:lpstr>Vous avez des questions ?</vt:lpstr>
      <vt:lpstr>Annexe</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2017-03-08T11:02:01Z</dcterms:created>
  <dcterms:modified xsi:type="dcterms:W3CDTF">2017-03-08T14:57:05Z</dcterms:modified>
</cp:coreProperties>
</file>