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  <p:sldMasterId id="2147483678" r:id="rId2"/>
    <p:sldMasterId id="2147483692" r:id="rId3"/>
  </p:sldMasterIdLst>
  <p:notesMasterIdLst>
    <p:notesMasterId r:id="rId30"/>
  </p:notesMasterIdLst>
  <p:sldIdLst>
    <p:sldId id="256" r:id="rId4"/>
    <p:sldId id="258" r:id="rId5"/>
    <p:sldId id="269" r:id="rId6"/>
    <p:sldId id="284" r:id="rId7"/>
    <p:sldId id="262" r:id="rId8"/>
    <p:sldId id="267" r:id="rId9"/>
    <p:sldId id="263" r:id="rId10"/>
    <p:sldId id="289" r:id="rId11"/>
    <p:sldId id="264" r:id="rId12"/>
    <p:sldId id="265" r:id="rId13"/>
    <p:sldId id="266" r:id="rId14"/>
    <p:sldId id="271" r:id="rId15"/>
    <p:sldId id="281" r:id="rId16"/>
    <p:sldId id="272" r:id="rId17"/>
    <p:sldId id="273" r:id="rId18"/>
    <p:sldId id="274" r:id="rId19"/>
    <p:sldId id="275" r:id="rId20"/>
    <p:sldId id="277" r:id="rId21"/>
    <p:sldId id="280" r:id="rId22"/>
    <p:sldId id="282" r:id="rId23"/>
    <p:sldId id="285" r:id="rId24"/>
    <p:sldId id="286" r:id="rId25"/>
    <p:sldId id="287" r:id="rId26"/>
    <p:sldId id="288" r:id="rId27"/>
    <p:sldId id="260" r:id="rId28"/>
    <p:sldId id="257" r:id="rId29"/>
  </p:sldIdLst>
  <p:sldSz cx="12192000" cy="6858000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alibri Light" panose="020F0302020204030204" pitchFamily="34" charset="0"/>
      <p:regular r:id="rId35"/>
      <p:italic r:id="rId36"/>
    </p:embeddedFont>
    <p:embeddedFont>
      <p:font typeface="Century Gothic" panose="020B0502020202020204" pitchFamily="34" charset="0"/>
      <p:regular r:id="rId37"/>
      <p:bold r:id="rId38"/>
      <p:italic r:id="rId39"/>
      <p:boldItalic r:id="rId40"/>
    </p:embeddedFont>
    <p:embeddedFont>
      <p:font typeface="Comic Sans MS" panose="030F0902030302020204" pitchFamily="66" charset="0"/>
      <p:regular r:id="rId41"/>
      <p:bold r:id="rId42"/>
      <p:italic r:id="rId43"/>
      <p:boldItalic r:id="rId44"/>
    </p:embeddedFont>
    <p:embeddedFont>
      <p:font typeface="Tahoma" panose="020B0604030504040204" pitchFamily="34" charset="0"/>
      <p:regular r:id="rId45"/>
      <p:bold r:id="rId46"/>
    </p:embeddedFont>
    <p:embeddedFont>
      <p:font typeface="Vodafone Rg" panose="020B0606080202020204" pitchFamily="34" charset="0"/>
      <p:regular r:id="rId47"/>
      <p:bold r:id="rId48"/>
    </p:embeddedFont>
    <p:embeddedFont>
      <p:font typeface="Wingdings 3" pitchFamily="2" charset="2"/>
      <p:regular r:id="rId4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99"/>
    <a:srgbClr val="A9C09A"/>
    <a:srgbClr val="D4E8C6"/>
    <a:srgbClr val="A9D18E"/>
    <a:srgbClr val="B7D6A3"/>
    <a:srgbClr val="939393"/>
    <a:srgbClr val="FFF8EE"/>
    <a:srgbClr val="00ACBA"/>
    <a:srgbClr val="5B9BD5"/>
    <a:srgbClr val="0A3B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74" autoAdjust="0"/>
    <p:restoredTop sz="95097" autoAdjust="0"/>
  </p:normalViewPr>
  <p:slideViewPr>
    <p:cSldViewPr snapToGrid="0">
      <p:cViewPr>
        <p:scale>
          <a:sx n="193" d="100"/>
          <a:sy n="193" d="100"/>
        </p:scale>
        <p:origin x="-1840" y="-94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9.fntdata"/><Relationship Id="rId21" Type="http://schemas.openxmlformats.org/officeDocument/2006/relationships/slide" Target="slides/slide18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font" Target="fonts/font17.fntdata"/><Relationship Id="rId50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3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52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font" Target="fonts/font18.fntdata"/><Relationship Id="rId8" Type="http://schemas.openxmlformats.org/officeDocument/2006/relationships/slide" Target="slides/slide5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0" Type="http://schemas.openxmlformats.org/officeDocument/2006/relationships/slide" Target="slides/slide17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6.fntdata"/><Relationship Id="rId49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0692A-B8F2-48F6-B218-A4958D7E8758}" type="datetimeFigureOut">
              <a:rPr lang="en-US" smtClean="0"/>
              <a:t>2/13/20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ABD91-820C-4FDF-A69B-FB4E2190F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33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BD91-820C-4FDF-A69B-FB4E2190F4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10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BD91-820C-4FDF-A69B-FB4E2190F4F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86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BD91-820C-4FDF-A69B-FB4E2190F4F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83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60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996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246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8219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337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5084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670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532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375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465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63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702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5615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7911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3106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5990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1127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457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1369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2563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3017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4435" y="274639"/>
            <a:ext cx="8718551" cy="8899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607F-D0CB-4AC6-9566-046428C59115}" type="datetime3">
              <a:rPr lang="en-US" smtClean="0"/>
              <a:t>13 February 2020</a:t>
            </a:fld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Confidentiality Level in slide footer 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334435" y="1164611"/>
            <a:ext cx="11523133" cy="48043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200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27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3605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Full Wid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B7B5-9BB0-4B74-B2F2-AAAA69F6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6"/>
            <a:ext cx="10933886" cy="935674"/>
          </a:xfrm>
        </p:spPr>
        <p:txBody>
          <a:bodyPr/>
          <a:lstStyle>
            <a:lvl1pPr>
              <a:defRPr>
                <a:solidFill>
                  <a:srgbClr val="168FD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5191E2-E00C-426D-AE94-F83A03C8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1335088"/>
            <a:ext cx="10933886" cy="435133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F9961C-9400-4C6A-818D-F9D500EDC72B}"/>
              </a:ext>
            </a:extLst>
          </p:cNvPr>
          <p:cNvCxnSpPr/>
          <p:nvPr userDrawn="1"/>
        </p:nvCxnSpPr>
        <p:spPr>
          <a:xfrm>
            <a:off x="411480" y="365126"/>
            <a:ext cx="0" cy="6108699"/>
          </a:xfrm>
          <a:prstGeom prst="line">
            <a:avLst/>
          </a:prstGeom>
          <a:ln>
            <a:solidFill>
              <a:srgbClr val="168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CE71A50-D938-42E3-8E1A-1DB0FA8967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084" y="6312023"/>
            <a:ext cx="2710842" cy="1618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F62F3F-A8E9-401F-BC54-733A8DBC8A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7346" y="6286052"/>
            <a:ext cx="1997570" cy="18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05382"/>
      </p:ext>
    </p:extLst>
  </p:cSld>
  <p:clrMapOvr>
    <a:masterClrMapping/>
  </p:clrMapOvr>
  <p:transition>
    <p:wipe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13/02/2020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0113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13/02/2020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826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13/02/2020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9596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13/02/2020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0850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13/02/2020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9403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13/02/2020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692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13/02/2020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5884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13/02/2020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2550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13/02/2020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076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85040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13/02/2020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86359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13/02/2020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31822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Full Wid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B7B5-9BB0-4B74-B2F2-AAAA69F6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6"/>
            <a:ext cx="10933886" cy="935674"/>
          </a:xfrm>
        </p:spPr>
        <p:txBody>
          <a:bodyPr/>
          <a:lstStyle>
            <a:lvl1pPr>
              <a:defRPr>
                <a:solidFill>
                  <a:srgbClr val="168FD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5191E2-E00C-426D-AE94-F83A03C8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1335088"/>
            <a:ext cx="10933886" cy="435133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F9961C-9400-4C6A-818D-F9D500EDC72B}"/>
              </a:ext>
            </a:extLst>
          </p:cNvPr>
          <p:cNvCxnSpPr/>
          <p:nvPr userDrawn="1"/>
        </p:nvCxnSpPr>
        <p:spPr>
          <a:xfrm>
            <a:off x="411480" y="365126"/>
            <a:ext cx="0" cy="6108699"/>
          </a:xfrm>
          <a:prstGeom prst="line">
            <a:avLst/>
          </a:prstGeom>
          <a:ln>
            <a:solidFill>
              <a:srgbClr val="168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CE71A50-D938-42E3-8E1A-1DB0FA8967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084" y="6312023"/>
            <a:ext cx="2710842" cy="1618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F62F3F-A8E9-401F-BC54-733A8DBC8A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7346" y="6286052"/>
            <a:ext cx="1997570" cy="18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005126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300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80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69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256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167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B25DCB4-1894-45C1-AC80-BB1CC7AB7AF3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06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668E7-1494-4367-8917-840B541A68C2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58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13/02/2020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SIPCMContentMarking" descr="{&quot;HashCode&quot;:-1699574231,&quot;Placement&quot;:&quot;Footer&quot;}"/>
          <p:cNvSpPr txBox="1"/>
          <p:nvPr userDrawn="1"/>
        </p:nvSpPr>
        <p:spPr>
          <a:xfrm>
            <a:off x="0" y="6646927"/>
            <a:ext cx="619703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r>
              <a:rPr lang="en-GB" sz="700">
                <a:solidFill>
                  <a:srgbClr val="000000"/>
                </a:solidFill>
              </a:rPr>
              <a:t>C2 General</a:t>
            </a:r>
          </a:p>
        </p:txBody>
      </p:sp>
    </p:spTree>
    <p:extLst>
      <p:ext uri="{BB962C8B-B14F-4D97-AF65-F5344CB8AC3E}">
        <p14:creationId xmlns:p14="http://schemas.microsoft.com/office/powerpoint/2010/main" val="3797993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hyperlink" Target="http://tech-wiki.net/index.php?title=File:Nokia_logo.png" TargetMode="External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png"/><Relationship Id="rId15" Type="http://schemas.openxmlformats.org/officeDocument/2006/relationships/image" Target="../media/image34.png"/><Relationship Id="rId10" Type="http://schemas.openxmlformats.org/officeDocument/2006/relationships/hyperlink" Target="https://www.joseesposito.com/how-to-create-a-esxi-5-5-image-to-work-with-your-lenovo-ts140/" TargetMode="External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7783513" cy="2971801"/>
          </a:xfrm>
        </p:spPr>
        <p:txBody>
          <a:bodyPr/>
          <a:lstStyle/>
          <a:p>
            <a:r>
              <a:rPr lang="en-US" b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CREATING A COMMON TELCO </a:t>
            </a:r>
            <a:r>
              <a:rPr lang="en-US" b="1" dirty="0" err="1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NFVi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Artifacts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7595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/>
          <p:cNvSpPr/>
          <p:nvPr/>
        </p:nvSpPr>
        <p:spPr>
          <a:xfrm>
            <a:off x="2837228" y="3134312"/>
            <a:ext cx="5144049" cy="1011382"/>
          </a:xfrm>
          <a:prstGeom prst="roundRect">
            <a:avLst/>
          </a:prstGeom>
          <a:solidFill>
            <a:srgbClr val="00B0CA"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2684828" y="3238218"/>
            <a:ext cx="5144049" cy="1011382"/>
          </a:xfrm>
          <a:prstGeom prst="roundRect">
            <a:avLst/>
          </a:prstGeom>
          <a:solidFill>
            <a:srgbClr val="00B0CA"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8326556" y="3093610"/>
            <a:ext cx="1475797" cy="1004454"/>
          </a:xfrm>
          <a:prstGeom prst="roundRect">
            <a:avLst/>
          </a:prstGeom>
          <a:solidFill>
            <a:srgbClr val="92D050">
              <a:alpha val="7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8174156" y="3217435"/>
            <a:ext cx="1475797" cy="1004454"/>
          </a:xfrm>
          <a:prstGeom prst="roundRect">
            <a:avLst/>
          </a:prstGeom>
          <a:solidFill>
            <a:srgbClr val="92D050">
              <a:alpha val="7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2532428" y="3362908"/>
            <a:ext cx="5144049" cy="1011382"/>
          </a:xfrm>
          <a:prstGeom prst="roundRect">
            <a:avLst/>
          </a:prstGeom>
          <a:solidFill>
            <a:srgbClr val="00B0CA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NFVI SW Infrastructure (NFVI)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4033916" y="3560634"/>
            <a:ext cx="2057400" cy="562437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Accelerated/Offloaded Virtual Networking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033916" y="1841213"/>
            <a:ext cx="2057399" cy="987735"/>
          </a:xfrm>
          <a:prstGeom prst="rect">
            <a:avLst/>
          </a:prstGeom>
          <a:solidFill>
            <a:srgbClr val="FFFFFF">
              <a:lumMod val="75000"/>
            </a:srgbClr>
          </a:solidFill>
          <a:ln w="5715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wrap="square" tIns="0" anchor="t" anchorCtr="0"/>
          <a:lstStyle/>
          <a:p>
            <a:pPr defTabSz="914355">
              <a:defRPr/>
            </a:pPr>
            <a:endParaRPr lang="en-GB" sz="2000" b="1" kern="0" dirty="0">
              <a:solidFill>
                <a:srgbClr val="000000"/>
              </a:solidFill>
              <a:latin typeface="Vodafone Rg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4902760" y="1894316"/>
            <a:ext cx="377669" cy="296525"/>
          </a:xfrm>
          <a:prstGeom prst="ellipse">
            <a:avLst/>
          </a:prstGeom>
          <a:solidFill>
            <a:srgbClr val="5E2750">
              <a:lumMod val="75000"/>
              <a:lumOff val="25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</a:rPr>
              <a:t>VNF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4866031" y="2224209"/>
            <a:ext cx="390469" cy="529871"/>
            <a:chOff x="2984766" y="1542156"/>
            <a:chExt cx="390469" cy="529871"/>
          </a:xfrm>
        </p:grpSpPr>
        <p:sp>
          <p:nvSpPr>
            <p:cNvPr id="59" name="Rectangle 58"/>
            <p:cNvSpPr/>
            <p:nvPr/>
          </p:nvSpPr>
          <p:spPr>
            <a:xfrm>
              <a:off x="2984766" y="1542156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012807" y="1581668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5373829" y="2247560"/>
            <a:ext cx="326661" cy="120986"/>
          </a:xfrm>
          <a:prstGeom prst="rect">
            <a:avLst/>
          </a:prstGeom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 defTabSz="914378"/>
            <a:endParaRPr lang="en-GB" sz="700" dirty="0">
              <a:solidFill>
                <a:srgbClr val="000000"/>
              </a:solidFill>
              <a:latin typeface="Vodafone Rg" pitchFamily="34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5572258" y="2225177"/>
            <a:ext cx="390469" cy="529871"/>
            <a:chOff x="3708254" y="1543124"/>
            <a:chExt cx="390469" cy="529871"/>
          </a:xfrm>
        </p:grpSpPr>
        <p:sp>
          <p:nvSpPr>
            <p:cNvPr id="63" name="Rectangle 62"/>
            <p:cNvSpPr/>
            <p:nvPr/>
          </p:nvSpPr>
          <p:spPr>
            <a:xfrm>
              <a:off x="3708254" y="1543124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736295" y="1582634"/>
              <a:ext cx="326662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cxnSp>
        <p:nvCxnSpPr>
          <p:cNvPr id="65" name="Straight Connector 64"/>
          <p:cNvCxnSpPr/>
          <p:nvPr/>
        </p:nvCxnSpPr>
        <p:spPr bwMode="auto">
          <a:xfrm flipH="1">
            <a:off x="4222539" y="2747877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Rectangle 65"/>
          <p:cNvSpPr/>
          <p:nvPr/>
        </p:nvSpPr>
        <p:spPr>
          <a:xfrm>
            <a:off x="4125988" y="3461593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67" name="Straight Connector 66"/>
          <p:cNvCxnSpPr/>
          <p:nvPr/>
        </p:nvCxnSpPr>
        <p:spPr bwMode="auto">
          <a:xfrm flipH="1">
            <a:off x="4483680" y="2741147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4301474" y="2711482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391284" y="3458379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 flipH="1">
            <a:off x="4929342" y="2754607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Rectangle 70"/>
          <p:cNvSpPr/>
          <p:nvPr/>
        </p:nvSpPr>
        <p:spPr>
          <a:xfrm>
            <a:off x="4832791" y="3468323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2" name="Straight Connector 71"/>
          <p:cNvCxnSpPr/>
          <p:nvPr/>
        </p:nvCxnSpPr>
        <p:spPr bwMode="auto">
          <a:xfrm flipH="1">
            <a:off x="5190483" y="2747877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5008277" y="2718212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098087" y="3465109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5" name="Straight Connector 74"/>
          <p:cNvCxnSpPr/>
          <p:nvPr/>
        </p:nvCxnSpPr>
        <p:spPr bwMode="auto">
          <a:xfrm flipH="1">
            <a:off x="5627049" y="2758788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Rectangle 75"/>
          <p:cNvSpPr/>
          <p:nvPr/>
        </p:nvSpPr>
        <p:spPr>
          <a:xfrm>
            <a:off x="5530498" y="3472504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7" name="Straight Connector 76"/>
          <p:cNvCxnSpPr/>
          <p:nvPr/>
        </p:nvCxnSpPr>
        <p:spPr bwMode="auto">
          <a:xfrm flipH="1">
            <a:off x="5888190" y="2752058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TextBox 77"/>
          <p:cNvSpPr txBox="1"/>
          <p:nvPr/>
        </p:nvSpPr>
        <p:spPr>
          <a:xfrm>
            <a:off x="5705984" y="2722393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795794" y="3469290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6366675" y="2436502"/>
            <a:ext cx="1050891" cy="47181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73" tIns="34289" rIns="68573" bIns="3428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vNIC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 interface</a:t>
            </a:r>
          </a:p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e.g. </a:t>
            </a:r>
            <a:r>
              <a:rPr kumimoji="0" lang="en-GB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virt-io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odafone Rg"/>
              <a:ea typeface="+mn-ea"/>
              <a:cs typeface="+mn-cs"/>
            </a:endParaRPr>
          </a:p>
        </p:txBody>
      </p:sp>
      <p:cxnSp>
        <p:nvCxnSpPr>
          <p:cNvPr id="81" name="Straight Connector 80"/>
          <p:cNvCxnSpPr>
            <a:stCxn id="80" idx="1"/>
          </p:cNvCxnSpPr>
          <p:nvPr/>
        </p:nvCxnSpPr>
        <p:spPr bwMode="auto">
          <a:xfrm flipH="1">
            <a:off x="5888191" y="2672411"/>
            <a:ext cx="478484" cy="375305"/>
          </a:xfrm>
          <a:prstGeom prst="line">
            <a:avLst/>
          </a:prstGeom>
          <a:noFill/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2532428" y="4391211"/>
            <a:ext cx="914400" cy="27860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Compute nodes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8021756" y="3369835"/>
            <a:ext cx="1475797" cy="1004454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VIM (Virtual Infrastructure Management)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023992" y="4390111"/>
            <a:ext cx="914400" cy="27860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Control nodes</a:t>
            </a:r>
          </a:p>
        </p:txBody>
      </p:sp>
      <p:cxnSp>
        <p:nvCxnSpPr>
          <p:cNvPr id="85" name="Straight Connector 84"/>
          <p:cNvCxnSpPr>
            <a:stCxn id="54" idx="3"/>
            <a:endCxn id="83" idx="1"/>
          </p:cNvCxnSpPr>
          <p:nvPr/>
        </p:nvCxnSpPr>
        <p:spPr>
          <a:xfrm>
            <a:off x="7676477" y="3868599"/>
            <a:ext cx="345279" cy="3463"/>
          </a:xfrm>
          <a:prstGeom prst="line">
            <a:avLst/>
          </a:prstGeom>
          <a:noFill/>
          <a:ln w="19050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diamond"/>
            <a:tailEnd type="diamond"/>
          </a:ln>
          <a:effectLst/>
        </p:spPr>
      </p:cxnSp>
      <p:sp>
        <p:nvSpPr>
          <p:cNvPr id="86" name="Rounded Rectangle 85"/>
          <p:cNvSpPr/>
          <p:nvPr/>
        </p:nvSpPr>
        <p:spPr>
          <a:xfrm>
            <a:off x="6228205" y="3550887"/>
            <a:ext cx="1008372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Storage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2780858" y="3547396"/>
            <a:ext cx="917198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Compute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8346158" y="3777361"/>
            <a:ext cx="818397" cy="337482"/>
          </a:xfrm>
          <a:prstGeom prst="roundRect">
            <a:avLst/>
          </a:prstGeom>
          <a:solidFill>
            <a:srgbClr val="92D050"/>
          </a:solidFill>
          <a:ln>
            <a:solidFill>
              <a:srgbClr val="000000"/>
            </a:solidFill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SDN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2780857" y="4042027"/>
            <a:ext cx="1112749" cy="224256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Network Accelerators</a:t>
            </a:r>
          </a:p>
        </p:txBody>
      </p:sp>
      <p:cxnSp>
        <p:nvCxnSpPr>
          <p:cNvPr id="90" name="Elbow Connector 89"/>
          <p:cNvCxnSpPr/>
          <p:nvPr/>
        </p:nvCxnSpPr>
        <p:spPr>
          <a:xfrm rot="5400000">
            <a:off x="3281808" y="3162582"/>
            <a:ext cx="1369616" cy="389275"/>
          </a:xfrm>
          <a:prstGeom prst="bentConnector3">
            <a:avLst>
              <a:gd name="adj1" fmla="val 275"/>
            </a:avLst>
          </a:prstGeom>
          <a:noFill/>
          <a:ln w="19050" cap="flat" cmpd="sng" algn="ctr">
            <a:solidFill>
              <a:srgbClr val="000000">
                <a:shade val="95000"/>
                <a:satMod val="105000"/>
              </a:srgbClr>
            </a:solidFill>
            <a:prstDash val="dash"/>
          </a:ln>
          <a:effectLst/>
        </p:spPr>
      </p:cxnSp>
      <p:sp>
        <p:nvSpPr>
          <p:cNvPr id="91" name="Rectangle 90"/>
          <p:cNvSpPr/>
          <p:nvPr/>
        </p:nvSpPr>
        <p:spPr bwMode="auto">
          <a:xfrm>
            <a:off x="2912604" y="1959523"/>
            <a:ext cx="1050891" cy="47181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73" tIns="34289" rIns="68573" bIns="3428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Acc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 interface</a:t>
            </a:r>
          </a:p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e.g. </a:t>
            </a:r>
            <a:r>
              <a:rPr kumimoji="0" lang="en-GB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virtio-ipsec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odafone Rg"/>
              <a:ea typeface="+mn-ea"/>
              <a:cs typeface="+mn-cs"/>
            </a:endParaRPr>
          </a:p>
        </p:txBody>
      </p:sp>
      <p:cxnSp>
        <p:nvCxnSpPr>
          <p:cNvPr id="92" name="Straight Connector 91"/>
          <p:cNvCxnSpPr>
            <a:stCxn id="91" idx="2"/>
          </p:cNvCxnSpPr>
          <p:nvPr/>
        </p:nvCxnSpPr>
        <p:spPr bwMode="auto">
          <a:xfrm>
            <a:off x="3438050" y="2431341"/>
            <a:ext cx="333928" cy="263793"/>
          </a:xfrm>
          <a:prstGeom prst="line">
            <a:avLst/>
          </a:prstGeom>
          <a:noFill/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grpSp>
        <p:nvGrpSpPr>
          <p:cNvPr id="93" name="Group 92"/>
          <p:cNvGrpSpPr/>
          <p:nvPr/>
        </p:nvGrpSpPr>
        <p:grpSpPr>
          <a:xfrm>
            <a:off x="4161253" y="2224706"/>
            <a:ext cx="390469" cy="529871"/>
            <a:chOff x="2279988" y="1542653"/>
            <a:chExt cx="390469" cy="529871"/>
          </a:xfrm>
        </p:grpSpPr>
        <p:sp>
          <p:nvSpPr>
            <p:cNvPr id="94" name="Rectangle 93"/>
            <p:cNvSpPr/>
            <p:nvPr/>
          </p:nvSpPr>
          <p:spPr>
            <a:xfrm>
              <a:off x="2279988" y="1542653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308030" y="1582162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sp>
        <p:nvSpPr>
          <p:cNvPr id="96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NI SW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97203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/>
          <p:cNvSpPr/>
          <p:nvPr/>
        </p:nvSpPr>
        <p:spPr>
          <a:xfrm>
            <a:off x="2942160" y="2984410"/>
            <a:ext cx="5144049" cy="1011382"/>
          </a:xfrm>
          <a:prstGeom prst="roundRect">
            <a:avLst/>
          </a:prstGeom>
          <a:solidFill>
            <a:srgbClr val="00B0CA"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2789760" y="3088316"/>
            <a:ext cx="5144049" cy="1011382"/>
          </a:xfrm>
          <a:prstGeom prst="roundRect">
            <a:avLst/>
          </a:prstGeom>
          <a:solidFill>
            <a:srgbClr val="00B0CA"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8431488" y="2943708"/>
            <a:ext cx="1475797" cy="1004454"/>
          </a:xfrm>
          <a:prstGeom prst="roundRect">
            <a:avLst/>
          </a:prstGeom>
          <a:solidFill>
            <a:srgbClr val="92D050">
              <a:alpha val="7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8279088" y="3067533"/>
            <a:ext cx="1475797" cy="1004454"/>
          </a:xfrm>
          <a:prstGeom prst="roundRect">
            <a:avLst/>
          </a:prstGeom>
          <a:solidFill>
            <a:srgbClr val="92D050">
              <a:alpha val="7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2637360" y="3213006"/>
            <a:ext cx="5144049" cy="1011382"/>
          </a:xfrm>
          <a:prstGeom prst="roundRect">
            <a:avLst/>
          </a:prstGeom>
          <a:solidFill>
            <a:srgbClr val="00B0CA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NFVI SW Infrastructure (NFVI)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4138848" y="3410732"/>
            <a:ext cx="2057400" cy="562437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Accelerated Virtual Networking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138848" y="1691311"/>
            <a:ext cx="2057399" cy="987735"/>
          </a:xfrm>
          <a:prstGeom prst="rect">
            <a:avLst/>
          </a:prstGeom>
          <a:solidFill>
            <a:srgbClr val="FFFFFF">
              <a:lumMod val="75000"/>
            </a:srgbClr>
          </a:solidFill>
          <a:ln w="5715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wrap="square" tIns="0" anchor="t" anchorCtr="0"/>
          <a:lstStyle/>
          <a:p>
            <a:pPr defTabSz="914355">
              <a:defRPr/>
            </a:pPr>
            <a:endParaRPr lang="en-GB" sz="2000" b="1" kern="0" dirty="0">
              <a:solidFill>
                <a:srgbClr val="000000"/>
              </a:solidFill>
              <a:latin typeface="Vodafone Rg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5007692" y="1744414"/>
            <a:ext cx="377669" cy="296525"/>
          </a:xfrm>
          <a:prstGeom prst="ellipse">
            <a:avLst/>
          </a:prstGeom>
          <a:solidFill>
            <a:srgbClr val="5E2750">
              <a:lumMod val="75000"/>
              <a:lumOff val="25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</a:rPr>
              <a:t>VNF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4970963" y="2074307"/>
            <a:ext cx="390469" cy="529871"/>
            <a:chOff x="2984766" y="1542156"/>
            <a:chExt cx="390469" cy="529871"/>
          </a:xfrm>
        </p:grpSpPr>
        <p:sp>
          <p:nvSpPr>
            <p:cNvPr id="59" name="Rectangle 58"/>
            <p:cNvSpPr/>
            <p:nvPr/>
          </p:nvSpPr>
          <p:spPr>
            <a:xfrm>
              <a:off x="2984766" y="1542156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012807" y="1581668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5478761" y="2097658"/>
            <a:ext cx="326661" cy="120986"/>
          </a:xfrm>
          <a:prstGeom prst="rect">
            <a:avLst/>
          </a:prstGeom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 defTabSz="914378"/>
            <a:endParaRPr lang="en-GB" sz="700" dirty="0">
              <a:solidFill>
                <a:srgbClr val="000000"/>
              </a:solidFill>
              <a:latin typeface="Vodafone Rg" pitchFamily="34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5677190" y="2075275"/>
            <a:ext cx="390469" cy="529871"/>
            <a:chOff x="3708254" y="1543124"/>
            <a:chExt cx="390469" cy="529871"/>
          </a:xfrm>
        </p:grpSpPr>
        <p:sp>
          <p:nvSpPr>
            <p:cNvPr id="63" name="Rectangle 62"/>
            <p:cNvSpPr/>
            <p:nvPr/>
          </p:nvSpPr>
          <p:spPr>
            <a:xfrm>
              <a:off x="3708254" y="1543124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736295" y="1582634"/>
              <a:ext cx="326662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cxnSp>
        <p:nvCxnSpPr>
          <p:cNvPr id="65" name="Straight Connector 64"/>
          <p:cNvCxnSpPr/>
          <p:nvPr/>
        </p:nvCxnSpPr>
        <p:spPr bwMode="auto">
          <a:xfrm flipH="1">
            <a:off x="4327471" y="2597975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Rectangle 65"/>
          <p:cNvSpPr/>
          <p:nvPr/>
        </p:nvSpPr>
        <p:spPr>
          <a:xfrm>
            <a:off x="4230920" y="3311691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67" name="Straight Connector 66"/>
          <p:cNvCxnSpPr/>
          <p:nvPr/>
        </p:nvCxnSpPr>
        <p:spPr bwMode="auto">
          <a:xfrm flipH="1">
            <a:off x="4588612" y="2591245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4406406" y="2561580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496216" y="3308477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 flipH="1">
            <a:off x="5034274" y="2604705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Rectangle 70"/>
          <p:cNvSpPr/>
          <p:nvPr/>
        </p:nvSpPr>
        <p:spPr>
          <a:xfrm>
            <a:off x="4937723" y="3318421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2" name="Straight Connector 71"/>
          <p:cNvCxnSpPr/>
          <p:nvPr/>
        </p:nvCxnSpPr>
        <p:spPr bwMode="auto">
          <a:xfrm flipH="1">
            <a:off x="5295415" y="2597975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5113209" y="2568310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203019" y="3315207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5" name="Straight Connector 74"/>
          <p:cNvCxnSpPr/>
          <p:nvPr/>
        </p:nvCxnSpPr>
        <p:spPr bwMode="auto">
          <a:xfrm flipH="1">
            <a:off x="5731981" y="2608886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Rectangle 75"/>
          <p:cNvSpPr/>
          <p:nvPr/>
        </p:nvSpPr>
        <p:spPr>
          <a:xfrm>
            <a:off x="5635430" y="3322602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7" name="Straight Connector 76"/>
          <p:cNvCxnSpPr/>
          <p:nvPr/>
        </p:nvCxnSpPr>
        <p:spPr bwMode="auto">
          <a:xfrm flipH="1">
            <a:off x="5993122" y="2602156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TextBox 77"/>
          <p:cNvSpPr txBox="1"/>
          <p:nvPr/>
        </p:nvSpPr>
        <p:spPr>
          <a:xfrm>
            <a:off x="5810916" y="2572491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900726" y="3319388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6471607" y="2286600"/>
            <a:ext cx="1050891" cy="47181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73" tIns="34289" rIns="68573" bIns="3428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vNIC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 interface</a:t>
            </a:r>
          </a:p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e.g. </a:t>
            </a:r>
            <a:r>
              <a:rPr kumimoji="0" lang="en-GB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virt-io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odafone Rg"/>
              <a:ea typeface="+mn-ea"/>
              <a:cs typeface="+mn-cs"/>
            </a:endParaRPr>
          </a:p>
        </p:txBody>
      </p:sp>
      <p:cxnSp>
        <p:nvCxnSpPr>
          <p:cNvPr id="81" name="Straight Connector 80"/>
          <p:cNvCxnSpPr>
            <a:stCxn id="80" idx="1"/>
          </p:cNvCxnSpPr>
          <p:nvPr/>
        </p:nvCxnSpPr>
        <p:spPr bwMode="auto">
          <a:xfrm flipH="1">
            <a:off x="5993123" y="2522509"/>
            <a:ext cx="478484" cy="375305"/>
          </a:xfrm>
          <a:prstGeom prst="line">
            <a:avLst/>
          </a:prstGeom>
          <a:noFill/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2637360" y="4241309"/>
            <a:ext cx="914400" cy="27860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Compute nodes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8126688" y="3219933"/>
            <a:ext cx="1475797" cy="1004454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VIM (Virtual Infrastructure Management)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128924" y="4240209"/>
            <a:ext cx="914400" cy="27860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Control nodes</a:t>
            </a:r>
          </a:p>
        </p:txBody>
      </p:sp>
      <p:cxnSp>
        <p:nvCxnSpPr>
          <p:cNvPr id="85" name="Straight Connector 84"/>
          <p:cNvCxnSpPr>
            <a:stCxn id="54" idx="3"/>
            <a:endCxn id="83" idx="1"/>
          </p:cNvCxnSpPr>
          <p:nvPr/>
        </p:nvCxnSpPr>
        <p:spPr>
          <a:xfrm>
            <a:off x="7781409" y="3718697"/>
            <a:ext cx="345279" cy="3463"/>
          </a:xfrm>
          <a:prstGeom prst="line">
            <a:avLst/>
          </a:prstGeom>
          <a:noFill/>
          <a:ln w="19050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diamond"/>
            <a:tailEnd type="diamond"/>
          </a:ln>
          <a:effectLst/>
        </p:spPr>
      </p:cxnSp>
      <p:sp>
        <p:nvSpPr>
          <p:cNvPr id="86" name="Rounded Rectangle 85"/>
          <p:cNvSpPr/>
          <p:nvPr/>
        </p:nvSpPr>
        <p:spPr>
          <a:xfrm>
            <a:off x="6333137" y="3400985"/>
            <a:ext cx="1008372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Storage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2885790" y="3397494"/>
            <a:ext cx="917198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Compute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8451090" y="3627459"/>
            <a:ext cx="818397" cy="337482"/>
          </a:xfrm>
          <a:prstGeom prst="roundRect">
            <a:avLst/>
          </a:prstGeom>
          <a:solidFill>
            <a:srgbClr val="92D050"/>
          </a:solidFill>
          <a:ln>
            <a:solidFill>
              <a:srgbClr val="000000"/>
            </a:solidFill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SDN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2885789" y="3892124"/>
            <a:ext cx="1112749" cy="288155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HW Accelerators FPGA/CPU/NPU</a:t>
            </a:r>
          </a:p>
        </p:txBody>
      </p:sp>
      <p:cxnSp>
        <p:nvCxnSpPr>
          <p:cNvPr id="90" name="Elbow Connector 89"/>
          <p:cNvCxnSpPr/>
          <p:nvPr/>
        </p:nvCxnSpPr>
        <p:spPr>
          <a:xfrm rot="5400000">
            <a:off x="3386740" y="3012680"/>
            <a:ext cx="1369616" cy="389275"/>
          </a:xfrm>
          <a:prstGeom prst="bentConnector3">
            <a:avLst>
              <a:gd name="adj1" fmla="val 275"/>
            </a:avLst>
          </a:prstGeom>
          <a:noFill/>
          <a:ln w="19050" cap="flat" cmpd="sng" algn="ctr">
            <a:solidFill>
              <a:srgbClr val="000000">
                <a:shade val="95000"/>
                <a:satMod val="105000"/>
              </a:srgbClr>
            </a:solidFill>
            <a:prstDash val="dash"/>
          </a:ln>
          <a:effectLst/>
        </p:spPr>
      </p:cxnSp>
      <p:sp>
        <p:nvSpPr>
          <p:cNvPr id="91" name="Rectangle 90"/>
          <p:cNvSpPr/>
          <p:nvPr/>
        </p:nvSpPr>
        <p:spPr bwMode="auto">
          <a:xfrm>
            <a:off x="3017536" y="1809621"/>
            <a:ext cx="1050891" cy="47181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73" tIns="34289" rIns="68573" bIns="3428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HW </a:t>
            </a:r>
            <a:r>
              <a:rPr kumimoji="0" lang="en-GB" sz="1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Acc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 interface</a:t>
            </a:r>
          </a:p>
        </p:txBody>
      </p:sp>
      <p:cxnSp>
        <p:nvCxnSpPr>
          <p:cNvPr id="92" name="Straight Connector 91"/>
          <p:cNvCxnSpPr>
            <a:stCxn id="91" idx="2"/>
          </p:cNvCxnSpPr>
          <p:nvPr/>
        </p:nvCxnSpPr>
        <p:spPr bwMode="auto">
          <a:xfrm>
            <a:off x="3542982" y="2281439"/>
            <a:ext cx="333928" cy="263793"/>
          </a:xfrm>
          <a:prstGeom prst="line">
            <a:avLst/>
          </a:prstGeom>
          <a:noFill/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grpSp>
        <p:nvGrpSpPr>
          <p:cNvPr id="93" name="Group 92"/>
          <p:cNvGrpSpPr/>
          <p:nvPr/>
        </p:nvGrpSpPr>
        <p:grpSpPr>
          <a:xfrm>
            <a:off x="4266185" y="2074804"/>
            <a:ext cx="390469" cy="529871"/>
            <a:chOff x="2279988" y="1542653"/>
            <a:chExt cx="390469" cy="529871"/>
          </a:xfrm>
        </p:grpSpPr>
        <p:sp>
          <p:nvSpPr>
            <p:cNvPr id="94" name="Rectangle 93"/>
            <p:cNvSpPr/>
            <p:nvPr/>
          </p:nvSpPr>
          <p:spPr>
            <a:xfrm>
              <a:off x="2279988" y="1542653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308030" y="1582162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sp>
        <p:nvSpPr>
          <p:cNvPr id="96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CI SW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6377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2104577" y="1978660"/>
            <a:ext cx="2605102" cy="1374741"/>
            <a:chOff x="323528" y="2205121"/>
            <a:chExt cx="2605102" cy="1374741"/>
          </a:xfrm>
        </p:grpSpPr>
        <p:sp>
          <p:nvSpPr>
            <p:cNvPr id="30" name="Rounded Rectangle 29"/>
            <p:cNvSpPr/>
            <p:nvPr/>
          </p:nvSpPr>
          <p:spPr>
            <a:xfrm>
              <a:off x="323528" y="2355726"/>
              <a:ext cx="2498757" cy="1224136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Basic</a:t>
              </a: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4751" y="2205121"/>
              <a:ext cx="443879" cy="438637"/>
            </a:xfrm>
            <a:prstGeom prst="rect">
              <a:avLst/>
            </a:prstGeom>
          </p:spPr>
        </p:pic>
        <p:sp>
          <p:nvSpPr>
            <p:cNvPr id="32" name="Rounded Rectangle 31"/>
            <p:cNvSpPr/>
            <p:nvPr/>
          </p:nvSpPr>
          <p:spPr>
            <a:xfrm>
              <a:off x="395536" y="3075806"/>
              <a:ext cx="2376264" cy="463847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Virtual Compute, Network, and Storage</a:t>
              </a: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95535" y="2715766"/>
              <a:ext cx="2377843" cy="288032"/>
              <a:chOff x="395535" y="3504692"/>
              <a:chExt cx="2377843" cy="288032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395535" y="3504692"/>
                <a:ext cx="1749715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Over-subscription</a:t>
                </a: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195736" y="3504692"/>
                <a:ext cx="577642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HA</a:t>
                </a:r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4896403" y="1481193"/>
            <a:ext cx="2642773" cy="1872208"/>
            <a:chOff x="3419872" y="1563638"/>
            <a:chExt cx="2642773" cy="1872208"/>
          </a:xfrm>
        </p:grpSpPr>
        <p:sp>
          <p:nvSpPr>
            <p:cNvPr id="37" name="Rounded Rectangle 36"/>
            <p:cNvSpPr/>
            <p:nvPr/>
          </p:nvSpPr>
          <p:spPr>
            <a:xfrm>
              <a:off x="3419872" y="1707654"/>
              <a:ext cx="2498757" cy="1728192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Network Intensive</a:t>
              </a: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8766" y="1563638"/>
              <a:ext cx="443879" cy="438637"/>
            </a:xfrm>
            <a:prstGeom prst="rect">
              <a:avLst/>
            </a:prstGeom>
          </p:spPr>
        </p:pic>
        <p:grpSp>
          <p:nvGrpSpPr>
            <p:cNvPr id="39" name="Group 38"/>
            <p:cNvGrpSpPr/>
            <p:nvPr/>
          </p:nvGrpSpPr>
          <p:grpSpPr>
            <a:xfrm>
              <a:off x="3491880" y="2211710"/>
              <a:ext cx="2377841" cy="288032"/>
              <a:chOff x="395536" y="3700004"/>
              <a:chExt cx="2377841" cy="288032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395536" y="3700004"/>
                <a:ext cx="122443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SDN controller</a:t>
                </a: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1693560" y="3700004"/>
                <a:ext cx="1079817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CPU Pinning</a:t>
                </a:r>
              </a:p>
            </p:txBody>
          </p:sp>
        </p:grpSp>
        <p:sp>
          <p:nvSpPr>
            <p:cNvPr id="40" name="Rounded Rectangle 39"/>
            <p:cNvSpPr/>
            <p:nvPr/>
          </p:nvSpPr>
          <p:spPr>
            <a:xfrm>
              <a:off x="3491880" y="2931790"/>
              <a:ext cx="2376264" cy="463847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Virtual Compute, Network, Acceleration, and Storage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490301" y="2571750"/>
              <a:ext cx="1749715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Zero over-subscription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290502" y="2571750"/>
              <a:ext cx="577642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HA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688229" y="1481193"/>
            <a:ext cx="2642773" cy="1872208"/>
            <a:chOff x="6211698" y="1563638"/>
            <a:chExt cx="2642773" cy="1872208"/>
          </a:xfrm>
        </p:grpSpPr>
        <p:sp>
          <p:nvSpPr>
            <p:cNvPr id="46" name="Rounded Rectangle 45"/>
            <p:cNvSpPr/>
            <p:nvPr/>
          </p:nvSpPr>
          <p:spPr>
            <a:xfrm>
              <a:off x="6211698" y="1707654"/>
              <a:ext cx="2498757" cy="1728192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Compute Intensive</a:t>
              </a: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0592" y="1563638"/>
              <a:ext cx="443879" cy="438637"/>
            </a:xfrm>
            <a:prstGeom prst="rect">
              <a:avLst/>
            </a:prstGeom>
          </p:spPr>
        </p:pic>
        <p:grpSp>
          <p:nvGrpSpPr>
            <p:cNvPr id="48" name="Group 47"/>
            <p:cNvGrpSpPr/>
            <p:nvPr/>
          </p:nvGrpSpPr>
          <p:grpSpPr>
            <a:xfrm>
              <a:off x="6283706" y="2211710"/>
              <a:ext cx="2377842" cy="288032"/>
              <a:chOff x="395536" y="3700004"/>
              <a:chExt cx="2377842" cy="288032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Monitoring</a:t>
                </a: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NVMe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/SSD</a:t>
                </a:r>
              </a:p>
            </p:txBody>
          </p:sp>
        </p:grpSp>
        <p:sp>
          <p:nvSpPr>
            <p:cNvPr id="49" name="Rounded Rectangle 48"/>
            <p:cNvSpPr/>
            <p:nvPr/>
          </p:nvSpPr>
          <p:spPr>
            <a:xfrm>
              <a:off x="6283706" y="2931790"/>
              <a:ext cx="2376264" cy="463847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Virtual Compute, Network, GPU/FPGA, and Storage</a:t>
              </a: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6282127" y="2571750"/>
              <a:ext cx="1749715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Zero over-subscription</a:t>
              </a: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8082328" y="2571750"/>
              <a:ext cx="577642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HA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2066906" y="4217497"/>
            <a:ext cx="2642773" cy="1872208"/>
            <a:chOff x="323528" y="1707654"/>
            <a:chExt cx="2642773" cy="1872208"/>
          </a:xfrm>
        </p:grpSpPr>
        <p:sp>
          <p:nvSpPr>
            <p:cNvPr id="87" name="Rounded Rectangle 86"/>
            <p:cNvSpPr/>
            <p:nvPr/>
          </p:nvSpPr>
          <p:spPr>
            <a:xfrm>
              <a:off x="323528" y="1851670"/>
              <a:ext cx="2498757" cy="1728192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Basic</a:t>
              </a: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2422" y="1707654"/>
              <a:ext cx="443879" cy="438637"/>
            </a:xfrm>
            <a:prstGeom prst="rect">
              <a:avLst/>
            </a:prstGeom>
          </p:spPr>
        </p:pic>
        <p:sp>
          <p:nvSpPr>
            <p:cNvPr id="89" name="Rounded Rectangle 88"/>
            <p:cNvSpPr/>
            <p:nvPr/>
          </p:nvSpPr>
          <p:spPr>
            <a:xfrm>
              <a:off x="395536" y="3251621"/>
              <a:ext cx="2376264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 x16-core @ 2.2 GHz  </a:t>
              </a:r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395536" y="2911078"/>
              <a:ext cx="2377842" cy="288032"/>
              <a:chOff x="395536" y="3700004"/>
              <a:chExt cx="2377842" cy="288032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256 GB RAM</a:t>
                </a:r>
              </a:p>
            </p:txBody>
          </p:sp>
          <p:sp>
            <p:nvSpPr>
              <p:cNvPr id="95" name="Rounded Rectangle 94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2 x 10 </a:t>
                </a:r>
                <a:r>
                  <a:rPr kumimoji="0" lang="en-GB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GbE</a:t>
                </a:r>
                <a:endPara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395536" y="2227732"/>
              <a:ext cx="2377842" cy="288032"/>
              <a:chOff x="395536" y="3700004"/>
              <a:chExt cx="2377842" cy="288032"/>
            </a:xfrm>
          </p:grpSpPr>
          <p:sp>
            <p:nvSpPr>
              <p:cNvPr id="92" name="Rounded Rectangle 91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HDD</a:t>
                </a:r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SSD </a:t>
                </a:r>
              </a:p>
            </p:txBody>
          </p:sp>
        </p:grpSp>
      </p:grpSp>
      <p:grpSp>
        <p:nvGrpSpPr>
          <p:cNvPr id="96" name="Group 95"/>
          <p:cNvGrpSpPr/>
          <p:nvPr/>
        </p:nvGrpSpPr>
        <p:grpSpPr>
          <a:xfrm>
            <a:off x="4858732" y="4217497"/>
            <a:ext cx="2642773" cy="1872208"/>
            <a:chOff x="323528" y="1707654"/>
            <a:chExt cx="2642773" cy="1872208"/>
          </a:xfrm>
        </p:grpSpPr>
        <p:sp>
          <p:nvSpPr>
            <p:cNvPr id="97" name="Rounded Rectangle 96"/>
            <p:cNvSpPr/>
            <p:nvPr/>
          </p:nvSpPr>
          <p:spPr>
            <a:xfrm>
              <a:off x="323528" y="1851670"/>
              <a:ext cx="2498757" cy="1728192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Network Intensive</a:t>
              </a:r>
            </a:p>
          </p:txBody>
        </p:sp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2422" y="1707654"/>
              <a:ext cx="443879" cy="438637"/>
            </a:xfrm>
            <a:prstGeom prst="rect">
              <a:avLst/>
            </a:prstGeom>
          </p:spPr>
        </p:pic>
        <p:sp>
          <p:nvSpPr>
            <p:cNvPr id="99" name="Rounded Rectangle 98"/>
            <p:cNvSpPr/>
            <p:nvPr/>
          </p:nvSpPr>
          <p:spPr>
            <a:xfrm>
              <a:off x="395536" y="3251621"/>
              <a:ext cx="2376264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 x 20-core @ 2.1 GHz  </a:t>
              </a:r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395536" y="2571750"/>
              <a:ext cx="2376264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SmartNIC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/ HW Acceleration</a:t>
              </a: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395536" y="2911078"/>
              <a:ext cx="2377842" cy="288032"/>
              <a:chOff x="395536" y="3700004"/>
              <a:chExt cx="2377842" cy="288032"/>
            </a:xfrm>
          </p:grpSpPr>
          <p:sp>
            <p:nvSpPr>
              <p:cNvPr id="105" name="Rounded Rectangle 104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512 GB RAM</a:t>
                </a:r>
              </a:p>
            </p:txBody>
          </p:sp>
          <p:sp>
            <p:nvSpPr>
              <p:cNvPr id="106" name="Rounded Rectangle 105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2 x 25GbE</a:t>
                </a: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395536" y="2227732"/>
              <a:ext cx="2377842" cy="288032"/>
              <a:chOff x="395536" y="3700004"/>
              <a:chExt cx="2377842" cy="288032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HDD</a:t>
                </a:r>
              </a:p>
            </p:txBody>
          </p:sp>
          <p:sp>
            <p:nvSpPr>
              <p:cNvPr id="104" name="Rounded Rectangle 103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SSD</a:t>
                </a:r>
              </a:p>
            </p:txBody>
          </p:sp>
        </p:grpSp>
      </p:grpSp>
      <p:grpSp>
        <p:nvGrpSpPr>
          <p:cNvPr id="107" name="Group 106"/>
          <p:cNvGrpSpPr/>
          <p:nvPr/>
        </p:nvGrpSpPr>
        <p:grpSpPr>
          <a:xfrm>
            <a:off x="7650558" y="4217497"/>
            <a:ext cx="2642773" cy="1872208"/>
            <a:chOff x="323528" y="1707654"/>
            <a:chExt cx="2642773" cy="1872208"/>
          </a:xfrm>
        </p:grpSpPr>
        <p:sp>
          <p:nvSpPr>
            <p:cNvPr id="108" name="Rounded Rectangle 107"/>
            <p:cNvSpPr/>
            <p:nvPr/>
          </p:nvSpPr>
          <p:spPr>
            <a:xfrm>
              <a:off x="323528" y="1851670"/>
              <a:ext cx="2498757" cy="1728192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Compute Intensive</a:t>
              </a:r>
            </a:p>
          </p:txBody>
        </p:sp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2422" y="1707654"/>
              <a:ext cx="443879" cy="438637"/>
            </a:xfrm>
            <a:prstGeom prst="rect">
              <a:avLst/>
            </a:prstGeom>
          </p:spPr>
        </p:pic>
        <p:sp>
          <p:nvSpPr>
            <p:cNvPr id="110" name="Rounded Rectangle 109"/>
            <p:cNvSpPr/>
            <p:nvPr/>
          </p:nvSpPr>
          <p:spPr>
            <a:xfrm>
              <a:off x="395536" y="3251621"/>
              <a:ext cx="2376264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 x 24-core @ 2.1 GHz  </a:t>
              </a:r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395536" y="2571750"/>
              <a:ext cx="2376264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FPGA / GPU / HW Acceleration</a:t>
              </a:r>
            </a:p>
          </p:txBody>
        </p:sp>
        <p:grpSp>
          <p:nvGrpSpPr>
            <p:cNvPr id="112" name="Group 111"/>
            <p:cNvGrpSpPr/>
            <p:nvPr/>
          </p:nvGrpSpPr>
          <p:grpSpPr>
            <a:xfrm>
              <a:off x="395536" y="2911078"/>
              <a:ext cx="2377842" cy="288032"/>
              <a:chOff x="395536" y="3700004"/>
              <a:chExt cx="2377842" cy="288032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768GB RAM</a:t>
                </a:r>
              </a:p>
            </p:txBody>
          </p:sp>
          <p:sp>
            <p:nvSpPr>
              <p:cNvPr id="117" name="Rounded Rectangle 116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2 x 25GbE</a:t>
                </a: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395536" y="2227732"/>
              <a:ext cx="2377842" cy="288032"/>
              <a:chOff x="395536" y="3700004"/>
              <a:chExt cx="2377842" cy="288032"/>
            </a:xfrm>
          </p:grpSpPr>
          <p:sp>
            <p:nvSpPr>
              <p:cNvPr id="114" name="Rounded Rectangle 113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HDD</a:t>
                </a:r>
              </a:p>
            </p:txBody>
          </p:sp>
          <p:sp>
            <p:nvSpPr>
              <p:cNvPr id="115" name="Rounded Rectangle 114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SSD</a:t>
                </a:r>
              </a:p>
            </p:txBody>
          </p:sp>
        </p:grpSp>
      </p:grpSp>
      <p:sp>
        <p:nvSpPr>
          <p:cNvPr id="11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HW/SW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4586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HW/SW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33AA89-38A2-C849-9795-50F826E5A891}"/>
              </a:ext>
            </a:extLst>
          </p:cNvPr>
          <p:cNvGrpSpPr/>
          <p:nvPr/>
        </p:nvGrpSpPr>
        <p:grpSpPr>
          <a:xfrm>
            <a:off x="2066906" y="4224766"/>
            <a:ext cx="2570765" cy="1864939"/>
            <a:chOff x="2066906" y="4224766"/>
            <a:chExt cx="2570765" cy="1864939"/>
          </a:xfrm>
        </p:grpSpPr>
        <p:sp>
          <p:nvSpPr>
            <p:cNvPr id="87" name="Rounded Rectangle 86"/>
            <p:cNvSpPr/>
            <p:nvPr/>
          </p:nvSpPr>
          <p:spPr>
            <a:xfrm>
              <a:off x="2066906" y="4361513"/>
              <a:ext cx="2498757" cy="1728192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Basic</a:t>
              </a: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3792" y="4224766"/>
              <a:ext cx="443879" cy="438637"/>
            </a:xfrm>
            <a:prstGeom prst="rect">
              <a:avLst/>
            </a:prstGeom>
          </p:spPr>
        </p:pic>
        <p:sp>
          <p:nvSpPr>
            <p:cNvPr id="94" name="Rounded Rectangle 93"/>
            <p:cNvSpPr/>
            <p:nvPr/>
          </p:nvSpPr>
          <p:spPr>
            <a:xfrm>
              <a:off x="2138914" y="542092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SMT/HT</a:t>
              </a:r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3352288" y="542092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PCIe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3352288" y="5080378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#NIC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3364628" y="4737575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SSD </a:t>
              </a:r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FCE20A78-67DB-CB4F-BCC4-0D61B1DD5052}"/>
                </a:ext>
              </a:extLst>
            </p:cNvPr>
            <p:cNvSpPr/>
            <p:nvPr/>
          </p:nvSpPr>
          <p:spPr>
            <a:xfrm>
              <a:off x="2138914" y="577281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#CPU</a:t>
              </a:r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77B8E8C5-2974-0F4A-ABA3-D18A85195AEA}"/>
                </a:ext>
              </a:extLst>
            </p:cNvPr>
            <p:cNvSpPr/>
            <p:nvPr/>
          </p:nvSpPr>
          <p:spPr>
            <a:xfrm>
              <a:off x="3352288" y="5761464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#Cores</a:t>
              </a:r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75C28481-EEA1-4445-965A-64837F942658}"/>
                </a:ext>
              </a:extLst>
            </p:cNvPr>
            <p:cNvSpPr/>
            <p:nvPr/>
          </p:nvSpPr>
          <p:spPr>
            <a:xfrm>
              <a:off x="2138914" y="5085826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RAM(GB)</a:t>
              </a: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F48FC36-C931-254A-A435-8400516180A7}"/>
                </a:ext>
              </a:extLst>
            </p:cNvPr>
            <p:cNvSpPr/>
            <p:nvPr/>
          </p:nvSpPr>
          <p:spPr>
            <a:xfrm>
              <a:off x="2138914" y="474537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HD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 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9A0BDED-3F62-5444-B6A4-6B88B78AD869}"/>
              </a:ext>
            </a:extLst>
          </p:cNvPr>
          <p:cNvGrpSpPr/>
          <p:nvPr/>
        </p:nvGrpSpPr>
        <p:grpSpPr>
          <a:xfrm>
            <a:off x="4810617" y="3855877"/>
            <a:ext cx="2570765" cy="2233828"/>
            <a:chOff x="4810617" y="3855877"/>
            <a:chExt cx="2570765" cy="2233828"/>
          </a:xfrm>
        </p:grpSpPr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C79DA955-3DED-444E-95C6-D3E5BCB086A2}"/>
                </a:ext>
              </a:extLst>
            </p:cNvPr>
            <p:cNvSpPr/>
            <p:nvPr/>
          </p:nvSpPr>
          <p:spPr>
            <a:xfrm>
              <a:off x="4810617" y="3986784"/>
              <a:ext cx="2498757" cy="2102921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Network Intensive</a:t>
              </a:r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1487D1C9-5B8E-4042-87DD-FE7A3ECD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7503" y="3855877"/>
              <a:ext cx="443879" cy="438637"/>
            </a:xfrm>
            <a:prstGeom prst="rect">
              <a:avLst/>
            </a:prstGeom>
          </p:spPr>
        </p:pic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981604DF-FD30-4446-97ED-7BCBDE9BE014}"/>
                </a:ext>
              </a:extLst>
            </p:cNvPr>
            <p:cNvSpPr/>
            <p:nvPr/>
          </p:nvSpPr>
          <p:spPr>
            <a:xfrm>
              <a:off x="4882625" y="542092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SMT/HT</a:t>
              </a:r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1912CF33-92C3-264D-B45D-30004C610AD5}"/>
                </a:ext>
              </a:extLst>
            </p:cNvPr>
            <p:cNvSpPr/>
            <p:nvPr/>
          </p:nvSpPr>
          <p:spPr>
            <a:xfrm>
              <a:off x="6095999" y="542092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PCIe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8728341C-1406-554A-A017-534D0EFEA987}"/>
                </a:ext>
              </a:extLst>
            </p:cNvPr>
            <p:cNvSpPr/>
            <p:nvPr/>
          </p:nvSpPr>
          <p:spPr>
            <a:xfrm>
              <a:off x="6095999" y="5080378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#NIC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2CAE517E-708D-EB45-8DF1-F30B8CAC4473}"/>
                </a:ext>
              </a:extLst>
            </p:cNvPr>
            <p:cNvSpPr/>
            <p:nvPr/>
          </p:nvSpPr>
          <p:spPr>
            <a:xfrm>
              <a:off x="6108339" y="4737575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SSD </a:t>
              </a:r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EFB9D564-083E-4448-8F63-519E8374311B}"/>
                </a:ext>
              </a:extLst>
            </p:cNvPr>
            <p:cNvSpPr/>
            <p:nvPr/>
          </p:nvSpPr>
          <p:spPr>
            <a:xfrm>
              <a:off x="4882625" y="577281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#CPU</a:t>
              </a:r>
            </a:p>
          </p:txBody>
        </p: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99B14DED-4CA0-3744-BA7D-3A9A68A80377}"/>
                </a:ext>
              </a:extLst>
            </p:cNvPr>
            <p:cNvSpPr/>
            <p:nvPr/>
          </p:nvSpPr>
          <p:spPr>
            <a:xfrm>
              <a:off x="6095999" y="5761464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#Cores</a:t>
              </a:r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B6A0704F-E967-4D43-92A0-CEC9CA788893}"/>
                </a:ext>
              </a:extLst>
            </p:cNvPr>
            <p:cNvSpPr/>
            <p:nvPr/>
          </p:nvSpPr>
          <p:spPr>
            <a:xfrm>
              <a:off x="4882625" y="5085826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RAM(GB)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92B147EB-0033-B04A-A177-1A94733B58F2}"/>
                </a:ext>
              </a:extLst>
            </p:cNvPr>
            <p:cNvSpPr/>
            <p:nvPr/>
          </p:nvSpPr>
          <p:spPr>
            <a:xfrm>
              <a:off x="4882625" y="474537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HD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 </a:t>
              </a:r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2F7F7B36-6D21-B24A-BEAD-AF6F5B5A24F0}"/>
                </a:ext>
              </a:extLst>
            </p:cNvPr>
            <p:cNvSpPr/>
            <p:nvPr/>
          </p:nvSpPr>
          <p:spPr>
            <a:xfrm>
              <a:off x="6108339" y="4404790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Network </a:t>
              </a:r>
              <a:r>
                <a:rPr kumimoji="0" lang="en-GB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Acc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E44E4E1E-B2DD-1B4A-9ECF-46D5A24244B6}"/>
                </a:ext>
              </a:extLst>
            </p:cNvPr>
            <p:cNvSpPr/>
            <p:nvPr/>
          </p:nvSpPr>
          <p:spPr>
            <a:xfrm>
              <a:off x="4882625" y="4412586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HW Offloads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5470228-5F81-524D-96C5-D76F67D83D0A}"/>
              </a:ext>
            </a:extLst>
          </p:cNvPr>
          <p:cNvGrpSpPr/>
          <p:nvPr/>
        </p:nvGrpSpPr>
        <p:grpSpPr>
          <a:xfrm>
            <a:off x="7626339" y="3848519"/>
            <a:ext cx="2570765" cy="2233828"/>
            <a:chOff x="4810617" y="3855877"/>
            <a:chExt cx="2570765" cy="2233828"/>
          </a:xfrm>
        </p:grpSpPr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D086A8C7-0004-7F44-ABA9-3C4482D773BE}"/>
                </a:ext>
              </a:extLst>
            </p:cNvPr>
            <p:cNvSpPr/>
            <p:nvPr/>
          </p:nvSpPr>
          <p:spPr>
            <a:xfrm>
              <a:off x="4810617" y="3986784"/>
              <a:ext cx="2498757" cy="2102921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Compute Intensive</a:t>
              </a:r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EE008E9F-B81D-4945-A0C0-094468E27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7503" y="3855877"/>
              <a:ext cx="443879" cy="438637"/>
            </a:xfrm>
            <a:prstGeom prst="rect">
              <a:avLst/>
            </a:prstGeom>
          </p:spPr>
        </p:pic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9C5497C0-B043-D34A-835B-42A3720DAD3B}"/>
                </a:ext>
              </a:extLst>
            </p:cNvPr>
            <p:cNvSpPr/>
            <p:nvPr/>
          </p:nvSpPr>
          <p:spPr>
            <a:xfrm>
              <a:off x="4882625" y="542092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SMT/HT</a:t>
              </a:r>
            </a:p>
          </p:txBody>
        </p:sp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871DD8DC-86F3-2D47-8F69-6DC65900927C}"/>
                </a:ext>
              </a:extLst>
            </p:cNvPr>
            <p:cNvSpPr/>
            <p:nvPr/>
          </p:nvSpPr>
          <p:spPr>
            <a:xfrm>
              <a:off x="6095999" y="542092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PCIe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2E2BA77C-D6F8-9D45-A322-AA0F550002A5}"/>
                </a:ext>
              </a:extLst>
            </p:cNvPr>
            <p:cNvSpPr/>
            <p:nvPr/>
          </p:nvSpPr>
          <p:spPr>
            <a:xfrm>
              <a:off x="6095999" y="5080378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#NIC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9DB8B793-F70F-5D4A-A83C-76F20DC98FD0}"/>
                </a:ext>
              </a:extLst>
            </p:cNvPr>
            <p:cNvSpPr/>
            <p:nvPr/>
          </p:nvSpPr>
          <p:spPr>
            <a:xfrm>
              <a:off x="6108339" y="4737575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SSD </a:t>
              </a:r>
            </a:p>
          </p:txBody>
        </p:sp>
        <p:sp>
          <p:nvSpPr>
            <p:cNvPr id="119" name="Rounded Rectangle 118">
              <a:extLst>
                <a:ext uri="{FF2B5EF4-FFF2-40B4-BE49-F238E27FC236}">
                  <a16:creationId xmlns:a16="http://schemas.microsoft.com/office/drawing/2014/main" id="{79B8A91A-80EB-0240-9244-315FBF994739}"/>
                </a:ext>
              </a:extLst>
            </p:cNvPr>
            <p:cNvSpPr/>
            <p:nvPr/>
          </p:nvSpPr>
          <p:spPr>
            <a:xfrm>
              <a:off x="4882625" y="577281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#CPU</a:t>
              </a:r>
            </a:p>
          </p:txBody>
        </p:sp>
        <p:sp>
          <p:nvSpPr>
            <p:cNvPr id="120" name="Rounded Rectangle 119">
              <a:extLst>
                <a:ext uri="{FF2B5EF4-FFF2-40B4-BE49-F238E27FC236}">
                  <a16:creationId xmlns:a16="http://schemas.microsoft.com/office/drawing/2014/main" id="{B4B8AEAD-D256-D445-AB1B-CF8BEAB7CF0E}"/>
                </a:ext>
              </a:extLst>
            </p:cNvPr>
            <p:cNvSpPr/>
            <p:nvPr/>
          </p:nvSpPr>
          <p:spPr>
            <a:xfrm>
              <a:off x="6095999" y="5761464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#Cores</a:t>
              </a:r>
            </a:p>
          </p:txBody>
        </p:sp>
        <p:sp>
          <p:nvSpPr>
            <p:cNvPr id="121" name="Rounded Rectangle 120">
              <a:extLst>
                <a:ext uri="{FF2B5EF4-FFF2-40B4-BE49-F238E27FC236}">
                  <a16:creationId xmlns:a16="http://schemas.microsoft.com/office/drawing/2014/main" id="{789A28A6-AA31-DB4F-962C-C978AA091EE6}"/>
                </a:ext>
              </a:extLst>
            </p:cNvPr>
            <p:cNvSpPr/>
            <p:nvPr/>
          </p:nvSpPr>
          <p:spPr>
            <a:xfrm>
              <a:off x="4882625" y="5085826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RAM(GB)</a:t>
              </a:r>
            </a:p>
          </p:txBody>
        </p:sp>
        <p:sp>
          <p:nvSpPr>
            <p:cNvPr id="122" name="Rounded Rectangle 121">
              <a:extLst>
                <a:ext uri="{FF2B5EF4-FFF2-40B4-BE49-F238E27FC236}">
                  <a16:creationId xmlns:a16="http://schemas.microsoft.com/office/drawing/2014/main" id="{4909F6C9-42FC-7245-821E-3E2AA7C64547}"/>
                </a:ext>
              </a:extLst>
            </p:cNvPr>
            <p:cNvSpPr/>
            <p:nvPr/>
          </p:nvSpPr>
          <p:spPr>
            <a:xfrm>
              <a:off x="4882625" y="474537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HD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 </a:t>
              </a:r>
            </a:p>
          </p:txBody>
        </p:sp>
        <p:sp>
          <p:nvSpPr>
            <p:cNvPr id="123" name="Rounded Rectangle 122">
              <a:extLst>
                <a:ext uri="{FF2B5EF4-FFF2-40B4-BE49-F238E27FC236}">
                  <a16:creationId xmlns:a16="http://schemas.microsoft.com/office/drawing/2014/main" id="{C2E511A2-7191-8148-BAB3-8B7FAEFAC1C7}"/>
                </a:ext>
              </a:extLst>
            </p:cNvPr>
            <p:cNvSpPr/>
            <p:nvPr/>
          </p:nvSpPr>
          <p:spPr>
            <a:xfrm>
              <a:off x="6108339" y="4404790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FPGA/GPU</a:t>
              </a:r>
            </a:p>
          </p:txBody>
        </p:sp>
        <p:sp>
          <p:nvSpPr>
            <p:cNvPr id="124" name="Rounded Rectangle 123">
              <a:extLst>
                <a:ext uri="{FF2B5EF4-FFF2-40B4-BE49-F238E27FC236}">
                  <a16:creationId xmlns:a16="http://schemas.microsoft.com/office/drawing/2014/main" id="{F9EA8F84-BE9F-774D-B203-B661AC8E7128}"/>
                </a:ext>
              </a:extLst>
            </p:cNvPr>
            <p:cNvSpPr/>
            <p:nvPr/>
          </p:nvSpPr>
          <p:spPr>
            <a:xfrm>
              <a:off x="4882625" y="4412586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HW Offloads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8196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829692" y="3764323"/>
            <a:ext cx="1651228" cy="1634574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3666107" y="2161635"/>
            <a:ext cx="5112568" cy="1872208"/>
          </a:xfrm>
          <a:prstGeom prst="roundRect">
            <a:avLst/>
          </a:prstGeom>
          <a:solidFill>
            <a:srgbClr val="00B050"/>
          </a:solidFill>
          <a:ln w="25400" cap="flat" cmpd="sng" algn="ctr">
            <a:solidFill>
              <a:srgbClr val="FFFF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314178" y="2305856"/>
            <a:ext cx="1800200" cy="216024"/>
          </a:xfrm>
          <a:prstGeom prst="roundRect">
            <a:avLst/>
          </a:prstGeom>
          <a:pattFill prst="dashUpDiag">
            <a:fgClr>
              <a:srgbClr val="92D050"/>
            </a:fgClr>
            <a:bgClr>
              <a:srgbClr val="FFFFFF"/>
            </a:bgClr>
          </a:pattFill>
          <a:ln w="25400" cap="flat" cmpd="sng" algn="ctr">
            <a:solidFill>
              <a:srgbClr val="94C0BE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Memory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292139" y="2305856"/>
            <a:ext cx="1800200" cy="216024"/>
          </a:xfrm>
          <a:prstGeom prst="roundRect">
            <a:avLst/>
          </a:prstGeom>
          <a:pattFill prst="dashUpDiag">
            <a:fgClr>
              <a:srgbClr val="92D050"/>
            </a:fgClr>
            <a:bgClr>
              <a:srgbClr val="FFFFFF"/>
            </a:bgClr>
          </a:pattFill>
          <a:ln w="25400" cap="flat" cmpd="sng" algn="ctr">
            <a:solidFill>
              <a:srgbClr val="94C0BE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Memory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250281" y="2810117"/>
            <a:ext cx="1905953" cy="503646"/>
          </a:xfrm>
          <a:prstGeom prst="roundRect">
            <a:avLst>
              <a:gd name="adj" fmla="val 0"/>
            </a:avLst>
          </a:prstGeom>
          <a:pattFill prst="ltHorz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Rounded Rectangle 25"/>
          <p:cNvSpPr/>
          <p:nvPr/>
        </p:nvSpPr>
        <p:spPr>
          <a:xfrm rot="5400000">
            <a:off x="4710324" y="2341965"/>
            <a:ext cx="143812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Rounded Rectangle 26"/>
          <p:cNvSpPr/>
          <p:nvPr/>
        </p:nvSpPr>
        <p:spPr>
          <a:xfrm rot="5400000">
            <a:off x="7552381" y="2341965"/>
            <a:ext cx="143812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Rounded Rectangle 27"/>
          <p:cNvSpPr/>
          <p:nvPr/>
        </p:nvSpPr>
        <p:spPr>
          <a:xfrm rot="5400000">
            <a:off x="4530978" y="3530973"/>
            <a:ext cx="502093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Rounded Rectangle 28"/>
          <p:cNvSpPr/>
          <p:nvPr/>
        </p:nvSpPr>
        <p:spPr>
          <a:xfrm rot="5400000">
            <a:off x="7363988" y="3540225"/>
            <a:ext cx="520597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156235" y="2668172"/>
            <a:ext cx="936104" cy="864096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rgbClr val="FF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CPU 1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4314178" y="2668172"/>
            <a:ext cx="936104" cy="864096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rgbClr val="FF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CPU 0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4383721" y="3908137"/>
            <a:ext cx="796606" cy="144210"/>
          </a:xfrm>
          <a:prstGeom prst="roundRect">
            <a:avLst/>
          </a:prstGeom>
          <a:pattFill prst="dkVert">
            <a:fgClr>
              <a:srgbClr val="5C5C5C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262626"/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33" name="Picture 114" descr="Image result for RJ45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491290" y="2908630"/>
            <a:ext cx="378218" cy="37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906466" y="3755996"/>
            <a:ext cx="1651228" cy="165122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818" y="2413868"/>
            <a:ext cx="524208" cy="52420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751" y="3051031"/>
            <a:ext cx="1248017" cy="655209"/>
          </a:xfrm>
          <a:prstGeom prst="rect">
            <a:avLst/>
          </a:prstGeom>
        </p:spPr>
      </p:pic>
      <p:sp>
        <p:nvSpPr>
          <p:cNvPr id="37" name="Rounded Rectangle 36"/>
          <p:cNvSpPr/>
          <p:nvPr/>
        </p:nvSpPr>
        <p:spPr>
          <a:xfrm>
            <a:off x="7208511" y="3919815"/>
            <a:ext cx="796606" cy="144210"/>
          </a:xfrm>
          <a:prstGeom prst="roundRect">
            <a:avLst/>
          </a:prstGeom>
          <a:pattFill prst="dkVert">
            <a:fgClr>
              <a:srgbClr val="5C5C5C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262626"/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3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Basic HW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63247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3381293" y="1951773"/>
            <a:ext cx="5112568" cy="1872208"/>
          </a:xfrm>
          <a:prstGeom prst="roundRect">
            <a:avLst/>
          </a:prstGeom>
          <a:solidFill>
            <a:srgbClr val="00B050"/>
          </a:solidFill>
          <a:ln w="25400" cap="flat" cmpd="sng" algn="ctr">
            <a:solidFill>
              <a:srgbClr val="FFFF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029364" y="2095994"/>
            <a:ext cx="1800200" cy="216024"/>
          </a:xfrm>
          <a:prstGeom prst="roundRect">
            <a:avLst/>
          </a:prstGeom>
          <a:pattFill prst="dashUpDiag">
            <a:fgClr>
              <a:srgbClr val="92D050"/>
            </a:fgClr>
            <a:bgClr>
              <a:srgbClr val="FFFFFF"/>
            </a:bgClr>
          </a:pattFill>
          <a:ln w="25400" cap="flat" cmpd="sng" algn="ctr">
            <a:solidFill>
              <a:srgbClr val="94C0BE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Memory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6007325" y="2095994"/>
            <a:ext cx="1800200" cy="216024"/>
          </a:xfrm>
          <a:prstGeom prst="roundRect">
            <a:avLst/>
          </a:prstGeom>
          <a:pattFill prst="dashUpDiag">
            <a:fgClr>
              <a:srgbClr val="92D050"/>
            </a:fgClr>
            <a:bgClr>
              <a:srgbClr val="FFFFFF"/>
            </a:bgClr>
          </a:pattFill>
          <a:ln w="25400" cap="flat" cmpd="sng" algn="ctr">
            <a:solidFill>
              <a:srgbClr val="94C0BE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Memory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4965467" y="2600255"/>
            <a:ext cx="1905953" cy="503646"/>
          </a:xfrm>
          <a:prstGeom prst="roundRect">
            <a:avLst>
              <a:gd name="adj" fmla="val 0"/>
            </a:avLst>
          </a:prstGeom>
          <a:pattFill prst="ltHorz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" name="Rounded Rectangle 31"/>
          <p:cNvSpPr/>
          <p:nvPr/>
        </p:nvSpPr>
        <p:spPr>
          <a:xfrm rot="5400000">
            <a:off x="4425510" y="2132103"/>
            <a:ext cx="143812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Rounded Rectangle 32"/>
          <p:cNvSpPr/>
          <p:nvPr/>
        </p:nvSpPr>
        <p:spPr>
          <a:xfrm rot="5400000">
            <a:off x="7267567" y="2132103"/>
            <a:ext cx="143812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Rounded Rectangle 33"/>
          <p:cNvSpPr/>
          <p:nvPr/>
        </p:nvSpPr>
        <p:spPr>
          <a:xfrm rot="5400000">
            <a:off x="4246164" y="3321111"/>
            <a:ext cx="502093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5" name="Rounded Rectangle 34"/>
          <p:cNvSpPr/>
          <p:nvPr/>
        </p:nvSpPr>
        <p:spPr>
          <a:xfrm rot="5400000">
            <a:off x="7079174" y="3330363"/>
            <a:ext cx="520597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871421" y="2458310"/>
            <a:ext cx="936104" cy="864096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rgbClr val="FF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CPU 1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029364" y="2458310"/>
            <a:ext cx="936104" cy="864096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rgbClr val="FF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CPU 0</a:t>
            </a:r>
          </a:p>
        </p:txBody>
      </p:sp>
      <p:pic>
        <p:nvPicPr>
          <p:cNvPr id="38" name="Picture 114" descr="Image result for RJ45 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206476" y="2698768"/>
            <a:ext cx="378218" cy="37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004" y="2204006"/>
            <a:ext cx="524208" cy="52420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937" y="2841169"/>
            <a:ext cx="1248017" cy="655209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3544878" y="3554461"/>
            <a:ext cx="1651228" cy="1634574"/>
            <a:chOff x="2143298" y="3022310"/>
            <a:chExt cx="1651228" cy="1634574"/>
          </a:xfrm>
        </p:grpSpPr>
        <p:sp>
          <p:nvSpPr>
            <p:cNvPr id="42" name="Rectangle 41"/>
            <p:cNvSpPr/>
            <p:nvPr/>
          </p:nvSpPr>
          <p:spPr>
            <a:xfrm>
              <a:off x="2339752" y="4032698"/>
              <a:ext cx="1296144" cy="267244"/>
            </a:xfrm>
            <a:prstGeom prst="rect">
              <a:avLst/>
            </a:prstGeom>
            <a:solidFill>
              <a:srgbClr val="7EB267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143298" y="3022310"/>
              <a:ext cx="1651228" cy="1634574"/>
            </a:xfrm>
            <a:prstGeom prst="rect">
              <a:avLst/>
            </a:prstGeom>
          </p:spPr>
        </p:pic>
        <p:sp>
          <p:nvSpPr>
            <p:cNvPr id="44" name="Rounded Rectangle 43"/>
            <p:cNvSpPr/>
            <p:nvPr/>
          </p:nvSpPr>
          <p:spPr>
            <a:xfrm>
              <a:off x="2697327" y="3166124"/>
              <a:ext cx="796606" cy="144210"/>
            </a:xfrm>
            <a:prstGeom prst="roundRect">
              <a:avLst/>
            </a:prstGeom>
            <a:pattFill prst="dkVert">
              <a:fgClr>
                <a:srgbClr val="5C5C5C">
                  <a:lumMod val="75000"/>
                </a:srgbClr>
              </a:fgClr>
              <a:bgClr>
                <a:srgbClr val="FFFFFF"/>
              </a:bgClr>
            </a:pattFill>
            <a:ln w="19050" cap="flat" cmpd="sng" algn="ctr">
              <a:solidFill>
                <a:srgbClr val="262626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2445299" y="3976615"/>
              <a:ext cx="504056" cy="277638"/>
            </a:xfrm>
            <a:prstGeom prst="roundRect">
              <a:avLst/>
            </a:prstGeom>
            <a:solidFill>
              <a:srgbClr val="006600"/>
            </a:solidFill>
            <a:ln w="25400" cap="flat" cmpd="sng" algn="ctr">
              <a:solidFill>
                <a:srgbClr val="7EB267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HW offload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 flipH="1">
            <a:off x="6621652" y="3554461"/>
            <a:ext cx="1651228" cy="1634574"/>
            <a:chOff x="2143298" y="3022310"/>
            <a:chExt cx="1651228" cy="1634574"/>
          </a:xfrm>
        </p:grpSpPr>
        <p:sp>
          <p:nvSpPr>
            <p:cNvPr id="47" name="Rectangle 46"/>
            <p:cNvSpPr/>
            <p:nvPr/>
          </p:nvSpPr>
          <p:spPr>
            <a:xfrm>
              <a:off x="2339752" y="4032698"/>
              <a:ext cx="1296144" cy="267244"/>
            </a:xfrm>
            <a:prstGeom prst="rect">
              <a:avLst/>
            </a:prstGeom>
            <a:solidFill>
              <a:srgbClr val="7EB267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143298" y="3022310"/>
              <a:ext cx="1651228" cy="1634574"/>
            </a:xfrm>
            <a:prstGeom prst="rect">
              <a:avLst/>
            </a:prstGeom>
          </p:spPr>
        </p:pic>
        <p:sp>
          <p:nvSpPr>
            <p:cNvPr id="49" name="Rounded Rectangle 48"/>
            <p:cNvSpPr/>
            <p:nvPr/>
          </p:nvSpPr>
          <p:spPr>
            <a:xfrm>
              <a:off x="2697327" y="3166124"/>
              <a:ext cx="796606" cy="144210"/>
            </a:xfrm>
            <a:prstGeom prst="roundRect">
              <a:avLst/>
            </a:prstGeom>
            <a:pattFill prst="dkVert">
              <a:fgClr>
                <a:srgbClr val="5C5C5C">
                  <a:lumMod val="75000"/>
                </a:srgbClr>
              </a:fgClr>
              <a:bgClr>
                <a:srgbClr val="FFFFFF"/>
              </a:bgClr>
            </a:pattFill>
            <a:ln w="19050" cap="flat" cmpd="sng" algn="ctr">
              <a:solidFill>
                <a:srgbClr val="262626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2445299" y="3976615"/>
              <a:ext cx="504056" cy="277638"/>
            </a:xfrm>
            <a:prstGeom prst="roundRect">
              <a:avLst/>
            </a:prstGeom>
            <a:solidFill>
              <a:srgbClr val="006600"/>
            </a:solidFill>
            <a:ln w="25400" cap="flat" cmpd="sng" algn="ctr">
              <a:solidFill>
                <a:srgbClr val="7EB267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HW offload</a:t>
              </a:r>
            </a:p>
          </p:txBody>
        </p:sp>
      </p:grpSp>
      <p:sp>
        <p:nvSpPr>
          <p:cNvPr id="51" name="Rounded Rectangle 50"/>
          <p:cNvSpPr/>
          <p:nvPr/>
        </p:nvSpPr>
        <p:spPr>
          <a:xfrm>
            <a:off x="5421374" y="3421411"/>
            <a:ext cx="1080120" cy="883963"/>
          </a:xfrm>
          <a:prstGeom prst="roundRect">
            <a:avLst/>
          </a:prstGeom>
          <a:solidFill>
            <a:srgbClr val="7EB267"/>
          </a:solidFill>
          <a:ln w="25400" cap="flat" cmpd="sng" algn="ctr">
            <a:solidFill>
              <a:srgbClr val="00660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Internal/External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Hardware Acceleration</a:t>
            </a:r>
          </a:p>
        </p:txBody>
      </p:sp>
      <p:sp>
        <p:nvSpPr>
          <p:cNvPr id="52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NI HW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22249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305035" y="4116592"/>
            <a:ext cx="1651228" cy="1634574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3141450" y="2513904"/>
            <a:ext cx="5112568" cy="1872208"/>
          </a:xfrm>
          <a:prstGeom prst="roundRect">
            <a:avLst/>
          </a:prstGeom>
          <a:solidFill>
            <a:srgbClr val="00B050"/>
          </a:solidFill>
          <a:ln w="25400" cap="flat" cmpd="sng" algn="ctr">
            <a:solidFill>
              <a:srgbClr val="FFFF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789521" y="2658125"/>
            <a:ext cx="1800200" cy="216024"/>
          </a:xfrm>
          <a:prstGeom prst="roundRect">
            <a:avLst/>
          </a:prstGeom>
          <a:pattFill prst="dashUpDiag">
            <a:fgClr>
              <a:srgbClr val="92D050"/>
            </a:fgClr>
            <a:bgClr>
              <a:srgbClr val="FFFFFF"/>
            </a:bgClr>
          </a:pattFill>
          <a:ln w="25400" cap="flat" cmpd="sng" algn="ctr">
            <a:solidFill>
              <a:srgbClr val="94C0BE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Memory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767482" y="2658125"/>
            <a:ext cx="1800200" cy="216024"/>
          </a:xfrm>
          <a:prstGeom prst="roundRect">
            <a:avLst/>
          </a:prstGeom>
          <a:pattFill prst="dashUpDiag">
            <a:fgClr>
              <a:srgbClr val="92D050"/>
            </a:fgClr>
            <a:bgClr>
              <a:srgbClr val="FFFFFF"/>
            </a:bgClr>
          </a:pattFill>
          <a:ln w="25400" cap="flat" cmpd="sng" algn="ctr">
            <a:solidFill>
              <a:srgbClr val="94C0BE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Memory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4725624" y="3162386"/>
            <a:ext cx="1905953" cy="503646"/>
          </a:xfrm>
          <a:prstGeom prst="roundRect">
            <a:avLst>
              <a:gd name="adj" fmla="val 0"/>
            </a:avLst>
          </a:prstGeom>
          <a:pattFill prst="ltHorz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Rounded Rectangle 26"/>
          <p:cNvSpPr/>
          <p:nvPr/>
        </p:nvSpPr>
        <p:spPr>
          <a:xfrm rot="5400000">
            <a:off x="4185667" y="2694234"/>
            <a:ext cx="143812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Rounded Rectangle 27"/>
          <p:cNvSpPr/>
          <p:nvPr/>
        </p:nvSpPr>
        <p:spPr>
          <a:xfrm rot="5400000">
            <a:off x="7027724" y="2694234"/>
            <a:ext cx="143812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Rounded Rectangle 28"/>
          <p:cNvSpPr/>
          <p:nvPr/>
        </p:nvSpPr>
        <p:spPr>
          <a:xfrm rot="5400000">
            <a:off x="4006321" y="3883242"/>
            <a:ext cx="502093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Rounded Rectangle 29"/>
          <p:cNvSpPr/>
          <p:nvPr/>
        </p:nvSpPr>
        <p:spPr>
          <a:xfrm rot="5400000">
            <a:off x="6839331" y="3892494"/>
            <a:ext cx="520597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631578" y="3020441"/>
            <a:ext cx="936104" cy="864096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rgbClr val="FF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CPU 1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789521" y="3020441"/>
            <a:ext cx="936104" cy="864096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rgbClr val="FF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CPU 0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3859064" y="4260406"/>
            <a:ext cx="796606" cy="144210"/>
          </a:xfrm>
          <a:prstGeom prst="roundRect">
            <a:avLst/>
          </a:prstGeom>
          <a:pattFill prst="dkVert">
            <a:fgClr>
              <a:srgbClr val="5C5C5C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262626"/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34" name="Picture 114" descr="Image result for RJ45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966633" y="3260899"/>
            <a:ext cx="378218" cy="37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381809" y="4108265"/>
            <a:ext cx="1651228" cy="165122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161" y="2766137"/>
            <a:ext cx="524208" cy="52420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094" y="3403300"/>
            <a:ext cx="1248017" cy="655209"/>
          </a:xfrm>
          <a:prstGeom prst="rect">
            <a:avLst/>
          </a:prstGeom>
        </p:spPr>
      </p:pic>
      <p:sp>
        <p:nvSpPr>
          <p:cNvPr id="38" name="Rounded Rectangle 37"/>
          <p:cNvSpPr/>
          <p:nvPr/>
        </p:nvSpPr>
        <p:spPr>
          <a:xfrm>
            <a:off x="6683854" y="4272084"/>
            <a:ext cx="796606" cy="144210"/>
          </a:xfrm>
          <a:prstGeom prst="roundRect">
            <a:avLst/>
          </a:prstGeom>
          <a:pattFill prst="dkVert">
            <a:fgClr>
              <a:srgbClr val="5C5C5C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262626"/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181531" y="3983542"/>
            <a:ext cx="1080120" cy="883963"/>
          </a:xfrm>
          <a:prstGeom prst="roundRect">
            <a:avLst/>
          </a:prstGeom>
          <a:solidFill>
            <a:srgbClr val="7EB267"/>
          </a:solidFill>
          <a:ln w="25400" cap="flat" cmpd="sng" algn="ctr">
            <a:solidFill>
              <a:srgbClr val="00660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Internal/External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Hardware Acceleration</a:t>
            </a:r>
          </a:p>
        </p:txBody>
      </p:sp>
      <p:sp>
        <p:nvSpPr>
          <p:cNvPr id="40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CI HW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0732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810" y="260953"/>
            <a:ext cx="10515600" cy="676597"/>
          </a:xfrm>
        </p:spPr>
        <p:txBody>
          <a:bodyPr>
            <a:normAutofit fontScale="90000"/>
          </a:bodyPr>
          <a:lstStyle/>
          <a:p>
            <a:r>
              <a:rPr lang="en-GB" dirty="0"/>
              <a:t>Diagram based on Terminology</a:t>
            </a:r>
          </a:p>
        </p:txBody>
      </p:sp>
      <p:sp>
        <p:nvSpPr>
          <p:cNvPr id="4" name="Rectangle 3"/>
          <p:cNvSpPr/>
          <p:nvPr/>
        </p:nvSpPr>
        <p:spPr>
          <a:xfrm>
            <a:off x="4415662" y="2279031"/>
            <a:ext cx="1371602" cy="1335247"/>
          </a:xfrm>
          <a:prstGeom prst="rect">
            <a:avLst/>
          </a:prstGeom>
          <a:solidFill>
            <a:srgbClr val="6262F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2000" tIns="72000" rIns="72000" bIns="72000" numCol="1" spcCol="1270" rtlCol="0" anchor="t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 dirty="0">
                <a:solidFill>
                  <a:schemeClr val="bg1"/>
                </a:solidFill>
                <a:latin typeface="Vodafone Rg" pitchFamily="34" charset="0"/>
              </a:rPr>
              <a:t>VNF on VM</a:t>
            </a:r>
          </a:p>
        </p:txBody>
      </p:sp>
      <p:sp>
        <p:nvSpPr>
          <p:cNvPr id="5" name="Rectangle 4"/>
          <p:cNvSpPr/>
          <p:nvPr/>
        </p:nvSpPr>
        <p:spPr>
          <a:xfrm>
            <a:off x="5919437" y="2287133"/>
            <a:ext cx="1335243" cy="425958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2000" tIns="72000" rIns="72000" bIns="72000" numCol="1" spcCol="1270" rtlCol="0" anchor="t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>
                <a:solidFill>
                  <a:schemeClr val="bg1"/>
                </a:solidFill>
                <a:latin typeface="Vodafone Rg" pitchFamily="34" charset="0"/>
              </a:rPr>
              <a:t>VNF on Container on VM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0414" y="2279031"/>
            <a:ext cx="1339472" cy="824763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2000" tIns="72000" rIns="72000" bIns="72000" numCol="1" spcCol="1270" rtlCol="0" anchor="t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>
                <a:solidFill>
                  <a:schemeClr val="bg1"/>
                </a:solidFill>
                <a:latin typeface="Vodafone Rg" pitchFamily="34" charset="0"/>
              </a:rPr>
              <a:t>VNF on Container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377953" y="3153867"/>
            <a:ext cx="1334747" cy="918986"/>
            <a:chOff x="5137650" y="1479999"/>
            <a:chExt cx="1126033" cy="918986"/>
          </a:xfrm>
        </p:grpSpPr>
        <p:sp>
          <p:nvSpPr>
            <p:cNvPr id="8" name="Rounded Rectangle 20"/>
            <p:cNvSpPr/>
            <p:nvPr/>
          </p:nvSpPr>
          <p:spPr>
            <a:xfrm>
              <a:off x="5137650" y="1479999"/>
              <a:ext cx="1126033" cy="896633"/>
            </a:xfrm>
            <a:prstGeom prst="roundRect">
              <a:avLst>
                <a:gd name="adj" fmla="val 0"/>
              </a:avLst>
            </a:prstGeom>
            <a:solidFill>
              <a:srgbClr val="D2D2D2"/>
            </a:solidFill>
            <a:ln>
              <a:solidFill>
                <a:srgbClr val="D2D2D2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72000" tIns="72000" rIns="72000" bIns="72000" rtlCol="0" anchor="t" anchorCtr="0">
              <a:noAutofit/>
            </a:bodyPr>
            <a:lstStyle/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r>
                <a:rPr lang="en-GB" sz="1000" b="1">
                  <a:solidFill>
                    <a:schemeClr val="tx1"/>
                  </a:solidFill>
                  <a:cs typeface="Arial" panose="020B0604020202020204" pitchFamily="34" charset="0"/>
                </a:rPr>
                <a:t>Containers</a:t>
              </a: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endParaRPr lang="en-GB" sz="100" b="1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r>
                <a:rPr lang="en-GB" sz="1000" b="1">
                  <a:solidFill>
                    <a:srgbClr val="7F7F7F"/>
                  </a:solidFill>
                  <a:cs typeface="Arial" panose="020B0604020202020204" pitchFamily="34" charset="0"/>
                </a:rPr>
                <a:t>_________</a:t>
              </a: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r>
                <a:rPr lang="en-GB" sz="800" b="1">
                  <a:solidFill>
                    <a:schemeClr val="tx1"/>
                  </a:solidFill>
                  <a:cs typeface="Arial" panose="020B0604020202020204" pitchFamily="34" charset="0"/>
                </a:rPr>
                <a:t>Container Runtime + Networking</a:t>
              </a: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endParaRPr lang="en-GB" sz="1000" b="1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pic>
          <p:nvPicPr>
            <p:cNvPr id="9" name="Picture 8" descr="Image result for docker logo 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5369" y="1775301"/>
              <a:ext cx="472825" cy="118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Image result for aws ecs logo 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102"/>
            <a:stretch/>
          </p:blipFill>
          <p:spPr bwMode="auto">
            <a:xfrm>
              <a:off x="5246003" y="1734876"/>
              <a:ext cx="236459" cy="191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5161017" y="1506992"/>
              <a:ext cx="1085006" cy="891993"/>
            </a:xfrm>
            <a:prstGeom prst="rect">
              <a:avLst/>
            </a:prstGeom>
            <a:noFill/>
            <a:ln w="57150" cap="flat" cmpd="sng" algn="ctr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919933" y="2765722"/>
            <a:ext cx="1334747" cy="848556"/>
            <a:chOff x="3907621" y="1091854"/>
            <a:chExt cx="1126033" cy="848556"/>
          </a:xfrm>
        </p:grpSpPr>
        <p:sp>
          <p:nvSpPr>
            <p:cNvPr id="13" name="Rounded Rectangle 20"/>
            <p:cNvSpPr/>
            <p:nvPr/>
          </p:nvSpPr>
          <p:spPr>
            <a:xfrm>
              <a:off x="3907621" y="1091854"/>
              <a:ext cx="1126033" cy="84855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2000" tIns="36000" rIns="72000" bIns="72000" rtlCol="0" anchor="t" anchorCtr="0">
              <a:noAutofit/>
            </a:bodyPr>
            <a:lstStyle/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r>
                <a:rPr lang="en-GB" sz="1000" b="1">
                  <a:solidFill>
                    <a:schemeClr val="tx1"/>
                  </a:solidFill>
                  <a:cs typeface="Arial" panose="020B0604020202020204" pitchFamily="34" charset="0"/>
                </a:rPr>
                <a:t>Containers</a:t>
              </a: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endParaRPr lang="en-GB" sz="100" b="1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r>
                <a:rPr lang="en-GB" sz="1000" b="1">
                  <a:solidFill>
                    <a:srgbClr val="7F7F7F"/>
                  </a:solidFill>
                  <a:cs typeface="Arial" panose="020B0604020202020204" pitchFamily="34" charset="0"/>
                </a:rPr>
                <a:t>______________</a:t>
              </a: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r>
                <a:rPr lang="en-GB" sz="800" b="1">
                  <a:solidFill>
                    <a:schemeClr val="tx1"/>
                  </a:solidFill>
                  <a:cs typeface="Arial" panose="020B0604020202020204" pitchFamily="34" charset="0"/>
                </a:rPr>
                <a:t>Container Runtime + Networking</a:t>
              </a: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endParaRPr lang="en-GB" sz="1000" b="1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pic>
          <p:nvPicPr>
            <p:cNvPr id="14" name="Picture 8" descr="Image result for docker logo 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8612" y="1346413"/>
              <a:ext cx="472825" cy="123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2" descr="Image result for aws ecs logo 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102"/>
            <a:stretch/>
          </p:blipFill>
          <p:spPr bwMode="auto">
            <a:xfrm>
              <a:off x="4009246" y="1304002"/>
              <a:ext cx="236459" cy="200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Rounded Rectangle 20"/>
          <p:cNvSpPr/>
          <p:nvPr/>
        </p:nvSpPr>
        <p:spPr>
          <a:xfrm>
            <a:off x="4421049" y="4177703"/>
            <a:ext cx="4288836" cy="375826"/>
          </a:xfrm>
          <a:prstGeom prst="roundRect">
            <a:avLst>
              <a:gd name="adj" fmla="val 0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2000" tIns="72000" rIns="72000" bIns="72000" rtlCol="0" anchor="ctr" anchorCtr="0">
            <a:noAutofit/>
          </a:bodyPr>
          <a:lstStyle/>
          <a:p>
            <a:pPr algn="ctr">
              <a:spcAft>
                <a:spcPts val="600"/>
              </a:spcAft>
              <a:buClr>
                <a:srgbClr val="E60000"/>
              </a:buClr>
            </a:pPr>
            <a:r>
              <a:rPr lang="en-GB" sz="1000" b="1">
                <a:solidFill>
                  <a:schemeClr val="tx1"/>
                </a:solidFill>
                <a:cs typeface="Arial" panose="020B0604020202020204" pitchFamily="34" charset="0"/>
              </a:rPr>
              <a:t>Hypervisor (KVM, </a:t>
            </a:r>
            <a:r>
              <a:rPr lang="en-GB" sz="1000" b="1" err="1">
                <a:solidFill>
                  <a:schemeClr val="tx1"/>
                </a:solidFill>
                <a:cs typeface="Arial" panose="020B0604020202020204" pitchFamily="34" charset="0"/>
              </a:rPr>
              <a:t>ESXi</a:t>
            </a:r>
            <a:r>
              <a:rPr lang="en-GB" sz="1000" b="1">
                <a:solidFill>
                  <a:schemeClr val="tx1"/>
                </a:solidFill>
                <a:cs typeface="Arial" panose="020B0604020202020204" pitchFamily="34" charset="0"/>
              </a:rPr>
              <a:t>)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5919437" y="3688983"/>
            <a:ext cx="1335245" cy="415405"/>
          </a:xfrm>
          <a:prstGeom prst="roundRect">
            <a:avLst>
              <a:gd name="adj" fmla="val 0"/>
            </a:avLst>
          </a:prstGeom>
          <a:solidFill>
            <a:srgbClr val="7F7F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78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400" kern="0">
                <a:solidFill>
                  <a:srgbClr val="FFFFFF"/>
                </a:solidFill>
                <a:latin typeface="Arial" charset="0"/>
              </a:rPr>
              <a:t>VM</a:t>
            </a:r>
            <a:endParaRPr lang="en-US" sz="1400" ker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4415662" y="3684162"/>
            <a:ext cx="1371602" cy="420226"/>
          </a:xfrm>
          <a:prstGeom prst="roundRect">
            <a:avLst>
              <a:gd name="adj" fmla="val 0"/>
            </a:avLst>
          </a:prstGeom>
          <a:solidFill>
            <a:srgbClr val="7F7F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7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400" kern="0">
                <a:solidFill>
                  <a:srgbClr val="FFFFFF"/>
                </a:solidFill>
                <a:latin typeface="Arial" charset="0"/>
              </a:rPr>
              <a:t>VM</a:t>
            </a:r>
            <a:endParaRPr lang="en-US" sz="1400" ker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21049" y="4177702"/>
            <a:ext cx="4288836" cy="38611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000" kern="120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pic>
        <p:nvPicPr>
          <p:cNvPr id="20" name="Picture 2" descr="Image result for ESXI VMWare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053" y="4219249"/>
            <a:ext cx="808788" cy="31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KVM logo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857" y="4418730"/>
            <a:ext cx="443940" cy="11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4" descr="Image result for openstack logo 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204" y="4212317"/>
            <a:ext cx="535783" cy="20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ounded Rectangle 20"/>
          <p:cNvSpPr/>
          <p:nvPr/>
        </p:nvSpPr>
        <p:spPr>
          <a:xfrm>
            <a:off x="4414423" y="4672239"/>
            <a:ext cx="2064797" cy="375826"/>
          </a:xfrm>
          <a:prstGeom prst="roundRect">
            <a:avLst>
              <a:gd name="adj" fmla="val 0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2000" tIns="72000" rIns="72000" bIns="72000" rtlCol="0" anchor="ctr" anchorCtr="0">
            <a:noAutofit/>
          </a:bodyPr>
          <a:lstStyle/>
          <a:p>
            <a:pPr algn="ctr">
              <a:buClr>
                <a:srgbClr val="E60000"/>
              </a:buClr>
            </a:pPr>
            <a:r>
              <a:rPr lang="en-GB" sz="1000" b="1">
                <a:solidFill>
                  <a:schemeClr val="tx1"/>
                </a:solidFill>
                <a:cs typeface="Arial" panose="020B0604020202020204" pitchFamily="34" charset="0"/>
              </a:rPr>
              <a:t>Virtual</a:t>
            </a:r>
          </a:p>
          <a:p>
            <a:pPr algn="ctr">
              <a:buClr>
                <a:srgbClr val="E60000"/>
              </a:buClr>
            </a:pPr>
            <a:r>
              <a:rPr lang="en-GB" sz="1000" b="1">
                <a:solidFill>
                  <a:schemeClr val="tx1"/>
                </a:solidFill>
                <a:cs typeface="Arial" panose="020B0604020202020204" pitchFamily="34" charset="0"/>
              </a:rPr>
              <a:t>Network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414424" y="4668348"/>
            <a:ext cx="2064796" cy="38611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000" kern="120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pic>
        <p:nvPicPr>
          <p:cNvPr id="25" name="Picture 14" descr="Image result for openstack logo 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599" y="4707655"/>
            <a:ext cx="535783" cy="20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4541352" y="4894745"/>
            <a:ext cx="621267" cy="1887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GB" sz="1000">
                <a:latin typeface="Vodafone Rg" pitchFamily="34" charset="0"/>
              </a:rPr>
              <a:t>Neutron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75370" y="4825606"/>
            <a:ext cx="360382" cy="1887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GB" sz="1000">
                <a:latin typeface="Vodafone Rg" pitchFamily="34" charset="0"/>
              </a:rPr>
              <a:t>NSX</a:t>
            </a:r>
          </a:p>
        </p:txBody>
      </p:sp>
      <p:sp>
        <p:nvSpPr>
          <p:cNvPr id="28" name="Rounded Rectangle 20"/>
          <p:cNvSpPr/>
          <p:nvPr/>
        </p:nvSpPr>
        <p:spPr>
          <a:xfrm>
            <a:off x="6648269" y="4668349"/>
            <a:ext cx="2064797" cy="375826"/>
          </a:xfrm>
          <a:prstGeom prst="roundRect">
            <a:avLst>
              <a:gd name="adj" fmla="val 0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2000" tIns="72000" rIns="72000" bIns="72000" rtlCol="0" anchor="ctr" anchorCtr="0">
            <a:noAutofit/>
          </a:bodyPr>
          <a:lstStyle/>
          <a:p>
            <a:pPr algn="ctr">
              <a:buClr>
                <a:srgbClr val="E60000"/>
              </a:buClr>
            </a:pPr>
            <a:r>
              <a:rPr lang="en-GB" sz="1000" b="1">
                <a:solidFill>
                  <a:schemeClr val="tx1"/>
                </a:solidFill>
                <a:cs typeface="Arial" panose="020B0604020202020204" pitchFamily="34" charset="0"/>
              </a:rPr>
              <a:t>Virtual</a:t>
            </a:r>
          </a:p>
          <a:p>
            <a:pPr algn="ctr">
              <a:buClr>
                <a:srgbClr val="E60000"/>
              </a:buClr>
            </a:pPr>
            <a:r>
              <a:rPr lang="en-GB" sz="1000" b="1">
                <a:solidFill>
                  <a:schemeClr val="tx1"/>
                </a:solidFill>
                <a:cs typeface="Arial" panose="020B0604020202020204" pitchFamily="34" charset="0"/>
              </a:rPr>
              <a:t>Network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648270" y="4668348"/>
            <a:ext cx="2064796" cy="38611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000" kern="120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826721" y="4742986"/>
            <a:ext cx="529078" cy="226551"/>
            <a:chOff x="2396603" y="2632554"/>
            <a:chExt cx="454348" cy="224089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424"/>
            <a:stretch/>
          </p:blipFill>
          <p:spPr>
            <a:xfrm>
              <a:off x="2396603" y="2632554"/>
              <a:ext cx="454348" cy="92128"/>
            </a:xfrm>
            <a:prstGeom prst="rect">
              <a:avLst/>
            </a:prstGeom>
          </p:spPr>
        </p:pic>
        <p:pic>
          <p:nvPicPr>
            <p:cNvPr id="32" name="Picture 31" descr="Image result for vmware esxi png">
              <a:hlinkClick r:id="rId10"/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6884" y="2717710"/>
              <a:ext cx="149889" cy="138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Group 32"/>
          <p:cNvGrpSpPr/>
          <p:nvPr/>
        </p:nvGrpSpPr>
        <p:grpSpPr>
          <a:xfrm>
            <a:off x="8232986" y="4723275"/>
            <a:ext cx="371465" cy="296168"/>
            <a:chOff x="2917951" y="3827608"/>
            <a:chExt cx="715901" cy="401493"/>
          </a:xfrm>
        </p:grpSpPr>
        <p:pic>
          <p:nvPicPr>
            <p:cNvPr id="34" name="Picture 33" descr="https://www.sdxcentral.com/wp-content/uploads/2015/07/nuage_v_colour_RGB_med-300x202.png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87" t="11115" r="9358" b="23530"/>
            <a:stretch/>
          </p:blipFill>
          <p:spPr bwMode="auto">
            <a:xfrm>
              <a:off x="2967037" y="3960019"/>
              <a:ext cx="638175" cy="269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Image result for nokia png">
              <a:hlinkClick r:id="rId13"/>
            </p:cNvPr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273" b="37119"/>
            <a:stretch/>
          </p:blipFill>
          <p:spPr bwMode="auto">
            <a:xfrm>
              <a:off x="2917951" y="3827608"/>
              <a:ext cx="715901" cy="1325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Group 35"/>
          <p:cNvGrpSpPr/>
          <p:nvPr/>
        </p:nvGrpSpPr>
        <p:grpSpPr>
          <a:xfrm>
            <a:off x="6758247" y="4733997"/>
            <a:ext cx="496432" cy="263898"/>
            <a:chOff x="5367166" y="1514822"/>
            <a:chExt cx="418805" cy="263898"/>
          </a:xfrm>
        </p:grpSpPr>
        <p:pic>
          <p:nvPicPr>
            <p:cNvPr id="37" name="Picture 36" descr="http://www.channelbiz.co.uk/wp-content/uploads/2013/01/juniper-networks-blue-png.png"/>
            <p:cNvPicPr>
              <a:picLocks noChangeAspect="1" noChangeArrowheads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54" t="5220" r="4624" b="11701"/>
            <a:stretch/>
          </p:blipFill>
          <p:spPr bwMode="auto">
            <a:xfrm>
              <a:off x="5367166" y="1514822"/>
              <a:ext cx="418805" cy="157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159"/>
            <p:cNvSpPr txBox="1"/>
            <p:nvPr/>
          </p:nvSpPr>
          <p:spPr>
            <a:xfrm>
              <a:off x="5388091" y="1657709"/>
              <a:ext cx="304895" cy="12101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srgbClr val="5383AB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Contrail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2086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67810" y="260953"/>
            <a:ext cx="10515600" cy="676597"/>
          </a:xfrm>
        </p:spPr>
        <p:txBody>
          <a:bodyPr>
            <a:normAutofit fontScale="90000"/>
          </a:bodyPr>
          <a:lstStyle/>
          <a:p>
            <a:r>
              <a:rPr lang="en-GB" dirty="0"/>
              <a:t>Software Terminologies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2884441" y="1572114"/>
            <a:ext cx="7164802" cy="3913535"/>
            <a:chOff x="2869229" y="1636029"/>
            <a:chExt cx="7164802" cy="3913535"/>
          </a:xfrm>
        </p:grpSpPr>
        <p:sp>
          <p:nvSpPr>
            <p:cNvPr id="64" name="Rectangle 63"/>
            <p:cNvSpPr/>
            <p:nvPr/>
          </p:nvSpPr>
          <p:spPr>
            <a:xfrm>
              <a:off x="3308728" y="1636029"/>
              <a:ext cx="6708075" cy="1118993"/>
            </a:xfrm>
            <a:prstGeom prst="rect">
              <a:avLst/>
            </a:prstGeom>
            <a:solidFill>
              <a:schemeClr val="accent6">
                <a:lumMod val="7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325956" y="2756243"/>
              <a:ext cx="6708075" cy="1572474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310429" y="4328718"/>
              <a:ext cx="6723602" cy="120967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3676331" y="2919835"/>
              <a:ext cx="704850" cy="306847"/>
            </a:xfrm>
            <a:prstGeom prst="roundRect">
              <a:avLst/>
            </a:prstGeom>
            <a:solidFill>
              <a:srgbClr val="D4E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err="1">
                  <a:solidFill>
                    <a:schemeClr val="tx1"/>
                  </a:solidFill>
                </a:rPr>
                <a:t>vApp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4503879" y="2919835"/>
              <a:ext cx="704850" cy="314336"/>
            </a:xfrm>
            <a:prstGeom prst="roundRect">
              <a:avLst/>
            </a:prstGeom>
            <a:solidFill>
              <a:srgbClr val="D4E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VNF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7949198" y="2919835"/>
              <a:ext cx="704850" cy="314336"/>
            </a:xfrm>
            <a:prstGeom prst="roundRect">
              <a:avLst/>
            </a:prstGeom>
            <a:solidFill>
              <a:srgbClr val="D4E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CNF</a:t>
              </a: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5466185" y="3490218"/>
              <a:ext cx="858735" cy="485651"/>
            </a:xfrm>
            <a:prstGeom prst="roundRect">
              <a:avLst/>
            </a:prstGeom>
            <a:solidFill>
              <a:srgbClr val="D4E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VM</a:t>
              </a:r>
            </a:p>
          </p:txBody>
        </p:sp>
        <p:cxnSp>
          <p:nvCxnSpPr>
            <p:cNvPr id="47" name="Straight Connector 46"/>
            <p:cNvCxnSpPr>
              <a:stCxn id="29" idx="2"/>
            </p:cNvCxnSpPr>
            <p:nvPr/>
          </p:nvCxnSpPr>
          <p:spPr>
            <a:xfrm>
              <a:off x="3425475" y="4328718"/>
              <a:ext cx="660193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ounded Rectangle 47"/>
            <p:cNvSpPr/>
            <p:nvPr/>
          </p:nvSpPr>
          <p:spPr>
            <a:xfrm>
              <a:off x="3914282" y="4621820"/>
              <a:ext cx="1533524" cy="348699"/>
            </a:xfrm>
            <a:prstGeom prst="roundRect">
              <a:avLst/>
            </a:prstGeom>
            <a:solidFill>
              <a:srgbClr val="A9D18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Hypervisor</a:t>
              </a:r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3425475" y="2766193"/>
              <a:ext cx="660193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ight Brace 60"/>
            <p:cNvSpPr/>
            <p:nvPr/>
          </p:nvSpPr>
          <p:spPr>
            <a:xfrm flipH="1">
              <a:off x="3212318" y="4328719"/>
              <a:ext cx="204248" cy="1209675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2" name="TextBox 61"/>
            <p:cNvSpPr txBox="1"/>
            <p:nvPr/>
          </p:nvSpPr>
          <p:spPr>
            <a:xfrm rot="16200000">
              <a:off x="2380707" y="4655493"/>
              <a:ext cx="1254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/>
                <a:t>NFVI SW Layer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792319" y="2251873"/>
              <a:ext cx="1760220" cy="352510"/>
            </a:xfrm>
            <a:prstGeom prst="roundRect">
              <a:avLst/>
            </a:prstGeom>
            <a:solidFill>
              <a:srgbClr val="A9C09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Network Function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792319" y="1796744"/>
              <a:ext cx="1760220" cy="348286"/>
            </a:xfrm>
            <a:prstGeom prst="roundRect">
              <a:avLst/>
            </a:prstGeom>
            <a:solidFill>
              <a:srgbClr val="A9C09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Network Service</a:t>
              </a:r>
            </a:p>
          </p:txBody>
        </p:sp>
        <p:sp>
          <p:nvSpPr>
            <p:cNvPr id="27" name="Right Brace 26"/>
            <p:cNvSpPr/>
            <p:nvPr/>
          </p:nvSpPr>
          <p:spPr>
            <a:xfrm flipH="1">
              <a:off x="3209503" y="1636515"/>
              <a:ext cx="213158" cy="1129678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TextBox 27"/>
            <p:cNvSpPr txBox="1"/>
            <p:nvPr/>
          </p:nvSpPr>
          <p:spPr>
            <a:xfrm rot="16200000">
              <a:off x="2471444" y="2038025"/>
              <a:ext cx="1079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/>
                <a:t>Service Layer</a:t>
              </a:r>
            </a:p>
          </p:txBody>
        </p:sp>
        <p:sp>
          <p:nvSpPr>
            <p:cNvPr id="29" name="Right Brace 28"/>
            <p:cNvSpPr/>
            <p:nvPr/>
          </p:nvSpPr>
          <p:spPr>
            <a:xfrm flipH="1">
              <a:off x="3214651" y="2766193"/>
              <a:ext cx="210824" cy="1562525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TextBox 29"/>
            <p:cNvSpPr txBox="1"/>
            <p:nvPr/>
          </p:nvSpPr>
          <p:spPr>
            <a:xfrm rot="16200000">
              <a:off x="2357139" y="3416503"/>
              <a:ext cx="13060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/>
                <a:t>Application Layer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7692023" y="3490218"/>
              <a:ext cx="1219200" cy="485651"/>
            </a:xfrm>
            <a:prstGeom prst="roundRect">
              <a:avLst/>
            </a:prstGeom>
            <a:solidFill>
              <a:srgbClr val="D4E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Container</a:t>
              </a:r>
            </a:p>
          </p:txBody>
        </p:sp>
        <p:cxnSp>
          <p:nvCxnSpPr>
            <p:cNvPr id="32" name="Straight Connector 31"/>
            <p:cNvCxnSpPr>
              <a:stCxn id="61" idx="2"/>
            </p:cNvCxnSpPr>
            <p:nvPr/>
          </p:nvCxnSpPr>
          <p:spPr>
            <a:xfrm>
              <a:off x="3416566" y="5538394"/>
              <a:ext cx="66108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6662766" y="2795732"/>
              <a:ext cx="1" cy="1540657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0027414" y="1636515"/>
              <a:ext cx="0" cy="390187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416566" y="1636999"/>
              <a:ext cx="66108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ounded Rectangle 55"/>
            <p:cNvSpPr/>
            <p:nvPr/>
          </p:nvSpPr>
          <p:spPr>
            <a:xfrm>
              <a:off x="5318817" y="2919835"/>
              <a:ext cx="1006103" cy="314336"/>
            </a:xfrm>
            <a:prstGeom prst="roundRect">
              <a:avLst/>
            </a:prstGeom>
            <a:solidFill>
              <a:srgbClr val="D4E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workload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5604164" y="4387688"/>
              <a:ext cx="2145747" cy="426682"/>
            </a:xfrm>
            <a:prstGeom prst="roundRect">
              <a:avLst/>
            </a:prstGeom>
            <a:solidFill>
              <a:srgbClr val="A9D18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</a:rPr>
                <a:t>Compute | Networks | Storage</a:t>
              </a:r>
            </a:p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Virtual Resources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7906269" y="4621820"/>
              <a:ext cx="1786784" cy="348699"/>
            </a:xfrm>
            <a:prstGeom prst="roundRect">
              <a:avLst/>
            </a:prstGeom>
            <a:solidFill>
              <a:srgbClr val="A9D18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Container Engine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7744522" y="5156028"/>
              <a:ext cx="2249992" cy="361330"/>
              <a:chOff x="4558987" y="5907297"/>
              <a:chExt cx="2249992" cy="361330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4558987" y="5907297"/>
                <a:ext cx="2249992" cy="346755"/>
              </a:xfrm>
              <a:prstGeom prst="roundRect">
                <a:avLst/>
              </a:prstGeom>
              <a:solidFill>
                <a:srgbClr val="9393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9175" y="5976794"/>
                <a:ext cx="275255" cy="275255"/>
              </a:xfrm>
              <a:prstGeom prst="rect">
                <a:avLst/>
              </a:prstGeom>
            </p:spPr>
          </p:pic>
          <p:sp>
            <p:nvSpPr>
              <p:cNvPr id="14" name="Rectangle 13"/>
              <p:cNvSpPr/>
              <p:nvPr/>
            </p:nvSpPr>
            <p:spPr>
              <a:xfrm>
                <a:off x="4929280" y="5960850"/>
                <a:ext cx="184569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400" dirty="0"/>
                  <a:t>NFVI SW Configuration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3182967" y="5111685"/>
              <a:ext cx="1860498" cy="437879"/>
              <a:chOff x="1229066" y="5715000"/>
              <a:chExt cx="1860498" cy="437879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0354" b="31218"/>
              <a:stretch/>
            </p:blipFill>
            <p:spPr>
              <a:xfrm>
                <a:off x="1229066" y="5715000"/>
                <a:ext cx="1860498" cy="437879"/>
              </a:xfrm>
              <a:prstGeom prst="rect">
                <a:avLst/>
              </a:prstGeom>
            </p:spPr>
          </p:pic>
          <p:sp>
            <p:nvSpPr>
              <p:cNvPr id="18" name="Rectangle 17"/>
              <p:cNvSpPr/>
              <p:nvPr/>
            </p:nvSpPr>
            <p:spPr>
              <a:xfrm>
                <a:off x="1308657" y="5795439"/>
                <a:ext cx="158281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chemeClr val="bg1"/>
                    </a:solidFill>
                  </a:rPr>
                  <a:t>NFVI SW Profile</a:t>
                </a: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3671860" y="3350148"/>
              <a:ext cx="1669747" cy="816823"/>
              <a:chOff x="381971" y="4621820"/>
              <a:chExt cx="1669747" cy="816823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381971" y="4640497"/>
                <a:ext cx="1667564" cy="798146"/>
                <a:chOff x="381971" y="4640497"/>
                <a:chExt cx="1667564" cy="798146"/>
              </a:xfrm>
            </p:grpSpPr>
            <p:sp>
              <p:nvSpPr>
                <p:cNvPr id="42" name="Rounded Rectangle 41"/>
                <p:cNvSpPr/>
                <p:nvPr/>
              </p:nvSpPr>
              <p:spPr>
                <a:xfrm>
                  <a:off x="381971" y="4640497"/>
                  <a:ext cx="1667564" cy="7981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6743" y="4743549"/>
                  <a:ext cx="587977" cy="587977"/>
                </a:xfrm>
                <a:prstGeom prst="rect">
                  <a:avLst/>
                </a:prstGeom>
              </p:spPr>
            </p:pic>
          </p:grpSp>
          <p:sp>
            <p:nvSpPr>
              <p:cNvPr id="57" name="Rectangle 56"/>
              <p:cNvSpPr/>
              <p:nvPr/>
            </p:nvSpPr>
            <p:spPr>
              <a:xfrm>
                <a:off x="878474" y="4621820"/>
                <a:ext cx="1173244" cy="7848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00" b="1" dirty="0"/>
                  <a:t>VM Instances </a:t>
                </a:r>
              </a:p>
              <a:p>
                <a:pPr algn="ctr"/>
                <a:r>
                  <a:rPr lang="en-GB" sz="1200" b="1" dirty="0"/>
                  <a:t>Catalogue</a:t>
                </a:r>
              </a:p>
              <a:p>
                <a:pPr algn="ctr"/>
                <a:r>
                  <a:rPr lang="en-GB" sz="1050" dirty="0"/>
                  <a:t>Instance Type </a:t>
                </a:r>
              </a:p>
              <a:p>
                <a:pPr algn="ctr"/>
                <a:r>
                  <a:rPr lang="en-GB" sz="1050" dirty="0"/>
                  <a:t>Compute flavour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6380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67810" y="260953"/>
            <a:ext cx="10515600" cy="676597"/>
          </a:xfrm>
        </p:spPr>
        <p:txBody>
          <a:bodyPr>
            <a:normAutofit fontScale="90000"/>
          </a:bodyPr>
          <a:lstStyle/>
          <a:p>
            <a:r>
              <a:rPr lang="en-GB" dirty="0"/>
              <a:t>Hardware Layers Terminologies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325641" y="3940953"/>
            <a:ext cx="5469109" cy="15335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Connector 46"/>
          <p:cNvCxnSpPr/>
          <p:nvPr/>
        </p:nvCxnSpPr>
        <p:spPr>
          <a:xfrm>
            <a:off x="3423520" y="3940953"/>
            <a:ext cx="53681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ight Brace 60"/>
          <p:cNvSpPr/>
          <p:nvPr/>
        </p:nvSpPr>
        <p:spPr>
          <a:xfrm flipH="1">
            <a:off x="3227530" y="3940952"/>
            <a:ext cx="204248" cy="153352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TextBox 61"/>
          <p:cNvSpPr txBox="1"/>
          <p:nvPr/>
        </p:nvSpPr>
        <p:spPr>
          <a:xfrm rot="16200000">
            <a:off x="2434126" y="4569215"/>
            <a:ext cx="118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/>
              <a:t>NFVI HW Layer</a:t>
            </a:r>
            <a:endParaRPr lang="en-GB" sz="1200" b="1" dirty="0"/>
          </a:p>
        </p:txBody>
      </p:sp>
      <p:cxnSp>
        <p:nvCxnSpPr>
          <p:cNvPr id="32" name="Straight Connector 31"/>
          <p:cNvCxnSpPr>
            <a:stCxn id="61" idx="2"/>
          </p:cNvCxnSpPr>
          <p:nvPr/>
        </p:nvCxnSpPr>
        <p:spPr>
          <a:xfrm>
            <a:off x="3431778" y="5474479"/>
            <a:ext cx="53598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8791676" y="3940952"/>
            <a:ext cx="0" cy="15335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6284062" y="3995138"/>
            <a:ext cx="2269856" cy="426682"/>
          </a:xfrm>
          <a:prstGeom prst="roundRect">
            <a:avLst/>
          </a:prstGeom>
          <a:solidFill>
            <a:srgbClr val="FFE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Compute | Networks | Storage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</a:rPr>
              <a:t>Hardware Resources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353324" y="5101002"/>
            <a:ext cx="2249992" cy="346755"/>
            <a:chOff x="4558987" y="5907297"/>
            <a:chExt cx="2249992" cy="346755"/>
          </a:xfrm>
        </p:grpSpPr>
        <p:sp>
          <p:nvSpPr>
            <p:cNvPr id="13" name="Rounded Rectangle 12"/>
            <p:cNvSpPr/>
            <p:nvPr/>
          </p:nvSpPr>
          <p:spPr>
            <a:xfrm>
              <a:off x="4558987" y="5907297"/>
              <a:ext cx="2249992" cy="346755"/>
            </a:xfrm>
            <a:prstGeom prst="roundRect">
              <a:avLst/>
            </a:prstGeom>
            <a:solidFill>
              <a:srgbClr val="939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9175" y="5947454"/>
              <a:ext cx="275255" cy="275255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4913378" y="5931510"/>
              <a:ext cx="18775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400" dirty="0"/>
                <a:t>NFVI HW Configuration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98179" y="3959380"/>
            <a:ext cx="1860498" cy="437879"/>
            <a:chOff x="1229066" y="5715000"/>
            <a:chExt cx="1860498" cy="43787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354" b="31218"/>
            <a:stretch/>
          </p:blipFill>
          <p:spPr>
            <a:xfrm>
              <a:off x="1229066" y="5715000"/>
              <a:ext cx="1860498" cy="437879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1308657" y="5795439"/>
              <a:ext cx="158281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bg1"/>
                  </a:solidFill>
                </a:rPr>
                <a:t>NFVI HW Profile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36" t="10894" r="31336" b="13116"/>
          <a:stretch/>
        </p:blipFill>
        <p:spPr>
          <a:xfrm>
            <a:off x="6344762" y="4517447"/>
            <a:ext cx="299604" cy="6099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91013" y="516052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b="1" dirty="0"/>
              <a:t>Compute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010297" y="5160526"/>
            <a:ext cx="5100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b="1" dirty="0"/>
              <a:t>Storage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098" y="4565288"/>
            <a:ext cx="452568" cy="5003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33" r="26500"/>
          <a:stretch/>
        </p:blipFill>
        <p:spPr>
          <a:xfrm>
            <a:off x="7077462" y="4491095"/>
            <a:ext cx="644719" cy="648687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7116151" y="5163408"/>
            <a:ext cx="5565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b="1" dirty="0"/>
              <a:t>Network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9115686" y="4285838"/>
            <a:ext cx="1149674" cy="1188641"/>
            <a:chOff x="9196327" y="3940952"/>
            <a:chExt cx="1149674" cy="1188641"/>
          </a:xfrm>
        </p:grpSpPr>
        <p:sp>
          <p:nvSpPr>
            <p:cNvPr id="35" name="Rounded Rectangle 34"/>
            <p:cNvSpPr/>
            <p:nvPr/>
          </p:nvSpPr>
          <p:spPr>
            <a:xfrm>
              <a:off x="9199804" y="3940952"/>
              <a:ext cx="1090246" cy="1188641"/>
            </a:xfrm>
            <a:prstGeom prst="round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196327" y="4288289"/>
              <a:ext cx="114967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dirty="0">
                  <a:solidFill>
                    <a:schemeClr val="bg1"/>
                  </a:solidFill>
                </a:rPr>
                <a:t>Physical </a:t>
              </a:r>
            </a:p>
            <a:p>
              <a:pPr algn="ctr"/>
              <a:r>
                <a:rPr lang="en-GB" sz="1000" dirty="0">
                  <a:solidFill>
                    <a:schemeClr val="bg1"/>
                  </a:solidFill>
                </a:rPr>
                <a:t>Network Function </a:t>
              </a:r>
            </a:p>
            <a:p>
              <a:pPr algn="ctr"/>
              <a:r>
                <a:rPr lang="en-GB" sz="1000" dirty="0">
                  <a:solidFill>
                    <a:schemeClr val="bg1"/>
                  </a:solidFill>
                </a:rPr>
                <a:t>(</a:t>
              </a:r>
              <a:r>
                <a:rPr lang="en-GB" sz="1000" b="1" dirty="0">
                  <a:solidFill>
                    <a:schemeClr val="bg1"/>
                  </a:solidFill>
                </a:rPr>
                <a:t>PNF</a:t>
              </a:r>
              <a:r>
                <a:rPr lang="en-GB" sz="1000" dirty="0">
                  <a:solidFill>
                    <a:schemeClr val="bg1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5011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Bogo-Meter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On front of each chapter. 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3039336" y="2170955"/>
            <a:ext cx="4724365" cy="3256871"/>
            <a:chOff x="809660" y="2007831"/>
            <a:chExt cx="4724365" cy="3256871"/>
          </a:xfrm>
        </p:grpSpPr>
        <p:sp>
          <p:nvSpPr>
            <p:cNvPr id="44" name="Rectangle 43"/>
            <p:cNvSpPr/>
            <p:nvPr/>
          </p:nvSpPr>
          <p:spPr>
            <a:xfrm>
              <a:off x="809660" y="2007831"/>
              <a:ext cx="4724365" cy="32568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solidFill>
                    <a:schemeClr val="tx1"/>
                  </a:solidFill>
                </a:rPr>
                <a:t>   </a:t>
              </a:r>
              <a:r>
                <a:rPr lang="en-GB" sz="2000" b="1" dirty="0">
                  <a:solidFill>
                    <a:schemeClr val="tx1"/>
                  </a:solidFill>
                </a:rPr>
                <a:t>Bogo-Meter rating</a:t>
              </a: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1053296" y="2395958"/>
              <a:ext cx="4236334" cy="2620703"/>
              <a:chOff x="1053296" y="2395958"/>
              <a:chExt cx="4236334" cy="2620703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1053296" y="2395958"/>
                <a:ext cx="4236334" cy="2620703"/>
              </a:xfrm>
              <a:prstGeom prst="rect">
                <a:avLst/>
              </a:prstGeom>
              <a:solidFill>
                <a:srgbClr val="FFF8E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/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>
                <a:off x="1693336" y="2395959"/>
                <a:ext cx="0" cy="262070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>
              <a:xfrm>
                <a:off x="1439842" y="2606655"/>
                <a:ext cx="253494" cy="2410006"/>
                <a:chOff x="6034023" y="4190479"/>
                <a:chExt cx="253494" cy="2410006"/>
              </a:xfrm>
            </p:grpSpPr>
            <p:cxnSp>
              <p:nvCxnSpPr>
                <p:cNvPr id="55" name="Straight Connector 54"/>
                <p:cNvCxnSpPr/>
                <p:nvPr/>
              </p:nvCxnSpPr>
              <p:spPr>
                <a:xfrm>
                  <a:off x="6035040" y="4190479"/>
                  <a:ext cx="2514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6" name="Group 55"/>
                <p:cNvGrpSpPr/>
                <p:nvPr/>
              </p:nvGrpSpPr>
              <p:grpSpPr>
                <a:xfrm>
                  <a:off x="6035040" y="4381500"/>
                  <a:ext cx="251460" cy="205740"/>
                  <a:chOff x="6035040" y="4366260"/>
                  <a:chExt cx="251460" cy="205740"/>
                </a:xfrm>
              </p:grpSpPr>
              <p:cxnSp>
                <p:nvCxnSpPr>
                  <p:cNvPr id="93" name="Straight Connector 92"/>
                  <p:cNvCxnSpPr/>
                  <p:nvPr/>
                </p:nvCxnSpPr>
                <p:spPr>
                  <a:xfrm>
                    <a:off x="6035040" y="436626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/>
                  <p:cNvCxnSpPr/>
                  <p:nvPr/>
                </p:nvCxnSpPr>
                <p:spPr>
                  <a:xfrm>
                    <a:off x="6035040" y="457200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6036057" y="4792980"/>
                  <a:ext cx="251460" cy="205740"/>
                  <a:chOff x="6035040" y="3970020"/>
                  <a:chExt cx="251460" cy="205740"/>
                </a:xfrm>
              </p:grpSpPr>
              <p:cxnSp>
                <p:nvCxnSpPr>
                  <p:cNvPr id="91" name="Straight Connector 90"/>
                  <p:cNvCxnSpPr/>
                  <p:nvPr/>
                </p:nvCxnSpPr>
                <p:spPr>
                  <a:xfrm>
                    <a:off x="6035040" y="397002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/>
                  <p:cNvCxnSpPr/>
                  <p:nvPr/>
                </p:nvCxnSpPr>
                <p:spPr>
                  <a:xfrm>
                    <a:off x="6035040" y="417576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6036057" y="5189741"/>
                  <a:ext cx="251460" cy="205740"/>
                  <a:chOff x="6035040" y="4366260"/>
                  <a:chExt cx="251460" cy="205740"/>
                </a:xfrm>
              </p:grpSpPr>
              <p:cxnSp>
                <p:nvCxnSpPr>
                  <p:cNvPr id="89" name="Straight Connector 88"/>
                  <p:cNvCxnSpPr/>
                  <p:nvPr/>
                </p:nvCxnSpPr>
                <p:spPr>
                  <a:xfrm>
                    <a:off x="6035040" y="436626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/>
                  <p:cNvCxnSpPr/>
                  <p:nvPr/>
                </p:nvCxnSpPr>
                <p:spPr>
                  <a:xfrm>
                    <a:off x="6035040" y="457200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" name="Group 60"/>
                <p:cNvGrpSpPr/>
                <p:nvPr/>
              </p:nvGrpSpPr>
              <p:grpSpPr>
                <a:xfrm>
                  <a:off x="6034023" y="5586504"/>
                  <a:ext cx="251460" cy="205740"/>
                  <a:chOff x="6035040" y="3970020"/>
                  <a:chExt cx="251460" cy="205740"/>
                </a:xfrm>
              </p:grpSpPr>
              <p:cxnSp>
                <p:nvCxnSpPr>
                  <p:cNvPr id="87" name="Straight Connector 86"/>
                  <p:cNvCxnSpPr/>
                  <p:nvPr/>
                </p:nvCxnSpPr>
                <p:spPr>
                  <a:xfrm>
                    <a:off x="6035040" y="397002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/>
                  <p:cNvCxnSpPr/>
                  <p:nvPr/>
                </p:nvCxnSpPr>
                <p:spPr>
                  <a:xfrm>
                    <a:off x="6035040" y="417576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" name="Group 64"/>
                <p:cNvGrpSpPr/>
                <p:nvPr/>
              </p:nvGrpSpPr>
              <p:grpSpPr>
                <a:xfrm>
                  <a:off x="6034023" y="5983265"/>
                  <a:ext cx="251460" cy="205740"/>
                  <a:chOff x="6035040" y="4366260"/>
                  <a:chExt cx="251460" cy="205740"/>
                </a:xfrm>
              </p:grpSpPr>
              <p:cxnSp>
                <p:nvCxnSpPr>
                  <p:cNvPr id="81" name="Straight Connector 80"/>
                  <p:cNvCxnSpPr/>
                  <p:nvPr/>
                </p:nvCxnSpPr>
                <p:spPr>
                  <a:xfrm>
                    <a:off x="6035040" y="436626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/>
                  <p:cNvCxnSpPr/>
                  <p:nvPr/>
                </p:nvCxnSpPr>
                <p:spPr>
                  <a:xfrm>
                    <a:off x="6035040" y="457200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9" name="Group 68"/>
                <p:cNvGrpSpPr/>
                <p:nvPr/>
              </p:nvGrpSpPr>
              <p:grpSpPr>
                <a:xfrm>
                  <a:off x="6035040" y="6394745"/>
                  <a:ext cx="251460" cy="205740"/>
                  <a:chOff x="6035040" y="3970020"/>
                  <a:chExt cx="251460" cy="205740"/>
                </a:xfrm>
              </p:grpSpPr>
              <p:cxnSp>
                <p:nvCxnSpPr>
                  <p:cNvPr id="75" name="Straight Connector 74"/>
                  <p:cNvCxnSpPr/>
                  <p:nvPr/>
                </p:nvCxnSpPr>
                <p:spPr>
                  <a:xfrm>
                    <a:off x="6035040" y="397002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/>
                  <p:cNvCxnSpPr/>
                  <p:nvPr/>
                </p:nvCxnSpPr>
                <p:spPr>
                  <a:xfrm>
                    <a:off x="6035040" y="417576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0" name="TextBox 45"/>
              <p:cNvSpPr txBox="1"/>
              <p:nvPr/>
            </p:nvSpPr>
            <p:spPr>
              <a:xfrm>
                <a:off x="1798320" y="2421989"/>
                <a:ext cx="11035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b="1" dirty="0"/>
                  <a:t>Complete</a:t>
                </a:r>
              </a:p>
            </p:txBody>
          </p:sp>
          <p:sp>
            <p:nvSpPr>
              <p:cNvPr id="51" name="TextBox 46"/>
              <p:cNvSpPr txBox="1"/>
              <p:nvPr/>
            </p:nvSpPr>
            <p:spPr>
              <a:xfrm>
                <a:off x="1798320" y="2968913"/>
                <a:ext cx="299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b="1" dirty="0"/>
                  <a:t>Dickering over the fine points</a:t>
                </a:r>
              </a:p>
            </p:txBody>
          </p:sp>
          <p:sp>
            <p:nvSpPr>
              <p:cNvPr id="52" name="TextBox 47"/>
              <p:cNvSpPr txBox="1"/>
              <p:nvPr/>
            </p:nvSpPr>
            <p:spPr>
              <a:xfrm>
                <a:off x="1808536" y="3515837"/>
                <a:ext cx="22244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b="1" dirty="0"/>
                  <a:t>Lots of SME feedback</a:t>
                </a:r>
              </a:p>
            </p:txBody>
          </p:sp>
          <p:sp>
            <p:nvSpPr>
              <p:cNvPr id="53" name="TextBox 49"/>
              <p:cNvSpPr txBox="1"/>
              <p:nvPr/>
            </p:nvSpPr>
            <p:spPr>
              <a:xfrm>
                <a:off x="1811493" y="4081583"/>
                <a:ext cx="2433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b="1" dirty="0"/>
                  <a:t>Still developing content</a:t>
                </a:r>
              </a:p>
            </p:txBody>
          </p:sp>
          <p:sp>
            <p:nvSpPr>
              <p:cNvPr id="54" name="TextBox 50"/>
              <p:cNvSpPr txBox="1"/>
              <p:nvPr/>
            </p:nvSpPr>
            <p:spPr>
              <a:xfrm>
                <a:off x="1798320" y="4605181"/>
                <a:ext cx="23005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b="1" dirty="0"/>
                  <a:t>Initial framework only</a:t>
                </a:r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3282971" y="3508196"/>
            <a:ext cx="592668" cy="522721"/>
            <a:chOff x="6248399" y="1185333"/>
            <a:chExt cx="592668" cy="522721"/>
          </a:xfrm>
        </p:grpSpPr>
        <p:sp>
          <p:nvSpPr>
            <p:cNvPr id="42" name="Right Triangle 41"/>
            <p:cNvSpPr/>
            <p:nvPr/>
          </p:nvSpPr>
          <p:spPr>
            <a:xfrm>
              <a:off x="6248400" y="1185333"/>
              <a:ext cx="592667" cy="245534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sp>
          <p:nvSpPr>
            <p:cNvPr id="43" name="Right Triangle 42"/>
            <p:cNvSpPr/>
            <p:nvPr/>
          </p:nvSpPr>
          <p:spPr>
            <a:xfrm flipV="1">
              <a:off x="6248399" y="1462520"/>
              <a:ext cx="592667" cy="245534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02999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E6D01-326F-7842-9C0E-13311DC1D3B3}"/>
              </a:ext>
            </a:extLst>
          </p:cNvPr>
          <p:cNvGrpSpPr>
            <a:grpSpLocks noChangeAspect="1"/>
          </p:cNvGrpSpPr>
          <p:nvPr/>
        </p:nvGrpSpPr>
        <p:grpSpPr>
          <a:xfrm>
            <a:off x="419760" y="226031"/>
            <a:ext cx="11352479" cy="6405937"/>
            <a:chOff x="1263720" y="1262009"/>
            <a:chExt cx="9337497" cy="5268930"/>
          </a:xfrm>
        </p:grpSpPr>
        <p:sp>
          <p:nvSpPr>
            <p:cNvPr id="5" name="Snip Single Corner of Rectangle 4">
              <a:extLst>
                <a:ext uri="{FF2B5EF4-FFF2-40B4-BE49-F238E27FC236}">
                  <a16:creationId xmlns:a16="http://schemas.microsoft.com/office/drawing/2014/main" id="{959CC0A6-B464-484D-9653-253AF48D77E9}"/>
                </a:ext>
              </a:extLst>
            </p:cNvPr>
            <p:cNvSpPr/>
            <p:nvPr/>
          </p:nvSpPr>
          <p:spPr>
            <a:xfrm>
              <a:off x="1263720" y="1262009"/>
              <a:ext cx="1972639" cy="1489753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/>
                <a:t>Desired State</a:t>
              </a:r>
            </a:p>
            <a:p>
              <a:endParaRPr lang="en-GB" dirty="0"/>
            </a:p>
            <a:p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Attribute1: value1</a:t>
              </a:r>
            </a:p>
            <a:p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Attribute2: value2</a:t>
              </a:r>
            </a:p>
            <a:p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Attribute3: value3</a:t>
              </a:r>
            </a:p>
          </p:txBody>
        </p:sp>
        <p:sp>
          <p:nvSpPr>
            <p:cNvPr id="6" name="Snip Single Corner of Rectangle 5">
              <a:extLst>
                <a:ext uri="{FF2B5EF4-FFF2-40B4-BE49-F238E27FC236}">
                  <a16:creationId xmlns:a16="http://schemas.microsoft.com/office/drawing/2014/main" id="{DF239AA7-BE29-1A4F-B23E-D6E357CFDB5F}"/>
                </a:ext>
              </a:extLst>
            </p:cNvPr>
            <p:cNvSpPr/>
            <p:nvPr/>
          </p:nvSpPr>
          <p:spPr>
            <a:xfrm>
              <a:off x="8628578" y="3300572"/>
              <a:ext cx="1972639" cy="1489753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/>
                <a:t>Observed State</a:t>
              </a:r>
            </a:p>
            <a:p>
              <a:endParaRPr lang="en-GB" dirty="0"/>
            </a:p>
            <a:p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Attribute1: value1</a:t>
              </a:r>
            </a:p>
            <a:p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Attribute2: value2</a:t>
              </a:r>
            </a:p>
            <a:p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Attribute3: </a:t>
              </a:r>
              <a:r>
                <a:rPr lang="en-GB" sz="12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value4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926CD18-63F3-164D-8C3F-D0CBEC8BF345}"/>
                </a:ext>
              </a:extLst>
            </p:cNvPr>
            <p:cNvSpPr/>
            <p:nvPr/>
          </p:nvSpPr>
          <p:spPr>
            <a:xfrm>
              <a:off x="4940157" y="5637087"/>
              <a:ext cx="2907586" cy="8938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Infrastructure / Infrastructure Management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9A7E911-6A14-0749-880E-F29DE93E9D76}"/>
                </a:ext>
              </a:extLst>
            </p:cNvPr>
            <p:cNvSpPr/>
            <p:nvPr/>
          </p:nvSpPr>
          <p:spPr>
            <a:xfrm>
              <a:off x="4940157" y="1559960"/>
              <a:ext cx="2907586" cy="8938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Configuration Management System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7B61DBF-6B57-6540-8140-B1651985B91E}"/>
                </a:ext>
              </a:extLst>
            </p:cNvPr>
            <p:cNvCxnSpPr>
              <a:cxnSpLocks/>
              <a:stCxn id="5" idx="0"/>
              <a:endCxn id="8" idx="1"/>
            </p:cNvCxnSpPr>
            <p:nvPr/>
          </p:nvCxnSpPr>
          <p:spPr>
            <a:xfrm>
              <a:off x="3236359" y="2006886"/>
              <a:ext cx="17037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2A214BE-CEE9-A540-9848-194A52E5201C}"/>
                </a:ext>
              </a:extLst>
            </p:cNvPr>
            <p:cNvCxnSpPr>
              <a:cxnSpLocks/>
            </p:cNvCxnSpPr>
            <p:nvPr/>
          </p:nvCxnSpPr>
          <p:spPr>
            <a:xfrm>
              <a:off x="5506948" y="2453811"/>
              <a:ext cx="0" cy="3183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0D59FBA-F3FA-B74F-B428-3C85A6F6610D}"/>
                </a:ext>
              </a:extLst>
            </p:cNvPr>
            <p:cNvCxnSpPr>
              <a:cxnSpLocks/>
            </p:cNvCxnSpPr>
            <p:nvPr/>
          </p:nvCxnSpPr>
          <p:spPr>
            <a:xfrm>
              <a:off x="6393951" y="2453811"/>
              <a:ext cx="0" cy="3183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9B35601-BBDB-E04C-B266-4295D2BFCF77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7150813" y="4045449"/>
              <a:ext cx="1477765" cy="159163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E94B890-BFFF-7343-90C3-F43853E62EA2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 flipV="1">
              <a:off x="7150814" y="2453811"/>
              <a:ext cx="1477764" cy="159163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BC72F4C-C1DD-1D4D-B6EE-9F43268C40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8258" y="182688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97448E4-B2AC-2944-9320-9AA6D7EEC3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6948" y="3592327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C6E1E5E-F1B2-1E44-9BA2-6C0C06936B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77538" y="4601209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17" name="Circular Arrow 16">
              <a:extLst>
                <a:ext uri="{FF2B5EF4-FFF2-40B4-BE49-F238E27FC236}">
                  <a16:creationId xmlns:a16="http://schemas.microsoft.com/office/drawing/2014/main" id="{4BF0DD85-DB07-1145-8BF4-6952245BB638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6471960" y="2433764"/>
              <a:ext cx="720000" cy="757574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792058"/>
                <a:gd name="adj5" fmla="val 125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551812A-6700-F343-96FA-43FC6F8858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51960" y="2632551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EC1BEDB-9C5A-7144-80CF-DE67E11E33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12115" y="3592327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70756A5-0A25-3146-A051-FA4242388E36}"/>
                </a:ext>
              </a:extLst>
            </p:cNvPr>
            <p:cNvSpPr/>
            <p:nvPr/>
          </p:nvSpPr>
          <p:spPr>
            <a:xfrm>
              <a:off x="5219272" y="5517222"/>
              <a:ext cx="2147299" cy="20548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94610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94E96FAC-37D2-49A3-A45B-72709E7EF586}"/>
              </a:ext>
            </a:extLst>
          </p:cNvPr>
          <p:cNvSpPr/>
          <p:nvPr/>
        </p:nvSpPr>
        <p:spPr>
          <a:xfrm rot="16200000">
            <a:off x="4158499" y="4440429"/>
            <a:ext cx="1957684" cy="1494715"/>
          </a:xfrm>
          <a:prstGeom prst="rect">
            <a:avLst/>
          </a:prstGeom>
          <a:solidFill>
            <a:srgbClr val="4A4D4E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09E582B-43B5-464B-AA62-D15E00D2CFBB}"/>
              </a:ext>
            </a:extLst>
          </p:cNvPr>
          <p:cNvSpPr txBox="1"/>
          <p:nvPr/>
        </p:nvSpPr>
        <p:spPr>
          <a:xfrm>
            <a:off x="4444064" y="5653948"/>
            <a:ext cx="1494716" cy="51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OVS-Kernel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Compute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4D27B2C-6F0F-45B9-A697-37E7B79D57F2}"/>
              </a:ext>
            </a:extLst>
          </p:cNvPr>
          <p:cNvCxnSpPr/>
          <p:nvPr/>
        </p:nvCxnSpPr>
        <p:spPr>
          <a:xfrm flipH="1" flipV="1">
            <a:off x="606968" y="553596"/>
            <a:ext cx="10364687" cy="19284"/>
          </a:xfrm>
          <a:prstGeom prst="line">
            <a:avLst/>
          </a:prstGeom>
          <a:noFill/>
          <a:ln w="50800" cap="flat" cmpd="sng" algn="ctr">
            <a:solidFill>
              <a:srgbClr val="00B050"/>
            </a:solidFill>
            <a:prstDash val="solid"/>
          </a:ln>
          <a:effectLst/>
        </p:spPr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88F6097-9A6E-4F52-9A8C-B53DAFB6EC1D}"/>
              </a:ext>
            </a:extLst>
          </p:cNvPr>
          <p:cNvSpPr/>
          <p:nvPr/>
        </p:nvSpPr>
        <p:spPr>
          <a:xfrm rot="16200000">
            <a:off x="4356220" y="4384506"/>
            <a:ext cx="508104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NIC0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3C0C117-AD6B-4C8D-82DB-C6A27D03657E}"/>
              </a:ext>
            </a:extLst>
          </p:cNvPr>
          <p:cNvSpPr/>
          <p:nvPr/>
        </p:nvSpPr>
        <p:spPr>
          <a:xfrm rot="16200000">
            <a:off x="4604242" y="4382458"/>
            <a:ext cx="512206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NIC1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156B750-0695-456C-B5CE-6210383C35A2}"/>
              </a:ext>
            </a:extLst>
          </p:cNvPr>
          <p:cNvSpPr/>
          <p:nvPr/>
        </p:nvSpPr>
        <p:spPr>
          <a:xfrm rot="16200000">
            <a:off x="5117828" y="4389422"/>
            <a:ext cx="516955" cy="157420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NIC3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AFAA428-7385-436A-B4C5-868A91DAAF29}"/>
              </a:ext>
            </a:extLst>
          </p:cNvPr>
          <p:cNvSpPr/>
          <p:nvPr/>
        </p:nvSpPr>
        <p:spPr>
          <a:xfrm rot="16200000">
            <a:off x="4865623" y="4373341"/>
            <a:ext cx="516955" cy="189586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NIC2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62C3AD3-B1B2-4F15-8356-B4C8B32457D4}"/>
              </a:ext>
            </a:extLst>
          </p:cNvPr>
          <p:cNvSpPr/>
          <p:nvPr/>
        </p:nvSpPr>
        <p:spPr>
          <a:xfrm rot="16200000">
            <a:off x="5389258" y="4381823"/>
            <a:ext cx="513469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NIC4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062FB70-8DB1-4D9C-89F1-61C8A6A562D1}"/>
              </a:ext>
            </a:extLst>
          </p:cNvPr>
          <p:cNvCxnSpPr/>
          <p:nvPr/>
        </p:nvCxnSpPr>
        <p:spPr>
          <a:xfrm flipH="1" flipV="1">
            <a:off x="2689798" y="557976"/>
            <a:ext cx="14232" cy="3660529"/>
          </a:xfrm>
          <a:prstGeom prst="lin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/>
        </p:spPr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D15F060-02AD-418C-BEE9-51FD8829B4CB}"/>
              </a:ext>
            </a:extLst>
          </p:cNvPr>
          <p:cNvCxnSpPr/>
          <p:nvPr/>
        </p:nvCxnSpPr>
        <p:spPr>
          <a:xfrm flipH="1">
            <a:off x="609373" y="939993"/>
            <a:ext cx="10362282" cy="0"/>
          </a:xfrm>
          <a:prstGeom prst="line">
            <a:avLst/>
          </a:prstGeom>
          <a:noFill/>
          <a:ln w="50800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9CDC99C-D510-4D62-839E-208AA5E2B9D3}"/>
              </a:ext>
            </a:extLst>
          </p:cNvPr>
          <p:cNvCxnSpPr/>
          <p:nvPr/>
        </p:nvCxnSpPr>
        <p:spPr>
          <a:xfrm>
            <a:off x="2942177" y="986486"/>
            <a:ext cx="0" cy="3066713"/>
          </a:xfrm>
          <a:prstGeom prst="line">
            <a:avLst/>
          </a:prstGeom>
          <a:noFill/>
          <a:ln w="25400" cap="flat" cmpd="sng" algn="ctr">
            <a:solidFill>
              <a:srgbClr val="92D050"/>
            </a:solidFill>
            <a:prstDash val="sysDash"/>
          </a:ln>
          <a:effectLst/>
        </p:spPr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9DA0CFB6-66FD-4A7A-AF25-1326F4114BC1}"/>
              </a:ext>
            </a:extLst>
          </p:cNvPr>
          <p:cNvSpPr txBox="1"/>
          <p:nvPr/>
        </p:nvSpPr>
        <p:spPr>
          <a:xfrm>
            <a:off x="9793415" y="704336"/>
            <a:ext cx="1300099" cy="3393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Internal API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33A179C-81F9-4792-B0C6-D38ED500C657}"/>
              </a:ext>
            </a:extLst>
          </p:cNvPr>
          <p:cNvCxnSpPr/>
          <p:nvPr/>
        </p:nvCxnSpPr>
        <p:spPr>
          <a:xfrm flipH="1">
            <a:off x="628299" y="1848425"/>
            <a:ext cx="10294218" cy="27958"/>
          </a:xfrm>
          <a:prstGeom prst="line">
            <a:avLst/>
          </a:prstGeom>
          <a:noFill/>
          <a:ln w="50800" cap="flat" cmpd="sng" algn="ctr">
            <a:solidFill>
              <a:srgbClr val="FECB00"/>
            </a:solidFill>
            <a:prstDash val="solid"/>
          </a:ln>
          <a:effectLst/>
        </p:spPr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D61A609-6DB0-4B46-938A-ABC27002F28C}"/>
              </a:ext>
            </a:extLst>
          </p:cNvPr>
          <p:cNvCxnSpPr/>
          <p:nvPr/>
        </p:nvCxnSpPr>
        <p:spPr>
          <a:xfrm>
            <a:off x="3596489" y="1938941"/>
            <a:ext cx="0" cy="2080982"/>
          </a:xfrm>
          <a:prstGeom prst="line">
            <a:avLst/>
          </a:prstGeom>
          <a:noFill/>
          <a:ln w="25400" cap="flat" cmpd="sng" algn="ctr">
            <a:solidFill>
              <a:srgbClr val="FECB00"/>
            </a:solidFill>
            <a:prstDash val="sysDash"/>
          </a:ln>
          <a:effectLst/>
        </p:spPr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44FF5C0-7F34-4FD7-B425-2BF569DDBD1B}"/>
              </a:ext>
            </a:extLst>
          </p:cNvPr>
          <p:cNvSpPr txBox="1"/>
          <p:nvPr/>
        </p:nvSpPr>
        <p:spPr>
          <a:xfrm>
            <a:off x="9793415" y="1151557"/>
            <a:ext cx="1707925" cy="3393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Storage Management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E278A2F0-878D-481B-8217-73262A1EAC04}"/>
              </a:ext>
            </a:extLst>
          </p:cNvPr>
          <p:cNvCxnSpPr/>
          <p:nvPr/>
        </p:nvCxnSpPr>
        <p:spPr>
          <a:xfrm flipH="1">
            <a:off x="628298" y="1387692"/>
            <a:ext cx="10294220" cy="1"/>
          </a:xfrm>
          <a:prstGeom prst="line">
            <a:avLst/>
          </a:prstGeom>
          <a:noFill/>
          <a:ln w="50800" cap="flat" cmpd="sng" algn="ctr">
            <a:solidFill>
              <a:srgbClr val="EB9700"/>
            </a:solidFill>
            <a:prstDash val="solid"/>
          </a:ln>
          <a:effectLst/>
        </p:spPr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AB0078A-1BF8-4FAD-9BEB-00C3EB7389E1}"/>
              </a:ext>
            </a:extLst>
          </p:cNvPr>
          <p:cNvSpPr/>
          <p:nvPr/>
        </p:nvSpPr>
        <p:spPr>
          <a:xfrm rot="16200000">
            <a:off x="8035818" y="4440430"/>
            <a:ext cx="1957684" cy="1494715"/>
          </a:xfrm>
          <a:prstGeom prst="rect">
            <a:avLst/>
          </a:prstGeom>
          <a:solidFill>
            <a:srgbClr val="4A4D4E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724A60A-1B6A-4E28-91E0-D8BBEBE659BD}"/>
              </a:ext>
            </a:extLst>
          </p:cNvPr>
          <p:cNvSpPr txBox="1"/>
          <p:nvPr/>
        </p:nvSpPr>
        <p:spPr>
          <a:xfrm>
            <a:off x="8321384" y="5671308"/>
            <a:ext cx="1440635" cy="277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Ceph</a:t>
            </a:r>
            <a:r>
              <a: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Storage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75B52DD-BB1A-4EFE-9944-D8B84F78BA4E}"/>
              </a:ext>
            </a:extLst>
          </p:cNvPr>
          <p:cNvSpPr/>
          <p:nvPr/>
        </p:nvSpPr>
        <p:spPr>
          <a:xfrm rot="16200000">
            <a:off x="8233539" y="4384507"/>
            <a:ext cx="508104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NIC0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3612644-1A9A-4677-9829-D4E89D65F671}"/>
              </a:ext>
            </a:extLst>
          </p:cNvPr>
          <p:cNvSpPr/>
          <p:nvPr/>
        </p:nvSpPr>
        <p:spPr>
          <a:xfrm rot="16200000">
            <a:off x="8481562" y="4382459"/>
            <a:ext cx="512206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NIC1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D5EB219-0F0F-4C8D-A7F3-C034C8A8BAB8}"/>
              </a:ext>
            </a:extLst>
          </p:cNvPr>
          <p:cNvSpPr/>
          <p:nvPr/>
        </p:nvSpPr>
        <p:spPr>
          <a:xfrm rot="16200000">
            <a:off x="8995147" y="4389423"/>
            <a:ext cx="516955" cy="157420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NIC3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03EBF67-B742-4D24-944C-51F131420E40}"/>
              </a:ext>
            </a:extLst>
          </p:cNvPr>
          <p:cNvSpPr/>
          <p:nvPr/>
        </p:nvSpPr>
        <p:spPr>
          <a:xfrm rot="16200000">
            <a:off x="8742942" y="4373342"/>
            <a:ext cx="516955" cy="189586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NIC2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6CCC6AB-370B-4C3B-B744-13BE9D707674}"/>
              </a:ext>
            </a:extLst>
          </p:cNvPr>
          <p:cNvSpPr/>
          <p:nvPr/>
        </p:nvSpPr>
        <p:spPr>
          <a:xfrm rot="16200000">
            <a:off x="9266577" y="4381825"/>
            <a:ext cx="513469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NIC4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18A0821-AFFF-4DDD-847A-49F9387340DC}"/>
              </a:ext>
            </a:extLst>
          </p:cNvPr>
          <p:cNvSpPr/>
          <p:nvPr/>
        </p:nvSpPr>
        <p:spPr>
          <a:xfrm rot="16200000">
            <a:off x="2258368" y="4449991"/>
            <a:ext cx="1957684" cy="1494715"/>
          </a:xfrm>
          <a:prstGeom prst="rect">
            <a:avLst/>
          </a:prstGeom>
          <a:solidFill>
            <a:srgbClr val="4A4D4E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244519B-78E3-421D-BB01-CDEDD0988D7D}"/>
              </a:ext>
            </a:extLst>
          </p:cNvPr>
          <p:cNvSpPr txBox="1"/>
          <p:nvPr/>
        </p:nvSpPr>
        <p:spPr>
          <a:xfrm>
            <a:off x="2543933" y="5898691"/>
            <a:ext cx="1303137" cy="277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Controller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A5458E5-CC20-4C74-8156-F77B3665D8FE}"/>
              </a:ext>
            </a:extLst>
          </p:cNvPr>
          <p:cNvSpPr/>
          <p:nvPr/>
        </p:nvSpPr>
        <p:spPr>
          <a:xfrm rot="16200000">
            <a:off x="2456089" y="4394068"/>
            <a:ext cx="508104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NIC0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4123D53-EC3F-4E83-97ED-59EE4F67ED18}"/>
              </a:ext>
            </a:extLst>
          </p:cNvPr>
          <p:cNvSpPr/>
          <p:nvPr/>
        </p:nvSpPr>
        <p:spPr>
          <a:xfrm rot="16200000">
            <a:off x="2704111" y="4392019"/>
            <a:ext cx="512206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NIC1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6994989-9E82-49DF-93B1-65083CBF276C}"/>
              </a:ext>
            </a:extLst>
          </p:cNvPr>
          <p:cNvSpPr/>
          <p:nvPr/>
        </p:nvSpPr>
        <p:spPr>
          <a:xfrm rot="16200000">
            <a:off x="3217697" y="4398983"/>
            <a:ext cx="516955" cy="157420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NIC3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04DCD0E-EFD5-46C0-B902-24678B42942C}"/>
              </a:ext>
            </a:extLst>
          </p:cNvPr>
          <p:cNvSpPr/>
          <p:nvPr/>
        </p:nvSpPr>
        <p:spPr>
          <a:xfrm rot="16200000">
            <a:off x="2965492" y="4382903"/>
            <a:ext cx="516955" cy="189586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NIC2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F447404-D8B4-4568-BA57-E8A8E4887E2E}"/>
              </a:ext>
            </a:extLst>
          </p:cNvPr>
          <p:cNvSpPr/>
          <p:nvPr/>
        </p:nvSpPr>
        <p:spPr>
          <a:xfrm rot="16200000">
            <a:off x="3489126" y="4391385"/>
            <a:ext cx="513469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NIC4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ED6C001-A39A-4DD7-89CE-0EE9691B0A9C}"/>
              </a:ext>
            </a:extLst>
          </p:cNvPr>
          <p:cNvSpPr/>
          <p:nvPr/>
        </p:nvSpPr>
        <p:spPr>
          <a:xfrm rot="16200000">
            <a:off x="290293" y="4452054"/>
            <a:ext cx="1957684" cy="1471468"/>
          </a:xfrm>
          <a:prstGeom prst="rect">
            <a:avLst/>
          </a:prstGeom>
          <a:solidFill>
            <a:srgbClr val="4A4D4E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3D9C2B7-5ED2-4298-814B-21F342D5BC42}"/>
              </a:ext>
            </a:extLst>
          </p:cNvPr>
          <p:cNvSpPr txBox="1"/>
          <p:nvPr/>
        </p:nvSpPr>
        <p:spPr>
          <a:xfrm>
            <a:off x="587478" y="5889131"/>
            <a:ext cx="929455" cy="2870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Foundation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30F41B6-094B-48A4-B7CF-B64C5A9737A4}"/>
              </a:ext>
            </a:extLst>
          </p:cNvPr>
          <p:cNvSpPr/>
          <p:nvPr/>
        </p:nvSpPr>
        <p:spPr>
          <a:xfrm rot="16200000">
            <a:off x="499633" y="4384507"/>
            <a:ext cx="508104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NIC0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093D34F-9EB3-46B4-8C84-177A0B409251}"/>
              </a:ext>
            </a:extLst>
          </p:cNvPr>
          <p:cNvSpPr/>
          <p:nvPr/>
        </p:nvSpPr>
        <p:spPr>
          <a:xfrm rot="16200000">
            <a:off x="747655" y="4382459"/>
            <a:ext cx="512206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NIC1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B82EA881-B9B0-42B3-B1C4-40CA31D6122D}"/>
              </a:ext>
            </a:extLst>
          </p:cNvPr>
          <p:cNvCxnSpPr/>
          <p:nvPr/>
        </p:nvCxnSpPr>
        <p:spPr>
          <a:xfrm flipH="1" flipV="1">
            <a:off x="734099" y="545986"/>
            <a:ext cx="14232" cy="3660529"/>
          </a:xfrm>
          <a:prstGeom prst="lin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/>
        </p:spPr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5D21BC4-865C-4D9B-A474-0FCD1F454049}"/>
              </a:ext>
            </a:extLst>
          </p:cNvPr>
          <p:cNvCxnSpPr/>
          <p:nvPr/>
        </p:nvCxnSpPr>
        <p:spPr>
          <a:xfrm flipH="1" flipV="1">
            <a:off x="4596796" y="545986"/>
            <a:ext cx="14232" cy="3660529"/>
          </a:xfrm>
          <a:prstGeom prst="lin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/>
        </p:spPr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4A42DC87-A981-4EA2-AA09-85A51C895B0B}"/>
              </a:ext>
            </a:extLst>
          </p:cNvPr>
          <p:cNvCxnSpPr/>
          <p:nvPr/>
        </p:nvCxnSpPr>
        <p:spPr>
          <a:xfrm flipH="1" flipV="1">
            <a:off x="8472685" y="543635"/>
            <a:ext cx="14232" cy="3660529"/>
          </a:xfrm>
          <a:prstGeom prst="lin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/>
        </p:spPr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246B65BF-8EB7-4AC4-A58C-F2907FA94098}"/>
              </a:ext>
            </a:extLst>
          </p:cNvPr>
          <p:cNvSpPr txBox="1"/>
          <p:nvPr/>
        </p:nvSpPr>
        <p:spPr>
          <a:xfrm>
            <a:off x="9796168" y="330200"/>
            <a:ext cx="1745450" cy="3802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Provisioning &amp; Management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502AAF4-E74B-465D-A622-7BC575FD4452}"/>
              </a:ext>
            </a:extLst>
          </p:cNvPr>
          <p:cNvSpPr txBox="1"/>
          <p:nvPr/>
        </p:nvSpPr>
        <p:spPr>
          <a:xfrm>
            <a:off x="9792551" y="1614012"/>
            <a:ext cx="1543799" cy="3393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Storage Front-end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3A807C9E-E297-4945-BD2C-12C485BEDCA9}"/>
              </a:ext>
            </a:extLst>
          </p:cNvPr>
          <p:cNvCxnSpPr/>
          <p:nvPr/>
        </p:nvCxnSpPr>
        <p:spPr>
          <a:xfrm>
            <a:off x="4830555" y="983384"/>
            <a:ext cx="0" cy="3066713"/>
          </a:xfrm>
          <a:prstGeom prst="line">
            <a:avLst/>
          </a:prstGeom>
          <a:noFill/>
          <a:ln w="25400" cap="flat" cmpd="sng" algn="ctr">
            <a:solidFill>
              <a:srgbClr val="92D050"/>
            </a:solidFill>
            <a:prstDash val="sysDash"/>
          </a:ln>
          <a:effectLst/>
        </p:spPr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CC8E5531-7F0A-46DE-A3E7-C07118F8CC75}"/>
              </a:ext>
            </a:extLst>
          </p:cNvPr>
          <p:cNvCxnSpPr/>
          <p:nvPr/>
        </p:nvCxnSpPr>
        <p:spPr>
          <a:xfrm>
            <a:off x="8699716" y="986486"/>
            <a:ext cx="0" cy="3066713"/>
          </a:xfrm>
          <a:prstGeom prst="line">
            <a:avLst/>
          </a:prstGeom>
          <a:noFill/>
          <a:ln w="25400" cap="flat" cmpd="sng" algn="ctr">
            <a:solidFill>
              <a:srgbClr val="92D050"/>
            </a:solidFill>
            <a:prstDash val="sysDash"/>
          </a:ln>
          <a:effectLst/>
        </p:spPr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1229E7A0-C892-4623-9A78-FB9C8FEF1F7F}"/>
              </a:ext>
            </a:extLst>
          </p:cNvPr>
          <p:cNvCxnSpPr/>
          <p:nvPr/>
        </p:nvCxnSpPr>
        <p:spPr>
          <a:xfrm flipV="1">
            <a:off x="8749510" y="1411245"/>
            <a:ext cx="1661" cy="2631011"/>
          </a:xfrm>
          <a:prstGeom prst="line">
            <a:avLst/>
          </a:prstGeom>
          <a:noFill/>
          <a:ln w="25400" cap="flat" cmpd="sng" algn="ctr">
            <a:solidFill>
              <a:srgbClr val="EB9700"/>
            </a:solidFill>
            <a:prstDash val="sysDash"/>
          </a:ln>
          <a:effectLst/>
        </p:spPr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0B13428C-CB4C-4992-A137-B62D486CA7B4}"/>
              </a:ext>
            </a:extLst>
          </p:cNvPr>
          <p:cNvCxnSpPr/>
          <p:nvPr/>
        </p:nvCxnSpPr>
        <p:spPr>
          <a:xfrm>
            <a:off x="5511469" y="1828548"/>
            <a:ext cx="0" cy="2199152"/>
          </a:xfrm>
          <a:prstGeom prst="line">
            <a:avLst/>
          </a:prstGeom>
          <a:noFill/>
          <a:ln w="25400" cap="flat" cmpd="sng" algn="ctr">
            <a:solidFill>
              <a:srgbClr val="FECB00"/>
            </a:solidFill>
            <a:prstDash val="sysDash"/>
          </a:ln>
          <a:effectLst/>
        </p:spPr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1F496164-A1D8-4343-BE8D-9A84F4687E68}"/>
              </a:ext>
            </a:extLst>
          </p:cNvPr>
          <p:cNvCxnSpPr/>
          <p:nvPr/>
        </p:nvCxnSpPr>
        <p:spPr>
          <a:xfrm>
            <a:off x="9253624" y="1867153"/>
            <a:ext cx="0" cy="2170864"/>
          </a:xfrm>
          <a:prstGeom prst="line">
            <a:avLst/>
          </a:prstGeom>
          <a:noFill/>
          <a:ln w="25400" cap="flat" cmpd="sng" algn="ctr">
            <a:solidFill>
              <a:srgbClr val="FECB00"/>
            </a:solidFill>
            <a:prstDash val="sysDash"/>
          </a:ln>
          <a:effectLst/>
        </p:spPr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B418E39E-EFFA-4A89-9DF6-A5C56910DA89}"/>
              </a:ext>
            </a:extLst>
          </p:cNvPr>
          <p:cNvCxnSpPr/>
          <p:nvPr/>
        </p:nvCxnSpPr>
        <p:spPr>
          <a:xfrm flipH="1">
            <a:off x="642202" y="2328569"/>
            <a:ext cx="10294217" cy="27958"/>
          </a:xfrm>
          <a:prstGeom prst="line">
            <a:avLst/>
          </a:prstGeom>
          <a:noFill/>
          <a:ln w="50800" cap="flat" cmpd="sng" algn="ctr">
            <a:solidFill>
              <a:srgbClr val="00B0F0"/>
            </a:solidFill>
            <a:prstDash val="solid"/>
          </a:ln>
          <a:effectLst/>
        </p:spPr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9657CEE1-D451-419D-870C-28FF49376FA1}"/>
              </a:ext>
            </a:extLst>
          </p:cNvPr>
          <p:cNvCxnSpPr/>
          <p:nvPr/>
        </p:nvCxnSpPr>
        <p:spPr>
          <a:xfrm flipV="1">
            <a:off x="3082873" y="2397519"/>
            <a:ext cx="0" cy="1630475"/>
          </a:xfrm>
          <a:prstGeom prst="line">
            <a:avLst/>
          </a:prstGeom>
          <a:noFill/>
          <a:ln w="25400" cap="flat" cmpd="sng" algn="ctr">
            <a:solidFill>
              <a:srgbClr val="00B0F0"/>
            </a:solidFill>
            <a:prstDash val="sysDash"/>
          </a:ln>
          <a:effectLst/>
        </p:spPr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FC59805-2053-4860-B2C3-5B225971398D}"/>
              </a:ext>
            </a:extLst>
          </p:cNvPr>
          <p:cNvCxnSpPr/>
          <p:nvPr/>
        </p:nvCxnSpPr>
        <p:spPr>
          <a:xfrm flipV="1">
            <a:off x="4968715" y="2390485"/>
            <a:ext cx="0" cy="1646780"/>
          </a:xfrm>
          <a:prstGeom prst="line">
            <a:avLst/>
          </a:prstGeom>
          <a:noFill/>
          <a:ln w="25400" cap="flat" cmpd="sng" algn="ctr">
            <a:solidFill>
              <a:srgbClr val="00B0F0"/>
            </a:solidFill>
            <a:prstDash val="sysDash"/>
          </a:ln>
          <a:effectLst/>
        </p:spPr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49304C9F-B8E7-4213-8754-53D4FB408119}"/>
              </a:ext>
            </a:extLst>
          </p:cNvPr>
          <p:cNvSpPr txBox="1"/>
          <p:nvPr/>
        </p:nvSpPr>
        <p:spPr>
          <a:xfrm>
            <a:off x="9795639" y="2084852"/>
            <a:ext cx="1543799" cy="3393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Tenant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7A4FA545-AF23-45B5-97D5-5426593B3777}"/>
              </a:ext>
            </a:extLst>
          </p:cNvPr>
          <p:cNvCxnSpPr/>
          <p:nvPr/>
        </p:nvCxnSpPr>
        <p:spPr>
          <a:xfrm flipH="1">
            <a:off x="642201" y="2821245"/>
            <a:ext cx="10294218" cy="27958"/>
          </a:xfrm>
          <a:prstGeom prst="line">
            <a:avLst/>
          </a:prstGeom>
          <a:noFill/>
          <a:ln w="50800" cap="flat" cmpd="sng" algn="ctr">
            <a:solidFill>
              <a:srgbClr val="0070C0"/>
            </a:solidFill>
            <a:prstDash val="solid"/>
          </a:ln>
          <a:effectLst/>
        </p:spPr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97FB0CBE-1B4E-4BD2-8A45-58C93621B44E}"/>
              </a:ext>
            </a:extLst>
          </p:cNvPr>
          <p:cNvSpPr txBox="1"/>
          <p:nvPr/>
        </p:nvSpPr>
        <p:spPr>
          <a:xfrm>
            <a:off x="9796168" y="2579259"/>
            <a:ext cx="1543799" cy="3393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External API</a:t>
            </a: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CBB5272-D9B1-41AD-8A9A-12D7B56A8D2C}"/>
              </a:ext>
            </a:extLst>
          </p:cNvPr>
          <p:cNvCxnSpPr/>
          <p:nvPr/>
        </p:nvCxnSpPr>
        <p:spPr>
          <a:xfrm flipV="1">
            <a:off x="3153253" y="2823500"/>
            <a:ext cx="0" cy="1257305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ysDash"/>
          </a:ln>
          <a:effectLst/>
        </p:spPr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8C50A5D9-B660-46D1-99E0-7CC8110CAC7A}"/>
              </a:ext>
            </a:extLst>
          </p:cNvPr>
          <p:cNvCxnSpPr>
            <a:stCxn id="139" idx="3"/>
          </p:cNvCxnSpPr>
          <p:nvPr/>
        </p:nvCxnSpPr>
        <p:spPr>
          <a:xfrm flipV="1">
            <a:off x="1003758" y="2849203"/>
            <a:ext cx="0" cy="1365205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ysDash"/>
          </a:ln>
          <a:effectLst/>
        </p:spPr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415784F6-E4A4-402F-9B78-8C220E410AB7}"/>
              </a:ext>
            </a:extLst>
          </p:cNvPr>
          <p:cNvCxnSpPr/>
          <p:nvPr/>
        </p:nvCxnSpPr>
        <p:spPr>
          <a:xfrm flipH="1">
            <a:off x="648757" y="3273037"/>
            <a:ext cx="10294218" cy="27958"/>
          </a:xfrm>
          <a:prstGeom prst="line">
            <a:avLst/>
          </a:prstGeom>
          <a:noFill/>
          <a:ln w="50800" cap="flat" cmpd="sng" algn="ctr">
            <a:solidFill>
              <a:srgbClr val="E60000"/>
            </a:solidFill>
            <a:prstDash val="solid"/>
          </a:ln>
          <a:effectLst/>
        </p:spPr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15A01560-2A12-4318-A256-305E105A22CE}"/>
              </a:ext>
            </a:extLst>
          </p:cNvPr>
          <p:cNvSpPr txBox="1"/>
          <p:nvPr/>
        </p:nvSpPr>
        <p:spPr>
          <a:xfrm>
            <a:off x="9786220" y="3022640"/>
            <a:ext cx="1935880" cy="3393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External Provider (FIP)</a:t>
            </a:r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3C308D23-162A-401E-9E3B-51E6A27AF02F}"/>
              </a:ext>
            </a:extLst>
          </p:cNvPr>
          <p:cNvCxnSpPr>
            <a:cxnSpLocks/>
          </p:cNvCxnSpPr>
          <p:nvPr/>
        </p:nvCxnSpPr>
        <p:spPr>
          <a:xfrm flipV="1">
            <a:off x="3238258" y="3263690"/>
            <a:ext cx="0" cy="760629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ysDash"/>
          </a:ln>
          <a:effectLst/>
        </p:spPr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F0BE8A2E-FAC1-43CD-A106-C89EA96FA8EC}"/>
              </a:ext>
            </a:extLst>
          </p:cNvPr>
          <p:cNvCxnSpPr/>
          <p:nvPr/>
        </p:nvCxnSpPr>
        <p:spPr>
          <a:xfrm flipV="1">
            <a:off x="5058793" y="3287016"/>
            <a:ext cx="0" cy="732907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ysDash"/>
          </a:ln>
          <a:effectLst/>
        </p:spPr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3F97DB6-C6CB-47B0-974F-6A333B607388}"/>
              </a:ext>
            </a:extLst>
          </p:cNvPr>
          <p:cNvSpPr/>
          <p:nvPr/>
        </p:nvSpPr>
        <p:spPr>
          <a:xfrm>
            <a:off x="3364983" y="4029175"/>
            <a:ext cx="497232" cy="196862"/>
          </a:xfrm>
          <a:prstGeom prst="rect">
            <a:avLst/>
          </a:prstGeom>
          <a:solidFill>
            <a:srgbClr val="E60000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Bond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1EE58768-3449-462C-94DF-8A44FD8D3059}"/>
              </a:ext>
            </a:extLst>
          </p:cNvPr>
          <p:cNvSpPr/>
          <p:nvPr/>
        </p:nvSpPr>
        <p:spPr>
          <a:xfrm>
            <a:off x="2836268" y="4029206"/>
            <a:ext cx="497232" cy="196862"/>
          </a:xfrm>
          <a:prstGeom prst="rect">
            <a:avLst/>
          </a:prstGeom>
          <a:solidFill>
            <a:srgbClr val="E60000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Bond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4D23111-D147-4D3B-B04D-4642DC2B9228}"/>
              </a:ext>
            </a:extLst>
          </p:cNvPr>
          <p:cNvSpPr/>
          <p:nvPr/>
        </p:nvSpPr>
        <p:spPr>
          <a:xfrm>
            <a:off x="5263961" y="4017545"/>
            <a:ext cx="497232" cy="196862"/>
          </a:xfrm>
          <a:prstGeom prst="rect">
            <a:avLst/>
          </a:prstGeom>
          <a:solidFill>
            <a:srgbClr val="E60000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Bond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3B33C1C6-C953-43F5-9524-8967E5B567BF}"/>
              </a:ext>
            </a:extLst>
          </p:cNvPr>
          <p:cNvSpPr/>
          <p:nvPr/>
        </p:nvSpPr>
        <p:spPr>
          <a:xfrm>
            <a:off x="4735246" y="4017576"/>
            <a:ext cx="497232" cy="196862"/>
          </a:xfrm>
          <a:prstGeom prst="rect">
            <a:avLst/>
          </a:prstGeom>
          <a:solidFill>
            <a:srgbClr val="E60000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Bond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1F12CE52-03F1-490C-BC52-1594A3D4CA56}"/>
              </a:ext>
            </a:extLst>
          </p:cNvPr>
          <p:cNvSpPr/>
          <p:nvPr/>
        </p:nvSpPr>
        <p:spPr>
          <a:xfrm>
            <a:off x="9117976" y="4017545"/>
            <a:ext cx="497232" cy="196862"/>
          </a:xfrm>
          <a:prstGeom prst="rect">
            <a:avLst/>
          </a:prstGeom>
          <a:solidFill>
            <a:srgbClr val="E60000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Bond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EFA77E35-4661-4CB2-BB6C-F0C8EB27372A}"/>
              </a:ext>
            </a:extLst>
          </p:cNvPr>
          <p:cNvSpPr/>
          <p:nvPr/>
        </p:nvSpPr>
        <p:spPr>
          <a:xfrm>
            <a:off x="8589261" y="4017576"/>
            <a:ext cx="497232" cy="196862"/>
          </a:xfrm>
          <a:prstGeom prst="rect">
            <a:avLst/>
          </a:prstGeom>
          <a:solidFill>
            <a:srgbClr val="E60000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Bond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7F1D407D-E504-45D5-833B-E9F98B003626}"/>
              </a:ext>
            </a:extLst>
          </p:cNvPr>
          <p:cNvSpPr/>
          <p:nvPr/>
        </p:nvSpPr>
        <p:spPr>
          <a:xfrm rot="16200000">
            <a:off x="6085080" y="4438379"/>
            <a:ext cx="1957684" cy="1494715"/>
          </a:xfrm>
          <a:prstGeom prst="rect">
            <a:avLst/>
          </a:prstGeom>
          <a:solidFill>
            <a:srgbClr val="4A4D4E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95EE6BE0-0B61-410B-A74D-B528B7665D9E}"/>
              </a:ext>
            </a:extLst>
          </p:cNvPr>
          <p:cNvSpPr txBox="1"/>
          <p:nvPr/>
        </p:nvSpPr>
        <p:spPr>
          <a:xfrm>
            <a:off x="6370646" y="5651899"/>
            <a:ext cx="1494716" cy="51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OVS-DPDK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Compute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1716A45B-9E11-47FC-BD66-6E6AB876BA6E}"/>
              </a:ext>
            </a:extLst>
          </p:cNvPr>
          <p:cNvSpPr/>
          <p:nvPr/>
        </p:nvSpPr>
        <p:spPr>
          <a:xfrm rot="16200000">
            <a:off x="6282802" y="4382456"/>
            <a:ext cx="508104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NIC0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7A939522-976E-48F5-9F83-11E7AD65E0FB}"/>
              </a:ext>
            </a:extLst>
          </p:cNvPr>
          <p:cNvSpPr/>
          <p:nvPr/>
        </p:nvSpPr>
        <p:spPr>
          <a:xfrm rot="16200000">
            <a:off x="6530824" y="4380408"/>
            <a:ext cx="512206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NIC1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6CAF74B5-B5CB-4CC1-9FD2-DE4E099BF5FB}"/>
              </a:ext>
            </a:extLst>
          </p:cNvPr>
          <p:cNvSpPr/>
          <p:nvPr/>
        </p:nvSpPr>
        <p:spPr>
          <a:xfrm rot="16200000">
            <a:off x="7044409" y="4387372"/>
            <a:ext cx="516955" cy="157420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NIC2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E8E53F5C-FEA5-4EA4-BA14-A5F9DB74C9C9}"/>
              </a:ext>
            </a:extLst>
          </p:cNvPr>
          <p:cNvSpPr/>
          <p:nvPr/>
        </p:nvSpPr>
        <p:spPr>
          <a:xfrm rot="16200000">
            <a:off x="6792205" y="4371291"/>
            <a:ext cx="516955" cy="189586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NIC3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37B41125-7BCA-48D3-BF19-FA067B2C3161}"/>
              </a:ext>
            </a:extLst>
          </p:cNvPr>
          <p:cNvSpPr/>
          <p:nvPr/>
        </p:nvSpPr>
        <p:spPr>
          <a:xfrm rot="16200000">
            <a:off x="7315839" y="4379774"/>
            <a:ext cx="513469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NIC4</a:t>
            </a: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0D584790-D2AF-4427-9CD0-E01DD5145E68}"/>
              </a:ext>
            </a:extLst>
          </p:cNvPr>
          <p:cNvCxnSpPr/>
          <p:nvPr/>
        </p:nvCxnSpPr>
        <p:spPr>
          <a:xfrm flipH="1" flipV="1">
            <a:off x="6523377" y="543937"/>
            <a:ext cx="14232" cy="3660529"/>
          </a:xfrm>
          <a:prstGeom prst="lin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/>
        </p:spPr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F8018720-DF12-4D20-A630-BFA2DA442694}"/>
              </a:ext>
            </a:extLst>
          </p:cNvPr>
          <p:cNvCxnSpPr/>
          <p:nvPr/>
        </p:nvCxnSpPr>
        <p:spPr>
          <a:xfrm>
            <a:off x="6757137" y="981335"/>
            <a:ext cx="0" cy="3066713"/>
          </a:xfrm>
          <a:prstGeom prst="line">
            <a:avLst/>
          </a:prstGeom>
          <a:noFill/>
          <a:ln w="25400" cap="flat" cmpd="sng" algn="ctr">
            <a:solidFill>
              <a:srgbClr val="92D050"/>
            </a:solidFill>
            <a:prstDash val="sysDash"/>
          </a:ln>
          <a:effectLst/>
        </p:spPr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AD94EA21-CECE-43B0-BDB0-32320744D44C}"/>
              </a:ext>
            </a:extLst>
          </p:cNvPr>
          <p:cNvCxnSpPr/>
          <p:nvPr/>
        </p:nvCxnSpPr>
        <p:spPr>
          <a:xfrm>
            <a:off x="7302886" y="1848425"/>
            <a:ext cx="0" cy="2187542"/>
          </a:xfrm>
          <a:prstGeom prst="line">
            <a:avLst/>
          </a:prstGeom>
          <a:noFill/>
          <a:ln w="25400" cap="flat" cmpd="sng" algn="ctr">
            <a:solidFill>
              <a:srgbClr val="FECB00"/>
            </a:solidFill>
            <a:prstDash val="sysDash"/>
          </a:ln>
          <a:effectLst/>
        </p:spPr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B124D793-EE80-425D-B876-0F276F4E5F8F}"/>
              </a:ext>
            </a:extLst>
          </p:cNvPr>
          <p:cNvCxnSpPr/>
          <p:nvPr/>
        </p:nvCxnSpPr>
        <p:spPr>
          <a:xfrm flipV="1">
            <a:off x="6895297" y="2388435"/>
            <a:ext cx="0" cy="1646780"/>
          </a:xfrm>
          <a:prstGeom prst="line">
            <a:avLst/>
          </a:prstGeom>
          <a:noFill/>
          <a:ln w="25400" cap="flat" cmpd="sng" algn="ctr">
            <a:solidFill>
              <a:srgbClr val="00B0F0"/>
            </a:solidFill>
            <a:prstDash val="sysDash"/>
          </a:ln>
          <a:effectLst/>
        </p:spPr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CA7C7B6B-11F7-4B8F-90B9-1A73199C0160}"/>
              </a:ext>
            </a:extLst>
          </p:cNvPr>
          <p:cNvSpPr/>
          <p:nvPr/>
        </p:nvSpPr>
        <p:spPr>
          <a:xfrm>
            <a:off x="7190543" y="4015496"/>
            <a:ext cx="497232" cy="196862"/>
          </a:xfrm>
          <a:prstGeom prst="rect">
            <a:avLst/>
          </a:prstGeom>
          <a:solidFill>
            <a:srgbClr val="E60000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Bond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29A67B95-ECCB-4BBD-9E36-687F8E4484B3}"/>
              </a:ext>
            </a:extLst>
          </p:cNvPr>
          <p:cNvSpPr/>
          <p:nvPr/>
        </p:nvSpPr>
        <p:spPr>
          <a:xfrm>
            <a:off x="6661828" y="4015526"/>
            <a:ext cx="497232" cy="196862"/>
          </a:xfrm>
          <a:prstGeom prst="rect">
            <a:avLst/>
          </a:prstGeom>
          <a:solidFill>
            <a:srgbClr val="E60000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Bond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D0BB174A-2AB9-4333-84CA-CFD970E5B960}"/>
              </a:ext>
            </a:extLst>
          </p:cNvPr>
          <p:cNvSpPr/>
          <p:nvPr/>
        </p:nvSpPr>
        <p:spPr>
          <a:xfrm>
            <a:off x="6698875" y="4857218"/>
            <a:ext cx="446601" cy="471856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NUMA 0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C5DD3566-6C27-46BF-98F9-FD69500824B4}"/>
              </a:ext>
            </a:extLst>
          </p:cNvPr>
          <p:cNvSpPr/>
          <p:nvPr/>
        </p:nvSpPr>
        <p:spPr>
          <a:xfrm>
            <a:off x="7221093" y="4858276"/>
            <a:ext cx="446601" cy="471856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NUMA 1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AFD5EBE2-D48D-407D-8867-B2F76D64DAC7}"/>
              </a:ext>
            </a:extLst>
          </p:cNvPr>
          <p:cNvSpPr/>
          <p:nvPr/>
        </p:nvSpPr>
        <p:spPr>
          <a:xfrm rot="16200000">
            <a:off x="1617445" y="5819771"/>
            <a:ext cx="512206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IPMI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0ABBF316-FAC5-4F52-A305-BCBFF763A8D7}"/>
              </a:ext>
            </a:extLst>
          </p:cNvPr>
          <p:cNvSpPr/>
          <p:nvPr/>
        </p:nvSpPr>
        <p:spPr>
          <a:xfrm rot="16200000">
            <a:off x="3590968" y="5819771"/>
            <a:ext cx="512206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IPMI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ECED8772-62F6-43DA-85D0-F388D8494CCC}"/>
              </a:ext>
            </a:extLst>
          </p:cNvPr>
          <p:cNvSpPr/>
          <p:nvPr/>
        </p:nvSpPr>
        <p:spPr>
          <a:xfrm rot="16200000">
            <a:off x="5479534" y="5819771"/>
            <a:ext cx="512206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IPMI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5F27D30F-DD6A-48FB-8C85-72AF15A0941E}"/>
              </a:ext>
            </a:extLst>
          </p:cNvPr>
          <p:cNvSpPr/>
          <p:nvPr/>
        </p:nvSpPr>
        <p:spPr>
          <a:xfrm rot="16200000">
            <a:off x="7406116" y="5819771"/>
            <a:ext cx="512206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IPMI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D5367052-B9BE-4AE3-8BB8-040ACB6A5E09}"/>
              </a:ext>
            </a:extLst>
          </p:cNvPr>
          <p:cNvSpPr/>
          <p:nvPr/>
        </p:nvSpPr>
        <p:spPr>
          <a:xfrm rot="16200000">
            <a:off x="9366878" y="5830517"/>
            <a:ext cx="512206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IPMI</a:t>
            </a:r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52866F3D-FF3D-4194-838B-C9F6B007573C}"/>
              </a:ext>
            </a:extLst>
          </p:cNvPr>
          <p:cNvCxnSpPr/>
          <p:nvPr/>
        </p:nvCxnSpPr>
        <p:spPr>
          <a:xfrm flipH="1">
            <a:off x="648759" y="6426131"/>
            <a:ext cx="10273759" cy="28780"/>
          </a:xfrm>
          <a:prstGeom prst="line">
            <a:avLst/>
          </a:prstGeom>
          <a:noFill/>
          <a:ln w="28575" cap="flat" cmpd="sng" algn="ctr">
            <a:solidFill>
              <a:srgbClr val="9C2AA0"/>
            </a:solidFill>
            <a:prstDash val="solid"/>
          </a:ln>
          <a:effectLst/>
        </p:spPr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B7ED2CE8-E271-40FF-9BF8-D9AFE99F4E6C}"/>
              </a:ext>
            </a:extLst>
          </p:cNvPr>
          <p:cNvCxnSpPr/>
          <p:nvPr/>
        </p:nvCxnSpPr>
        <p:spPr>
          <a:xfrm>
            <a:off x="1866955" y="6139266"/>
            <a:ext cx="1" cy="301178"/>
          </a:xfrm>
          <a:prstGeom prst="line">
            <a:avLst/>
          </a:prstGeom>
          <a:noFill/>
          <a:ln w="28575" cap="flat" cmpd="sng" algn="ctr">
            <a:solidFill>
              <a:srgbClr val="9C2AA0"/>
            </a:solidFill>
            <a:prstDash val="solid"/>
          </a:ln>
          <a:effectLst/>
        </p:spPr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7AEBC424-BBC3-4B58-9070-2B659FE16F49}"/>
              </a:ext>
            </a:extLst>
          </p:cNvPr>
          <p:cNvCxnSpPr/>
          <p:nvPr/>
        </p:nvCxnSpPr>
        <p:spPr>
          <a:xfrm>
            <a:off x="3850159" y="6150224"/>
            <a:ext cx="1" cy="301178"/>
          </a:xfrm>
          <a:prstGeom prst="line">
            <a:avLst/>
          </a:prstGeom>
          <a:noFill/>
          <a:ln w="28575" cap="flat" cmpd="sng" algn="ctr">
            <a:solidFill>
              <a:srgbClr val="9C2AA0"/>
            </a:solidFill>
            <a:prstDash val="solid"/>
          </a:ln>
          <a:effectLst/>
        </p:spPr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52E36EBA-FE79-4733-9A14-95387626A64C}"/>
              </a:ext>
            </a:extLst>
          </p:cNvPr>
          <p:cNvCxnSpPr/>
          <p:nvPr/>
        </p:nvCxnSpPr>
        <p:spPr>
          <a:xfrm>
            <a:off x="5761192" y="6150224"/>
            <a:ext cx="1" cy="301178"/>
          </a:xfrm>
          <a:prstGeom prst="line">
            <a:avLst/>
          </a:prstGeom>
          <a:noFill/>
          <a:ln w="28575" cap="flat" cmpd="sng" algn="ctr">
            <a:solidFill>
              <a:srgbClr val="9C2AA0"/>
            </a:solidFill>
            <a:prstDash val="solid"/>
          </a:ln>
          <a:effectLst/>
        </p:spPr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24AD632F-361D-4D88-8BBA-F7B016877E5B}"/>
              </a:ext>
            </a:extLst>
          </p:cNvPr>
          <p:cNvCxnSpPr/>
          <p:nvPr/>
        </p:nvCxnSpPr>
        <p:spPr>
          <a:xfrm>
            <a:off x="7661289" y="6125776"/>
            <a:ext cx="1" cy="301178"/>
          </a:xfrm>
          <a:prstGeom prst="line">
            <a:avLst/>
          </a:prstGeom>
          <a:noFill/>
          <a:ln w="28575" cap="flat" cmpd="sng" algn="ctr">
            <a:solidFill>
              <a:srgbClr val="9C2AA0"/>
            </a:solidFill>
            <a:prstDash val="solid"/>
          </a:ln>
          <a:effectLst/>
        </p:spPr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8C04113B-1420-4017-A716-266F2F4EFDCD}"/>
              </a:ext>
            </a:extLst>
          </p:cNvPr>
          <p:cNvCxnSpPr/>
          <p:nvPr/>
        </p:nvCxnSpPr>
        <p:spPr>
          <a:xfrm>
            <a:off x="9612027" y="6124953"/>
            <a:ext cx="1" cy="301178"/>
          </a:xfrm>
          <a:prstGeom prst="line">
            <a:avLst/>
          </a:prstGeom>
          <a:noFill/>
          <a:ln w="28575" cap="flat" cmpd="sng" algn="ctr">
            <a:solidFill>
              <a:srgbClr val="9C2AA0"/>
            </a:solidFill>
            <a:prstDash val="solid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784EB566-B9B9-462D-9691-EF1DC8340311}"/>
              </a:ext>
            </a:extLst>
          </p:cNvPr>
          <p:cNvCxnSpPr/>
          <p:nvPr/>
        </p:nvCxnSpPr>
        <p:spPr>
          <a:xfrm flipH="1">
            <a:off x="665634" y="3762308"/>
            <a:ext cx="10294218" cy="27958"/>
          </a:xfrm>
          <a:prstGeom prst="line">
            <a:avLst/>
          </a:prstGeom>
          <a:noFill/>
          <a:ln w="50800" cap="flat" cmpd="sng" algn="ctr">
            <a:solidFill>
              <a:srgbClr val="002060"/>
            </a:solidFill>
            <a:prstDash val="solid"/>
          </a:ln>
          <a:effectLst/>
        </p:spPr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DCBE8C74-4926-481E-A6F3-FFDB033770F8}"/>
              </a:ext>
            </a:extLst>
          </p:cNvPr>
          <p:cNvSpPr txBox="1"/>
          <p:nvPr/>
        </p:nvSpPr>
        <p:spPr>
          <a:xfrm>
            <a:off x="9784497" y="3526682"/>
            <a:ext cx="1543799" cy="3393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External Provider (VLANs)</a:t>
            </a:r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914C79BE-7137-4F7F-80B9-E12483386D2D}"/>
              </a:ext>
            </a:extLst>
          </p:cNvPr>
          <p:cNvCxnSpPr/>
          <p:nvPr/>
        </p:nvCxnSpPr>
        <p:spPr>
          <a:xfrm>
            <a:off x="7050682" y="3746528"/>
            <a:ext cx="1" cy="267468"/>
          </a:xfrm>
          <a:prstGeom prst="line">
            <a:avLst/>
          </a:prstGeom>
          <a:noFill/>
          <a:ln w="28575" cap="flat" cmpd="sng" algn="ctr">
            <a:solidFill>
              <a:srgbClr val="002060"/>
            </a:solidFill>
            <a:prstDash val="sysDash"/>
          </a:ln>
          <a:effectLst/>
        </p:spPr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9E97F033-D629-4611-9427-028DAD4AA044}"/>
              </a:ext>
            </a:extLst>
          </p:cNvPr>
          <p:cNvCxnSpPr/>
          <p:nvPr/>
        </p:nvCxnSpPr>
        <p:spPr>
          <a:xfrm>
            <a:off x="7440944" y="3768712"/>
            <a:ext cx="1" cy="267468"/>
          </a:xfrm>
          <a:prstGeom prst="line">
            <a:avLst/>
          </a:prstGeom>
          <a:noFill/>
          <a:ln w="28575" cap="flat" cmpd="sng" algn="ctr">
            <a:solidFill>
              <a:srgbClr val="002060"/>
            </a:solidFill>
            <a:prstDash val="sysDash"/>
          </a:ln>
          <a:effectLst/>
        </p:spPr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3E883855-AFE9-41E2-9811-38E6B9B794C1}"/>
              </a:ext>
            </a:extLst>
          </p:cNvPr>
          <p:cNvSpPr txBox="1"/>
          <p:nvPr/>
        </p:nvSpPr>
        <p:spPr>
          <a:xfrm>
            <a:off x="9915876" y="6188424"/>
            <a:ext cx="1543799" cy="3393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IPMI / Out of band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C9D6FE37-9811-4849-B749-E6CF39E9C80F}"/>
              </a:ext>
            </a:extLst>
          </p:cNvPr>
          <p:cNvSpPr txBox="1"/>
          <p:nvPr/>
        </p:nvSpPr>
        <p:spPr>
          <a:xfrm>
            <a:off x="10150578" y="4027700"/>
            <a:ext cx="1193603" cy="6045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Key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             802.1q tagged</a:t>
            </a:r>
            <a:b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</a:b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             Native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odafone Rg" pitchFamily="34" charset="0"/>
            </a:endParaRPr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6A060DEC-B1E4-4308-8E11-77F9B0EDDA61}"/>
              </a:ext>
            </a:extLst>
          </p:cNvPr>
          <p:cNvCxnSpPr/>
          <p:nvPr/>
        </p:nvCxnSpPr>
        <p:spPr>
          <a:xfrm flipH="1">
            <a:off x="10171412" y="4458220"/>
            <a:ext cx="238712" cy="0"/>
          </a:xfrm>
          <a:prstGeom prst="line">
            <a:avLst/>
          </a:prstGeom>
          <a:noFill/>
          <a:ln w="19050" cap="flat" cmpd="sng" algn="ctr">
            <a:solidFill>
              <a:srgbClr val="49C050"/>
            </a:solidFill>
            <a:prstDash val="solid"/>
          </a:ln>
          <a:effectLst/>
        </p:spPr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04320116-0C6E-4AE0-BC54-B13F7D0FB153}"/>
              </a:ext>
            </a:extLst>
          </p:cNvPr>
          <p:cNvCxnSpPr/>
          <p:nvPr/>
        </p:nvCxnSpPr>
        <p:spPr>
          <a:xfrm flipH="1">
            <a:off x="10170653" y="4296716"/>
            <a:ext cx="236347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ysDash"/>
          </a:ln>
          <a:effectLst/>
        </p:spPr>
      </p:cxnSp>
    </p:spTree>
    <p:extLst>
      <p:ext uri="{BB962C8B-B14F-4D97-AF65-F5344CB8AC3E}">
        <p14:creationId xmlns:p14="http://schemas.microsoft.com/office/powerpoint/2010/main" val="4035173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246E660-A901-43A3-A78A-8F2AFBB75B71}"/>
              </a:ext>
            </a:extLst>
          </p:cNvPr>
          <p:cNvSpPr/>
          <p:nvPr/>
        </p:nvSpPr>
        <p:spPr>
          <a:xfrm>
            <a:off x="3036105" y="4262627"/>
            <a:ext cx="6151028" cy="190453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000" kern="1200" dirty="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7253A6-978D-47F3-B7BF-8C3869291165}"/>
              </a:ext>
            </a:extLst>
          </p:cNvPr>
          <p:cNvSpPr/>
          <p:nvPr/>
        </p:nvSpPr>
        <p:spPr>
          <a:xfrm>
            <a:off x="9260691" y="1401323"/>
            <a:ext cx="1862974" cy="88948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vert" wrap="square" lIns="6350" tIns="6350" rIns="6350" bIns="6350" numCol="1" spcCol="1270" rtlCol="0" anchor="t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rgbClr val="34342B"/>
                </a:solidFill>
                <a:latin typeface="Vodafone Rg" pitchFamily="34" charset="0"/>
              </a:rPr>
              <a:t>Deployment node(s)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6B747C-7D06-41ED-8E24-A2D09EF19DF6}"/>
              </a:ext>
            </a:extLst>
          </p:cNvPr>
          <p:cNvSpPr/>
          <p:nvPr/>
        </p:nvSpPr>
        <p:spPr>
          <a:xfrm>
            <a:off x="3409728" y="5785770"/>
            <a:ext cx="5653689" cy="272932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b="1" dirty="0">
                <a:solidFill>
                  <a:schemeClr val="tx1"/>
                </a:solidFill>
                <a:latin typeface="Vodafone Rg" pitchFamily="34" charset="0"/>
              </a:rPr>
              <a:t>Host OS + Hardware Drivers</a:t>
            </a:r>
            <a:endParaRPr lang="en-GB" sz="1000" b="1" kern="1200" dirty="0">
              <a:solidFill>
                <a:schemeClr val="tx1"/>
              </a:solidFill>
              <a:latin typeface="Vodafone Rg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4850A2C-5E1F-406E-95A5-21C19680DAEF}"/>
              </a:ext>
            </a:extLst>
          </p:cNvPr>
          <p:cNvSpPr/>
          <p:nvPr/>
        </p:nvSpPr>
        <p:spPr>
          <a:xfrm>
            <a:off x="3027873" y="276045"/>
            <a:ext cx="6159260" cy="392501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000" kern="1200" dirty="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8844AC-7D6F-432F-AF7C-42BA8BC3013C}"/>
              </a:ext>
            </a:extLst>
          </p:cNvPr>
          <p:cNvSpPr/>
          <p:nvPr/>
        </p:nvSpPr>
        <p:spPr>
          <a:xfrm>
            <a:off x="3405994" y="1074507"/>
            <a:ext cx="5657423" cy="221097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b="1" kern="1200" dirty="0">
                <a:solidFill>
                  <a:schemeClr val="tx1"/>
                </a:solidFill>
                <a:latin typeface="Vodafone Rg" pitchFamily="34" charset="0"/>
                <a:ea typeface="+mn-ea"/>
                <a:cs typeface="+mn-cs"/>
              </a:rPr>
              <a:t> API endpoints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391414-A261-437E-9CA5-CD25C9DB38B9}"/>
              </a:ext>
            </a:extLst>
          </p:cNvPr>
          <p:cNvSpPr txBox="1"/>
          <p:nvPr/>
        </p:nvSpPr>
        <p:spPr>
          <a:xfrm rot="16200000">
            <a:off x="2635933" y="1922611"/>
            <a:ext cx="1152709" cy="219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GB" sz="1200" b="1" dirty="0">
                <a:latin typeface="Vodafone Rg" pitchFamily="34" charset="0"/>
              </a:rPr>
              <a:t>Control nodes</a:t>
            </a:r>
            <a:endParaRPr lang="en-GB" sz="800" b="1" dirty="0">
              <a:latin typeface="Vodafone Rg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4C679E-8FA9-4EBF-B8C2-D16F35F8C0A8}"/>
              </a:ext>
            </a:extLst>
          </p:cNvPr>
          <p:cNvSpPr txBox="1"/>
          <p:nvPr/>
        </p:nvSpPr>
        <p:spPr>
          <a:xfrm rot="16200000">
            <a:off x="2625322" y="4908902"/>
            <a:ext cx="1231984" cy="3572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GB" sz="1200" b="1" dirty="0">
                <a:latin typeface="Vodafone Rg" pitchFamily="34" charset="0"/>
              </a:rPr>
              <a:t>Compute nodes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DC4BD3A-2EA7-48AA-B5E5-E2EEFD065900}"/>
              </a:ext>
            </a:extLst>
          </p:cNvPr>
          <p:cNvGrpSpPr/>
          <p:nvPr/>
        </p:nvGrpSpPr>
        <p:grpSpPr>
          <a:xfrm>
            <a:off x="3379031" y="500346"/>
            <a:ext cx="1277632" cy="501696"/>
            <a:chOff x="2932087" y="768280"/>
            <a:chExt cx="1277632" cy="50169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E75FE50-2472-4A52-A468-E616F9D82DE2}"/>
                </a:ext>
              </a:extLst>
            </p:cNvPr>
            <p:cNvSpPr/>
            <p:nvPr/>
          </p:nvSpPr>
          <p:spPr>
            <a:xfrm>
              <a:off x="2964533" y="804083"/>
              <a:ext cx="1245186" cy="465893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b="1" kern="1200" dirty="0">
                <a:solidFill>
                  <a:schemeClr val="tx1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pic>
          <p:nvPicPr>
            <p:cNvPr id="29" name="Picture 28" descr="https://www.openstack.org/software/images/mascots/horizon.png">
              <a:extLst>
                <a:ext uri="{FF2B5EF4-FFF2-40B4-BE49-F238E27FC236}">
                  <a16:creationId xmlns:a16="http://schemas.microsoft.com/office/drawing/2014/main" id="{203CCA21-9E08-4268-B486-5258CE3AB4E6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6601" y="768280"/>
              <a:ext cx="465640" cy="3895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50F7AB4-CFFE-4374-8CAA-79BF0106F328}"/>
                </a:ext>
              </a:extLst>
            </p:cNvPr>
            <p:cNvSpPr txBox="1"/>
            <p:nvPr/>
          </p:nvSpPr>
          <p:spPr>
            <a:xfrm>
              <a:off x="2932087" y="849130"/>
              <a:ext cx="706149" cy="30436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1000" b="1" dirty="0">
                  <a:latin typeface="Vodafone Rg" pitchFamily="34" charset="0"/>
                </a:rPr>
                <a:t>Dashboard</a:t>
              </a:r>
            </a:p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HORIZON</a:t>
              </a:r>
              <a:endParaRPr lang="en-GB" sz="900" b="1" dirty="0">
                <a:latin typeface="Vodafone Rg" pitchFamily="34" charset="0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90FC87D-B827-4806-919A-199D2C5FC73E}"/>
              </a:ext>
            </a:extLst>
          </p:cNvPr>
          <p:cNvGrpSpPr/>
          <p:nvPr/>
        </p:nvGrpSpPr>
        <p:grpSpPr>
          <a:xfrm>
            <a:off x="3398219" y="1343011"/>
            <a:ext cx="902611" cy="1029307"/>
            <a:chOff x="3398219" y="1627681"/>
            <a:chExt cx="902611" cy="102930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F334905-6281-4E5E-8BB6-7EFEC55EFFC0}"/>
                </a:ext>
              </a:extLst>
            </p:cNvPr>
            <p:cNvSpPr/>
            <p:nvPr/>
          </p:nvSpPr>
          <p:spPr>
            <a:xfrm>
              <a:off x="3398219" y="1627681"/>
              <a:ext cx="902610" cy="1029307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pic>
          <p:nvPicPr>
            <p:cNvPr id="31" name="Picture 30" descr="https://www.openstack.org/software/images/mascots/heat.png">
              <a:extLst>
                <a:ext uri="{FF2B5EF4-FFF2-40B4-BE49-F238E27FC236}">
                  <a16:creationId xmlns:a16="http://schemas.microsoft.com/office/drawing/2014/main" id="{5C933961-216A-40E7-B4BC-2DF2D3DBDE46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7126" y="1929987"/>
              <a:ext cx="475804" cy="3933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6810389-2FB9-487E-A04D-041707CDF0FF}"/>
                </a:ext>
              </a:extLst>
            </p:cNvPr>
            <p:cNvSpPr txBox="1"/>
            <p:nvPr/>
          </p:nvSpPr>
          <p:spPr>
            <a:xfrm>
              <a:off x="3408053" y="1643922"/>
              <a:ext cx="892777" cy="18985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Orchestration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2C048DF-9D98-402B-9D8C-431CA4AFD091}"/>
                </a:ext>
              </a:extLst>
            </p:cNvPr>
            <p:cNvSpPr txBox="1"/>
            <p:nvPr/>
          </p:nvSpPr>
          <p:spPr>
            <a:xfrm>
              <a:off x="3405994" y="2472980"/>
              <a:ext cx="876400" cy="17385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HEAT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C5B4939-9772-486C-8268-FD00BF474DFD}"/>
              </a:ext>
            </a:extLst>
          </p:cNvPr>
          <p:cNvGrpSpPr/>
          <p:nvPr/>
        </p:nvGrpSpPr>
        <p:grpSpPr>
          <a:xfrm>
            <a:off x="3396900" y="2459166"/>
            <a:ext cx="906580" cy="1043959"/>
            <a:chOff x="3396900" y="2743836"/>
            <a:chExt cx="906580" cy="104395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800BB5-D698-4D65-84BB-5D8DC9014113}"/>
                </a:ext>
              </a:extLst>
            </p:cNvPr>
            <p:cNvSpPr/>
            <p:nvPr/>
          </p:nvSpPr>
          <p:spPr>
            <a:xfrm>
              <a:off x="3401722" y="2743836"/>
              <a:ext cx="894878" cy="1043959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pic>
          <p:nvPicPr>
            <p:cNvPr id="27" name="Picture 26" descr="https://www.openstack.org/software/images/mascots/nova.png">
              <a:extLst>
                <a:ext uri="{FF2B5EF4-FFF2-40B4-BE49-F238E27FC236}">
                  <a16:creationId xmlns:a16="http://schemas.microsoft.com/office/drawing/2014/main" id="{ECB40735-72FC-4FCA-A934-E69E6CC8BC74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1549" y="2940641"/>
              <a:ext cx="551260" cy="4801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9277FE5-B1A8-4E74-B8A6-C6DB2E9C8194}"/>
                </a:ext>
              </a:extLst>
            </p:cNvPr>
            <p:cNvSpPr txBox="1"/>
            <p:nvPr/>
          </p:nvSpPr>
          <p:spPr>
            <a:xfrm>
              <a:off x="3401722" y="2762426"/>
              <a:ext cx="901758" cy="15871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Compute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1DFEAC7-A730-4893-B268-8DAFD44CFB12}"/>
                </a:ext>
              </a:extLst>
            </p:cNvPr>
            <p:cNvSpPr txBox="1"/>
            <p:nvPr/>
          </p:nvSpPr>
          <p:spPr>
            <a:xfrm>
              <a:off x="3396900" y="3589110"/>
              <a:ext cx="880481" cy="19629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NOVA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20FF927-E99C-41B3-A672-403DE03B2D88}"/>
              </a:ext>
            </a:extLst>
          </p:cNvPr>
          <p:cNvGrpSpPr/>
          <p:nvPr/>
        </p:nvGrpSpPr>
        <p:grpSpPr>
          <a:xfrm>
            <a:off x="5306643" y="2447727"/>
            <a:ext cx="896839" cy="1043959"/>
            <a:chOff x="5306643" y="2732397"/>
            <a:chExt cx="896839" cy="104395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5500C82-0342-4A5C-A429-4C039F21DC17}"/>
                </a:ext>
              </a:extLst>
            </p:cNvPr>
            <p:cNvSpPr/>
            <p:nvPr/>
          </p:nvSpPr>
          <p:spPr>
            <a:xfrm>
              <a:off x="5306643" y="2732397"/>
              <a:ext cx="894878" cy="1043959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pic>
          <p:nvPicPr>
            <p:cNvPr id="33" name="Picture 32" descr="https://www.openstack.org/software/images/mascots/cinder.png">
              <a:extLst>
                <a:ext uri="{FF2B5EF4-FFF2-40B4-BE49-F238E27FC236}">
                  <a16:creationId xmlns:a16="http://schemas.microsoft.com/office/drawing/2014/main" id="{4546BEB2-B4E3-403C-81BB-EB24789597BE}"/>
                </a:ext>
              </a:extLst>
            </p:cNvPr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1983" y="2985197"/>
              <a:ext cx="485131" cy="4031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05CEAD6-B013-45F3-AF92-7D4F3CF0BBC3}"/>
                </a:ext>
              </a:extLst>
            </p:cNvPr>
            <p:cNvSpPr txBox="1"/>
            <p:nvPr/>
          </p:nvSpPr>
          <p:spPr>
            <a:xfrm>
              <a:off x="5306645" y="2752744"/>
              <a:ext cx="896837" cy="30436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Block</a:t>
              </a:r>
            </a:p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Storage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9D6F2A4-18CA-4959-ACD1-C3AF221F31DE}"/>
                </a:ext>
              </a:extLst>
            </p:cNvPr>
            <p:cNvSpPr txBox="1"/>
            <p:nvPr/>
          </p:nvSpPr>
          <p:spPr>
            <a:xfrm>
              <a:off x="5481716" y="3582532"/>
              <a:ext cx="529623" cy="18884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CINDER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8A9139A-6958-4887-93FA-E9AB639C5BB6}"/>
              </a:ext>
            </a:extLst>
          </p:cNvPr>
          <p:cNvGrpSpPr/>
          <p:nvPr/>
        </p:nvGrpSpPr>
        <p:grpSpPr>
          <a:xfrm>
            <a:off x="4354177" y="2447727"/>
            <a:ext cx="896836" cy="1072201"/>
            <a:chOff x="4354177" y="2732397"/>
            <a:chExt cx="896836" cy="107220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2014DC8-0525-4219-AD4C-539790BCF2A8}"/>
                </a:ext>
              </a:extLst>
            </p:cNvPr>
            <p:cNvSpPr/>
            <p:nvPr/>
          </p:nvSpPr>
          <p:spPr>
            <a:xfrm>
              <a:off x="4354177" y="2732397"/>
              <a:ext cx="894878" cy="1043959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pic>
          <p:nvPicPr>
            <p:cNvPr id="35" name="Picture 34" descr="https://www.openstack.org/software/images/mascots/neutron.png">
              <a:extLst>
                <a:ext uri="{FF2B5EF4-FFF2-40B4-BE49-F238E27FC236}">
                  <a16:creationId xmlns:a16="http://schemas.microsoft.com/office/drawing/2014/main" id="{EFC6E0D9-6E09-4DE9-AF3A-A5FACB8CE070}"/>
                </a:ext>
              </a:extLst>
            </p:cNvPr>
            <p:cNvPicPr/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0105" y="3061496"/>
              <a:ext cx="413851" cy="3404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C656BF5-AB4D-4B26-ACA3-241A23EBB91F}"/>
                </a:ext>
              </a:extLst>
            </p:cNvPr>
            <p:cNvSpPr txBox="1"/>
            <p:nvPr/>
          </p:nvSpPr>
          <p:spPr>
            <a:xfrm>
              <a:off x="4361141" y="2762768"/>
              <a:ext cx="889872" cy="30436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Networking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EF0CAE8-577D-4D5B-9702-8F3CDFB40D66}"/>
                </a:ext>
              </a:extLst>
            </p:cNvPr>
            <p:cNvSpPr txBox="1"/>
            <p:nvPr/>
          </p:nvSpPr>
          <p:spPr>
            <a:xfrm>
              <a:off x="4370158" y="3581428"/>
              <a:ext cx="865738" cy="22317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NEUTRON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F7DD8C9A-C7DD-4CD1-87DE-6A8407B46750}"/>
              </a:ext>
            </a:extLst>
          </p:cNvPr>
          <p:cNvSpPr/>
          <p:nvPr/>
        </p:nvSpPr>
        <p:spPr>
          <a:xfrm>
            <a:off x="4355516" y="1356689"/>
            <a:ext cx="4707901" cy="1015630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000" kern="1200" dirty="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5C125E2-8F17-4130-A4F9-8AEA108497A1}"/>
              </a:ext>
            </a:extLst>
          </p:cNvPr>
          <p:cNvGrpSpPr/>
          <p:nvPr/>
        </p:nvGrpSpPr>
        <p:grpSpPr>
          <a:xfrm>
            <a:off x="5791303" y="1381727"/>
            <a:ext cx="1393714" cy="1009170"/>
            <a:chOff x="4441360" y="1676314"/>
            <a:chExt cx="1393714" cy="1009170"/>
          </a:xfrm>
        </p:grpSpPr>
        <p:pic>
          <p:nvPicPr>
            <p:cNvPr id="37" name="Picture 36" descr="https://www.openstack.org/software/images/mascots/keystone.png">
              <a:extLst>
                <a:ext uri="{FF2B5EF4-FFF2-40B4-BE49-F238E27FC236}">
                  <a16:creationId xmlns:a16="http://schemas.microsoft.com/office/drawing/2014/main" id="{289A6C8A-1C08-46A6-A003-E79ADE023335}"/>
                </a:ext>
              </a:extLst>
            </p:cNvPr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143" y="1866590"/>
              <a:ext cx="524148" cy="4268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2E74F7B-06A3-4E60-91AB-DE9CBE1D96ED}"/>
                </a:ext>
              </a:extLst>
            </p:cNvPr>
            <p:cNvSpPr txBox="1"/>
            <p:nvPr/>
          </p:nvSpPr>
          <p:spPr>
            <a:xfrm>
              <a:off x="4441360" y="1676314"/>
              <a:ext cx="1393714" cy="11553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Tenant Services</a:t>
              </a:r>
            </a:p>
            <a:p>
              <a:pPr marL="0" indent="0" algn="ctr">
                <a:buFont typeface="Arial" pitchFamily="34" charset="0"/>
                <a:buNone/>
              </a:pPr>
              <a:endParaRPr lang="en-GB" sz="800" dirty="0">
                <a:latin typeface="Vodafone Rg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7C68949-4096-4DFC-AE8B-AA92551ED30A}"/>
                </a:ext>
              </a:extLst>
            </p:cNvPr>
            <p:cNvSpPr txBox="1"/>
            <p:nvPr/>
          </p:nvSpPr>
          <p:spPr>
            <a:xfrm>
              <a:off x="4447803" y="2454185"/>
              <a:ext cx="1380829" cy="23129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KEYSTONE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FA1F673-0290-440F-9ED9-E683506FB1D5}"/>
              </a:ext>
            </a:extLst>
          </p:cNvPr>
          <p:cNvGrpSpPr/>
          <p:nvPr/>
        </p:nvGrpSpPr>
        <p:grpSpPr>
          <a:xfrm>
            <a:off x="6265192" y="2433250"/>
            <a:ext cx="898917" cy="1043959"/>
            <a:chOff x="7188241" y="2725652"/>
            <a:chExt cx="898917" cy="104395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729A9CF-8A14-404F-B885-6F80328D2160}"/>
                </a:ext>
              </a:extLst>
            </p:cNvPr>
            <p:cNvSpPr/>
            <p:nvPr/>
          </p:nvSpPr>
          <p:spPr>
            <a:xfrm>
              <a:off x="7192399" y="2725652"/>
              <a:ext cx="894759" cy="1043959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pic>
          <p:nvPicPr>
            <p:cNvPr id="48" name="Picture 47" descr="https://www.openstack.org/software/images/mascots/glance.png">
              <a:extLst>
                <a:ext uri="{FF2B5EF4-FFF2-40B4-BE49-F238E27FC236}">
                  <a16:creationId xmlns:a16="http://schemas.microsoft.com/office/drawing/2014/main" id="{89FEA1AB-D497-45DE-894A-1DCC76BEA985}"/>
                </a:ext>
              </a:extLst>
            </p:cNvPr>
            <p:cNvPicPr/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1209" y="3000844"/>
              <a:ext cx="457468" cy="3756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954910C-8851-4186-959E-897674AAEEF3}"/>
                </a:ext>
              </a:extLst>
            </p:cNvPr>
            <p:cNvSpPr txBox="1"/>
            <p:nvPr/>
          </p:nvSpPr>
          <p:spPr>
            <a:xfrm>
              <a:off x="7188241" y="2757549"/>
              <a:ext cx="881111" cy="30436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OS Image </a:t>
              </a:r>
            </a:p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Repository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A1CACE3-1849-4178-B75A-32B6E2696237}"/>
                </a:ext>
              </a:extLst>
            </p:cNvPr>
            <p:cNvSpPr txBox="1"/>
            <p:nvPr/>
          </p:nvSpPr>
          <p:spPr>
            <a:xfrm>
              <a:off x="7200780" y="3582207"/>
              <a:ext cx="879760" cy="18111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GLANCE</a:t>
              </a:r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35F1256A-92C9-45DE-9140-917B984B7163}"/>
              </a:ext>
            </a:extLst>
          </p:cNvPr>
          <p:cNvSpPr/>
          <p:nvPr/>
        </p:nvSpPr>
        <p:spPr>
          <a:xfrm>
            <a:off x="9311380" y="1452482"/>
            <a:ext cx="1460028" cy="774112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b="1" dirty="0">
                <a:solidFill>
                  <a:schemeClr val="tx1"/>
                </a:solidFill>
                <a:latin typeface="Vodafone Rg" pitchFamily="34" charset="0"/>
              </a:rPr>
              <a:t>Cloud Deployment (Foundation)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DDF61DD-308E-4DED-A4BF-B614B9121A53}"/>
              </a:ext>
            </a:extLst>
          </p:cNvPr>
          <p:cNvGrpSpPr/>
          <p:nvPr/>
        </p:nvGrpSpPr>
        <p:grpSpPr>
          <a:xfrm>
            <a:off x="7224644" y="2436903"/>
            <a:ext cx="894878" cy="1043959"/>
            <a:chOff x="9804945" y="1602735"/>
            <a:chExt cx="894878" cy="104395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D0E0FD6-D1D9-42C0-A6FD-7598543FDC9A}"/>
                </a:ext>
              </a:extLst>
            </p:cNvPr>
            <p:cNvSpPr/>
            <p:nvPr/>
          </p:nvSpPr>
          <p:spPr>
            <a:xfrm>
              <a:off x="9804945" y="1602735"/>
              <a:ext cx="894878" cy="1043959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00" kern="1200" dirty="0">
                  <a:solidFill>
                    <a:srgbClr val="34342B"/>
                  </a:solidFill>
                  <a:latin typeface="Vodafone Rg" pitchFamily="34" charset="0"/>
                  <a:ea typeface="+mn-ea"/>
                  <a:cs typeface="+mn-cs"/>
                </a:rPr>
                <a:t>\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0E91672-12EF-4A5E-96D9-93FF6BCA8EDE}"/>
                </a:ext>
              </a:extLst>
            </p:cNvPr>
            <p:cNvSpPr txBox="1"/>
            <p:nvPr/>
          </p:nvSpPr>
          <p:spPr>
            <a:xfrm>
              <a:off x="9815497" y="1622301"/>
              <a:ext cx="884325" cy="30436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Object</a:t>
              </a:r>
            </a:p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Storage</a:t>
              </a:r>
            </a:p>
          </p:txBody>
        </p:sp>
        <p:pic>
          <p:nvPicPr>
            <p:cNvPr id="41" name="Picture 40" descr="https://www.openstack.org/software/images/mascots/swift.png">
              <a:extLst>
                <a:ext uri="{FF2B5EF4-FFF2-40B4-BE49-F238E27FC236}">
                  <a16:creationId xmlns:a16="http://schemas.microsoft.com/office/drawing/2014/main" id="{E5C52212-FD82-4D43-8CBC-8B2B1B73C089}"/>
                </a:ext>
              </a:extLst>
            </p:cNvPr>
            <p:cNvPicPr/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57278" y="1966036"/>
              <a:ext cx="388462" cy="3192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8527020-FA5B-4E3F-AB88-8948EA6DCF92}"/>
                </a:ext>
              </a:extLst>
            </p:cNvPr>
            <p:cNvSpPr txBox="1"/>
            <p:nvPr/>
          </p:nvSpPr>
          <p:spPr>
            <a:xfrm>
              <a:off x="9812799" y="2364637"/>
              <a:ext cx="877420" cy="18884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SWIFT or compatible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2E13E18-2623-4265-9DFF-C3BD45C44F4D}"/>
              </a:ext>
            </a:extLst>
          </p:cNvPr>
          <p:cNvGrpSpPr/>
          <p:nvPr/>
        </p:nvGrpSpPr>
        <p:grpSpPr>
          <a:xfrm>
            <a:off x="8157022" y="2436903"/>
            <a:ext cx="906396" cy="1034021"/>
            <a:chOff x="8091870" y="3344065"/>
            <a:chExt cx="906396" cy="103402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D95563F-B434-4B5C-96C8-45979B8E5B1C}"/>
                </a:ext>
              </a:extLst>
            </p:cNvPr>
            <p:cNvSpPr/>
            <p:nvPr/>
          </p:nvSpPr>
          <p:spPr>
            <a:xfrm>
              <a:off x="8120436" y="3344065"/>
              <a:ext cx="877830" cy="1034021"/>
            </a:xfrm>
            <a:prstGeom prst="rect">
              <a:avLst/>
            </a:prstGeom>
            <a:solidFill>
              <a:srgbClr val="92D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pic>
          <p:nvPicPr>
            <p:cNvPr id="23" name="Picture 4" descr="https://www.openstack.org/themes/openstack/images/project-mascots/Ironic/OpenStack_Project_Ironic_vertical.png">
              <a:extLst>
                <a:ext uri="{FF2B5EF4-FFF2-40B4-BE49-F238E27FC236}">
                  <a16:creationId xmlns:a16="http://schemas.microsoft.com/office/drawing/2014/main" id="{B87AC287-4EB8-4407-B472-8056D47159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0315" y="3684441"/>
              <a:ext cx="538358" cy="5274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D8822F2-9C2E-4965-A310-65B6349ED15E}"/>
                </a:ext>
              </a:extLst>
            </p:cNvPr>
            <p:cNvSpPr txBox="1"/>
            <p:nvPr/>
          </p:nvSpPr>
          <p:spPr>
            <a:xfrm>
              <a:off x="8091870" y="3364449"/>
              <a:ext cx="894879" cy="30436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 err="1">
                  <a:latin typeface="Vodafone Rg" pitchFamily="34" charset="0"/>
                </a:rPr>
                <a:t>BMaaS</a:t>
              </a:r>
              <a:endParaRPr lang="en-GB" sz="800" b="1" dirty="0">
                <a:latin typeface="Vodafone Rg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764283F-999F-4056-91F9-625293D753D6}"/>
                </a:ext>
              </a:extLst>
            </p:cNvPr>
            <p:cNvSpPr txBox="1"/>
            <p:nvPr/>
          </p:nvSpPr>
          <p:spPr>
            <a:xfrm>
              <a:off x="8329888" y="4229175"/>
              <a:ext cx="440819" cy="113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700" dirty="0">
                  <a:latin typeface="Vodafone Rg" pitchFamily="34" charset="0"/>
                </a:rPr>
                <a:t>Optional</a:t>
              </a:r>
            </a:p>
          </p:txBody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97345766-6DF9-4F60-94F2-98F471B1862B}"/>
              </a:ext>
            </a:extLst>
          </p:cNvPr>
          <p:cNvSpPr/>
          <p:nvPr/>
        </p:nvSpPr>
        <p:spPr>
          <a:xfrm>
            <a:off x="5306643" y="3585062"/>
            <a:ext cx="3756774" cy="221097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b="1" dirty="0">
                <a:solidFill>
                  <a:schemeClr val="tx1"/>
                </a:solidFill>
                <a:latin typeface="Vodafone Rg" pitchFamily="34" charset="0"/>
              </a:rPr>
              <a:t>Common Services for OpenStack </a:t>
            </a:r>
            <a:r>
              <a:rPr lang="en-GB" sz="1000" b="1" kern="1200" dirty="0">
                <a:solidFill>
                  <a:schemeClr val="tx1"/>
                </a:solidFill>
                <a:latin typeface="Vodafone Rg" pitchFamily="34" charset="0"/>
                <a:ea typeface="+mn-ea"/>
                <a:cs typeface="+mn-cs"/>
              </a:rPr>
              <a:t>(databases, messaging, etc.)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DD39477-3BAA-4452-802D-198AA45643DC}"/>
              </a:ext>
            </a:extLst>
          </p:cNvPr>
          <p:cNvGrpSpPr/>
          <p:nvPr/>
        </p:nvGrpSpPr>
        <p:grpSpPr>
          <a:xfrm>
            <a:off x="5893333" y="4369848"/>
            <a:ext cx="906580" cy="1043959"/>
            <a:chOff x="3396900" y="2743836"/>
            <a:chExt cx="906580" cy="1043959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CD22D21-8A44-42E6-AAD2-32A3F93AFF6B}"/>
                </a:ext>
              </a:extLst>
            </p:cNvPr>
            <p:cNvSpPr/>
            <p:nvPr/>
          </p:nvSpPr>
          <p:spPr>
            <a:xfrm>
              <a:off x="3401722" y="2743836"/>
              <a:ext cx="894878" cy="1043959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pic>
          <p:nvPicPr>
            <p:cNvPr id="93" name="Picture 92" descr="https://www.openstack.org/software/images/mascots/nova.png">
              <a:extLst>
                <a:ext uri="{FF2B5EF4-FFF2-40B4-BE49-F238E27FC236}">
                  <a16:creationId xmlns:a16="http://schemas.microsoft.com/office/drawing/2014/main" id="{69B3E325-06AE-4D36-B0AE-D65316584245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1549" y="2940641"/>
              <a:ext cx="551260" cy="4801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CD5E43C-3146-46FF-8715-48F3B0D2D036}"/>
                </a:ext>
              </a:extLst>
            </p:cNvPr>
            <p:cNvSpPr txBox="1"/>
            <p:nvPr/>
          </p:nvSpPr>
          <p:spPr>
            <a:xfrm>
              <a:off x="3401722" y="2762426"/>
              <a:ext cx="901758" cy="15871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Compute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F9F5FBE-19BB-40B5-A081-B4D99E53F035}"/>
                </a:ext>
              </a:extLst>
            </p:cNvPr>
            <p:cNvSpPr txBox="1"/>
            <p:nvPr/>
          </p:nvSpPr>
          <p:spPr>
            <a:xfrm>
              <a:off x="3396900" y="3589110"/>
              <a:ext cx="880481" cy="19629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NOVA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1496DF4-2716-4871-A692-595830395D7A}"/>
              </a:ext>
            </a:extLst>
          </p:cNvPr>
          <p:cNvGrpSpPr/>
          <p:nvPr/>
        </p:nvGrpSpPr>
        <p:grpSpPr>
          <a:xfrm>
            <a:off x="6869095" y="4369848"/>
            <a:ext cx="896836" cy="1072201"/>
            <a:chOff x="4354177" y="2732397"/>
            <a:chExt cx="896836" cy="1072201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66D0311-F33E-4C88-A48B-3E6028231EBF}"/>
                </a:ext>
              </a:extLst>
            </p:cNvPr>
            <p:cNvSpPr/>
            <p:nvPr/>
          </p:nvSpPr>
          <p:spPr>
            <a:xfrm>
              <a:off x="4354177" y="2732397"/>
              <a:ext cx="894878" cy="1043959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pic>
          <p:nvPicPr>
            <p:cNvPr id="98" name="Picture 97" descr="https://www.openstack.org/software/images/mascots/neutron.png">
              <a:extLst>
                <a:ext uri="{FF2B5EF4-FFF2-40B4-BE49-F238E27FC236}">
                  <a16:creationId xmlns:a16="http://schemas.microsoft.com/office/drawing/2014/main" id="{E97AA84E-019C-414E-8F87-ED53AB7EDE7A}"/>
                </a:ext>
              </a:extLst>
            </p:cNvPr>
            <p:cNvPicPr/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0105" y="3061496"/>
              <a:ext cx="413851" cy="3404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590A62D-4DF9-4ED0-8740-1033D0C64E25}"/>
                </a:ext>
              </a:extLst>
            </p:cNvPr>
            <p:cNvSpPr txBox="1"/>
            <p:nvPr/>
          </p:nvSpPr>
          <p:spPr>
            <a:xfrm>
              <a:off x="4361141" y="2762768"/>
              <a:ext cx="889872" cy="30436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Networking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6ABD3F9-1358-4D8B-BBF5-9399188C80DA}"/>
                </a:ext>
              </a:extLst>
            </p:cNvPr>
            <p:cNvSpPr txBox="1"/>
            <p:nvPr/>
          </p:nvSpPr>
          <p:spPr>
            <a:xfrm>
              <a:off x="4370158" y="3581428"/>
              <a:ext cx="865738" cy="22317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NEUTRON</a:t>
              </a:r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12E0DF3-4FE0-4F5C-9475-3D8E3C2B0E10}"/>
              </a:ext>
            </a:extLst>
          </p:cNvPr>
          <p:cNvSpPr/>
          <p:nvPr/>
        </p:nvSpPr>
        <p:spPr>
          <a:xfrm>
            <a:off x="4354176" y="3576088"/>
            <a:ext cx="881719" cy="221097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b="1" kern="1200" dirty="0">
                <a:solidFill>
                  <a:schemeClr val="tx1"/>
                </a:solidFill>
                <a:latin typeface="Vodafone Rg" pitchFamily="34" charset="0"/>
                <a:ea typeface="+mn-ea"/>
                <a:cs typeface="+mn-cs"/>
              </a:rPr>
              <a:t>Monitoring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225518F-C42C-41BD-8399-A77D29119436}"/>
              </a:ext>
            </a:extLst>
          </p:cNvPr>
          <p:cNvSpPr/>
          <p:nvPr/>
        </p:nvSpPr>
        <p:spPr>
          <a:xfrm>
            <a:off x="3405994" y="3576088"/>
            <a:ext cx="881719" cy="221097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b="1" kern="1200" dirty="0">
                <a:solidFill>
                  <a:schemeClr val="tx1"/>
                </a:solidFill>
                <a:latin typeface="Vodafone Rg" pitchFamily="34" charset="0"/>
                <a:ea typeface="+mn-ea"/>
                <a:cs typeface="+mn-cs"/>
              </a:rPr>
              <a:t>Alerting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13C0EF6-6BEB-433C-8768-B38A418E5990}"/>
              </a:ext>
            </a:extLst>
          </p:cNvPr>
          <p:cNvGrpSpPr/>
          <p:nvPr/>
        </p:nvGrpSpPr>
        <p:grpSpPr>
          <a:xfrm>
            <a:off x="7875235" y="4374379"/>
            <a:ext cx="896836" cy="1043959"/>
            <a:chOff x="7793663" y="4153047"/>
            <a:chExt cx="896836" cy="1043959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CE402155-F3F6-4625-B81C-95CEB0DA193B}"/>
                </a:ext>
              </a:extLst>
            </p:cNvPr>
            <p:cNvSpPr/>
            <p:nvPr/>
          </p:nvSpPr>
          <p:spPr>
            <a:xfrm>
              <a:off x="7795621" y="4153047"/>
              <a:ext cx="894878" cy="1043959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C0D3D70-7583-41E0-8A0B-4A1A3E497CF3}"/>
                </a:ext>
              </a:extLst>
            </p:cNvPr>
            <p:cNvSpPr txBox="1"/>
            <p:nvPr/>
          </p:nvSpPr>
          <p:spPr>
            <a:xfrm>
              <a:off x="7941050" y="4919683"/>
              <a:ext cx="668996" cy="16339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 err="1">
                  <a:latin typeface="Vodafone Rg" pitchFamily="34" charset="0"/>
                </a:rPr>
                <a:t>Qemu</a:t>
              </a:r>
              <a:r>
                <a:rPr lang="en-GB" sz="800" b="1" dirty="0">
                  <a:latin typeface="Vodafone Rg" pitchFamily="34" charset="0"/>
                </a:rPr>
                <a:t>/KVM</a:t>
              </a: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8036012" y="4488258"/>
              <a:ext cx="405174" cy="311261"/>
              <a:chOff x="8372902" y="4543779"/>
              <a:chExt cx="405174" cy="311261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8372902" y="4543779"/>
                <a:ext cx="405174" cy="311261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8422982" y="4594270"/>
                <a:ext cx="89209" cy="139477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8530771" y="4594270"/>
                <a:ext cx="89209" cy="139477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8638632" y="4594270"/>
                <a:ext cx="89209" cy="139477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8422871" y="4759246"/>
                <a:ext cx="304971" cy="65289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AEC823E-0283-4C1F-A087-9B4C55ECDAB8}"/>
                </a:ext>
              </a:extLst>
            </p:cNvPr>
            <p:cNvSpPr txBox="1"/>
            <p:nvPr/>
          </p:nvSpPr>
          <p:spPr>
            <a:xfrm>
              <a:off x="7793663" y="4182894"/>
              <a:ext cx="889872" cy="30436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Hypervisor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23F16CB-43BB-46CC-9E43-5E5F89A89CFB}"/>
              </a:ext>
            </a:extLst>
          </p:cNvPr>
          <p:cNvGrpSpPr/>
          <p:nvPr/>
        </p:nvGrpSpPr>
        <p:grpSpPr>
          <a:xfrm>
            <a:off x="4900535" y="4369435"/>
            <a:ext cx="905717" cy="1033544"/>
            <a:chOff x="3396900" y="2754251"/>
            <a:chExt cx="905717" cy="1033544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C54F51C-C6CF-45B2-995B-C95F9FDF3677}"/>
                </a:ext>
              </a:extLst>
            </p:cNvPr>
            <p:cNvSpPr/>
            <p:nvPr/>
          </p:nvSpPr>
          <p:spPr>
            <a:xfrm>
              <a:off x="3401722" y="2754251"/>
              <a:ext cx="894878" cy="1033544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DF03EA4-5544-49FA-80A9-59B34F356762}"/>
                </a:ext>
              </a:extLst>
            </p:cNvPr>
            <p:cNvSpPr txBox="1"/>
            <p:nvPr/>
          </p:nvSpPr>
          <p:spPr>
            <a:xfrm>
              <a:off x="3400859" y="2787269"/>
              <a:ext cx="901758" cy="15871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Virtual switch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F66E979-99E2-4833-9ABF-E57CE37152A4}"/>
                </a:ext>
              </a:extLst>
            </p:cNvPr>
            <p:cNvSpPr txBox="1"/>
            <p:nvPr/>
          </p:nvSpPr>
          <p:spPr>
            <a:xfrm>
              <a:off x="3396900" y="3589110"/>
              <a:ext cx="880481" cy="19629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 err="1">
                  <a:latin typeface="Vodafone Rg" pitchFamily="34" charset="0"/>
                </a:rPr>
                <a:t>OvS</a:t>
              </a:r>
              <a:r>
                <a:rPr lang="en-GB" sz="800" b="1" dirty="0">
                  <a:latin typeface="Vodafone Rg" pitchFamily="34" charset="0"/>
                </a:rPr>
                <a:t> / DPDK</a:t>
              </a:r>
            </a:p>
          </p:txBody>
        </p:sp>
      </p:grpSp>
      <p:pic>
        <p:nvPicPr>
          <p:cNvPr id="55" name="Picture 54">
            <a:extLst>
              <a:ext uri="{FF2B5EF4-FFF2-40B4-BE49-F238E27FC236}">
                <a16:creationId xmlns:a16="http://schemas.microsoft.com/office/drawing/2014/main" id="{8F337140-3308-4578-9B50-F27C10601492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42494" y="4622053"/>
            <a:ext cx="339260" cy="213919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9D81D0A9-DCD3-4753-BCA5-1BAD8534246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069" y="4888273"/>
            <a:ext cx="426110" cy="234824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CAD5372E-BB4A-450C-88AC-9F2098D43162}"/>
              </a:ext>
            </a:extLst>
          </p:cNvPr>
          <p:cNvSpPr/>
          <p:nvPr/>
        </p:nvSpPr>
        <p:spPr>
          <a:xfrm>
            <a:off x="5893333" y="5472816"/>
            <a:ext cx="878728" cy="221097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b="1" kern="1200" dirty="0">
                <a:solidFill>
                  <a:schemeClr val="tx1"/>
                </a:solidFill>
                <a:latin typeface="Vodafone Rg" pitchFamily="34" charset="0"/>
                <a:ea typeface="+mn-ea"/>
                <a:cs typeface="+mn-cs"/>
              </a:rPr>
              <a:t>Monitoring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129B30A-03E5-4288-922C-75141416A189}"/>
              </a:ext>
            </a:extLst>
          </p:cNvPr>
          <p:cNvSpPr/>
          <p:nvPr/>
        </p:nvSpPr>
        <p:spPr>
          <a:xfrm>
            <a:off x="4909452" y="5472816"/>
            <a:ext cx="878728" cy="221097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b="1" kern="1200" dirty="0">
                <a:solidFill>
                  <a:schemeClr val="tx1"/>
                </a:solidFill>
                <a:latin typeface="Vodafone Rg" pitchFamily="34" charset="0"/>
                <a:ea typeface="+mn-ea"/>
                <a:cs typeface="+mn-cs"/>
              </a:rPr>
              <a:t>Alerting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C375A5F-8562-48D1-9649-068B66A6B1C5}"/>
              </a:ext>
            </a:extLst>
          </p:cNvPr>
          <p:cNvSpPr/>
          <p:nvPr/>
        </p:nvSpPr>
        <p:spPr>
          <a:xfrm>
            <a:off x="9280134" y="2359547"/>
            <a:ext cx="1862974" cy="88948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vert" wrap="square" lIns="6350" tIns="6350" rIns="6350" bIns="6350" numCol="1" spcCol="1270" rtlCol="0" anchor="t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800" b="1" dirty="0">
                <a:solidFill>
                  <a:srgbClr val="34342B"/>
                </a:solidFill>
                <a:latin typeface="Vodafone Rg" pitchFamily="34" charset="0"/>
              </a:rPr>
              <a:t>Logging, monitoring and alerting node(s)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468ABAF-C1C6-4E66-918B-88CEB97F8B20}"/>
              </a:ext>
            </a:extLst>
          </p:cNvPr>
          <p:cNvSpPr/>
          <p:nvPr/>
        </p:nvSpPr>
        <p:spPr>
          <a:xfrm>
            <a:off x="9330823" y="2410706"/>
            <a:ext cx="1460028" cy="774112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b="1" dirty="0">
                <a:solidFill>
                  <a:schemeClr val="tx1"/>
                </a:solidFill>
                <a:latin typeface="Vodafone Rg" pitchFamily="34" charset="0"/>
              </a:rPr>
              <a:t>Logging</a:t>
            </a:r>
          </a:p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b="1" dirty="0">
                <a:solidFill>
                  <a:schemeClr val="tx1"/>
                </a:solidFill>
                <a:latin typeface="Vodafone Rg" pitchFamily="34" charset="0"/>
              </a:rPr>
              <a:t>Monitoring</a:t>
            </a:r>
          </a:p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b="1" dirty="0">
                <a:solidFill>
                  <a:schemeClr val="tx1"/>
                </a:solidFill>
                <a:latin typeface="Vodafone Rg" pitchFamily="34" charset="0"/>
              </a:rPr>
              <a:t>Alerting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20A29D1-E41C-451E-88E3-B0B45173D729}"/>
              </a:ext>
            </a:extLst>
          </p:cNvPr>
          <p:cNvSpPr/>
          <p:nvPr/>
        </p:nvSpPr>
        <p:spPr>
          <a:xfrm>
            <a:off x="9280134" y="3317594"/>
            <a:ext cx="1862974" cy="88948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vert" wrap="square" lIns="6350" tIns="6350" rIns="6350" bIns="6350" numCol="1" spcCol="1270" rtlCol="0" anchor="t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rgbClr val="34342B"/>
                </a:solidFill>
                <a:latin typeface="Vodafone Rg" pitchFamily="34" charset="0"/>
              </a:rPr>
              <a:t>Storage nodes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6E25094-D7D8-4CAA-B7B2-2A4FB48A6233}"/>
              </a:ext>
            </a:extLst>
          </p:cNvPr>
          <p:cNvSpPr/>
          <p:nvPr/>
        </p:nvSpPr>
        <p:spPr>
          <a:xfrm>
            <a:off x="9330823" y="3368753"/>
            <a:ext cx="1460028" cy="774112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b="1" dirty="0">
                <a:solidFill>
                  <a:schemeClr val="tx1"/>
                </a:solidFill>
                <a:latin typeface="Vodafone Rg" pitchFamily="34" charset="0"/>
              </a:rPr>
              <a:t>Shared Storage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8CDBA7C-5047-4A21-AA63-1F05D108CE98}"/>
              </a:ext>
            </a:extLst>
          </p:cNvPr>
          <p:cNvSpPr/>
          <p:nvPr/>
        </p:nvSpPr>
        <p:spPr>
          <a:xfrm>
            <a:off x="3398212" y="3868527"/>
            <a:ext cx="5653689" cy="272932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b="1" dirty="0">
                <a:solidFill>
                  <a:schemeClr val="tx1"/>
                </a:solidFill>
                <a:latin typeface="Vodafone Rg" pitchFamily="34" charset="0"/>
              </a:rPr>
              <a:t>Host OS + Hardware Drivers</a:t>
            </a:r>
            <a:endParaRPr lang="en-GB" sz="1000" b="1" kern="1200" dirty="0">
              <a:solidFill>
                <a:schemeClr val="tx1"/>
              </a:solidFill>
              <a:latin typeface="Vodafone Rg" pitchFamily="34" charset="0"/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2AF446D-EE30-4F6B-A680-0618467870F9}"/>
              </a:ext>
            </a:extLst>
          </p:cNvPr>
          <p:cNvGrpSpPr/>
          <p:nvPr/>
        </p:nvGrpSpPr>
        <p:grpSpPr>
          <a:xfrm>
            <a:off x="3901317" y="4377877"/>
            <a:ext cx="905717" cy="1033544"/>
            <a:chOff x="3396900" y="2754251"/>
            <a:chExt cx="905717" cy="1033544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63B3DF2F-C3DC-4D7B-8AF8-76A1E689CB47}"/>
                </a:ext>
              </a:extLst>
            </p:cNvPr>
            <p:cNvSpPr/>
            <p:nvPr/>
          </p:nvSpPr>
          <p:spPr>
            <a:xfrm>
              <a:off x="3401722" y="2754251"/>
              <a:ext cx="894878" cy="1033544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EBF8EB4-D5D2-4A78-9075-3201E9D740E1}"/>
                </a:ext>
              </a:extLst>
            </p:cNvPr>
            <p:cNvSpPr txBox="1"/>
            <p:nvPr/>
          </p:nvSpPr>
          <p:spPr>
            <a:xfrm>
              <a:off x="3400859" y="2787269"/>
              <a:ext cx="901758" cy="15871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 err="1">
                  <a:latin typeface="Vodafone Rg" pitchFamily="34" charset="0"/>
                </a:rPr>
                <a:t>vRouter</a:t>
              </a:r>
              <a:endParaRPr lang="en-GB" sz="800" b="1" dirty="0">
                <a:latin typeface="Vodafone Rg" pitchFamily="34" charset="0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37B7EBC-83DB-42E5-BC91-DF28D0CDD6BE}"/>
                </a:ext>
              </a:extLst>
            </p:cNvPr>
            <p:cNvSpPr txBox="1"/>
            <p:nvPr/>
          </p:nvSpPr>
          <p:spPr>
            <a:xfrm>
              <a:off x="3396900" y="3589110"/>
              <a:ext cx="880481" cy="19629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 err="1">
                  <a:latin typeface="Vodafone Rg" pitchFamily="34" charset="0"/>
                </a:rPr>
                <a:t>vR</a:t>
              </a:r>
              <a:r>
                <a:rPr lang="en-GB" sz="800" b="1" dirty="0">
                  <a:latin typeface="Vodafone Rg" pitchFamily="34" charset="0"/>
                </a:rPr>
                <a:t> / DPDK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42804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F1BF8ADC-0D50-4CB1-BC33-3585CDA66F39}"/>
              </a:ext>
            </a:extLst>
          </p:cNvPr>
          <p:cNvGrpSpPr/>
          <p:nvPr/>
        </p:nvGrpSpPr>
        <p:grpSpPr>
          <a:xfrm>
            <a:off x="2120471" y="156667"/>
            <a:ext cx="7951057" cy="6140318"/>
            <a:chOff x="2226613" y="345353"/>
            <a:chExt cx="7951057" cy="6140318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6F92D29-2AE9-4B94-95DD-EA2561C00EC2}"/>
                </a:ext>
              </a:extLst>
            </p:cNvPr>
            <p:cNvGrpSpPr/>
            <p:nvPr/>
          </p:nvGrpSpPr>
          <p:grpSpPr>
            <a:xfrm>
              <a:off x="6815423" y="345353"/>
              <a:ext cx="3362247" cy="6140318"/>
              <a:chOff x="6815423" y="345353"/>
              <a:chExt cx="3362247" cy="6140318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F474013-CC9B-4273-9278-D9911D15BDC8}"/>
                  </a:ext>
                </a:extLst>
              </p:cNvPr>
              <p:cNvSpPr/>
              <p:nvPr/>
            </p:nvSpPr>
            <p:spPr>
              <a:xfrm>
                <a:off x="6815423" y="345353"/>
                <a:ext cx="3362247" cy="60184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5B33857-2C1E-47A6-AF1C-84631751D56A}"/>
                  </a:ext>
                </a:extLst>
              </p:cNvPr>
              <p:cNvSpPr txBox="1"/>
              <p:nvPr/>
            </p:nvSpPr>
            <p:spPr>
              <a:xfrm>
                <a:off x="7934533" y="6224061"/>
                <a:ext cx="1124026" cy="261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Compute Nodes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BD73D480-28C5-490A-A91D-D8D2BAECE647}"/>
                  </a:ext>
                </a:extLst>
              </p:cNvPr>
              <p:cNvGrpSpPr/>
              <p:nvPr/>
            </p:nvGrpSpPr>
            <p:grpSpPr>
              <a:xfrm>
                <a:off x="7036942" y="483159"/>
                <a:ext cx="2919209" cy="5611268"/>
                <a:chOff x="7060330" y="483159"/>
                <a:chExt cx="2919209" cy="5611268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C30A9F6F-B6DC-4218-B730-7070D2DD9C02}"/>
                    </a:ext>
                  </a:extLst>
                </p:cNvPr>
                <p:cNvSpPr/>
                <p:nvPr/>
              </p:nvSpPr>
              <p:spPr>
                <a:xfrm>
                  <a:off x="7060330" y="5639248"/>
                  <a:ext cx="2901936" cy="455179"/>
                </a:xfrm>
                <a:prstGeom prst="rect">
                  <a:avLst/>
                </a:prstGeom>
                <a:solidFill>
                  <a:srgbClr val="A4CC91"/>
                </a:solidFill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Physical Infrastructure Resources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8DA00CDA-6A14-443F-915D-766E32FC49A7}"/>
                    </a:ext>
                  </a:extLst>
                </p:cNvPr>
                <p:cNvSpPr/>
                <p:nvPr/>
              </p:nvSpPr>
              <p:spPr>
                <a:xfrm>
                  <a:off x="7077603" y="5102595"/>
                  <a:ext cx="2901936" cy="455179"/>
                </a:xfrm>
                <a:prstGeom prst="rect">
                  <a:avLst/>
                </a:prstGeom>
                <a:solidFill>
                  <a:srgbClr val="A4CC91"/>
                </a:solidFill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Operating System Kernel</a:t>
                  </a: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E1C4175F-4E44-47AB-89EF-DEF0CA785CC2}"/>
                    </a:ext>
                  </a:extLst>
                </p:cNvPr>
                <p:cNvSpPr/>
                <p:nvPr/>
              </p:nvSpPr>
              <p:spPr>
                <a:xfrm>
                  <a:off x="7077603" y="4565940"/>
                  <a:ext cx="2901936" cy="455179"/>
                </a:xfrm>
                <a:prstGeom prst="rect">
                  <a:avLst/>
                </a:prstGeom>
                <a:solidFill>
                  <a:srgbClr val="A4CC91"/>
                </a:solidFill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Underlay Network</a:t>
                  </a: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ECF38070-8F6B-4B9D-A218-53D1B5BB6D27}"/>
                    </a:ext>
                  </a:extLst>
                </p:cNvPr>
                <p:cNvSpPr/>
                <p:nvPr/>
              </p:nvSpPr>
              <p:spPr>
                <a:xfrm>
                  <a:off x="7077603" y="4029285"/>
                  <a:ext cx="2901936" cy="455179"/>
                </a:xfrm>
                <a:prstGeom prst="rect">
                  <a:avLst/>
                </a:prstGeom>
                <a:solidFill>
                  <a:srgbClr val="A4CC91"/>
                </a:solidFill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en-US" sz="1100" b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Container Orchestration</a:t>
                  </a:r>
                </a:p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Kubernetes / Kubelet</a:t>
                  </a: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F23F6BB3-6B29-4C7E-AE2F-3DC5E53BA3C7}"/>
                    </a:ext>
                  </a:extLst>
                </p:cNvPr>
                <p:cNvSpPr/>
                <p:nvPr/>
              </p:nvSpPr>
              <p:spPr>
                <a:xfrm>
                  <a:off x="7068977" y="3492630"/>
                  <a:ext cx="2901936" cy="455179"/>
                </a:xfrm>
                <a:prstGeom prst="rect">
                  <a:avLst/>
                </a:prstGeom>
                <a:solidFill>
                  <a:srgbClr val="A4CC91"/>
                </a:solidFill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Container Runtime</a:t>
                  </a: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F9D3C8CC-CA90-4448-9380-485303F1556A}"/>
                    </a:ext>
                  </a:extLst>
                </p:cNvPr>
                <p:cNvSpPr/>
                <p:nvPr/>
              </p:nvSpPr>
              <p:spPr>
                <a:xfrm>
                  <a:off x="7060330" y="2955975"/>
                  <a:ext cx="2901936" cy="455179"/>
                </a:xfrm>
                <a:prstGeom prst="rect">
                  <a:avLst/>
                </a:prstGeom>
                <a:solidFill>
                  <a:srgbClr val="A4CC91"/>
                </a:solidFill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en-US" sz="1100" b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Container Networking</a:t>
                  </a:r>
                </a:p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CNI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5336B0A7-D81D-4469-B114-998D206AE90F}"/>
                    </a:ext>
                  </a:extLst>
                </p:cNvPr>
                <p:cNvSpPr/>
                <p:nvPr/>
              </p:nvSpPr>
              <p:spPr>
                <a:xfrm>
                  <a:off x="7060330" y="2456067"/>
                  <a:ext cx="2901936" cy="455179"/>
                </a:xfrm>
                <a:prstGeom prst="rect">
                  <a:avLst/>
                </a:prstGeom>
                <a:solidFill>
                  <a:srgbClr val="A4CC91"/>
                </a:solidFill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Libvirt/KVM</a:t>
                  </a: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862D81F7-9577-4164-9899-FAB3EEFD1B41}"/>
                    </a:ext>
                  </a:extLst>
                </p:cNvPr>
                <p:cNvSpPr/>
                <p:nvPr/>
              </p:nvSpPr>
              <p:spPr>
                <a:xfrm>
                  <a:off x="7068606" y="1956159"/>
                  <a:ext cx="2901936" cy="455179"/>
                </a:xfrm>
                <a:prstGeom prst="rect">
                  <a:avLst/>
                </a:prstGeom>
                <a:solidFill>
                  <a:srgbClr val="A4CC91"/>
                </a:solidFill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Nova-compute , Neutron-agent</a:t>
                  </a:r>
                </a:p>
              </p:txBody>
            </p:sp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2CDD089C-E302-4A71-9CF3-28988AC99B05}"/>
                    </a:ext>
                  </a:extLst>
                </p:cNvPr>
                <p:cNvGrpSpPr/>
                <p:nvPr/>
              </p:nvGrpSpPr>
              <p:grpSpPr>
                <a:xfrm>
                  <a:off x="7060330" y="483159"/>
                  <a:ext cx="2919209" cy="1404695"/>
                  <a:chOff x="7060330" y="483159"/>
                  <a:chExt cx="2919209" cy="1404695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88E4A577-2592-4EF4-BC39-7B11B1FDD250}"/>
                      </a:ext>
                    </a:extLst>
                  </p:cNvPr>
                  <p:cNvSpPr/>
                  <p:nvPr/>
                </p:nvSpPr>
                <p:spPr>
                  <a:xfrm>
                    <a:off x="7060330" y="483159"/>
                    <a:ext cx="2919209" cy="1404695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>
                      <a:solidFill>
                        <a:schemeClr val="accent2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sz="1400" dirty="0">
                      <a:solidFill>
                        <a:schemeClr val="accent2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sz="1400" dirty="0">
                      <a:solidFill>
                        <a:schemeClr val="accent2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sz="1400" dirty="0">
                      <a:solidFill>
                        <a:schemeClr val="accent2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sz="1400" dirty="0">
                      <a:solidFill>
                        <a:schemeClr val="accent2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sz="1000" dirty="0">
                      <a:solidFill>
                        <a:schemeClr val="accent2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  <a:p>
                    <a:pPr algn="ctr"/>
                    <a:r>
                      <a:rPr lang="en-US" sz="12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libvirt exec space</a:t>
                    </a:r>
                  </a:p>
                </p:txBody>
              </p:sp>
              <p:grpSp>
                <p:nvGrpSpPr>
                  <p:cNvPr id="3" name="Group 2">
                    <a:extLst>
                      <a:ext uri="{FF2B5EF4-FFF2-40B4-BE49-F238E27FC236}">
                        <a16:creationId xmlns:a16="http://schemas.microsoft.com/office/drawing/2014/main" id="{1C04B37D-2710-4898-A25D-3665C2C18417}"/>
                      </a:ext>
                    </a:extLst>
                  </p:cNvPr>
                  <p:cNvGrpSpPr/>
                  <p:nvPr/>
                </p:nvGrpSpPr>
                <p:grpSpPr>
                  <a:xfrm>
                    <a:off x="7303171" y="545214"/>
                    <a:ext cx="1130082" cy="1156047"/>
                    <a:chOff x="7303171" y="545214"/>
                    <a:chExt cx="1130082" cy="1156047"/>
                  </a:xfrm>
                </p:grpSpPr>
                <p:sp>
                  <p:nvSpPr>
                    <p:cNvPr id="39" name="Rectangle 38">
                      <a:extLst>
                        <a:ext uri="{FF2B5EF4-FFF2-40B4-BE49-F238E27FC236}">
                          <a16:creationId xmlns:a16="http://schemas.microsoft.com/office/drawing/2014/main" id="{64D84AF3-A19D-4E10-84DE-ACF46543A2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03171" y="545214"/>
                      <a:ext cx="1130082" cy="115604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vert270" rtlCol="0" anchor="ctr"/>
                    <a:lstStyle/>
                    <a:p>
                      <a:pPr algn="ctr"/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Project (Tenant) A</a:t>
                      </a:r>
                    </a:p>
                  </p:txBody>
                </p:sp>
                <p:sp>
                  <p:nvSpPr>
                    <p:cNvPr id="41" name="Rectangle 40">
                      <a:extLst>
                        <a:ext uri="{FF2B5EF4-FFF2-40B4-BE49-F238E27FC236}">
                          <a16:creationId xmlns:a16="http://schemas.microsoft.com/office/drawing/2014/main" id="{2DCF2B3E-16C0-4C90-B95E-3E272EAAA5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65793" y="656764"/>
                      <a:ext cx="384218" cy="35918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VM</a:t>
                      </a:r>
                    </a:p>
                  </p:txBody>
                </p:sp>
                <p:sp>
                  <p:nvSpPr>
                    <p:cNvPr id="42" name="Rectangle 41">
                      <a:extLst>
                        <a:ext uri="{FF2B5EF4-FFF2-40B4-BE49-F238E27FC236}">
                          <a16:creationId xmlns:a16="http://schemas.microsoft.com/office/drawing/2014/main" id="{E2192052-2885-4EB0-9174-3E084116CE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65793" y="1228615"/>
                      <a:ext cx="384218" cy="35918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VM</a:t>
                      </a:r>
                    </a:p>
                  </p:txBody>
                </p:sp>
              </p:grpSp>
              <p:grpSp>
                <p:nvGrpSpPr>
                  <p:cNvPr id="4" name="Group 3">
                    <a:extLst>
                      <a:ext uri="{FF2B5EF4-FFF2-40B4-BE49-F238E27FC236}">
                        <a16:creationId xmlns:a16="http://schemas.microsoft.com/office/drawing/2014/main" id="{FCA23FE2-47E0-4852-9CD6-02F871FC5176}"/>
                      </a:ext>
                    </a:extLst>
                  </p:cNvPr>
                  <p:cNvGrpSpPr/>
                  <p:nvPr/>
                </p:nvGrpSpPr>
                <p:grpSpPr>
                  <a:xfrm>
                    <a:off x="8560776" y="545214"/>
                    <a:ext cx="1130082" cy="1156047"/>
                    <a:chOff x="8560776" y="545214"/>
                    <a:chExt cx="1130082" cy="1156047"/>
                  </a:xfrm>
                </p:grpSpPr>
                <p:sp>
                  <p:nvSpPr>
                    <p:cNvPr id="45" name="Rectangle 44">
                      <a:extLst>
                        <a:ext uri="{FF2B5EF4-FFF2-40B4-BE49-F238E27FC236}">
                          <a16:creationId xmlns:a16="http://schemas.microsoft.com/office/drawing/2014/main" id="{28B1367F-8C39-42B1-9894-89648F559D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60776" y="545214"/>
                      <a:ext cx="1130082" cy="115604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vert270" rtlCol="0" anchor="ctr"/>
                    <a:lstStyle/>
                    <a:p>
                      <a:pPr algn="ctr"/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Project (Tenant) B</a:t>
                      </a:r>
                    </a:p>
                  </p:txBody>
                </p:sp>
                <p:sp>
                  <p:nvSpPr>
                    <p:cNvPr id="57" name="Rectangle 56">
                      <a:extLst>
                        <a:ext uri="{FF2B5EF4-FFF2-40B4-BE49-F238E27FC236}">
                          <a16:creationId xmlns:a16="http://schemas.microsoft.com/office/drawing/2014/main" id="{2DCF2B3E-16C0-4C90-B95E-3E272EAAA5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37721" y="656764"/>
                      <a:ext cx="384218" cy="35918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VM</a:t>
                      </a:r>
                    </a:p>
                  </p:txBody>
                </p:sp>
                <p:sp>
                  <p:nvSpPr>
                    <p:cNvPr id="58" name="Rectangle 57">
                      <a:extLst>
                        <a:ext uri="{FF2B5EF4-FFF2-40B4-BE49-F238E27FC236}">
                          <a16:creationId xmlns:a16="http://schemas.microsoft.com/office/drawing/2014/main" id="{E2192052-2885-4EB0-9174-3E084116CE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37721" y="1228615"/>
                      <a:ext cx="384218" cy="35918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VM</a:t>
                      </a:r>
                    </a:p>
                  </p:txBody>
                </p:sp>
              </p:grpSp>
            </p:grpSp>
          </p:grp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0DBB1D4-A432-4863-A20A-74806C4FB077}"/>
                </a:ext>
              </a:extLst>
            </p:cNvPr>
            <p:cNvGrpSpPr/>
            <p:nvPr/>
          </p:nvGrpSpPr>
          <p:grpSpPr>
            <a:xfrm>
              <a:off x="2226613" y="345354"/>
              <a:ext cx="3256605" cy="6140317"/>
              <a:chOff x="2226613" y="345354"/>
              <a:chExt cx="3256605" cy="6140317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2505C54-5F24-431F-8DBA-54802F1E893F}"/>
                  </a:ext>
                </a:extLst>
              </p:cNvPr>
              <p:cNvSpPr/>
              <p:nvPr/>
            </p:nvSpPr>
            <p:spPr>
              <a:xfrm>
                <a:off x="2226613" y="345354"/>
                <a:ext cx="3256605" cy="60184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2F528F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9E0BFE2-41AF-434C-987D-25FC7E545D59}"/>
                  </a:ext>
                </a:extLst>
              </p:cNvPr>
              <p:cNvSpPr txBox="1"/>
              <p:nvPr/>
            </p:nvSpPr>
            <p:spPr>
              <a:xfrm>
                <a:off x="3343396" y="6224061"/>
                <a:ext cx="1023037" cy="261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Control Nodes</a:t>
                </a:r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0E5D458F-B488-4FD5-A266-8D6B34BC35AF}"/>
                  </a:ext>
                </a:extLst>
              </p:cNvPr>
              <p:cNvGrpSpPr/>
              <p:nvPr/>
            </p:nvGrpSpPr>
            <p:grpSpPr>
              <a:xfrm>
                <a:off x="2395311" y="1587804"/>
                <a:ext cx="2919209" cy="4506623"/>
                <a:chOff x="2422897" y="1587804"/>
                <a:chExt cx="2919209" cy="4506623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8AA32F9C-36BA-4EE2-A16E-ABB58ECF93ED}"/>
                    </a:ext>
                  </a:extLst>
                </p:cNvPr>
                <p:cNvSpPr/>
                <p:nvPr/>
              </p:nvSpPr>
              <p:spPr>
                <a:xfrm>
                  <a:off x="2422897" y="2350975"/>
                  <a:ext cx="2901936" cy="470985"/>
                </a:xfrm>
                <a:prstGeom prst="rect">
                  <a:avLst/>
                </a:prstGeom>
                <a:solidFill>
                  <a:srgbClr val="A4CC91"/>
                </a:solidFill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en-US" sz="1100" b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Storage</a:t>
                  </a:r>
                </a:p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CSI / SDS </a:t>
                  </a: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6E076BDC-E614-411A-B906-469671FE467F}"/>
                    </a:ext>
                  </a:extLst>
                </p:cNvPr>
                <p:cNvSpPr/>
                <p:nvPr/>
              </p:nvSpPr>
              <p:spPr>
                <a:xfrm>
                  <a:off x="2440170" y="1587804"/>
                  <a:ext cx="2901936" cy="669752"/>
                </a:xfrm>
                <a:prstGeom prst="rect">
                  <a:avLst/>
                </a:prstGeom>
                <a:solidFill>
                  <a:srgbClr val="A4CC91"/>
                </a:solidFill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en-US" sz="1100" b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Containerized OpenStack Services</a:t>
                  </a:r>
                </a:p>
                <a:p>
                  <a:r>
                    <a:rPr lang="en-US" sz="11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Keystone, Glance, Nova, Neutron, Cinder, Swift</a:t>
                  </a:r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3B0A273B-623E-48BF-9D8B-5D9F1D933717}"/>
                    </a:ext>
                  </a:extLst>
                </p:cNvPr>
                <p:cNvSpPr/>
                <p:nvPr/>
              </p:nvSpPr>
              <p:spPr>
                <a:xfrm>
                  <a:off x="2422897" y="5639248"/>
                  <a:ext cx="2901936" cy="455179"/>
                </a:xfrm>
                <a:prstGeom prst="rect">
                  <a:avLst/>
                </a:prstGeom>
                <a:solidFill>
                  <a:srgbClr val="A4CC91"/>
                </a:solidFill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Physical Infrastructure Resources</a:t>
                  </a:r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914B02AC-FC7A-47F0-B7E5-77B5E521E6D0}"/>
                    </a:ext>
                  </a:extLst>
                </p:cNvPr>
                <p:cNvSpPr/>
                <p:nvPr/>
              </p:nvSpPr>
              <p:spPr>
                <a:xfrm>
                  <a:off x="2440170" y="5102595"/>
                  <a:ext cx="2901936" cy="455179"/>
                </a:xfrm>
                <a:prstGeom prst="rect">
                  <a:avLst/>
                </a:prstGeom>
                <a:solidFill>
                  <a:srgbClr val="A4CC91"/>
                </a:solidFill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Operating System Kernel</a:t>
                  </a:r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5C0F68C8-8BB2-4BB8-AE1A-33F2C9126F83}"/>
                    </a:ext>
                  </a:extLst>
                </p:cNvPr>
                <p:cNvSpPr/>
                <p:nvPr/>
              </p:nvSpPr>
              <p:spPr>
                <a:xfrm>
                  <a:off x="2440170" y="4565940"/>
                  <a:ext cx="2901936" cy="455179"/>
                </a:xfrm>
                <a:prstGeom prst="rect">
                  <a:avLst/>
                </a:prstGeom>
                <a:solidFill>
                  <a:srgbClr val="A4CC91"/>
                </a:solidFill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Underlay Network</a:t>
                  </a:r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B9C02C65-A79C-4B42-B979-360FD6C8A088}"/>
                    </a:ext>
                  </a:extLst>
                </p:cNvPr>
                <p:cNvSpPr/>
                <p:nvPr/>
              </p:nvSpPr>
              <p:spPr>
                <a:xfrm>
                  <a:off x="2440170" y="4029285"/>
                  <a:ext cx="2901936" cy="455179"/>
                </a:xfrm>
                <a:prstGeom prst="rect">
                  <a:avLst/>
                </a:prstGeom>
                <a:solidFill>
                  <a:srgbClr val="A4CC91"/>
                </a:solidFill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en-US" sz="1100" b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Container Orchestration</a:t>
                  </a:r>
                </a:p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Kubernetes / Kubelet</a:t>
                  </a:r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1C5E56A0-1989-41CE-A095-B263D05B3879}"/>
                    </a:ext>
                  </a:extLst>
                </p:cNvPr>
                <p:cNvSpPr/>
                <p:nvPr/>
              </p:nvSpPr>
              <p:spPr>
                <a:xfrm>
                  <a:off x="2431544" y="3492630"/>
                  <a:ext cx="2901936" cy="455179"/>
                </a:xfrm>
                <a:prstGeom prst="rect">
                  <a:avLst/>
                </a:prstGeom>
                <a:solidFill>
                  <a:srgbClr val="A4CC91"/>
                </a:solidFill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Container Runtime</a:t>
                  </a:r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B318A70A-0C7E-4994-AED9-0654337930D0}"/>
                    </a:ext>
                  </a:extLst>
                </p:cNvPr>
                <p:cNvSpPr/>
                <p:nvPr/>
              </p:nvSpPr>
              <p:spPr>
                <a:xfrm>
                  <a:off x="2422897" y="2955975"/>
                  <a:ext cx="2901936" cy="455179"/>
                </a:xfrm>
                <a:prstGeom prst="rect">
                  <a:avLst/>
                </a:prstGeom>
                <a:solidFill>
                  <a:srgbClr val="A4CC91"/>
                </a:solidFill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en-US" sz="1100" b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Container Networking</a:t>
                  </a:r>
                </a:p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CNI</a:t>
                  </a:r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5110322-ACD8-4837-9F24-CC359C28499F}"/>
              </a:ext>
            </a:extLst>
          </p:cNvPr>
          <p:cNvSpPr txBox="1"/>
          <p:nvPr/>
        </p:nvSpPr>
        <p:spPr>
          <a:xfrm>
            <a:off x="3449117" y="6423370"/>
            <a:ext cx="5293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Figure 4-2: </a:t>
            </a:r>
            <a:r>
              <a:rPr lang="en-US" dirty="0" err="1">
                <a:latin typeface="Calibri" panose="020F0502020204030204" pitchFamily="34" charset="0"/>
              </a:rPr>
              <a:t>Containerised</a:t>
            </a:r>
            <a:r>
              <a:rPr lang="en-US" dirty="0">
                <a:latin typeface="Calibri" panose="020F0502020204030204" pitchFamily="34" charset="0"/>
              </a:rPr>
              <a:t> OpenStack Services Topology</a:t>
            </a:r>
          </a:p>
        </p:txBody>
      </p:sp>
    </p:spTree>
    <p:extLst>
      <p:ext uri="{BB962C8B-B14F-4D97-AF65-F5344CB8AC3E}">
        <p14:creationId xmlns:p14="http://schemas.microsoft.com/office/powerpoint/2010/main" val="878331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7803C669-5F4A-426E-9493-EA21B7AE4A4C}"/>
              </a:ext>
            </a:extLst>
          </p:cNvPr>
          <p:cNvGrpSpPr/>
          <p:nvPr/>
        </p:nvGrpSpPr>
        <p:grpSpPr>
          <a:xfrm>
            <a:off x="1029016" y="1967237"/>
            <a:ext cx="2270234" cy="4382814"/>
            <a:chOff x="3531476" y="2007476"/>
            <a:chExt cx="2270234" cy="438281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6249326-7F78-4FED-B153-62E47F7F52D4}"/>
                </a:ext>
              </a:extLst>
            </p:cNvPr>
            <p:cNvSpPr/>
            <p:nvPr/>
          </p:nvSpPr>
          <p:spPr>
            <a:xfrm>
              <a:off x="3531476" y="2007476"/>
              <a:ext cx="2270234" cy="43828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12719AE-8A52-4778-B78A-F9B1BDDD103A}"/>
                </a:ext>
              </a:extLst>
            </p:cNvPr>
            <p:cNvSpPr/>
            <p:nvPr/>
          </p:nvSpPr>
          <p:spPr>
            <a:xfrm>
              <a:off x="4022357" y="3348949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50C4244-043C-4E98-A506-037008B2A91F}"/>
                </a:ext>
              </a:extLst>
            </p:cNvPr>
            <p:cNvGrpSpPr/>
            <p:nvPr/>
          </p:nvGrpSpPr>
          <p:grpSpPr>
            <a:xfrm>
              <a:off x="3673365" y="2494502"/>
              <a:ext cx="1986456" cy="634442"/>
              <a:chOff x="325820" y="1515041"/>
              <a:chExt cx="2104038" cy="664422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3106B9AA-26B4-4212-A81E-087ADABE6779}"/>
                  </a:ext>
                </a:extLst>
              </p:cNvPr>
              <p:cNvGrpSpPr/>
              <p:nvPr/>
            </p:nvGrpSpPr>
            <p:grpSpPr>
              <a:xfrm>
                <a:off x="325820" y="1515041"/>
                <a:ext cx="2104038" cy="664422"/>
                <a:chOff x="325820" y="1515041"/>
                <a:chExt cx="2104038" cy="664422"/>
              </a:xfrm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F231E6DA-E924-4CA3-83C6-BCD43BFC8C93}"/>
                    </a:ext>
                  </a:extLst>
                </p:cNvPr>
                <p:cNvSpPr/>
                <p:nvPr/>
              </p:nvSpPr>
              <p:spPr>
                <a:xfrm>
                  <a:off x="325821" y="1902372"/>
                  <a:ext cx="1288473" cy="27709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isometricOffAxis2Top"/>
                    <a:lightRig rig="threePt" dir="t"/>
                  </a:scene3d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Parallelogram 29">
                  <a:extLst>
                    <a:ext uri="{FF2B5EF4-FFF2-40B4-BE49-F238E27FC236}">
                      <a16:creationId xmlns:a16="http://schemas.microsoft.com/office/drawing/2014/main" id="{D3C87AC8-512A-46DF-8B5B-43755B7946E9}"/>
                    </a:ext>
                  </a:extLst>
                </p:cNvPr>
                <p:cNvSpPr/>
                <p:nvPr/>
              </p:nvSpPr>
              <p:spPr>
                <a:xfrm>
                  <a:off x="325820" y="1515041"/>
                  <a:ext cx="1975946" cy="387331"/>
                </a:xfrm>
                <a:prstGeom prst="parallelogram">
                  <a:avLst>
                    <a:gd name="adj" fmla="val 202100"/>
                  </a:avLst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Parallelogram 30">
                  <a:extLst>
                    <a:ext uri="{FF2B5EF4-FFF2-40B4-BE49-F238E27FC236}">
                      <a16:creationId xmlns:a16="http://schemas.microsoft.com/office/drawing/2014/main" id="{190BEA39-057B-421A-BE08-587DF71E665B}"/>
                    </a:ext>
                  </a:extLst>
                </p:cNvPr>
                <p:cNvSpPr/>
                <p:nvPr/>
              </p:nvSpPr>
              <p:spPr>
                <a:xfrm rot="20015672">
                  <a:off x="1483956" y="1710889"/>
                  <a:ext cx="945902" cy="277651"/>
                </a:xfrm>
                <a:prstGeom prst="parallelogram">
                  <a:avLst>
                    <a:gd name="adj" fmla="val 50469"/>
                  </a:avLst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61A581BB-7944-4838-A9AF-794550CB7658}"/>
                  </a:ext>
                </a:extLst>
              </p:cNvPr>
              <p:cNvGrpSpPr/>
              <p:nvPr/>
            </p:nvGrpSpPr>
            <p:grpSpPr>
              <a:xfrm>
                <a:off x="1052067" y="1526654"/>
                <a:ext cx="523452" cy="375718"/>
                <a:chOff x="4038516" y="2192017"/>
                <a:chExt cx="649099" cy="375718"/>
              </a:xfrm>
            </p:grpSpPr>
            <p:sp>
              <p:nvSpPr>
                <p:cNvPr id="25" name="Arrow: Right 24">
                  <a:extLst>
                    <a:ext uri="{FF2B5EF4-FFF2-40B4-BE49-F238E27FC236}">
                      <a16:creationId xmlns:a16="http://schemas.microsoft.com/office/drawing/2014/main" id="{F832D302-BD66-400F-B5F4-B4433324E8F7}"/>
                    </a:ext>
                  </a:extLst>
                </p:cNvPr>
                <p:cNvSpPr/>
                <p:nvPr/>
              </p:nvSpPr>
              <p:spPr>
                <a:xfrm>
                  <a:off x="4380210" y="2291865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Arrow: Right 25">
                  <a:extLst>
                    <a:ext uri="{FF2B5EF4-FFF2-40B4-BE49-F238E27FC236}">
                      <a16:creationId xmlns:a16="http://schemas.microsoft.com/office/drawing/2014/main" id="{38DF9163-BF35-48BE-B3E1-4F1182145C56}"/>
                    </a:ext>
                  </a:extLst>
                </p:cNvPr>
                <p:cNvSpPr/>
                <p:nvPr/>
              </p:nvSpPr>
              <p:spPr>
                <a:xfrm>
                  <a:off x="4380209" y="2480441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Arrow: Right 26">
                  <a:extLst>
                    <a:ext uri="{FF2B5EF4-FFF2-40B4-BE49-F238E27FC236}">
                      <a16:creationId xmlns:a16="http://schemas.microsoft.com/office/drawing/2014/main" id="{EF9A5D0D-34E3-424C-920A-FB2DBF9CF99F}"/>
                    </a:ext>
                  </a:extLst>
                </p:cNvPr>
                <p:cNvSpPr/>
                <p:nvPr/>
              </p:nvSpPr>
              <p:spPr>
                <a:xfrm rot="10800000">
                  <a:off x="4038516" y="2380593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Arrow: Right 27">
                  <a:extLst>
                    <a:ext uri="{FF2B5EF4-FFF2-40B4-BE49-F238E27FC236}">
                      <a16:creationId xmlns:a16="http://schemas.microsoft.com/office/drawing/2014/main" id="{34D5F822-ADC7-48D5-81FE-B903D0FBBDBE}"/>
                    </a:ext>
                  </a:extLst>
                </p:cNvPr>
                <p:cNvSpPr/>
                <p:nvPr/>
              </p:nvSpPr>
              <p:spPr>
                <a:xfrm rot="10800000">
                  <a:off x="4038517" y="2192017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6C7142B-4649-4603-9851-1CF603713C01}"/>
                </a:ext>
              </a:extLst>
            </p:cNvPr>
            <p:cNvGrpSpPr/>
            <p:nvPr/>
          </p:nvGrpSpPr>
          <p:grpSpPr>
            <a:xfrm>
              <a:off x="3673365" y="2112580"/>
              <a:ext cx="1986456" cy="634442"/>
              <a:chOff x="325820" y="1515041"/>
              <a:chExt cx="2104038" cy="664422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8E536364-352E-496B-B0DD-68D05198E531}"/>
                  </a:ext>
                </a:extLst>
              </p:cNvPr>
              <p:cNvGrpSpPr/>
              <p:nvPr/>
            </p:nvGrpSpPr>
            <p:grpSpPr>
              <a:xfrm>
                <a:off x="325820" y="1515041"/>
                <a:ext cx="2104038" cy="664422"/>
                <a:chOff x="325820" y="1515041"/>
                <a:chExt cx="2104038" cy="664422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40E3ABC2-42EF-421E-B05A-62C75D5B2FA6}"/>
                    </a:ext>
                  </a:extLst>
                </p:cNvPr>
                <p:cNvSpPr/>
                <p:nvPr/>
              </p:nvSpPr>
              <p:spPr>
                <a:xfrm>
                  <a:off x="325821" y="1902372"/>
                  <a:ext cx="1288473" cy="27709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isometricOffAxis2Top"/>
                    <a:lightRig rig="threePt" dir="t"/>
                  </a:scene3d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Parallelogram 5">
                  <a:extLst>
                    <a:ext uri="{FF2B5EF4-FFF2-40B4-BE49-F238E27FC236}">
                      <a16:creationId xmlns:a16="http://schemas.microsoft.com/office/drawing/2014/main" id="{64767893-5976-4A2E-AFC8-7FDB8E9185AC}"/>
                    </a:ext>
                  </a:extLst>
                </p:cNvPr>
                <p:cNvSpPr/>
                <p:nvPr/>
              </p:nvSpPr>
              <p:spPr>
                <a:xfrm>
                  <a:off x="325820" y="1515041"/>
                  <a:ext cx="1975946" cy="387331"/>
                </a:xfrm>
                <a:prstGeom prst="parallelogram">
                  <a:avLst>
                    <a:gd name="adj" fmla="val 202100"/>
                  </a:avLst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Parallelogram 7">
                  <a:extLst>
                    <a:ext uri="{FF2B5EF4-FFF2-40B4-BE49-F238E27FC236}">
                      <a16:creationId xmlns:a16="http://schemas.microsoft.com/office/drawing/2014/main" id="{FFC1090E-DB89-498E-A2BB-4187A40C8B48}"/>
                    </a:ext>
                  </a:extLst>
                </p:cNvPr>
                <p:cNvSpPr/>
                <p:nvPr/>
              </p:nvSpPr>
              <p:spPr>
                <a:xfrm rot="20015672">
                  <a:off x="1483956" y="1710889"/>
                  <a:ext cx="945902" cy="277651"/>
                </a:xfrm>
                <a:prstGeom prst="parallelogram">
                  <a:avLst>
                    <a:gd name="adj" fmla="val 50469"/>
                  </a:avLst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F4FDDF19-087C-479C-B241-C060D3A14787}"/>
                  </a:ext>
                </a:extLst>
              </p:cNvPr>
              <p:cNvGrpSpPr/>
              <p:nvPr/>
            </p:nvGrpSpPr>
            <p:grpSpPr>
              <a:xfrm>
                <a:off x="1052067" y="1526654"/>
                <a:ext cx="523452" cy="375718"/>
                <a:chOff x="4038516" y="2192017"/>
                <a:chExt cx="649099" cy="375718"/>
              </a:xfrm>
            </p:grpSpPr>
            <p:sp>
              <p:nvSpPr>
                <p:cNvPr id="9" name="Arrow: Right 8">
                  <a:extLst>
                    <a:ext uri="{FF2B5EF4-FFF2-40B4-BE49-F238E27FC236}">
                      <a16:creationId xmlns:a16="http://schemas.microsoft.com/office/drawing/2014/main" id="{E1B4F75F-0760-4F27-A08E-839DC8E54FE3}"/>
                    </a:ext>
                  </a:extLst>
                </p:cNvPr>
                <p:cNvSpPr/>
                <p:nvPr/>
              </p:nvSpPr>
              <p:spPr>
                <a:xfrm>
                  <a:off x="4380210" y="2291865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Arrow: Right 9">
                  <a:extLst>
                    <a:ext uri="{FF2B5EF4-FFF2-40B4-BE49-F238E27FC236}">
                      <a16:creationId xmlns:a16="http://schemas.microsoft.com/office/drawing/2014/main" id="{5B8752E0-C0BA-435B-8186-02D98E1304E1}"/>
                    </a:ext>
                  </a:extLst>
                </p:cNvPr>
                <p:cNvSpPr/>
                <p:nvPr/>
              </p:nvSpPr>
              <p:spPr>
                <a:xfrm>
                  <a:off x="4380209" y="2480441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Arrow: Right 10">
                  <a:extLst>
                    <a:ext uri="{FF2B5EF4-FFF2-40B4-BE49-F238E27FC236}">
                      <a16:creationId xmlns:a16="http://schemas.microsoft.com/office/drawing/2014/main" id="{9A01D114-3578-4C7A-B431-322761E39A50}"/>
                    </a:ext>
                  </a:extLst>
                </p:cNvPr>
                <p:cNvSpPr/>
                <p:nvPr/>
              </p:nvSpPr>
              <p:spPr>
                <a:xfrm rot="10800000">
                  <a:off x="4038516" y="2380593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Arrow: Right 11">
                  <a:extLst>
                    <a:ext uri="{FF2B5EF4-FFF2-40B4-BE49-F238E27FC236}">
                      <a16:creationId xmlns:a16="http://schemas.microsoft.com/office/drawing/2014/main" id="{5D4EB090-C9DC-4D06-922D-A4E1C60F7184}"/>
                    </a:ext>
                  </a:extLst>
                </p:cNvPr>
                <p:cNvSpPr/>
                <p:nvPr/>
              </p:nvSpPr>
              <p:spPr>
                <a:xfrm rot="10800000">
                  <a:off x="4038517" y="2192017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51CC14-2F55-494A-939F-9C94DD484801}"/>
                </a:ext>
              </a:extLst>
            </p:cNvPr>
            <p:cNvSpPr/>
            <p:nvPr/>
          </p:nvSpPr>
          <p:spPr>
            <a:xfrm>
              <a:off x="4022357" y="3631643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5BACED7-2DC0-4A2F-8043-2C912A486806}"/>
                </a:ext>
              </a:extLst>
            </p:cNvPr>
            <p:cNvSpPr/>
            <p:nvPr/>
          </p:nvSpPr>
          <p:spPr>
            <a:xfrm>
              <a:off x="4022357" y="3914337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C43CE74-0454-4FFD-9200-3B80F258361C}"/>
                </a:ext>
              </a:extLst>
            </p:cNvPr>
            <p:cNvSpPr/>
            <p:nvPr/>
          </p:nvSpPr>
          <p:spPr>
            <a:xfrm>
              <a:off x="4022357" y="4197031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A91C6B0-6028-40C5-B3FB-16995CC8743C}"/>
                </a:ext>
              </a:extLst>
            </p:cNvPr>
            <p:cNvSpPr/>
            <p:nvPr/>
          </p:nvSpPr>
          <p:spPr>
            <a:xfrm>
              <a:off x="4022357" y="4479725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B4A8CEC-8FFE-4966-AB41-D2969BAC0AD5}"/>
                </a:ext>
              </a:extLst>
            </p:cNvPr>
            <p:cNvSpPr/>
            <p:nvPr/>
          </p:nvSpPr>
          <p:spPr>
            <a:xfrm>
              <a:off x="4022357" y="4762419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DFC98AB-D6DF-469D-A305-C18B3AD3A483}"/>
                </a:ext>
              </a:extLst>
            </p:cNvPr>
            <p:cNvSpPr/>
            <p:nvPr/>
          </p:nvSpPr>
          <p:spPr>
            <a:xfrm>
              <a:off x="4022357" y="5045113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6FE5761-7999-46EA-83CF-B87FE75F7FB2}"/>
                </a:ext>
              </a:extLst>
            </p:cNvPr>
            <p:cNvSpPr/>
            <p:nvPr/>
          </p:nvSpPr>
          <p:spPr>
            <a:xfrm>
              <a:off x="4022357" y="5327807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13F01E9-D1DA-4218-95F2-02074A7266A5}"/>
                </a:ext>
              </a:extLst>
            </p:cNvPr>
            <p:cNvSpPr/>
            <p:nvPr/>
          </p:nvSpPr>
          <p:spPr>
            <a:xfrm>
              <a:off x="4022357" y="5610501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288884F-8396-4796-B6E6-079117C20156}"/>
                </a:ext>
              </a:extLst>
            </p:cNvPr>
            <p:cNvSpPr/>
            <p:nvPr/>
          </p:nvSpPr>
          <p:spPr>
            <a:xfrm>
              <a:off x="4022357" y="5893194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E7F261C-A46D-47A4-B4AC-BB2B7A710600}"/>
                </a:ext>
              </a:extLst>
            </p:cNvPr>
            <p:cNvCxnSpPr>
              <a:cxnSpLocks/>
            </p:cNvCxnSpPr>
            <p:nvPr/>
          </p:nvCxnSpPr>
          <p:spPr>
            <a:xfrm>
              <a:off x="5672189" y="2263329"/>
              <a:ext cx="0" cy="379063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516D2A8-8194-4423-8B8D-8FE9C675B360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5553313" y="2263329"/>
              <a:ext cx="1188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B0F3FC8-FA27-463C-A515-15263CB204BD}"/>
                </a:ext>
              </a:extLst>
            </p:cNvPr>
            <p:cNvCxnSpPr>
              <a:cxnSpLocks/>
              <a:endCxn id="40" idx="3"/>
            </p:cNvCxnSpPr>
            <p:nvPr/>
          </p:nvCxnSpPr>
          <p:spPr>
            <a:xfrm flipH="1">
              <a:off x="5310830" y="6031740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F874EE7-5FB2-46C8-B040-5E52D07B96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14681" y="5737450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08B31C5-658F-4898-9CB9-0CDE65E7CD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10830" y="5469437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4B18BFB-1AEA-4234-97E7-444E29E756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10830" y="5201423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3C8AAD0-310B-4C1A-BA7F-798600526F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13936" y="4912388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CA9C5AE-EF1B-45FD-8434-3793023F30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10830" y="4623353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F00B7FE-D144-477F-880C-C750BECBA0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82551" y="4355340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D27344E-3DB3-4539-85B7-B0930D052B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14681" y="4066305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38E68E5-844D-417C-9BA7-FAD76ACE90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6531" y="3777271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C8AB49F-153A-44F5-B1C9-3DBCC08634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6531" y="3509257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7679748-BD7B-46F9-A3C7-94C807580E50}"/>
                </a:ext>
              </a:extLst>
            </p:cNvPr>
            <p:cNvCxnSpPr>
              <a:cxnSpLocks/>
            </p:cNvCxnSpPr>
            <p:nvPr/>
          </p:nvCxnSpPr>
          <p:spPr>
            <a:xfrm>
              <a:off x="5518383" y="2682639"/>
              <a:ext cx="16950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EB694DA0-AD2B-4A05-8012-21D39718D836}"/>
              </a:ext>
            </a:extLst>
          </p:cNvPr>
          <p:cNvGrpSpPr/>
          <p:nvPr/>
        </p:nvGrpSpPr>
        <p:grpSpPr>
          <a:xfrm>
            <a:off x="8460548" y="2007476"/>
            <a:ext cx="2270234" cy="4382814"/>
            <a:chOff x="8460548" y="2007476"/>
            <a:chExt cx="2270234" cy="4382814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91E30BA-1830-4994-A0DF-D112C2BBD05D}"/>
                </a:ext>
              </a:extLst>
            </p:cNvPr>
            <p:cNvSpPr/>
            <p:nvPr/>
          </p:nvSpPr>
          <p:spPr>
            <a:xfrm>
              <a:off x="8460548" y="2007476"/>
              <a:ext cx="2270234" cy="43828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39DB63D-61A0-440F-80F8-2B2D13FF7C61}"/>
                </a:ext>
              </a:extLst>
            </p:cNvPr>
            <p:cNvSpPr/>
            <p:nvPr/>
          </p:nvSpPr>
          <p:spPr>
            <a:xfrm>
              <a:off x="8951429" y="3348949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3A0D23F2-87DB-42C1-B7AA-24540A45F549}"/>
                </a:ext>
              </a:extLst>
            </p:cNvPr>
            <p:cNvGrpSpPr/>
            <p:nvPr/>
          </p:nvGrpSpPr>
          <p:grpSpPr>
            <a:xfrm>
              <a:off x="8602437" y="2494502"/>
              <a:ext cx="1986456" cy="634442"/>
              <a:chOff x="325820" y="1515041"/>
              <a:chExt cx="2104038" cy="664422"/>
            </a:xfrm>
          </p:grpSpPr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64879D8C-F519-476F-9002-3690F63AA067}"/>
                  </a:ext>
                </a:extLst>
              </p:cNvPr>
              <p:cNvGrpSpPr/>
              <p:nvPr/>
            </p:nvGrpSpPr>
            <p:grpSpPr>
              <a:xfrm>
                <a:off x="325820" y="1515041"/>
                <a:ext cx="2104038" cy="664422"/>
                <a:chOff x="325820" y="1515041"/>
                <a:chExt cx="2104038" cy="664422"/>
              </a:xfrm>
            </p:grpSpPr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E12C207D-8C3F-4FDC-A2FD-E29B2C62D2B0}"/>
                    </a:ext>
                  </a:extLst>
                </p:cNvPr>
                <p:cNvSpPr/>
                <p:nvPr/>
              </p:nvSpPr>
              <p:spPr>
                <a:xfrm>
                  <a:off x="325821" y="1902372"/>
                  <a:ext cx="1288473" cy="27709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isometricOffAxis2Top"/>
                    <a:lightRig rig="threePt" dir="t"/>
                  </a:scene3d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Parallelogram 106">
                  <a:extLst>
                    <a:ext uri="{FF2B5EF4-FFF2-40B4-BE49-F238E27FC236}">
                      <a16:creationId xmlns:a16="http://schemas.microsoft.com/office/drawing/2014/main" id="{CE476EBC-25F0-4943-A886-4F9EA175E216}"/>
                    </a:ext>
                  </a:extLst>
                </p:cNvPr>
                <p:cNvSpPr/>
                <p:nvPr/>
              </p:nvSpPr>
              <p:spPr>
                <a:xfrm>
                  <a:off x="325820" y="1515041"/>
                  <a:ext cx="1975946" cy="387331"/>
                </a:xfrm>
                <a:prstGeom prst="parallelogram">
                  <a:avLst>
                    <a:gd name="adj" fmla="val 202100"/>
                  </a:avLst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Parallelogram 107">
                  <a:extLst>
                    <a:ext uri="{FF2B5EF4-FFF2-40B4-BE49-F238E27FC236}">
                      <a16:creationId xmlns:a16="http://schemas.microsoft.com/office/drawing/2014/main" id="{B0F1F6B6-F2EA-4747-9FB6-A82B2A2A1A1A}"/>
                    </a:ext>
                  </a:extLst>
                </p:cNvPr>
                <p:cNvSpPr/>
                <p:nvPr/>
              </p:nvSpPr>
              <p:spPr>
                <a:xfrm rot="20015672">
                  <a:off x="1483956" y="1710889"/>
                  <a:ext cx="945902" cy="277651"/>
                </a:xfrm>
                <a:prstGeom prst="parallelogram">
                  <a:avLst>
                    <a:gd name="adj" fmla="val 50469"/>
                  </a:avLst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3F412073-1F91-4F1F-8F07-EA7F074D8A08}"/>
                  </a:ext>
                </a:extLst>
              </p:cNvPr>
              <p:cNvGrpSpPr/>
              <p:nvPr/>
            </p:nvGrpSpPr>
            <p:grpSpPr>
              <a:xfrm>
                <a:off x="1052067" y="1526654"/>
                <a:ext cx="523452" cy="375718"/>
                <a:chOff x="4038516" y="2192017"/>
                <a:chExt cx="649099" cy="375718"/>
              </a:xfrm>
            </p:grpSpPr>
            <p:sp>
              <p:nvSpPr>
                <p:cNvPr id="102" name="Arrow: Right 101">
                  <a:extLst>
                    <a:ext uri="{FF2B5EF4-FFF2-40B4-BE49-F238E27FC236}">
                      <a16:creationId xmlns:a16="http://schemas.microsoft.com/office/drawing/2014/main" id="{825E00B6-E7A5-47F6-973D-22DD025D7053}"/>
                    </a:ext>
                  </a:extLst>
                </p:cNvPr>
                <p:cNvSpPr/>
                <p:nvPr/>
              </p:nvSpPr>
              <p:spPr>
                <a:xfrm>
                  <a:off x="4380210" y="2291865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Arrow: Right 102">
                  <a:extLst>
                    <a:ext uri="{FF2B5EF4-FFF2-40B4-BE49-F238E27FC236}">
                      <a16:creationId xmlns:a16="http://schemas.microsoft.com/office/drawing/2014/main" id="{36372563-9CA8-4993-9281-89B9FC04B89F}"/>
                    </a:ext>
                  </a:extLst>
                </p:cNvPr>
                <p:cNvSpPr/>
                <p:nvPr/>
              </p:nvSpPr>
              <p:spPr>
                <a:xfrm>
                  <a:off x="4380209" y="2480441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Arrow: Right 103">
                  <a:extLst>
                    <a:ext uri="{FF2B5EF4-FFF2-40B4-BE49-F238E27FC236}">
                      <a16:creationId xmlns:a16="http://schemas.microsoft.com/office/drawing/2014/main" id="{F5EEC046-9896-4E6F-8DAC-1FA64A3ACC10}"/>
                    </a:ext>
                  </a:extLst>
                </p:cNvPr>
                <p:cNvSpPr/>
                <p:nvPr/>
              </p:nvSpPr>
              <p:spPr>
                <a:xfrm rot="10800000">
                  <a:off x="4038516" y="2380593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Arrow: Right 104">
                  <a:extLst>
                    <a:ext uri="{FF2B5EF4-FFF2-40B4-BE49-F238E27FC236}">
                      <a16:creationId xmlns:a16="http://schemas.microsoft.com/office/drawing/2014/main" id="{2CE20823-E24D-4DC1-99C2-A21375CE7B96}"/>
                    </a:ext>
                  </a:extLst>
                </p:cNvPr>
                <p:cNvSpPr/>
                <p:nvPr/>
              </p:nvSpPr>
              <p:spPr>
                <a:xfrm rot="10800000">
                  <a:off x="4038517" y="2192017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616CF022-12DE-4414-B82A-302798E156C5}"/>
                </a:ext>
              </a:extLst>
            </p:cNvPr>
            <p:cNvGrpSpPr/>
            <p:nvPr/>
          </p:nvGrpSpPr>
          <p:grpSpPr>
            <a:xfrm>
              <a:off x="8602437" y="2112580"/>
              <a:ext cx="1986456" cy="634442"/>
              <a:chOff x="325820" y="1515041"/>
              <a:chExt cx="2104038" cy="664422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FC69CAA8-F870-41CC-B005-BF704FEBE528}"/>
                  </a:ext>
                </a:extLst>
              </p:cNvPr>
              <p:cNvGrpSpPr/>
              <p:nvPr/>
            </p:nvGrpSpPr>
            <p:grpSpPr>
              <a:xfrm>
                <a:off x="325820" y="1515041"/>
                <a:ext cx="2104038" cy="664422"/>
                <a:chOff x="325820" y="1515041"/>
                <a:chExt cx="2104038" cy="664422"/>
              </a:xfrm>
            </p:grpSpPr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BBA7D5A1-0D58-40DD-8723-C48BAE7784F6}"/>
                    </a:ext>
                  </a:extLst>
                </p:cNvPr>
                <p:cNvSpPr/>
                <p:nvPr/>
              </p:nvSpPr>
              <p:spPr>
                <a:xfrm>
                  <a:off x="325821" y="1902372"/>
                  <a:ext cx="1288473" cy="27709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isometricOffAxis2Top"/>
                    <a:lightRig rig="threePt" dir="t"/>
                  </a:scene3d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Parallelogram 97">
                  <a:extLst>
                    <a:ext uri="{FF2B5EF4-FFF2-40B4-BE49-F238E27FC236}">
                      <a16:creationId xmlns:a16="http://schemas.microsoft.com/office/drawing/2014/main" id="{3C8EB434-4794-43D6-8C4F-5961FECEF4B6}"/>
                    </a:ext>
                  </a:extLst>
                </p:cNvPr>
                <p:cNvSpPr/>
                <p:nvPr/>
              </p:nvSpPr>
              <p:spPr>
                <a:xfrm>
                  <a:off x="325820" y="1515041"/>
                  <a:ext cx="1975946" cy="387331"/>
                </a:xfrm>
                <a:prstGeom prst="parallelogram">
                  <a:avLst>
                    <a:gd name="adj" fmla="val 202100"/>
                  </a:avLst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Parallelogram 98">
                  <a:extLst>
                    <a:ext uri="{FF2B5EF4-FFF2-40B4-BE49-F238E27FC236}">
                      <a16:creationId xmlns:a16="http://schemas.microsoft.com/office/drawing/2014/main" id="{1D40BE2E-3DF9-4A8F-A5C7-57269E17546A}"/>
                    </a:ext>
                  </a:extLst>
                </p:cNvPr>
                <p:cNvSpPr/>
                <p:nvPr/>
              </p:nvSpPr>
              <p:spPr>
                <a:xfrm rot="20015672">
                  <a:off x="1483956" y="1710889"/>
                  <a:ext cx="945902" cy="277651"/>
                </a:xfrm>
                <a:prstGeom prst="parallelogram">
                  <a:avLst>
                    <a:gd name="adj" fmla="val 50469"/>
                  </a:avLst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8D989456-FA6D-4202-8A5D-E09DA9D73515}"/>
                  </a:ext>
                </a:extLst>
              </p:cNvPr>
              <p:cNvGrpSpPr/>
              <p:nvPr/>
            </p:nvGrpSpPr>
            <p:grpSpPr>
              <a:xfrm>
                <a:off x="1052067" y="1526654"/>
                <a:ext cx="523452" cy="375718"/>
                <a:chOff x="4038516" y="2192017"/>
                <a:chExt cx="649099" cy="375718"/>
              </a:xfrm>
            </p:grpSpPr>
            <p:sp>
              <p:nvSpPr>
                <p:cNvPr id="93" name="Arrow: Right 92">
                  <a:extLst>
                    <a:ext uri="{FF2B5EF4-FFF2-40B4-BE49-F238E27FC236}">
                      <a16:creationId xmlns:a16="http://schemas.microsoft.com/office/drawing/2014/main" id="{D56B8152-404A-4242-81BE-AC5B4A413303}"/>
                    </a:ext>
                  </a:extLst>
                </p:cNvPr>
                <p:cNvSpPr/>
                <p:nvPr/>
              </p:nvSpPr>
              <p:spPr>
                <a:xfrm>
                  <a:off x="4380210" y="2291865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Arrow: Right 93">
                  <a:extLst>
                    <a:ext uri="{FF2B5EF4-FFF2-40B4-BE49-F238E27FC236}">
                      <a16:creationId xmlns:a16="http://schemas.microsoft.com/office/drawing/2014/main" id="{5C9BCA07-AE0A-4552-80E2-63FC4379238D}"/>
                    </a:ext>
                  </a:extLst>
                </p:cNvPr>
                <p:cNvSpPr/>
                <p:nvPr/>
              </p:nvSpPr>
              <p:spPr>
                <a:xfrm>
                  <a:off x="4380209" y="2480441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Arrow: Right 94">
                  <a:extLst>
                    <a:ext uri="{FF2B5EF4-FFF2-40B4-BE49-F238E27FC236}">
                      <a16:creationId xmlns:a16="http://schemas.microsoft.com/office/drawing/2014/main" id="{92CB8E00-BB97-42E2-9A6F-84588763D136}"/>
                    </a:ext>
                  </a:extLst>
                </p:cNvPr>
                <p:cNvSpPr/>
                <p:nvPr/>
              </p:nvSpPr>
              <p:spPr>
                <a:xfrm rot="10800000">
                  <a:off x="4038516" y="2380593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Arrow: Right 95">
                  <a:extLst>
                    <a:ext uri="{FF2B5EF4-FFF2-40B4-BE49-F238E27FC236}">
                      <a16:creationId xmlns:a16="http://schemas.microsoft.com/office/drawing/2014/main" id="{344183A2-4C54-4D5F-BE6E-93FDB4635BCB}"/>
                    </a:ext>
                  </a:extLst>
                </p:cNvPr>
                <p:cNvSpPr/>
                <p:nvPr/>
              </p:nvSpPr>
              <p:spPr>
                <a:xfrm rot="10800000">
                  <a:off x="4038517" y="2192017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E703646-D950-4310-AD5B-973654C127DC}"/>
                </a:ext>
              </a:extLst>
            </p:cNvPr>
            <p:cNvSpPr/>
            <p:nvPr/>
          </p:nvSpPr>
          <p:spPr>
            <a:xfrm>
              <a:off x="8951429" y="3631643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CD48847-8541-4A90-BFC5-1F083E9F8D05}"/>
                </a:ext>
              </a:extLst>
            </p:cNvPr>
            <p:cNvSpPr/>
            <p:nvPr/>
          </p:nvSpPr>
          <p:spPr>
            <a:xfrm>
              <a:off x="8951429" y="3914337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F0AD160-F2D6-4EA0-BBB4-8943EF3188BD}"/>
                </a:ext>
              </a:extLst>
            </p:cNvPr>
            <p:cNvSpPr/>
            <p:nvPr/>
          </p:nvSpPr>
          <p:spPr>
            <a:xfrm>
              <a:off x="8951429" y="4197031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23B6A9C-D160-421F-95EB-180E29ABD200}"/>
                </a:ext>
              </a:extLst>
            </p:cNvPr>
            <p:cNvSpPr/>
            <p:nvPr/>
          </p:nvSpPr>
          <p:spPr>
            <a:xfrm>
              <a:off x="8951429" y="4479725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AA174F0-02C2-444A-B6F4-BB83E462F327}"/>
                </a:ext>
              </a:extLst>
            </p:cNvPr>
            <p:cNvSpPr/>
            <p:nvPr/>
          </p:nvSpPr>
          <p:spPr>
            <a:xfrm>
              <a:off x="8951429" y="4762419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19229D0-232D-4B1B-9B56-D3629B4BE782}"/>
                </a:ext>
              </a:extLst>
            </p:cNvPr>
            <p:cNvSpPr/>
            <p:nvPr/>
          </p:nvSpPr>
          <p:spPr>
            <a:xfrm>
              <a:off x="8951429" y="5045113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B1FF22F-4E62-439C-965E-66BE305C94D3}"/>
                </a:ext>
              </a:extLst>
            </p:cNvPr>
            <p:cNvSpPr/>
            <p:nvPr/>
          </p:nvSpPr>
          <p:spPr>
            <a:xfrm>
              <a:off x="8951429" y="5327807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56EF8CF-FD0B-42D5-AE89-9718B9CEA199}"/>
                </a:ext>
              </a:extLst>
            </p:cNvPr>
            <p:cNvSpPr/>
            <p:nvPr/>
          </p:nvSpPr>
          <p:spPr>
            <a:xfrm>
              <a:off x="8951429" y="5610501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B11FDB5-B238-41F5-AC71-8247888E5AD1}"/>
                </a:ext>
              </a:extLst>
            </p:cNvPr>
            <p:cNvSpPr/>
            <p:nvPr/>
          </p:nvSpPr>
          <p:spPr>
            <a:xfrm>
              <a:off x="8951429" y="5893194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71D2140-A2D7-4BE3-B285-CF33F74AE21B}"/>
                </a:ext>
              </a:extLst>
            </p:cNvPr>
            <p:cNvCxnSpPr>
              <a:cxnSpLocks/>
            </p:cNvCxnSpPr>
            <p:nvPr/>
          </p:nvCxnSpPr>
          <p:spPr>
            <a:xfrm>
              <a:off x="10601261" y="2263329"/>
              <a:ext cx="0" cy="379063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5169EE7-2559-48AF-ACF8-BE4288FD369F}"/>
                </a:ext>
              </a:extLst>
            </p:cNvPr>
            <p:cNvCxnSpPr>
              <a:cxnSpLocks/>
              <a:stCxn id="99" idx="2"/>
            </p:cNvCxnSpPr>
            <p:nvPr/>
          </p:nvCxnSpPr>
          <p:spPr>
            <a:xfrm>
              <a:off x="10482385" y="2263329"/>
              <a:ext cx="1188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DCAFA9B-844B-4631-A314-41FB17B3B119}"/>
                </a:ext>
              </a:extLst>
            </p:cNvPr>
            <p:cNvCxnSpPr>
              <a:cxnSpLocks/>
              <a:endCxn id="77" idx="3"/>
            </p:cNvCxnSpPr>
            <p:nvPr/>
          </p:nvCxnSpPr>
          <p:spPr>
            <a:xfrm flipH="1">
              <a:off x="10239902" y="6031740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8323DAF-5B4F-494B-BEC4-09B18F551A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43753" y="5737450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963FD9B-AB39-4F27-BAF7-BB7FBB0508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9902" y="5469437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CB99893-72BB-43CA-A232-197358B96E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9902" y="5201423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F2B8477-AE05-4755-A52A-6FDDFC4B8F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43008" y="4912388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0926E87-C967-4A26-9464-950292657D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9902" y="4623353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591FDBE-12AC-4355-A986-56A422BB55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11623" y="4355340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D8B4A5A-A871-4305-A684-2DBFB43204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43753" y="4066305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2348A21-38A5-498B-A22D-46D0AFF6A5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55603" y="3777271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1E74AB1-F5FC-41FB-B8D6-A7C94119B6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55603" y="3509257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A31EDC1-6699-4BC9-805A-F8B0B0F4EEA2}"/>
                </a:ext>
              </a:extLst>
            </p:cNvPr>
            <p:cNvCxnSpPr>
              <a:cxnSpLocks/>
            </p:cNvCxnSpPr>
            <p:nvPr/>
          </p:nvCxnSpPr>
          <p:spPr>
            <a:xfrm>
              <a:off x="10447455" y="2682639"/>
              <a:ext cx="16950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7C965A6-2699-4323-8043-ABAC13C8EA24}"/>
              </a:ext>
            </a:extLst>
          </p:cNvPr>
          <p:cNvGrpSpPr/>
          <p:nvPr/>
        </p:nvGrpSpPr>
        <p:grpSpPr>
          <a:xfrm>
            <a:off x="3531476" y="2007476"/>
            <a:ext cx="2270234" cy="4382814"/>
            <a:chOff x="3531476" y="2007476"/>
            <a:chExt cx="2270234" cy="4382814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8A5D89DB-F1D2-4451-B519-02D676979FC1}"/>
                </a:ext>
              </a:extLst>
            </p:cNvPr>
            <p:cNvSpPr/>
            <p:nvPr/>
          </p:nvSpPr>
          <p:spPr>
            <a:xfrm>
              <a:off x="3531476" y="2007476"/>
              <a:ext cx="2270234" cy="43828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7D63DFD-D350-48C1-96BA-8D0E5505986E}"/>
                </a:ext>
              </a:extLst>
            </p:cNvPr>
            <p:cNvSpPr/>
            <p:nvPr/>
          </p:nvSpPr>
          <p:spPr>
            <a:xfrm>
              <a:off x="4022357" y="3348949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B1BE82FD-0335-46E2-89C4-41FC3719B9FC}"/>
                </a:ext>
              </a:extLst>
            </p:cNvPr>
            <p:cNvGrpSpPr/>
            <p:nvPr/>
          </p:nvGrpSpPr>
          <p:grpSpPr>
            <a:xfrm>
              <a:off x="3673365" y="2494502"/>
              <a:ext cx="1986456" cy="634442"/>
              <a:chOff x="325820" y="1515041"/>
              <a:chExt cx="2104038" cy="664422"/>
            </a:xfrm>
          </p:grpSpPr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63472C61-2845-406F-8D29-85FAF83DBC92}"/>
                  </a:ext>
                </a:extLst>
              </p:cNvPr>
              <p:cNvGrpSpPr/>
              <p:nvPr/>
            </p:nvGrpSpPr>
            <p:grpSpPr>
              <a:xfrm>
                <a:off x="325820" y="1515041"/>
                <a:ext cx="2104038" cy="664422"/>
                <a:chOff x="325820" y="1515041"/>
                <a:chExt cx="2104038" cy="664422"/>
              </a:xfrm>
            </p:grpSpPr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0091C35C-1AFC-47FB-824F-4A642355CEB2}"/>
                    </a:ext>
                  </a:extLst>
                </p:cNvPr>
                <p:cNvSpPr/>
                <p:nvPr/>
              </p:nvSpPr>
              <p:spPr>
                <a:xfrm>
                  <a:off x="325821" y="1902372"/>
                  <a:ext cx="1288473" cy="27709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isometricOffAxis2Top"/>
                    <a:lightRig rig="threePt" dir="t"/>
                  </a:scene3d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Parallelogram 151">
                  <a:extLst>
                    <a:ext uri="{FF2B5EF4-FFF2-40B4-BE49-F238E27FC236}">
                      <a16:creationId xmlns:a16="http://schemas.microsoft.com/office/drawing/2014/main" id="{22B5E2C6-9179-4E77-9028-9A722194BD2E}"/>
                    </a:ext>
                  </a:extLst>
                </p:cNvPr>
                <p:cNvSpPr/>
                <p:nvPr/>
              </p:nvSpPr>
              <p:spPr>
                <a:xfrm>
                  <a:off x="325820" y="1515041"/>
                  <a:ext cx="1975946" cy="387331"/>
                </a:xfrm>
                <a:prstGeom prst="parallelogram">
                  <a:avLst>
                    <a:gd name="adj" fmla="val 202100"/>
                  </a:avLst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Parallelogram 152">
                  <a:extLst>
                    <a:ext uri="{FF2B5EF4-FFF2-40B4-BE49-F238E27FC236}">
                      <a16:creationId xmlns:a16="http://schemas.microsoft.com/office/drawing/2014/main" id="{300B0639-DB85-4ED3-BA32-A84CC34FAEF0}"/>
                    </a:ext>
                  </a:extLst>
                </p:cNvPr>
                <p:cNvSpPr/>
                <p:nvPr/>
              </p:nvSpPr>
              <p:spPr>
                <a:xfrm rot="20015672">
                  <a:off x="1483956" y="1710889"/>
                  <a:ext cx="945902" cy="277651"/>
                </a:xfrm>
                <a:prstGeom prst="parallelogram">
                  <a:avLst>
                    <a:gd name="adj" fmla="val 50469"/>
                  </a:avLst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E847508C-F774-4052-B25D-85F5C09E0DEA}"/>
                  </a:ext>
                </a:extLst>
              </p:cNvPr>
              <p:cNvGrpSpPr/>
              <p:nvPr/>
            </p:nvGrpSpPr>
            <p:grpSpPr>
              <a:xfrm>
                <a:off x="1052067" y="1526654"/>
                <a:ext cx="523452" cy="375718"/>
                <a:chOff x="4038516" y="2192017"/>
                <a:chExt cx="649099" cy="375718"/>
              </a:xfrm>
            </p:grpSpPr>
            <p:sp>
              <p:nvSpPr>
                <p:cNvPr id="147" name="Arrow: Right 146">
                  <a:extLst>
                    <a:ext uri="{FF2B5EF4-FFF2-40B4-BE49-F238E27FC236}">
                      <a16:creationId xmlns:a16="http://schemas.microsoft.com/office/drawing/2014/main" id="{3E9774CF-E290-4274-844F-F5475900867F}"/>
                    </a:ext>
                  </a:extLst>
                </p:cNvPr>
                <p:cNvSpPr/>
                <p:nvPr/>
              </p:nvSpPr>
              <p:spPr>
                <a:xfrm>
                  <a:off x="4380210" y="2291865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Arrow: Right 147">
                  <a:extLst>
                    <a:ext uri="{FF2B5EF4-FFF2-40B4-BE49-F238E27FC236}">
                      <a16:creationId xmlns:a16="http://schemas.microsoft.com/office/drawing/2014/main" id="{4546F480-FB4F-4893-90D0-8E5FFAB9AA1D}"/>
                    </a:ext>
                  </a:extLst>
                </p:cNvPr>
                <p:cNvSpPr/>
                <p:nvPr/>
              </p:nvSpPr>
              <p:spPr>
                <a:xfrm>
                  <a:off x="4380209" y="2480441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Arrow: Right 148">
                  <a:extLst>
                    <a:ext uri="{FF2B5EF4-FFF2-40B4-BE49-F238E27FC236}">
                      <a16:creationId xmlns:a16="http://schemas.microsoft.com/office/drawing/2014/main" id="{401D2E93-D410-45FF-B146-90C07D1FFB2C}"/>
                    </a:ext>
                  </a:extLst>
                </p:cNvPr>
                <p:cNvSpPr/>
                <p:nvPr/>
              </p:nvSpPr>
              <p:spPr>
                <a:xfrm rot="10800000">
                  <a:off x="4038516" y="2380593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Arrow: Right 149">
                  <a:extLst>
                    <a:ext uri="{FF2B5EF4-FFF2-40B4-BE49-F238E27FC236}">
                      <a16:creationId xmlns:a16="http://schemas.microsoft.com/office/drawing/2014/main" id="{AE461588-4146-4BF9-85AA-97403F228D05}"/>
                    </a:ext>
                  </a:extLst>
                </p:cNvPr>
                <p:cNvSpPr/>
                <p:nvPr/>
              </p:nvSpPr>
              <p:spPr>
                <a:xfrm rot="10800000">
                  <a:off x="4038517" y="2192017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517E9C74-E865-4FD9-83A5-39D01AAE543B}"/>
                </a:ext>
              </a:extLst>
            </p:cNvPr>
            <p:cNvGrpSpPr/>
            <p:nvPr/>
          </p:nvGrpSpPr>
          <p:grpSpPr>
            <a:xfrm>
              <a:off x="3673365" y="2112580"/>
              <a:ext cx="1986456" cy="634442"/>
              <a:chOff x="325820" y="1515041"/>
              <a:chExt cx="2104038" cy="664422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5E1875C6-04E7-4726-809F-AE0820564327}"/>
                  </a:ext>
                </a:extLst>
              </p:cNvPr>
              <p:cNvGrpSpPr/>
              <p:nvPr/>
            </p:nvGrpSpPr>
            <p:grpSpPr>
              <a:xfrm>
                <a:off x="325820" y="1515041"/>
                <a:ext cx="2104038" cy="664422"/>
                <a:chOff x="325820" y="1515041"/>
                <a:chExt cx="2104038" cy="664422"/>
              </a:xfrm>
            </p:grpSpPr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31BDCD7B-4F0E-4617-89E2-F9AEB3A970BA}"/>
                    </a:ext>
                  </a:extLst>
                </p:cNvPr>
                <p:cNvSpPr/>
                <p:nvPr/>
              </p:nvSpPr>
              <p:spPr>
                <a:xfrm>
                  <a:off x="325821" y="1902372"/>
                  <a:ext cx="1288473" cy="27709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isometricOffAxis2Top"/>
                    <a:lightRig rig="threePt" dir="t"/>
                  </a:scene3d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Parallelogram 142">
                  <a:extLst>
                    <a:ext uri="{FF2B5EF4-FFF2-40B4-BE49-F238E27FC236}">
                      <a16:creationId xmlns:a16="http://schemas.microsoft.com/office/drawing/2014/main" id="{3D5B0960-1072-4864-9211-CFB1E7D161C9}"/>
                    </a:ext>
                  </a:extLst>
                </p:cNvPr>
                <p:cNvSpPr/>
                <p:nvPr/>
              </p:nvSpPr>
              <p:spPr>
                <a:xfrm>
                  <a:off x="325820" y="1515041"/>
                  <a:ext cx="1975946" cy="387331"/>
                </a:xfrm>
                <a:prstGeom prst="parallelogram">
                  <a:avLst>
                    <a:gd name="adj" fmla="val 202100"/>
                  </a:avLst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Parallelogram 143">
                  <a:extLst>
                    <a:ext uri="{FF2B5EF4-FFF2-40B4-BE49-F238E27FC236}">
                      <a16:creationId xmlns:a16="http://schemas.microsoft.com/office/drawing/2014/main" id="{404F488A-6A0D-403E-B815-32A09B1D4EA2}"/>
                    </a:ext>
                  </a:extLst>
                </p:cNvPr>
                <p:cNvSpPr/>
                <p:nvPr/>
              </p:nvSpPr>
              <p:spPr>
                <a:xfrm rot="20015672">
                  <a:off x="1483956" y="1710889"/>
                  <a:ext cx="945902" cy="277651"/>
                </a:xfrm>
                <a:prstGeom prst="parallelogram">
                  <a:avLst>
                    <a:gd name="adj" fmla="val 50469"/>
                  </a:avLst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3BCA9068-996B-4DFD-B419-8BF5047195A2}"/>
                  </a:ext>
                </a:extLst>
              </p:cNvPr>
              <p:cNvGrpSpPr/>
              <p:nvPr/>
            </p:nvGrpSpPr>
            <p:grpSpPr>
              <a:xfrm>
                <a:off x="1052067" y="1526654"/>
                <a:ext cx="523452" cy="375718"/>
                <a:chOff x="4038516" y="2192017"/>
                <a:chExt cx="649099" cy="375718"/>
              </a:xfrm>
            </p:grpSpPr>
            <p:sp>
              <p:nvSpPr>
                <p:cNvPr id="138" name="Arrow: Right 137">
                  <a:extLst>
                    <a:ext uri="{FF2B5EF4-FFF2-40B4-BE49-F238E27FC236}">
                      <a16:creationId xmlns:a16="http://schemas.microsoft.com/office/drawing/2014/main" id="{7A220606-A3AA-49A1-91D0-83B6EA700392}"/>
                    </a:ext>
                  </a:extLst>
                </p:cNvPr>
                <p:cNvSpPr/>
                <p:nvPr/>
              </p:nvSpPr>
              <p:spPr>
                <a:xfrm>
                  <a:off x="4380210" y="2291865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Arrow: Right 138">
                  <a:extLst>
                    <a:ext uri="{FF2B5EF4-FFF2-40B4-BE49-F238E27FC236}">
                      <a16:creationId xmlns:a16="http://schemas.microsoft.com/office/drawing/2014/main" id="{C69639A4-4855-4A6B-A5ED-B96C673853D0}"/>
                    </a:ext>
                  </a:extLst>
                </p:cNvPr>
                <p:cNvSpPr/>
                <p:nvPr/>
              </p:nvSpPr>
              <p:spPr>
                <a:xfrm>
                  <a:off x="4380209" y="2480441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Arrow: Right 139">
                  <a:extLst>
                    <a:ext uri="{FF2B5EF4-FFF2-40B4-BE49-F238E27FC236}">
                      <a16:creationId xmlns:a16="http://schemas.microsoft.com/office/drawing/2014/main" id="{72137127-41F3-4298-8598-F5585F8A975B}"/>
                    </a:ext>
                  </a:extLst>
                </p:cNvPr>
                <p:cNvSpPr/>
                <p:nvPr/>
              </p:nvSpPr>
              <p:spPr>
                <a:xfrm rot="10800000">
                  <a:off x="4038516" y="2380593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Arrow: Right 140">
                  <a:extLst>
                    <a:ext uri="{FF2B5EF4-FFF2-40B4-BE49-F238E27FC236}">
                      <a16:creationId xmlns:a16="http://schemas.microsoft.com/office/drawing/2014/main" id="{47FC3D65-99F8-4FF6-814F-4D2E5A42BC4B}"/>
                    </a:ext>
                  </a:extLst>
                </p:cNvPr>
                <p:cNvSpPr/>
                <p:nvPr/>
              </p:nvSpPr>
              <p:spPr>
                <a:xfrm rot="10800000">
                  <a:off x="4038517" y="2192017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8D9BC21-1F1B-4890-BA30-42DF88E8FD01}"/>
                </a:ext>
              </a:extLst>
            </p:cNvPr>
            <p:cNvSpPr/>
            <p:nvPr/>
          </p:nvSpPr>
          <p:spPr>
            <a:xfrm>
              <a:off x="4022357" y="3631643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99B7E3DA-072C-4AD1-B339-C986F5CBCC05}"/>
                </a:ext>
              </a:extLst>
            </p:cNvPr>
            <p:cNvSpPr/>
            <p:nvPr/>
          </p:nvSpPr>
          <p:spPr>
            <a:xfrm>
              <a:off x="4022357" y="3914337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F21CE01-D36A-427A-803C-6FE8C36C978C}"/>
                </a:ext>
              </a:extLst>
            </p:cNvPr>
            <p:cNvSpPr/>
            <p:nvPr/>
          </p:nvSpPr>
          <p:spPr>
            <a:xfrm>
              <a:off x="4022357" y="4197031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9D754218-E95B-457B-ABDB-6A779441F84E}"/>
                </a:ext>
              </a:extLst>
            </p:cNvPr>
            <p:cNvSpPr/>
            <p:nvPr/>
          </p:nvSpPr>
          <p:spPr>
            <a:xfrm>
              <a:off x="4022357" y="4479725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ABE2B551-5E2B-465B-8A2C-3A178A55B422}"/>
                </a:ext>
              </a:extLst>
            </p:cNvPr>
            <p:cNvSpPr/>
            <p:nvPr/>
          </p:nvSpPr>
          <p:spPr>
            <a:xfrm>
              <a:off x="4022357" y="4762419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83A95802-82FB-41F1-B955-1BFCDC4C8F19}"/>
                </a:ext>
              </a:extLst>
            </p:cNvPr>
            <p:cNvSpPr/>
            <p:nvPr/>
          </p:nvSpPr>
          <p:spPr>
            <a:xfrm>
              <a:off x="4022357" y="5045113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C0F9FD2-3500-4375-835D-E8EAC0A410B7}"/>
                </a:ext>
              </a:extLst>
            </p:cNvPr>
            <p:cNvSpPr/>
            <p:nvPr/>
          </p:nvSpPr>
          <p:spPr>
            <a:xfrm>
              <a:off x="4022357" y="5327807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B7D2231-03DF-47B6-92C0-050CD1DA7757}"/>
                </a:ext>
              </a:extLst>
            </p:cNvPr>
            <p:cNvSpPr/>
            <p:nvPr/>
          </p:nvSpPr>
          <p:spPr>
            <a:xfrm>
              <a:off x="4022357" y="5610501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BBDDD957-894C-44B3-826D-F9ED2FC586FF}"/>
                </a:ext>
              </a:extLst>
            </p:cNvPr>
            <p:cNvSpPr/>
            <p:nvPr/>
          </p:nvSpPr>
          <p:spPr>
            <a:xfrm>
              <a:off x="4022357" y="5893194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F2FA6D8B-068C-4B1D-A37A-3EEB4DF70649}"/>
                </a:ext>
              </a:extLst>
            </p:cNvPr>
            <p:cNvCxnSpPr>
              <a:cxnSpLocks/>
            </p:cNvCxnSpPr>
            <p:nvPr/>
          </p:nvCxnSpPr>
          <p:spPr>
            <a:xfrm>
              <a:off x="5672189" y="2263329"/>
              <a:ext cx="0" cy="379063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5A73ACC4-D7AC-42A6-9933-CA00E9544F64}"/>
                </a:ext>
              </a:extLst>
            </p:cNvPr>
            <p:cNvCxnSpPr>
              <a:cxnSpLocks/>
              <a:stCxn id="144" idx="2"/>
            </p:cNvCxnSpPr>
            <p:nvPr/>
          </p:nvCxnSpPr>
          <p:spPr>
            <a:xfrm>
              <a:off x="5553313" y="2263329"/>
              <a:ext cx="1188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8BE19EC-E494-40B6-8994-CDE45BBD6E32}"/>
                </a:ext>
              </a:extLst>
            </p:cNvPr>
            <p:cNvCxnSpPr>
              <a:cxnSpLocks/>
              <a:endCxn id="122" idx="3"/>
            </p:cNvCxnSpPr>
            <p:nvPr/>
          </p:nvCxnSpPr>
          <p:spPr>
            <a:xfrm flipH="1">
              <a:off x="5310830" y="6031740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C7AAF4A-B9B4-4D9D-B749-9FAEABF435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14681" y="5737450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98994FEF-C7C5-4763-8143-C32BD24809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10830" y="5469437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E98C830C-5556-4EA2-9626-77A8F35677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10830" y="5201423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CAE260D-2C90-4EA2-BEF6-D48DF12AEF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13936" y="4912388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7AF4856C-F524-449C-A555-D114C769CF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10830" y="4623353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60A13352-EC96-47FB-AC26-AB44F640BB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82551" y="4355340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CBD32E92-9558-4208-96CE-81491F7AD0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14681" y="4066305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F1D7222-BAD0-442B-BED5-2266035363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6531" y="3777271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A2B3EBC3-E069-461F-A660-17EF07EB51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6531" y="3509257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F55DA9F6-9C27-464F-AAF8-868D39DF5654}"/>
                </a:ext>
              </a:extLst>
            </p:cNvPr>
            <p:cNvCxnSpPr>
              <a:cxnSpLocks/>
            </p:cNvCxnSpPr>
            <p:nvPr/>
          </p:nvCxnSpPr>
          <p:spPr>
            <a:xfrm>
              <a:off x="5518383" y="2682639"/>
              <a:ext cx="16950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C485B42F-D275-4FA5-9E85-9E5D4C8B0E02}"/>
              </a:ext>
            </a:extLst>
          </p:cNvPr>
          <p:cNvGrpSpPr/>
          <p:nvPr/>
        </p:nvGrpSpPr>
        <p:grpSpPr>
          <a:xfrm>
            <a:off x="2021091" y="444578"/>
            <a:ext cx="1986456" cy="634442"/>
            <a:chOff x="325820" y="1515041"/>
            <a:chExt cx="2104038" cy="664422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0EF7899B-175F-4BD9-9BC6-2B59D5D42F47}"/>
                </a:ext>
              </a:extLst>
            </p:cNvPr>
            <p:cNvGrpSpPr/>
            <p:nvPr/>
          </p:nvGrpSpPr>
          <p:grpSpPr>
            <a:xfrm>
              <a:off x="325820" y="1515041"/>
              <a:ext cx="2104038" cy="664422"/>
              <a:chOff x="325820" y="1515041"/>
              <a:chExt cx="2104038" cy="664422"/>
            </a:xfrm>
          </p:grpSpPr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0ECCD104-B597-4BE3-AD36-8E049883E06C}"/>
                  </a:ext>
                </a:extLst>
              </p:cNvPr>
              <p:cNvSpPr/>
              <p:nvPr/>
            </p:nvSpPr>
            <p:spPr>
              <a:xfrm>
                <a:off x="325821" y="1902372"/>
                <a:ext cx="1288473" cy="27709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isometricOffAxis2Top"/>
                  <a:lightRig rig="threePt" dir="t"/>
                </a:scene3d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2" name="Parallelogram 161">
                <a:extLst>
                  <a:ext uri="{FF2B5EF4-FFF2-40B4-BE49-F238E27FC236}">
                    <a16:creationId xmlns:a16="http://schemas.microsoft.com/office/drawing/2014/main" id="{298B1004-4808-449F-909A-8E9AA8CDC4FF}"/>
                  </a:ext>
                </a:extLst>
              </p:cNvPr>
              <p:cNvSpPr/>
              <p:nvPr/>
            </p:nvSpPr>
            <p:spPr>
              <a:xfrm>
                <a:off x="325820" y="1515041"/>
                <a:ext cx="1975946" cy="387331"/>
              </a:xfrm>
              <a:prstGeom prst="parallelogram">
                <a:avLst>
                  <a:gd name="adj" fmla="val 202100"/>
                </a:avLst>
              </a:prstGeom>
              <a:solidFill>
                <a:srgbClr val="9DC3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Parallelogram 162">
                <a:extLst>
                  <a:ext uri="{FF2B5EF4-FFF2-40B4-BE49-F238E27FC236}">
                    <a16:creationId xmlns:a16="http://schemas.microsoft.com/office/drawing/2014/main" id="{A603BADD-A668-45A2-AF42-CAB476061D56}"/>
                  </a:ext>
                </a:extLst>
              </p:cNvPr>
              <p:cNvSpPr/>
              <p:nvPr/>
            </p:nvSpPr>
            <p:spPr>
              <a:xfrm rot="20015672">
                <a:off x="1483956" y="1710889"/>
                <a:ext cx="945902" cy="277651"/>
              </a:xfrm>
              <a:prstGeom prst="parallelogram">
                <a:avLst>
                  <a:gd name="adj" fmla="val 50469"/>
                </a:avLst>
              </a:prstGeom>
              <a:solidFill>
                <a:srgbClr val="9DC3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8980309C-97D8-4AA4-8093-6949252368BA}"/>
                </a:ext>
              </a:extLst>
            </p:cNvPr>
            <p:cNvGrpSpPr/>
            <p:nvPr/>
          </p:nvGrpSpPr>
          <p:grpSpPr>
            <a:xfrm>
              <a:off x="1052067" y="1526654"/>
              <a:ext cx="523452" cy="375718"/>
              <a:chOff x="4038516" y="2192017"/>
              <a:chExt cx="649099" cy="375718"/>
            </a:xfrm>
          </p:grpSpPr>
          <p:sp>
            <p:nvSpPr>
              <p:cNvPr id="157" name="Arrow: Right 156">
                <a:extLst>
                  <a:ext uri="{FF2B5EF4-FFF2-40B4-BE49-F238E27FC236}">
                    <a16:creationId xmlns:a16="http://schemas.microsoft.com/office/drawing/2014/main" id="{53CFE58A-B1E7-421E-9EF9-559F31F28C04}"/>
                  </a:ext>
                </a:extLst>
              </p:cNvPr>
              <p:cNvSpPr/>
              <p:nvPr/>
            </p:nvSpPr>
            <p:spPr>
              <a:xfrm>
                <a:off x="4380210" y="2291865"/>
                <a:ext cx="307405" cy="87294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Arrow: Right 157">
                <a:extLst>
                  <a:ext uri="{FF2B5EF4-FFF2-40B4-BE49-F238E27FC236}">
                    <a16:creationId xmlns:a16="http://schemas.microsoft.com/office/drawing/2014/main" id="{2187767C-8C5D-4A61-B3E6-29A8BD980856}"/>
                  </a:ext>
                </a:extLst>
              </p:cNvPr>
              <p:cNvSpPr/>
              <p:nvPr/>
            </p:nvSpPr>
            <p:spPr>
              <a:xfrm>
                <a:off x="4380209" y="2480441"/>
                <a:ext cx="307405" cy="87294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Arrow: Right 158">
                <a:extLst>
                  <a:ext uri="{FF2B5EF4-FFF2-40B4-BE49-F238E27FC236}">
                    <a16:creationId xmlns:a16="http://schemas.microsoft.com/office/drawing/2014/main" id="{24D13EC6-1A31-4839-90C8-83064F16DDE7}"/>
                  </a:ext>
                </a:extLst>
              </p:cNvPr>
              <p:cNvSpPr/>
              <p:nvPr/>
            </p:nvSpPr>
            <p:spPr>
              <a:xfrm rot="10800000">
                <a:off x="4038516" y="2380593"/>
                <a:ext cx="307405" cy="87294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Arrow: Right 159">
                <a:extLst>
                  <a:ext uri="{FF2B5EF4-FFF2-40B4-BE49-F238E27FC236}">
                    <a16:creationId xmlns:a16="http://schemas.microsoft.com/office/drawing/2014/main" id="{9863E62F-5FFF-440A-89EB-781EF9C3F1AD}"/>
                  </a:ext>
                </a:extLst>
              </p:cNvPr>
              <p:cNvSpPr/>
              <p:nvPr/>
            </p:nvSpPr>
            <p:spPr>
              <a:xfrm rot="10800000">
                <a:off x="4038517" y="2192017"/>
                <a:ext cx="307405" cy="87294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1745D926-1240-4DB4-855B-0B5526AE0A7C}"/>
              </a:ext>
            </a:extLst>
          </p:cNvPr>
          <p:cNvGrpSpPr/>
          <p:nvPr/>
        </p:nvGrpSpPr>
        <p:grpSpPr>
          <a:xfrm>
            <a:off x="4382373" y="402071"/>
            <a:ext cx="1986456" cy="634442"/>
            <a:chOff x="325820" y="1515041"/>
            <a:chExt cx="2104038" cy="664422"/>
          </a:xfrm>
        </p:grpSpPr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F8135AA8-90B2-4B3B-8C90-38AA0C67657B}"/>
                </a:ext>
              </a:extLst>
            </p:cNvPr>
            <p:cNvGrpSpPr/>
            <p:nvPr/>
          </p:nvGrpSpPr>
          <p:grpSpPr>
            <a:xfrm>
              <a:off x="325820" y="1515041"/>
              <a:ext cx="2104038" cy="664422"/>
              <a:chOff x="325820" y="1515041"/>
              <a:chExt cx="2104038" cy="664422"/>
            </a:xfrm>
          </p:grpSpPr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C655BF41-5190-4DE8-958F-767DB2A381DD}"/>
                  </a:ext>
                </a:extLst>
              </p:cNvPr>
              <p:cNvSpPr/>
              <p:nvPr/>
            </p:nvSpPr>
            <p:spPr>
              <a:xfrm>
                <a:off x="325821" y="1902372"/>
                <a:ext cx="1288473" cy="27709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isometricOffAxis2Top"/>
                  <a:lightRig rig="threePt" dir="t"/>
                </a:scene3d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3" name="Parallelogram 182">
                <a:extLst>
                  <a:ext uri="{FF2B5EF4-FFF2-40B4-BE49-F238E27FC236}">
                    <a16:creationId xmlns:a16="http://schemas.microsoft.com/office/drawing/2014/main" id="{43B41030-482B-4F17-A28D-A41345E06D38}"/>
                  </a:ext>
                </a:extLst>
              </p:cNvPr>
              <p:cNvSpPr/>
              <p:nvPr/>
            </p:nvSpPr>
            <p:spPr>
              <a:xfrm>
                <a:off x="325820" y="1515041"/>
                <a:ext cx="1975946" cy="387331"/>
              </a:xfrm>
              <a:prstGeom prst="parallelogram">
                <a:avLst>
                  <a:gd name="adj" fmla="val 202100"/>
                </a:avLst>
              </a:prstGeom>
              <a:solidFill>
                <a:srgbClr val="9DC3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Parallelogram 183">
                <a:extLst>
                  <a:ext uri="{FF2B5EF4-FFF2-40B4-BE49-F238E27FC236}">
                    <a16:creationId xmlns:a16="http://schemas.microsoft.com/office/drawing/2014/main" id="{B9F18B1C-78DE-4E4B-B0B2-F67E4F2F71AF}"/>
                  </a:ext>
                </a:extLst>
              </p:cNvPr>
              <p:cNvSpPr/>
              <p:nvPr/>
            </p:nvSpPr>
            <p:spPr>
              <a:xfrm rot="20015672">
                <a:off x="1483956" y="1710889"/>
                <a:ext cx="945902" cy="277651"/>
              </a:xfrm>
              <a:prstGeom prst="parallelogram">
                <a:avLst>
                  <a:gd name="adj" fmla="val 50469"/>
                </a:avLst>
              </a:prstGeom>
              <a:solidFill>
                <a:srgbClr val="9DC3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1ED4C2F0-FA43-4BB2-8183-6B2AE950F066}"/>
                </a:ext>
              </a:extLst>
            </p:cNvPr>
            <p:cNvGrpSpPr/>
            <p:nvPr/>
          </p:nvGrpSpPr>
          <p:grpSpPr>
            <a:xfrm>
              <a:off x="1052067" y="1526654"/>
              <a:ext cx="523452" cy="375718"/>
              <a:chOff x="4038516" y="2192017"/>
              <a:chExt cx="649099" cy="375718"/>
            </a:xfrm>
          </p:grpSpPr>
          <p:sp>
            <p:nvSpPr>
              <p:cNvPr id="178" name="Arrow: Right 177">
                <a:extLst>
                  <a:ext uri="{FF2B5EF4-FFF2-40B4-BE49-F238E27FC236}">
                    <a16:creationId xmlns:a16="http://schemas.microsoft.com/office/drawing/2014/main" id="{8F77FE6A-91E2-4C0D-833B-DB0BC4D28822}"/>
                  </a:ext>
                </a:extLst>
              </p:cNvPr>
              <p:cNvSpPr/>
              <p:nvPr/>
            </p:nvSpPr>
            <p:spPr>
              <a:xfrm>
                <a:off x="4380210" y="2291865"/>
                <a:ext cx="307405" cy="87294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Arrow: Right 178">
                <a:extLst>
                  <a:ext uri="{FF2B5EF4-FFF2-40B4-BE49-F238E27FC236}">
                    <a16:creationId xmlns:a16="http://schemas.microsoft.com/office/drawing/2014/main" id="{80ABB4CF-C3B6-4E04-AEC1-00732B8AB87E}"/>
                  </a:ext>
                </a:extLst>
              </p:cNvPr>
              <p:cNvSpPr/>
              <p:nvPr/>
            </p:nvSpPr>
            <p:spPr>
              <a:xfrm>
                <a:off x="4380209" y="2480441"/>
                <a:ext cx="307405" cy="87294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Arrow: Right 179">
                <a:extLst>
                  <a:ext uri="{FF2B5EF4-FFF2-40B4-BE49-F238E27FC236}">
                    <a16:creationId xmlns:a16="http://schemas.microsoft.com/office/drawing/2014/main" id="{B4DD4124-01BC-4410-A076-E12FE39288F8}"/>
                  </a:ext>
                </a:extLst>
              </p:cNvPr>
              <p:cNvSpPr/>
              <p:nvPr/>
            </p:nvSpPr>
            <p:spPr>
              <a:xfrm rot="10800000">
                <a:off x="4038516" y="2380593"/>
                <a:ext cx="307405" cy="87294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Arrow: Right 180">
                <a:extLst>
                  <a:ext uri="{FF2B5EF4-FFF2-40B4-BE49-F238E27FC236}">
                    <a16:creationId xmlns:a16="http://schemas.microsoft.com/office/drawing/2014/main" id="{3EF77F7D-2F2F-4583-BDAC-5FA46551E386}"/>
                  </a:ext>
                </a:extLst>
              </p:cNvPr>
              <p:cNvSpPr/>
              <p:nvPr/>
            </p:nvSpPr>
            <p:spPr>
              <a:xfrm rot="10800000">
                <a:off x="4038517" y="2192017"/>
                <a:ext cx="307405" cy="87294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9B0EF9F7-E696-4B90-9293-0F5AC2EF0344}"/>
              </a:ext>
            </a:extLst>
          </p:cNvPr>
          <p:cNvGrpSpPr/>
          <p:nvPr/>
        </p:nvGrpSpPr>
        <p:grpSpPr>
          <a:xfrm>
            <a:off x="8143597" y="405814"/>
            <a:ext cx="1986456" cy="634442"/>
            <a:chOff x="325820" y="1515041"/>
            <a:chExt cx="2104038" cy="664422"/>
          </a:xfrm>
        </p:grpSpPr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D6690B3A-E2ED-437F-A093-81ECECA3571D}"/>
                </a:ext>
              </a:extLst>
            </p:cNvPr>
            <p:cNvGrpSpPr/>
            <p:nvPr/>
          </p:nvGrpSpPr>
          <p:grpSpPr>
            <a:xfrm>
              <a:off x="325820" y="1515041"/>
              <a:ext cx="2104038" cy="664422"/>
              <a:chOff x="325820" y="1515041"/>
              <a:chExt cx="2104038" cy="664422"/>
            </a:xfrm>
          </p:grpSpPr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370AC589-DD7C-48C5-94D0-47C5D944AC54}"/>
                  </a:ext>
                </a:extLst>
              </p:cNvPr>
              <p:cNvSpPr/>
              <p:nvPr/>
            </p:nvSpPr>
            <p:spPr>
              <a:xfrm>
                <a:off x="325821" y="1902372"/>
                <a:ext cx="1288473" cy="27709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isometricOffAxis2Top"/>
                  <a:lightRig rig="threePt" dir="t"/>
                </a:scene3d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3" name="Parallelogram 192">
                <a:extLst>
                  <a:ext uri="{FF2B5EF4-FFF2-40B4-BE49-F238E27FC236}">
                    <a16:creationId xmlns:a16="http://schemas.microsoft.com/office/drawing/2014/main" id="{26EFABC7-7364-4DA3-9366-C3EF2DB26973}"/>
                  </a:ext>
                </a:extLst>
              </p:cNvPr>
              <p:cNvSpPr/>
              <p:nvPr/>
            </p:nvSpPr>
            <p:spPr>
              <a:xfrm>
                <a:off x="325820" y="1515041"/>
                <a:ext cx="1975946" cy="387331"/>
              </a:xfrm>
              <a:prstGeom prst="parallelogram">
                <a:avLst>
                  <a:gd name="adj" fmla="val 202100"/>
                </a:avLst>
              </a:prstGeom>
              <a:solidFill>
                <a:srgbClr val="9DC3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Parallelogram 193">
                <a:extLst>
                  <a:ext uri="{FF2B5EF4-FFF2-40B4-BE49-F238E27FC236}">
                    <a16:creationId xmlns:a16="http://schemas.microsoft.com/office/drawing/2014/main" id="{8DFBEC30-F3EF-4E89-9A00-EF90ACDE8E2F}"/>
                  </a:ext>
                </a:extLst>
              </p:cNvPr>
              <p:cNvSpPr/>
              <p:nvPr/>
            </p:nvSpPr>
            <p:spPr>
              <a:xfrm rot="20015672">
                <a:off x="1483956" y="1710889"/>
                <a:ext cx="945902" cy="277651"/>
              </a:xfrm>
              <a:prstGeom prst="parallelogram">
                <a:avLst>
                  <a:gd name="adj" fmla="val 50469"/>
                </a:avLst>
              </a:prstGeom>
              <a:solidFill>
                <a:srgbClr val="9DC3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ABB74761-4F27-4BE9-AAE1-AF1A1A610699}"/>
                </a:ext>
              </a:extLst>
            </p:cNvPr>
            <p:cNvGrpSpPr/>
            <p:nvPr/>
          </p:nvGrpSpPr>
          <p:grpSpPr>
            <a:xfrm>
              <a:off x="1052067" y="1526654"/>
              <a:ext cx="523452" cy="375718"/>
              <a:chOff x="4038516" y="2192017"/>
              <a:chExt cx="649099" cy="375718"/>
            </a:xfrm>
          </p:grpSpPr>
          <p:sp>
            <p:nvSpPr>
              <p:cNvPr id="188" name="Arrow: Right 187">
                <a:extLst>
                  <a:ext uri="{FF2B5EF4-FFF2-40B4-BE49-F238E27FC236}">
                    <a16:creationId xmlns:a16="http://schemas.microsoft.com/office/drawing/2014/main" id="{71D4067B-4B7A-49A4-AFFE-A4EAD1DC12AC}"/>
                  </a:ext>
                </a:extLst>
              </p:cNvPr>
              <p:cNvSpPr/>
              <p:nvPr/>
            </p:nvSpPr>
            <p:spPr>
              <a:xfrm>
                <a:off x="4380210" y="2291865"/>
                <a:ext cx="307405" cy="87294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Arrow: Right 188">
                <a:extLst>
                  <a:ext uri="{FF2B5EF4-FFF2-40B4-BE49-F238E27FC236}">
                    <a16:creationId xmlns:a16="http://schemas.microsoft.com/office/drawing/2014/main" id="{11794F9B-4B2D-4FAA-A798-35DBE884C2D4}"/>
                  </a:ext>
                </a:extLst>
              </p:cNvPr>
              <p:cNvSpPr/>
              <p:nvPr/>
            </p:nvSpPr>
            <p:spPr>
              <a:xfrm>
                <a:off x="4380209" y="2480441"/>
                <a:ext cx="307405" cy="87294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Arrow: Right 189">
                <a:extLst>
                  <a:ext uri="{FF2B5EF4-FFF2-40B4-BE49-F238E27FC236}">
                    <a16:creationId xmlns:a16="http://schemas.microsoft.com/office/drawing/2014/main" id="{E204E52C-43F7-46CE-AC9F-2EB3E9BD49F4}"/>
                  </a:ext>
                </a:extLst>
              </p:cNvPr>
              <p:cNvSpPr/>
              <p:nvPr/>
            </p:nvSpPr>
            <p:spPr>
              <a:xfrm rot="10800000">
                <a:off x="4038516" y="2380593"/>
                <a:ext cx="307405" cy="87294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Arrow: Right 190">
                <a:extLst>
                  <a:ext uri="{FF2B5EF4-FFF2-40B4-BE49-F238E27FC236}">
                    <a16:creationId xmlns:a16="http://schemas.microsoft.com/office/drawing/2014/main" id="{DE7313A0-3AB1-4FF6-9956-544795216C1D}"/>
                  </a:ext>
                </a:extLst>
              </p:cNvPr>
              <p:cNvSpPr/>
              <p:nvPr/>
            </p:nvSpPr>
            <p:spPr>
              <a:xfrm rot="10800000">
                <a:off x="4038517" y="2192017"/>
                <a:ext cx="307405" cy="87294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6" name="TextBox 195">
            <a:extLst>
              <a:ext uri="{FF2B5EF4-FFF2-40B4-BE49-F238E27FC236}">
                <a16:creationId xmlns:a16="http://schemas.microsoft.com/office/drawing/2014/main" id="{60246CB2-1678-4789-9C98-4828F01D1AB7}"/>
              </a:ext>
            </a:extLst>
          </p:cNvPr>
          <p:cNvSpPr txBox="1"/>
          <p:nvPr/>
        </p:nvSpPr>
        <p:spPr>
          <a:xfrm>
            <a:off x="1346096" y="2472062"/>
            <a:ext cx="870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TOR Switch A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193822F-6A5D-45FA-8096-D09BF6DB80E0}"/>
              </a:ext>
            </a:extLst>
          </p:cNvPr>
          <p:cNvSpPr txBox="1"/>
          <p:nvPr/>
        </p:nvSpPr>
        <p:spPr>
          <a:xfrm>
            <a:off x="3907231" y="2516610"/>
            <a:ext cx="870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TOR Switch A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C00D765-89B9-4525-8B5B-7D807E056FE1}"/>
              </a:ext>
            </a:extLst>
          </p:cNvPr>
          <p:cNvSpPr txBox="1"/>
          <p:nvPr/>
        </p:nvSpPr>
        <p:spPr>
          <a:xfrm>
            <a:off x="8765896" y="2509352"/>
            <a:ext cx="870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TOR Switch A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23030061-AD7D-4E5A-9B37-1A50B847B4C4}"/>
              </a:ext>
            </a:extLst>
          </p:cNvPr>
          <p:cNvSpPr txBox="1"/>
          <p:nvPr/>
        </p:nvSpPr>
        <p:spPr>
          <a:xfrm>
            <a:off x="1324683" y="2828350"/>
            <a:ext cx="870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TOR Switch B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212DA72-5D96-4707-9D21-3042D2456D11}"/>
              </a:ext>
            </a:extLst>
          </p:cNvPr>
          <p:cNvSpPr txBox="1"/>
          <p:nvPr/>
        </p:nvSpPr>
        <p:spPr>
          <a:xfrm>
            <a:off x="3839789" y="2856140"/>
            <a:ext cx="870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TOR Switch B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22C45FC6-97C2-4720-99FC-5AB323A89408}"/>
              </a:ext>
            </a:extLst>
          </p:cNvPr>
          <p:cNvSpPr txBox="1"/>
          <p:nvPr/>
        </p:nvSpPr>
        <p:spPr>
          <a:xfrm>
            <a:off x="8724952" y="2861917"/>
            <a:ext cx="870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TOR Switch B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4F6C84FF-181E-47EA-8099-3924368FF710}"/>
              </a:ext>
            </a:extLst>
          </p:cNvPr>
          <p:cNvSpPr txBox="1"/>
          <p:nvPr/>
        </p:nvSpPr>
        <p:spPr>
          <a:xfrm>
            <a:off x="2182638" y="821762"/>
            <a:ext cx="1039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Spine Switch 1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3400C13-C0B6-4FF8-A482-9A8962BF62D2}"/>
              </a:ext>
            </a:extLst>
          </p:cNvPr>
          <p:cNvSpPr txBox="1"/>
          <p:nvPr/>
        </p:nvSpPr>
        <p:spPr>
          <a:xfrm>
            <a:off x="4581408" y="784337"/>
            <a:ext cx="1039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Spine Switch 2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3948ED4F-B176-4566-BCA7-ECB1344F5CD6}"/>
              </a:ext>
            </a:extLst>
          </p:cNvPr>
          <p:cNvSpPr txBox="1"/>
          <p:nvPr/>
        </p:nvSpPr>
        <p:spPr>
          <a:xfrm>
            <a:off x="8232279" y="811068"/>
            <a:ext cx="1039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Spine Switch n</a:t>
            </a: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8889F6F1-C061-4F39-9548-4ED85DE7829E}"/>
              </a:ext>
            </a:extLst>
          </p:cNvPr>
          <p:cNvCxnSpPr>
            <a:cxnSpLocks/>
            <a:stCxn id="6" idx="0"/>
            <a:endCxn id="202" idx="1"/>
          </p:cNvCxnSpPr>
          <p:nvPr/>
        </p:nvCxnSpPr>
        <p:spPr>
          <a:xfrm flipV="1">
            <a:off x="2103666" y="944873"/>
            <a:ext cx="78972" cy="1127468"/>
          </a:xfrm>
          <a:prstGeom prst="line">
            <a:avLst/>
          </a:prstGeom>
          <a:ln>
            <a:solidFill>
              <a:srgbClr val="9DC3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2A74C52E-BB78-4CF8-94F6-1BD8EA3753EE}"/>
              </a:ext>
            </a:extLst>
          </p:cNvPr>
          <p:cNvCxnSpPr>
            <a:cxnSpLocks/>
            <a:stCxn id="6" idx="0"/>
            <a:endCxn id="203" idx="1"/>
          </p:cNvCxnSpPr>
          <p:nvPr/>
        </p:nvCxnSpPr>
        <p:spPr>
          <a:xfrm flipV="1">
            <a:off x="2103666" y="907448"/>
            <a:ext cx="2477742" cy="1164893"/>
          </a:xfrm>
          <a:prstGeom prst="line">
            <a:avLst/>
          </a:prstGeom>
          <a:ln>
            <a:solidFill>
              <a:srgbClr val="9DC3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3C32BCBA-C700-4B7E-A6BC-734A4B85B611}"/>
              </a:ext>
            </a:extLst>
          </p:cNvPr>
          <p:cNvCxnSpPr>
            <a:cxnSpLocks/>
            <a:stCxn id="6" idx="1"/>
            <a:endCxn id="204" idx="1"/>
          </p:cNvCxnSpPr>
          <p:nvPr/>
        </p:nvCxnSpPr>
        <p:spPr>
          <a:xfrm flipV="1">
            <a:off x="2477403" y="934179"/>
            <a:ext cx="5754876" cy="1138162"/>
          </a:xfrm>
          <a:prstGeom prst="line">
            <a:avLst/>
          </a:prstGeom>
          <a:ln>
            <a:solidFill>
              <a:srgbClr val="9DC3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C9368916-A04D-4D1A-84FB-D4952461B296}"/>
              </a:ext>
            </a:extLst>
          </p:cNvPr>
          <p:cNvCxnSpPr>
            <a:cxnSpLocks/>
            <a:stCxn id="143" idx="0"/>
            <a:endCxn id="202" idx="2"/>
          </p:cNvCxnSpPr>
          <p:nvPr/>
        </p:nvCxnSpPr>
        <p:spPr>
          <a:xfrm flipH="1" flipV="1">
            <a:off x="2702191" y="1067983"/>
            <a:ext cx="1903935" cy="1044597"/>
          </a:xfrm>
          <a:prstGeom prst="line">
            <a:avLst/>
          </a:prstGeom>
          <a:ln>
            <a:solidFill>
              <a:srgbClr val="9DC3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CF82932D-5FE2-46E6-B00E-C0B5859E912C}"/>
              </a:ext>
            </a:extLst>
          </p:cNvPr>
          <p:cNvCxnSpPr>
            <a:cxnSpLocks/>
            <a:stCxn id="143" idx="0"/>
            <a:endCxn id="203" idx="1"/>
          </p:cNvCxnSpPr>
          <p:nvPr/>
        </p:nvCxnSpPr>
        <p:spPr>
          <a:xfrm flipH="1" flipV="1">
            <a:off x="4581408" y="907448"/>
            <a:ext cx="24718" cy="1205132"/>
          </a:xfrm>
          <a:prstGeom prst="line">
            <a:avLst/>
          </a:prstGeom>
          <a:ln>
            <a:solidFill>
              <a:srgbClr val="9DC3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AE8452B3-50DD-4CC3-B597-7153A89D1285}"/>
              </a:ext>
            </a:extLst>
          </p:cNvPr>
          <p:cNvCxnSpPr>
            <a:cxnSpLocks/>
            <a:stCxn id="143" idx="0"/>
            <a:endCxn id="204" idx="1"/>
          </p:cNvCxnSpPr>
          <p:nvPr/>
        </p:nvCxnSpPr>
        <p:spPr>
          <a:xfrm flipV="1">
            <a:off x="4606126" y="934179"/>
            <a:ext cx="3626153" cy="1178401"/>
          </a:xfrm>
          <a:prstGeom prst="line">
            <a:avLst/>
          </a:prstGeom>
          <a:ln>
            <a:solidFill>
              <a:srgbClr val="9DC3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52E0BE6A-F956-4DC8-888D-40B59A31288A}"/>
              </a:ext>
            </a:extLst>
          </p:cNvPr>
          <p:cNvCxnSpPr>
            <a:cxnSpLocks/>
            <a:stCxn id="98" idx="0"/>
            <a:endCxn id="202" idx="3"/>
          </p:cNvCxnSpPr>
          <p:nvPr/>
        </p:nvCxnSpPr>
        <p:spPr>
          <a:xfrm flipH="1" flipV="1">
            <a:off x="3221744" y="944873"/>
            <a:ext cx="6313454" cy="1167707"/>
          </a:xfrm>
          <a:prstGeom prst="line">
            <a:avLst/>
          </a:prstGeom>
          <a:ln>
            <a:solidFill>
              <a:srgbClr val="9DC3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88912101-EAD7-4F3F-87B4-430BA7480E24}"/>
              </a:ext>
            </a:extLst>
          </p:cNvPr>
          <p:cNvCxnSpPr>
            <a:cxnSpLocks/>
            <a:stCxn id="98" idx="0"/>
            <a:endCxn id="203" idx="2"/>
          </p:cNvCxnSpPr>
          <p:nvPr/>
        </p:nvCxnSpPr>
        <p:spPr>
          <a:xfrm flipH="1" flipV="1">
            <a:off x="5100961" y="1030558"/>
            <a:ext cx="4434237" cy="1082022"/>
          </a:xfrm>
          <a:prstGeom prst="line">
            <a:avLst/>
          </a:prstGeom>
          <a:ln>
            <a:solidFill>
              <a:srgbClr val="9DC3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8E7BB7E1-24D6-437E-8D73-8A77640075DF}"/>
              </a:ext>
            </a:extLst>
          </p:cNvPr>
          <p:cNvCxnSpPr>
            <a:cxnSpLocks/>
            <a:stCxn id="98" idx="0"/>
            <a:endCxn id="204" idx="3"/>
          </p:cNvCxnSpPr>
          <p:nvPr/>
        </p:nvCxnSpPr>
        <p:spPr>
          <a:xfrm flipH="1" flipV="1">
            <a:off x="9271385" y="934179"/>
            <a:ext cx="263813" cy="1178401"/>
          </a:xfrm>
          <a:prstGeom prst="line">
            <a:avLst/>
          </a:prstGeom>
          <a:ln>
            <a:solidFill>
              <a:srgbClr val="9DC3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791C37C9-B40D-483B-9793-3E7206B75BF6}"/>
              </a:ext>
            </a:extLst>
          </p:cNvPr>
          <p:cNvCxnSpPr>
            <a:cxnSpLocks/>
            <a:stCxn id="106" idx="1"/>
            <a:endCxn id="203" idx="2"/>
          </p:cNvCxnSpPr>
          <p:nvPr/>
        </p:nvCxnSpPr>
        <p:spPr>
          <a:xfrm flipH="1" flipV="1">
            <a:off x="5100961" y="1030558"/>
            <a:ext cx="3501477" cy="1966092"/>
          </a:xfrm>
          <a:prstGeom prst="line">
            <a:avLst/>
          </a:prstGeom>
          <a:ln>
            <a:solidFill>
              <a:srgbClr val="9DC3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F4981B9C-BEED-4FE5-8834-AB8A73896035}"/>
              </a:ext>
            </a:extLst>
          </p:cNvPr>
          <p:cNvCxnSpPr>
            <a:cxnSpLocks/>
            <a:endCxn id="204" idx="1"/>
          </p:cNvCxnSpPr>
          <p:nvPr/>
        </p:nvCxnSpPr>
        <p:spPr>
          <a:xfrm flipH="1" flipV="1">
            <a:off x="8232279" y="934179"/>
            <a:ext cx="345660" cy="1990774"/>
          </a:xfrm>
          <a:prstGeom prst="line">
            <a:avLst/>
          </a:prstGeom>
          <a:ln>
            <a:solidFill>
              <a:srgbClr val="9DC3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11995B8B-6D6C-4AF9-B211-53D39F8A9A9C}"/>
              </a:ext>
            </a:extLst>
          </p:cNvPr>
          <p:cNvCxnSpPr>
            <a:cxnSpLocks/>
            <a:endCxn id="202" idx="3"/>
          </p:cNvCxnSpPr>
          <p:nvPr/>
        </p:nvCxnSpPr>
        <p:spPr>
          <a:xfrm flipH="1" flipV="1">
            <a:off x="3221744" y="944873"/>
            <a:ext cx="5363978" cy="2024504"/>
          </a:xfrm>
          <a:prstGeom prst="line">
            <a:avLst/>
          </a:prstGeom>
          <a:ln>
            <a:solidFill>
              <a:srgbClr val="9DC3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Left Brace 259">
            <a:extLst>
              <a:ext uri="{FF2B5EF4-FFF2-40B4-BE49-F238E27FC236}">
                <a16:creationId xmlns:a16="http://schemas.microsoft.com/office/drawing/2014/main" id="{7EF1A58B-031E-4155-9548-2A8BCD4BAF25}"/>
              </a:ext>
            </a:extLst>
          </p:cNvPr>
          <p:cNvSpPr/>
          <p:nvPr/>
        </p:nvSpPr>
        <p:spPr>
          <a:xfrm>
            <a:off x="538137" y="3308710"/>
            <a:ext cx="239630" cy="29449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B252143E-4A38-4214-8CD1-520174BF4190}"/>
              </a:ext>
            </a:extLst>
          </p:cNvPr>
          <p:cNvSpPr txBox="1"/>
          <p:nvPr/>
        </p:nvSpPr>
        <p:spPr>
          <a:xfrm rot="16200000">
            <a:off x="44291" y="4655157"/>
            <a:ext cx="642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Servers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89FEDF89-5B6F-4C16-AC06-0340400D023F}"/>
              </a:ext>
            </a:extLst>
          </p:cNvPr>
          <p:cNvSpPr txBox="1"/>
          <p:nvPr/>
        </p:nvSpPr>
        <p:spPr>
          <a:xfrm>
            <a:off x="6810264" y="536842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● ● ●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589C095B-5657-4424-9C08-228894E8BC9C}"/>
              </a:ext>
            </a:extLst>
          </p:cNvPr>
          <p:cNvSpPr txBox="1"/>
          <p:nvPr/>
        </p:nvSpPr>
        <p:spPr>
          <a:xfrm>
            <a:off x="6613221" y="3945769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● ● ●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B772FC38-80BE-45EA-A844-32F8C1AFC852}"/>
              </a:ext>
            </a:extLst>
          </p:cNvPr>
          <p:cNvSpPr txBox="1"/>
          <p:nvPr/>
        </p:nvSpPr>
        <p:spPr>
          <a:xfrm>
            <a:off x="1025172" y="6078330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Rack 1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E6C144E8-F942-45B2-869D-7BA6A925055F}"/>
              </a:ext>
            </a:extLst>
          </p:cNvPr>
          <p:cNvSpPr txBox="1"/>
          <p:nvPr/>
        </p:nvSpPr>
        <p:spPr>
          <a:xfrm>
            <a:off x="3531412" y="6138096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Rack 2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CD9A2D43-0DCA-40AB-A800-81BD38A8351B}"/>
              </a:ext>
            </a:extLst>
          </p:cNvPr>
          <p:cNvSpPr txBox="1"/>
          <p:nvPr/>
        </p:nvSpPr>
        <p:spPr>
          <a:xfrm>
            <a:off x="8455917" y="6141788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Rack n</a:t>
            </a:r>
          </a:p>
        </p:txBody>
      </p:sp>
    </p:spTree>
    <p:extLst>
      <p:ext uri="{BB962C8B-B14F-4D97-AF65-F5344CB8AC3E}">
        <p14:creationId xmlns:p14="http://schemas.microsoft.com/office/powerpoint/2010/main" val="1236866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69EDD03-6014-4E99-8267-1F416D15CFCA}"/>
              </a:ext>
            </a:extLst>
          </p:cNvPr>
          <p:cNvSpPr/>
          <p:nvPr/>
        </p:nvSpPr>
        <p:spPr>
          <a:xfrm>
            <a:off x="4125192" y="1700681"/>
            <a:ext cx="2615631" cy="37233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54DFDFD-8C1A-4636-AA3C-C489AFA8E886}"/>
              </a:ext>
            </a:extLst>
          </p:cNvPr>
          <p:cNvGrpSpPr/>
          <p:nvPr/>
        </p:nvGrpSpPr>
        <p:grpSpPr>
          <a:xfrm>
            <a:off x="1236514" y="3259974"/>
            <a:ext cx="1766455" cy="1841963"/>
            <a:chOff x="1236514" y="3259974"/>
            <a:chExt cx="1766455" cy="1841963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7D3F2D4-4DB3-43FF-ACDF-350B8DA4B749}"/>
                </a:ext>
              </a:extLst>
            </p:cNvPr>
            <p:cNvSpPr/>
            <p:nvPr/>
          </p:nvSpPr>
          <p:spPr>
            <a:xfrm>
              <a:off x="1236514" y="4779819"/>
              <a:ext cx="1766455" cy="32211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HW Layer (hwmon)</a:t>
              </a: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885C1BC-C9C0-40A8-81F0-13D0A42651CC}"/>
                </a:ext>
              </a:extLst>
            </p:cNvPr>
            <p:cNvSpPr/>
            <p:nvPr/>
          </p:nvSpPr>
          <p:spPr>
            <a:xfrm>
              <a:off x="1236514" y="4273204"/>
              <a:ext cx="1766455" cy="32211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400" dirty="0">
                  <a:solidFill>
                    <a:schemeClr val="tx1"/>
                  </a:solidFill>
                </a:rPr>
                <a:t>Operating System Layer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71B03BA-6F45-405A-BC2C-632AE7D67ABD}"/>
                </a:ext>
              </a:extLst>
            </p:cNvPr>
            <p:cNvSpPr/>
            <p:nvPr/>
          </p:nvSpPr>
          <p:spPr>
            <a:xfrm>
              <a:off x="1236514" y="3259974"/>
              <a:ext cx="1766455" cy="32211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OpenStack Services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DDCABB1-8743-4819-9114-968507F3D69F}"/>
                </a:ext>
              </a:extLst>
            </p:cNvPr>
            <p:cNvSpPr/>
            <p:nvPr/>
          </p:nvSpPr>
          <p:spPr>
            <a:xfrm>
              <a:off x="1236514" y="3766589"/>
              <a:ext cx="1766455" cy="3221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75000"/>
                </a:lnSpc>
              </a:pPr>
              <a:r>
                <a:rPr lang="en-US" sz="1400" dirty="0"/>
                <a:t>Non OpenStack Services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DEF64D8-80C5-4F1E-9A30-5B727EA1141E}"/>
              </a:ext>
            </a:extLst>
          </p:cNvPr>
          <p:cNvGrpSpPr/>
          <p:nvPr/>
        </p:nvGrpSpPr>
        <p:grpSpPr>
          <a:xfrm>
            <a:off x="4613519" y="3111209"/>
            <a:ext cx="1569026" cy="729100"/>
            <a:chOff x="7294421" y="3271401"/>
            <a:chExt cx="1569026" cy="729100"/>
          </a:xfrm>
        </p:grpSpPr>
        <p:sp>
          <p:nvSpPr>
            <p:cNvPr id="15" name="Flowchart: Off-page Connector 14">
              <a:extLst>
                <a:ext uri="{FF2B5EF4-FFF2-40B4-BE49-F238E27FC236}">
                  <a16:creationId xmlns:a16="http://schemas.microsoft.com/office/drawing/2014/main" id="{9EEFD3BA-DFC5-4B22-ACAB-F5F462519927}"/>
                </a:ext>
              </a:extLst>
            </p:cNvPr>
            <p:cNvSpPr/>
            <p:nvPr/>
          </p:nvSpPr>
          <p:spPr>
            <a:xfrm rot="16200000">
              <a:off x="7715254" y="2966604"/>
              <a:ext cx="613064" cy="1454729"/>
            </a:xfrm>
            <a:prstGeom prst="flowChartOffpageConnector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6" name="Flowchart: Off-page Connector 15">
              <a:extLst>
                <a:ext uri="{FF2B5EF4-FFF2-40B4-BE49-F238E27FC236}">
                  <a16:creationId xmlns:a16="http://schemas.microsoft.com/office/drawing/2014/main" id="{8C64FDFD-6330-43B6-B8AA-DBA3FC47A867}"/>
                </a:ext>
              </a:extLst>
            </p:cNvPr>
            <p:cNvSpPr/>
            <p:nvPr/>
          </p:nvSpPr>
          <p:spPr>
            <a:xfrm rot="16200000">
              <a:off x="7829551" y="2850568"/>
              <a:ext cx="613064" cy="1454729"/>
            </a:xfrm>
            <a:prstGeom prst="flowChartOffpageConnector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dirty="0"/>
                <a:t>Fluentd Aggregator POD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206F4B4-B6DE-4B0C-A9FC-DB8279ED846B}"/>
              </a:ext>
            </a:extLst>
          </p:cNvPr>
          <p:cNvSpPr/>
          <p:nvPr/>
        </p:nvSpPr>
        <p:spPr>
          <a:xfrm>
            <a:off x="4666657" y="4416451"/>
            <a:ext cx="1569027" cy="6130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Prometheus</a:t>
            </a:r>
          </a:p>
          <a:p>
            <a:pPr algn="ctr"/>
            <a:r>
              <a:rPr lang="en-US" sz="1000" dirty="0"/>
              <a:t>(monitoring)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62B1FB5-D76B-4872-AD55-27D51B8246C0}"/>
              </a:ext>
            </a:extLst>
          </p:cNvPr>
          <p:cNvSpPr/>
          <p:nvPr/>
        </p:nvSpPr>
        <p:spPr>
          <a:xfrm>
            <a:off x="4812593" y="5570357"/>
            <a:ext cx="1277154" cy="4398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Alerting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49643F-FD52-4A01-AC8C-31C28A9EED67}"/>
              </a:ext>
            </a:extLst>
          </p:cNvPr>
          <p:cNvSpPr/>
          <p:nvPr/>
        </p:nvSpPr>
        <p:spPr>
          <a:xfrm>
            <a:off x="4699018" y="1878027"/>
            <a:ext cx="1504306" cy="6130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Elasticsearch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9B2BE4-80AB-4311-AF66-54212648A3C6}"/>
              </a:ext>
            </a:extLst>
          </p:cNvPr>
          <p:cNvSpPr/>
          <p:nvPr/>
        </p:nvSpPr>
        <p:spPr>
          <a:xfrm>
            <a:off x="4723806" y="910270"/>
            <a:ext cx="1454730" cy="6130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Kibana</a:t>
            </a:r>
          </a:p>
          <a:p>
            <a:pPr algn="ctr"/>
            <a:r>
              <a:rPr lang="en-US" sz="1200" dirty="0"/>
              <a:t>(Visualisataion)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A60812-74A0-44CF-812A-12EDDB20CE27}"/>
              </a:ext>
            </a:extLst>
          </p:cNvPr>
          <p:cNvCxnSpPr>
            <a:cxnSpLocks/>
            <a:stCxn id="16" idx="3"/>
            <a:endCxn id="19" idx="2"/>
          </p:cNvCxnSpPr>
          <p:nvPr/>
        </p:nvCxnSpPr>
        <p:spPr>
          <a:xfrm flipH="1" flipV="1">
            <a:off x="5451171" y="2491092"/>
            <a:ext cx="4011" cy="620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2CA4842-1A99-430D-942A-B41DF41633AD}"/>
              </a:ext>
            </a:extLst>
          </p:cNvPr>
          <p:cNvSpPr txBox="1"/>
          <p:nvPr/>
        </p:nvSpPr>
        <p:spPr>
          <a:xfrm>
            <a:off x="4723806" y="4002188"/>
            <a:ext cx="7841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Log metrics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D2F435A-1F79-4911-AD53-7738F1002145}"/>
              </a:ext>
            </a:extLst>
          </p:cNvPr>
          <p:cNvCxnSpPr>
            <a:cxnSpLocks/>
            <a:stCxn id="16" idx="1"/>
            <a:endCxn id="17" idx="0"/>
          </p:cNvCxnSpPr>
          <p:nvPr/>
        </p:nvCxnSpPr>
        <p:spPr>
          <a:xfrm flipH="1">
            <a:off x="5451171" y="3724273"/>
            <a:ext cx="4011" cy="692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ECD3545-3973-4A7B-8FEC-FFD645419730}"/>
              </a:ext>
            </a:extLst>
          </p:cNvPr>
          <p:cNvSpPr txBox="1"/>
          <p:nvPr/>
        </p:nvSpPr>
        <p:spPr>
          <a:xfrm>
            <a:off x="4723806" y="2698590"/>
            <a:ext cx="763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Log/events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6817B37-9952-475D-8CAA-3129A8D82BE0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5451170" y="5029516"/>
            <a:ext cx="1" cy="540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BD6BC17-3E30-4C8A-9F8B-89705ACA792F}"/>
              </a:ext>
            </a:extLst>
          </p:cNvPr>
          <p:cNvCxnSpPr>
            <a:cxnSpLocks/>
            <a:stCxn id="19" idx="0"/>
            <a:endCxn id="20" idx="2"/>
          </p:cNvCxnSpPr>
          <p:nvPr/>
        </p:nvCxnSpPr>
        <p:spPr>
          <a:xfrm flipV="1">
            <a:off x="5451171" y="1523335"/>
            <a:ext cx="0" cy="354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00FA765-B084-498F-A514-09FF2733DBA8}"/>
              </a:ext>
            </a:extLst>
          </p:cNvPr>
          <p:cNvCxnSpPr>
            <a:stCxn id="2" idx="3"/>
            <a:endCxn id="15" idx="0"/>
          </p:cNvCxnSpPr>
          <p:nvPr/>
        </p:nvCxnSpPr>
        <p:spPr>
          <a:xfrm flipV="1">
            <a:off x="3002969" y="3533777"/>
            <a:ext cx="1610551" cy="1407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506494B-3FFD-424F-AA85-3747914FE316}"/>
              </a:ext>
            </a:extLst>
          </p:cNvPr>
          <p:cNvCxnSpPr>
            <a:stCxn id="3" idx="3"/>
            <a:endCxn id="15" idx="0"/>
          </p:cNvCxnSpPr>
          <p:nvPr/>
        </p:nvCxnSpPr>
        <p:spPr>
          <a:xfrm flipV="1">
            <a:off x="3002969" y="3533777"/>
            <a:ext cx="1610551" cy="900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BE2B6FB-1CCE-4611-9B40-FD44453BA201}"/>
              </a:ext>
            </a:extLst>
          </p:cNvPr>
          <p:cNvCxnSpPr>
            <a:stCxn id="6" idx="3"/>
            <a:endCxn id="15" idx="0"/>
          </p:cNvCxnSpPr>
          <p:nvPr/>
        </p:nvCxnSpPr>
        <p:spPr>
          <a:xfrm>
            <a:off x="3002969" y="3421033"/>
            <a:ext cx="1610551" cy="112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330FE47-B196-488C-A45B-B22E35470001}"/>
              </a:ext>
            </a:extLst>
          </p:cNvPr>
          <p:cNvCxnSpPr>
            <a:cxnSpLocks/>
            <a:stCxn id="7" idx="3"/>
            <a:endCxn id="15" idx="0"/>
          </p:cNvCxnSpPr>
          <p:nvPr/>
        </p:nvCxnSpPr>
        <p:spPr>
          <a:xfrm flipV="1">
            <a:off x="3002969" y="3533777"/>
            <a:ext cx="1610551" cy="393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94DDD31-5827-41CB-8529-735B2BB5076E}"/>
              </a:ext>
            </a:extLst>
          </p:cNvPr>
          <p:cNvCxnSpPr>
            <a:stCxn id="11" idx="1"/>
            <a:endCxn id="16" idx="2"/>
          </p:cNvCxnSpPr>
          <p:nvPr/>
        </p:nvCxnSpPr>
        <p:spPr>
          <a:xfrm flipH="1" flipV="1">
            <a:off x="6182546" y="3417740"/>
            <a:ext cx="1886581" cy="1523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3E159D1-B709-439C-A908-191BFAE682EB}"/>
              </a:ext>
            </a:extLst>
          </p:cNvPr>
          <p:cNvCxnSpPr>
            <a:stCxn id="10" idx="1"/>
            <a:endCxn id="16" idx="2"/>
          </p:cNvCxnSpPr>
          <p:nvPr/>
        </p:nvCxnSpPr>
        <p:spPr>
          <a:xfrm flipH="1" flipV="1">
            <a:off x="6182546" y="3417740"/>
            <a:ext cx="1886581" cy="1151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3155CAB-3B34-4772-A4E8-F66B68CF98BD}"/>
              </a:ext>
            </a:extLst>
          </p:cNvPr>
          <p:cNvCxnSpPr>
            <a:cxnSpLocks/>
            <a:stCxn id="41" idx="1"/>
            <a:endCxn id="16" idx="2"/>
          </p:cNvCxnSpPr>
          <p:nvPr/>
        </p:nvCxnSpPr>
        <p:spPr>
          <a:xfrm flipH="1" flipV="1">
            <a:off x="6182546" y="3417740"/>
            <a:ext cx="1886581" cy="779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F45E3CE-8B9B-46C3-95E4-5F3A829FED32}"/>
              </a:ext>
            </a:extLst>
          </p:cNvPr>
          <p:cNvCxnSpPr>
            <a:stCxn id="8" idx="1"/>
            <a:endCxn id="16" idx="2"/>
          </p:cNvCxnSpPr>
          <p:nvPr/>
        </p:nvCxnSpPr>
        <p:spPr>
          <a:xfrm flipH="1" flipV="1">
            <a:off x="6182546" y="3417740"/>
            <a:ext cx="1886581" cy="407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Magnetic Disk 46">
            <a:extLst>
              <a:ext uri="{FF2B5EF4-FFF2-40B4-BE49-F238E27FC236}">
                <a16:creationId xmlns:a16="http://schemas.microsoft.com/office/drawing/2014/main" id="{42E57784-06A2-47D8-85C4-794D7A1A1E44}"/>
              </a:ext>
            </a:extLst>
          </p:cNvPr>
          <p:cNvSpPr/>
          <p:nvPr/>
        </p:nvSpPr>
        <p:spPr>
          <a:xfrm>
            <a:off x="6089747" y="2309146"/>
            <a:ext cx="449132" cy="55002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DB</a:t>
            </a:r>
          </a:p>
        </p:txBody>
      </p:sp>
      <p:sp>
        <p:nvSpPr>
          <p:cNvPr id="48" name="Flowchart: Magnetic Disk 47">
            <a:extLst>
              <a:ext uri="{FF2B5EF4-FFF2-40B4-BE49-F238E27FC236}">
                <a16:creationId xmlns:a16="http://schemas.microsoft.com/office/drawing/2014/main" id="{EBCEA07E-3FD0-4D11-B81A-71F9BD5217C6}"/>
              </a:ext>
            </a:extLst>
          </p:cNvPr>
          <p:cNvSpPr/>
          <p:nvPr/>
        </p:nvSpPr>
        <p:spPr>
          <a:xfrm>
            <a:off x="6112829" y="4755923"/>
            <a:ext cx="449132" cy="55002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PVC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EF2E48F-9479-4636-98E7-C8CF2F6A9636}"/>
              </a:ext>
            </a:extLst>
          </p:cNvPr>
          <p:cNvSpPr txBox="1"/>
          <p:nvPr/>
        </p:nvSpPr>
        <p:spPr>
          <a:xfrm>
            <a:off x="4084048" y="5225046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Controller Node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562B4D4-4FDD-438C-8B74-E476F80203C2}"/>
              </a:ext>
            </a:extLst>
          </p:cNvPr>
          <p:cNvGrpSpPr/>
          <p:nvPr/>
        </p:nvGrpSpPr>
        <p:grpSpPr>
          <a:xfrm>
            <a:off x="8069127" y="3664529"/>
            <a:ext cx="1766455" cy="1437408"/>
            <a:chOff x="8069127" y="3664529"/>
            <a:chExt cx="1766455" cy="143740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3970903-A878-4A40-B064-D3FF32D4C4AF}"/>
                </a:ext>
              </a:extLst>
            </p:cNvPr>
            <p:cNvSpPr/>
            <p:nvPr/>
          </p:nvSpPr>
          <p:spPr>
            <a:xfrm>
              <a:off x="8069127" y="3664529"/>
              <a:ext cx="1766455" cy="322118"/>
            </a:xfrm>
            <a:prstGeom prst="roundRect">
              <a:avLst/>
            </a:prstGeom>
            <a:solidFill>
              <a:srgbClr val="C55A1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75000"/>
                </a:lnSpc>
              </a:pPr>
              <a:r>
                <a:rPr lang="en-US" sz="1400" dirty="0"/>
                <a:t>OpenStack (nova-compute, </a:t>
              </a:r>
              <a:r>
                <a:rPr lang="en-US" sz="1400" dirty="0" err="1"/>
                <a:t>libvirt</a:t>
              </a:r>
              <a:r>
                <a:rPr lang="en-US" sz="1400" dirty="0"/>
                <a:t>, …)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45C6820-BB5C-4432-BD09-97C4EC98F547}"/>
                </a:ext>
              </a:extLst>
            </p:cNvPr>
            <p:cNvSpPr/>
            <p:nvPr/>
          </p:nvSpPr>
          <p:spPr>
            <a:xfrm>
              <a:off x="8069127" y="4408055"/>
              <a:ext cx="1766455" cy="322118"/>
            </a:xfrm>
            <a:prstGeom prst="roundRect">
              <a:avLst/>
            </a:prstGeom>
            <a:solidFill>
              <a:srgbClr val="D9D9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400" dirty="0">
                  <a:solidFill>
                    <a:schemeClr val="tx1"/>
                  </a:solidFill>
                </a:rPr>
                <a:t>Operating System Layer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23656BA-F27A-4354-9983-B728863B15EB}"/>
                </a:ext>
              </a:extLst>
            </p:cNvPr>
            <p:cNvSpPr/>
            <p:nvPr/>
          </p:nvSpPr>
          <p:spPr>
            <a:xfrm>
              <a:off x="8069127" y="4779819"/>
              <a:ext cx="1766455" cy="322118"/>
            </a:xfrm>
            <a:prstGeom prst="roundRect">
              <a:avLst/>
            </a:prstGeom>
            <a:solidFill>
              <a:srgbClr val="A6A6A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HW Layer (hwmon)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1DE2F584-7B63-4F67-AC36-0C80D6D4F303}"/>
                </a:ext>
              </a:extLst>
            </p:cNvPr>
            <p:cNvSpPr/>
            <p:nvPr/>
          </p:nvSpPr>
          <p:spPr>
            <a:xfrm>
              <a:off x="8069127" y="4036292"/>
              <a:ext cx="1766455" cy="3221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75000"/>
                </a:lnSpc>
              </a:pPr>
              <a:r>
                <a:rPr lang="en-US" sz="1400" dirty="0"/>
                <a:t>Non OpenStack Services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32F325C6-839A-46E7-9D77-59931D3687CE}"/>
              </a:ext>
            </a:extLst>
          </p:cNvPr>
          <p:cNvSpPr txBox="1"/>
          <p:nvPr/>
        </p:nvSpPr>
        <p:spPr>
          <a:xfrm>
            <a:off x="1523716" y="5322267"/>
            <a:ext cx="1192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Controller Node(s)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F52667C-1939-44E5-843F-AA2C6923CD14}"/>
              </a:ext>
            </a:extLst>
          </p:cNvPr>
          <p:cNvSpPr txBox="1"/>
          <p:nvPr/>
        </p:nvSpPr>
        <p:spPr>
          <a:xfrm>
            <a:off x="8375781" y="5322267"/>
            <a:ext cx="11531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Compute Node(s) </a:t>
            </a:r>
          </a:p>
        </p:txBody>
      </p:sp>
    </p:spTree>
    <p:extLst>
      <p:ext uri="{BB962C8B-B14F-4D97-AF65-F5344CB8AC3E}">
        <p14:creationId xmlns:p14="http://schemas.microsoft.com/office/powerpoint/2010/main" val="135107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9354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3567590" y="3983612"/>
            <a:ext cx="4301836" cy="952529"/>
          </a:xfrm>
          <a:prstGeom prst="rect">
            <a:avLst/>
          </a:prstGeom>
          <a:solidFill>
            <a:srgbClr val="000000">
              <a:lumMod val="50000"/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</a:rPr>
              <a:t>Reference NFVI Hardware</a:t>
            </a:r>
          </a:p>
        </p:txBody>
      </p:sp>
      <p:pic>
        <p:nvPicPr>
          <p:cNvPr id="51" name="Picture 7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491" y="4514140"/>
            <a:ext cx="471092" cy="471092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3573454" y="2971100"/>
            <a:ext cx="4301835" cy="927136"/>
          </a:xfrm>
          <a:prstGeom prst="rect">
            <a:avLst/>
          </a:prstGeom>
          <a:solidFill>
            <a:srgbClr val="00000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</a:rPr>
              <a:t>Reference NFVI Software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567594" y="2129244"/>
            <a:ext cx="2887413" cy="762415"/>
          </a:xfrm>
          <a:prstGeom prst="rect">
            <a:avLst/>
          </a:prstGeom>
          <a:solidFill>
            <a:srgbClr val="FCDF9E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400" b="1" kern="0" dirty="0">
                <a:solidFill>
                  <a:srgbClr val="000000"/>
                </a:solidFill>
                <a:latin typeface="Vodafone Rg" pitchFamily="34" charset="0"/>
              </a:rPr>
              <a:t>Infrastructure Profiles Catalogue</a:t>
            </a:r>
          </a:p>
        </p:txBody>
      </p:sp>
      <p:sp>
        <p:nvSpPr>
          <p:cNvPr id="54" name="Rectangle 53"/>
          <p:cNvSpPr/>
          <p:nvPr/>
        </p:nvSpPr>
        <p:spPr>
          <a:xfrm rot="16200000">
            <a:off x="1255760" y="2865228"/>
            <a:ext cx="3553008" cy="588816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400" kern="0" dirty="0">
                <a:solidFill>
                  <a:srgbClr val="FFFFFF"/>
                </a:solidFill>
                <a:latin typeface="Vodafone Rg" pitchFamily="34" charset="0"/>
              </a:rPr>
              <a:t>                               </a:t>
            </a:r>
            <a:r>
              <a:rPr lang="en-GB" sz="1400" b="1" kern="0" dirty="0">
                <a:solidFill>
                  <a:srgbClr val="FFFFFF"/>
                </a:solidFill>
                <a:latin typeface="Vodafone Rg" pitchFamily="34" charset="0"/>
              </a:rPr>
              <a:t>Compliance &amp; Certification, and    Verification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764641" y="2290978"/>
            <a:ext cx="1104787" cy="435701"/>
          </a:xfrm>
          <a:prstGeom prst="rect">
            <a:avLst/>
          </a:prstGeom>
          <a:solidFill>
            <a:srgbClr val="00B0CA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b="1" kern="0" dirty="0">
                <a:solidFill>
                  <a:srgbClr val="FFFFFF"/>
                </a:solidFill>
                <a:latin typeface="Vodafone Rg" pitchFamily="34" charset="0"/>
              </a:rPr>
              <a:t>NFVI Metrics &amp; Capabilities 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764640" y="1387310"/>
            <a:ext cx="1104787" cy="491837"/>
          </a:xfrm>
          <a:prstGeom prst="rect">
            <a:avLst/>
          </a:prstGeom>
          <a:solidFill>
            <a:srgbClr val="00B0CA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b="1" kern="0" dirty="0">
                <a:solidFill>
                  <a:srgbClr val="FFFFFF"/>
                </a:solidFill>
                <a:latin typeface="Vodafone Rg" pitchFamily="34" charset="0"/>
              </a:rPr>
              <a:t>VNF Requirements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567593" y="1383133"/>
            <a:ext cx="2887414" cy="500192"/>
          </a:xfrm>
          <a:prstGeom prst="rect">
            <a:avLst/>
          </a:prstGeom>
          <a:noFill/>
          <a:ln w="3175" cap="flat" cmpd="sng" algn="ctr">
            <a:solidFill>
              <a:srgbClr val="000000"/>
            </a:solidFill>
            <a:prstDash val="dash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GB" sz="1000" kern="0" dirty="0">
              <a:solidFill>
                <a:srgbClr val="34342B"/>
              </a:solidFill>
              <a:latin typeface="Vodafone Rg" pitchFamily="34" charset="0"/>
            </a:endParaRPr>
          </a:p>
        </p:txBody>
      </p:sp>
      <p:sp>
        <p:nvSpPr>
          <p:cNvPr id="58" name="Oval 82"/>
          <p:cNvSpPr/>
          <p:nvPr/>
        </p:nvSpPr>
        <p:spPr>
          <a:xfrm>
            <a:off x="5845202" y="1444750"/>
            <a:ext cx="499964" cy="36680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000" kern="0" dirty="0">
                <a:solidFill>
                  <a:srgbClr val="FFFFFF"/>
                </a:solidFill>
                <a:latin typeface="Vodafone Rg" pitchFamily="34" charset="0"/>
              </a:rPr>
              <a:t>VNF</a:t>
            </a:r>
          </a:p>
        </p:txBody>
      </p:sp>
      <p:sp>
        <p:nvSpPr>
          <p:cNvPr id="59" name="Oval 83"/>
          <p:cNvSpPr/>
          <p:nvPr/>
        </p:nvSpPr>
        <p:spPr>
          <a:xfrm>
            <a:off x="4356108" y="1444750"/>
            <a:ext cx="499964" cy="36680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000" kern="0" dirty="0">
                <a:solidFill>
                  <a:srgbClr val="FFFFFF"/>
                </a:solidFill>
                <a:latin typeface="Vodafone Rg" pitchFamily="34" charset="0"/>
              </a:rPr>
              <a:t>VNF</a:t>
            </a:r>
          </a:p>
        </p:txBody>
      </p:sp>
      <p:sp>
        <p:nvSpPr>
          <p:cNvPr id="60" name="Oval 84"/>
          <p:cNvSpPr/>
          <p:nvPr/>
        </p:nvSpPr>
        <p:spPr>
          <a:xfrm>
            <a:off x="3630087" y="1444750"/>
            <a:ext cx="499964" cy="36680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000" kern="0" dirty="0">
                <a:solidFill>
                  <a:srgbClr val="FFFFFF"/>
                </a:solidFill>
                <a:latin typeface="Vodafone Rg" pitchFamily="34" charset="0"/>
              </a:rPr>
              <a:t>VNF</a:t>
            </a:r>
          </a:p>
        </p:txBody>
      </p:sp>
      <p:sp>
        <p:nvSpPr>
          <p:cNvPr id="61" name="Oval 85"/>
          <p:cNvSpPr/>
          <p:nvPr/>
        </p:nvSpPr>
        <p:spPr>
          <a:xfrm>
            <a:off x="5100654" y="1454810"/>
            <a:ext cx="499964" cy="36680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000" kern="0" dirty="0">
                <a:solidFill>
                  <a:srgbClr val="FFFFFF"/>
                </a:solidFill>
                <a:latin typeface="Vodafone Rg" pitchFamily="34" charset="0"/>
              </a:rPr>
              <a:t>VNF</a:t>
            </a:r>
          </a:p>
        </p:txBody>
      </p:sp>
      <p:cxnSp>
        <p:nvCxnSpPr>
          <p:cNvPr id="62" name="Straight Arrow Connector 86"/>
          <p:cNvCxnSpPr>
            <a:stCxn id="57" idx="3"/>
            <a:endCxn id="56" idx="1"/>
          </p:cNvCxnSpPr>
          <p:nvPr/>
        </p:nvCxnSpPr>
        <p:spPr>
          <a:xfrm>
            <a:off x="6455007" y="1633228"/>
            <a:ext cx="309632" cy="0"/>
          </a:xfrm>
          <a:prstGeom prst="straightConnector1">
            <a:avLst/>
          </a:prstGeom>
          <a:noFill/>
          <a:ln w="9525" cap="flat" cmpd="sng" algn="ctr">
            <a:solidFill>
              <a:srgbClr val="E6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63" name="Straight Arrow Connector 87"/>
          <p:cNvCxnSpPr>
            <a:stCxn id="56" idx="2"/>
            <a:endCxn id="55" idx="0"/>
          </p:cNvCxnSpPr>
          <p:nvPr/>
        </p:nvCxnSpPr>
        <p:spPr>
          <a:xfrm>
            <a:off x="7317034" y="1879147"/>
            <a:ext cx="1" cy="411831"/>
          </a:xfrm>
          <a:prstGeom prst="straightConnector1">
            <a:avLst/>
          </a:prstGeom>
          <a:noFill/>
          <a:ln w="9525" cap="flat" cmpd="sng" algn="ctr">
            <a:solidFill>
              <a:srgbClr val="E6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64" name="Straight Arrow Connector 88"/>
          <p:cNvCxnSpPr>
            <a:stCxn id="55" idx="1"/>
            <a:endCxn id="53" idx="3"/>
          </p:cNvCxnSpPr>
          <p:nvPr/>
        </p:nvCxnSpPr>
        <p:spPr>
          <a:xfrm flipH="1">
            <a:off x="6455006" y="2508829"/>
            <a:ext cx="309634" cy="1623"/>
          </a:xfrm>
          <a:prstGeom prst="straightConnector1">
            <a:avLst/>
          </a:prstGeom>
          <a:noFill/>
          <a:ln w="9525" cap="flat" cmpd="sng" algn="ctr">
            <a:solidFill>
              <a:srgbClr val="E6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65" name="Straight Arrow Connector 89"/>
          <p:cNvCxnSpPr/>
          <p:nvPr/>
        </p:nvCxnSpPr>
        <p:spPr>
          <a:xfrm flipV="1">
            <a:off x="7320347" y="2726679"/>
            <a:ext cx="0" cy="250770"/>
          </a:xfrm>
          <a:prstGeom prst="straightConnector1">
            <a:avLst/>
          </a:prstGeom>
          <a:noFill/>
          <a:ln w="9525" cap="flat" cmpd="sng" algn="ctr">
            <a:solidFill>
              <a:srgbClr val="E6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grpSp>
        <p:nvGrpSpPr>
          <p:cNvPr id="66" name="Group 93"/>
          <p:cNvGrpSpPr/>
          <p:nvPr/>
        </p:nvGrpSpPr>
        <p:grpSpPr>
          <a:xfrm>
            <a:off x="4665983" y="2311049"/>
            <a:ext cx="500741" cy="500741"/>
            <a:chOff x="6764099" y="2098220"/>
            <a:chExt cx="500741" cy="500741"/>
          </a:xfrm>
        </p:grpSpPr>
        <p:pic>
          <p:nvPicPr>
            <p:cNvPr id="67" name="Picture 9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4099" y="2098220"/>
              <a:ext cx="500741" cy="500741"/>
            </a:xfrm>
            <a:prstGeom prst="rect">
              <a:avLst/>
            </a:prstGeom>
          </p:spPr>
        </p:pic>
        <p:sp>
          <p:nvSpPr>
            <p:cNvPr id="68" name="TextBox 95"/>
            <p:cNvSpPr txBox="1"/>
            <p:nvPr/>
          </p:nvSpPr>
          <p:spPr>
            <a:xfrm>
              <a:off x="6897773" y="2191679"/>
              <a:ext cx="244973" cy="381086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algn="ctr" defTabSz="914378">
                <a:defRPr/>
              </a:pPr>
              <a:r>
                <a:rPr lang="en-GB" sz="1400" b="1" dirty="0">
                  <a:solidFill>
                    <a:srgbClr val="000000"/>
                  </a:solidFill>
                  <a:latin typeface="Vodafone Rg" pitchFamily="34" charset="0"/>
                </a:rPr>
                <a:t>N</a:t>
              </a:r>
            </a:p>
          </p:txBody>
        </p:sp>
      </p:grpSp>
      <p:grpSp>
        <p:nvGrpSpPr>
          <p:cNvPr id="69" name="Group 96"/>
          <p:cNvGrpSpPr/>
          <p:nvPr/>
        </p:nvGrpSpPr>
        <p:grpSpPr>
          <a:xfrm>
            <a:off x="5394493" y="2312411"/>
            <a:ext cx="500741" cy="500741"/>
            <a:chOff x="6764099" y="2098220"/>
            <a:chExt cx="500741" cy="500741"/>
          </a:xfrm>
        </p:grpSpPr>
        <p:pic>
          <p:nvPicPr>
            <p:cNvPr id="70" name="Picture 9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4099" y="2098220"/>
              <a:ext cx="500741" cy="500741"/>
            </a:xfrm>
            <a:prstGeom prst="rect">
              <a:avLst/>
            </a:prstGeom>
          </p:spPr>
        </p:pic>
        <p:sp>
          <p:nvSpPr>
            <p:cNvPr id="71" name="TextBox 98"/>
            <p:cNvSpPr txBox="1"/>
            <p:nvPr/>
          </p:nvSpPr>
          <p:spPr>
            <a:xfrm>
              <a:off x="6897773" y="2191679"/>
              <a:ext cx="244973" cy="381086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algn="ctr" defTabSz="914378">
                <a:defRPr/>
              </a:pPr>
              <a:r>
                <a:rPr lang="en-GB" sz="1400" b="1" dirty="0">
                  <a:solidFill>
                    <a:srgbClr val="000000"/>
                  </a:solidFill>
                  <a:latin typeface="Vodafone Rg" pitchFamily="34" charset="0"/>
                </a:rPr>
                <a:t>C</a:t>
              </a:r>
            </a:p>
          </p:txBody>
        </p:sp>
      </p:grpSp>
      <p:grpSp>
        <p:nvGrpSpPr>
          <p:cNvPr id="72" name="Group 99"/>
          <p:cNvGrpSpPr/>
          <p:nvPr/>
        </p:nvGrpSpPr>
        <p:grpSpPr>
          <a:xfrm>
            <a:off x="3916252" y="2292340"/>
            <a:ext cx="500741" cy="500741"/>
            <a:chOff x="6764099" y="2098220"/>
            <a:chExt cx="500741" cy="500741"/>
          </a:xfrm>
        </p:grpSpPr>
        <p:pic>
          <p:nvPicPr>
            <p:cNvPr id="73" name="Picture 10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4099" y="2098220"/>
              <a:ext cx="500741" cy="500741"/>
            </a:xfrm>
            <a:prstGeom prst="rect">
              <a:avLst/>
            </a:prstGeom>
          </p:spPr>
        </p:pic>
        <p:sp>
          <p:nvSpPr>
            <p:cNvPr id="74" name="TextBox 101"/>
            <p:cNvSpPr txBox="1"/>
            <p:nvPr/>
          </p:nvSpPr>
          <p:spPr>
            <a:xfrm>
              <a:off x="6897773" y="2191679"/>
              <a:ext cx="244973" cy="381086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algn="ctr" defTabSz="914378">
                <a:defRPr/>
              </a:pPr>
              <a:r>
                <a:rPr lang="en-GB" sz="1400" b="1" dirty="0">
                  <a:solidFill>
                    <a:srgbClr val="000000"/>
                  </a:solidFill>
                  <a:latin typeface="Vodafone Rg" pitchFamily="34" charset="0"/>
                </a:rPr>
                <a:t>B</a:t>
              </a:r>
            </a:p>
          </p:txBody>
        </p:sp>
      </p:grpSp>
      <p:pic>
        <p:nvPicPr>
          <p:cNvPr id="75" name="Picture 14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996" y="3534670"/>
            <a:ext cx="322334" cy="322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10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823" y="3576758"/>
            <a:ext cx="495076" cy="321478"/>
          </a:xfrm>
          <a:prstGeom prst="rect">
            <a:avLst/>
          </a:prstGeom>
        </p:spPr>
      </p:pic>
      <p:pic>
        <p:nvPicPr>
          <p:cNvPr id="77" name="Picture 10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008" y="3518731"/>
            <a:ext cx="722888" cy="354215"/>
          </a:xfrm>
          <a:prstGeom prst="rect">
            <a:avLst/>
          </a:prstGeom>
        </p:spPr>
      </p:pic>
      <p:pic>
        <p:nvPicPr>
          <p:cNvPr id="78" name="Picture 10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646" y="3427799"/>
            <a:ext cx="968710" cy="544899"/>
          </a:xfrm>
          <a:prstGeom prst="rect">
            <a:avLst/>
          </a:prstGeom>
        </p:spPr>
      </p:pic>
      <p:pic>
        <p:nvPicPr>
          <p:cNvPr id="79" name="Picture 10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242" y="3479833"/>
            <a:ext cx="458404" cy="340250"/>
          </a:xfrm>
          <a:prstGeom prst="rect">
            <a:avLst/>
          </a:prstGeom>
        </p:spPr>
      </p:pic>
      <p:pic>
        <p:nvPicPr>
          <p:cNvPr id="80" name="Picture 1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851" y="4512198"/>
            <a:ext cx="471092" cy="471092"/>
          </a:xfrm>
          <a:prstGeom prst="rect">
            <a:avLst/>
          </a:prstGeom>
        </p:spPr>
      </p:pic>
      <p:pic>
        <p:nvPicPr>
          <p:cNvPr id="81" name="Picture 1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090" y="4512198"/>
            <a:ext cx="471092" cy="471092"/>
          </a:xfrm>
          <a:prstGeom prst="rect">
            <a:avLst/>
          </a:prstGeom>
        </p:spPr>
      </p:pic>
      <p:pic>
        <p:nvPicPr>
          <p:cNvPr id="82" name="Picture 1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205" y="4512198"/>
            <a:ext cx="471092" cy="471092"/>
          </a:xfrm>
          <a:prstGeom prst="rect">
            <a:avLst/>
          </a:prstGeom>
        </p:spPr>
      </p:pic>
      <p:pic>
        <p:nvPicPr>
          <p:cNvPr id="83" name="Picture 1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800" y="4510401"/>
            <a:ext cx="471092" cy="471092"/>
          </a:xfrm>
          <a:prstGeom prst="rect">
            <a:avLst/>
          </a:prstGeom>
        </p:spPr>
      </p:pic>
      <p:cxnSp>
        <p:nvCxnSpPr>
          <p:cNvPr id="84" name="Straight Connector 114"/>
          <p:cNvCxnSpPr/>
          <p:nvPr/>
        </p:nvCxnSpPr>
        <p:spPr>
          <a:xfrm>
            <a:off x="3418887" y="2932298"/>
            <a:ext cx="4667568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dashDot"/>
          </a:ln>
          <a:effectLst/>
        </p:spPr>
      </p:cxnSp>
      <p:cxnSp>
        <p:nvCxnSpPr>
          <p:cNvPr id="85" name="Straight Arrow Connector 140"/>
          <p:cNvCxnSpPr>
            <a:stCxn id="53" idx="0"/>
            <a:endCxn id="57" idx="2"/>
          </p:cNvCxnSpPr>
          <p:nvPr/>
        </p:nvCxnSpPr>
        <p:spPr>
          <a:xfrm flipV="1">
            <a:off x="5011300" y="1883324"/>
            <a:ext cx="0" cy="245919"/>
          </a:xfrm>
          <a:prstGeom prst="straightConnector1">
            <a:avLst/>
          </a:prstGeom>
          <a:noFill/>
          <a:ln w="9525" cap="flat" cmpd="sng" algn="ctr">
            <a:solidFill>
              <a:srgbClr val="E6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86" name="Right Brace 141"/>
          <p:cNvSpPr/>
          <p:nvPr/>
        </p:nvSpPr>
        <p:spPr>
          <a:xfrm>
            <a:off x="7899129" y="1387310"/>
            <a:ext cx="187326" cy="1544989"/>
          </a:xfrm>
          <a:prstGeom prst="rightBrace">
            <a:avLst/>
          </a:prstGeom>
          <a:noFill/>
          <a:ln w="381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endParaRPr lang="en-GB" sz="1200" b="1" kern="0" dirty="0">
              <a:solidFill>
                <a:srgbClr val="000000"/>
              </a:solidFill>
              <a:latin typeface="Vodafone Rg"/>
            </a:endParaRPr>
          </a:p>
        </p:txBody>
      </p:sp>
      <p:sp>
        <p:nvSpPr>
          <p:cNvPr id="87" name="Right Brace 142"/>
          <p:cNvSpPr/>
          <p:nvPr/>
        </p:nvSpPr>
        <p:spPr>
          <a:xfrm>
            <a:off x="7895008" y="2939516"/>
            <a:ext cx="187326" cy="1996625"/>
          </a:xfrm>
          <a:prstGeom prst="rightBrace">
            <a:avLst/>
          </a:prstGeom>
          <a:noFill/>
          <a:ln w="381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endParaRPr lang="en-GB" sz="1200" b="1" kern="0" dirty="0">
              <a:solidFill>
                <a:srgbClr val="000000"/>
              </a:solidFill>
              <a:latin typeface="Vodafone Rg"/>
            </a:endParaRPr>
          </a:p>
        </p:txBody>
      </p:sp>
      <p:pic>
        <p:nvPicPr>
          <p:cNvPr id="88" name="Picture 2" descr="Image result for kubernete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187" y="3576988"/>
            <a:ext cx="243525" cy="23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 descr="OPNFV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303" y="3235278"/>
            <a:ext cx="941055" cy="21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Shape 111"/>
          <p:cNvSpPr/>
          <p:nvPr/>
        </p:nvSpPr>
        <p:spPr>
          <a:xfrm>
            <a:off x="3498682" y="3479833"/>
            <a:ext cx="1102487" cy="467186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</p:sp>
      <p:sp>
        <p:nvSpPr>
          <p:cNvPr id="91" name="Flowchart: Alternate Process 4"/>
          <p:cNvSpPr/>
          <p:nvPr/>
        </p:nvSpPr>
        <p:spPr>
          <a:xfrm>
            <a:off x="8158462" y="1628153"/>
            <a:ext cx="1931345" cy="1084502"/>
          </a:xfrm>
          <a:prstGeom prst="flowChartAlternateProcess">
            <a:avLst/>
          </a:prstGeom>
          <a:solidFill>
            <a:srgbClr val="94C0BE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b="1" kern="0" dirty="0">
                <a:solidFill>
                  <a:srgbClr val="262626"/>
                </a:solidFill>
                <a:latin typeface="Vodafone Rg" pitchFamily="34" charset="0"/>
              </a:rPr>
              <a:t>Infrastructure Abstraction</a:t>
            </a:r>
          </a:p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dirty="0">
                <a:solidFill>
                  <a:srgbClr val="FFFFFF"/>
                </a:solidFill>
                <a:latin typeface="Vodafone Rg" pitchFamily="34" charset="0"/>
              </a:rPr>
              <a:t>NFVI Metrics &amp; capabilities</a:t>
            </a:r>
          </a:p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dirty="0">
                <a:solidFill>
                  <a:srgbClr val="FFFFFF"/>
                </a:solidFill>
                <a:latin typeface="Vodafone Rg" pitchFamily="34" charset="0"/>
              </a:rPr>
              <a:t>Infrastructure Profiles Catalogue</a:t>
            </a:r>
          </a:p>
        </p:txBody>
      </p:sp>
      <p:sp>
        <p:nvSpPr>
          <p:cNvPr id="92" name="Flowchart: Alternate Process 86"/>
          <p:cNvSpPr/>
          <p:nvPr/>
        </p:nvSpPr>
        <p:spPr>
          <a:xfrm>
            <a:off x="8230471" y="3543016"/>
            <a:ext cx="1859336" cy="916860"/>
          </a:xfrm>
          <a:prstGeom prst="flowChartAlternateProcess">
            <a:avLst/>
          </a:prstGeom>
          <a:solidFill>
            <a:srgbClr val="94C0BE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b="1" kern="0" dirty="0">
                <a:solidFill>
                  <a:srgbClr val="262626"/>
                </a:solidFill>
                <a:latin typeface="Vodafone Rg" pitchFamily="34" charset="0"/>
              </a:rPr>
              <a:t>Infrastructure Profiling</a:t>
            </a:r>
          </a:p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dirty="0">
                <a:solidFill>
                  <a:srgbClr val="FFFFFF"/>
                </a:solidFill>
                <a:latin typeface="Vodafone Rg" pitchFamily="34" charset="0"/>
              </a:rPr>
              <a:t>Reference NFVI SW/HW Profiles and configurations</a:t>
            </a:r>
            <a:endParaRPr lang="en-GB" sz="1200" b="1" kern="0" dirty="0">
              <a:solidFill>
                <a:srgbClr val="262626"/>
              </a:solidFill>
              <a:latin typeface="Vodafone Rg" pitchFamily="34" charset="0"/>
            </a:endParaRPr>
          </a:p>
        </p:txBody>
      </p:sp>
      <p:sp>
        <p:nvSpPr>
          <p:cNvPr id="93" name="ZoneTexte 29"/>
          <p:cNvSpPr txBox="1"/>
          <p:nvPr/>
        </p:nvSpPr>
        <p:spPr>
          <a:xfrm>
            <a:off x="5937356" y="2576342"/>
            <a:ext cx="294953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defTabSz="914400">
              <a:defRPr/>
            </a:pPr>
            <a:r>
              <a:rPr lang="fr-FR" sz="1400" dirty="0">
                <a:solidFill>
                  <a:srgbClr val="5C5C5C"/>
                </a:solidFill>
                <a:latin typeface="Times New Roman"/>
              </a:rPr>
              <a:t>----</a:t>
            </a:r>
          </a:p>
        </p:txBody>
      </p:sp>
      <p:pic>
        <p:nvPicPr>
          <p:cNvPr id="94" name="Picture 2" descr="Image result for open compute platform  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758" y="4092948"/>
            <a:ext cx="452291" cy="596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4" descr="Image result for LF networking 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573107" y="4253817"/>
            <a:ext cx="939047" cy="28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Scope. </a:t>
            </a:r>
          </a:p>
        </p:txBody>
      </p:sp>
    </p:spTree>
    <p:extLst>
      <p:ext uri="{BB962C8B-B14F-4D97-AF65-F5344CB8AC3E}">
        <p14:creationId xmlns:p14="http://schemas.microsoft.com/office/powerpoint/2010/main" val="2919754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2230244" y="2468137"/>
            <a:ext cx="2430967" cy="1784199"/>
          </a:xfrm>
          <a:prstGeom prst="roundRect">
            <a:avLst>
              <a:gd name="adj" fmla="val 7505"/>
            </a:avLst>
          </a:prstGeom>
          <a:solidFill>
            <a:srgbClr val="5C5C5C">
              <a:alpha val="50000"/>
            </a:srgbClr>
          </a:solidFill>
          <a:ln>
            <a:noFill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Basic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2300917" y="3878589"/>
            <a:ext cx="657873" cy="263456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OFCS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8030017" y="2468936"/>
            <a:ext cx="2408664" cy="1783400"/>
          </a:xfrm>
          <a:prstGeom prst="roundRect">
            <a:avLst>
              <a:gd name="adj" fmla="val 7505"/>
            </a:avLst>
          </a:prstGeom>
          <a:solidFill>
            <a:srgbClr val="5C5C5C">
              <a:alpha val="50000"/>
            </a:srgbClr>
          </a:solidFill>
          <a:ln>
            <a:noFill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Compute Intensive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237678" y="3647759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GB" sz="900" b="1" dirty="0">
                <a:solidFill>
                  <a:srgbClr val="FFFFFF"/>
                </a:solidFill>
                <a:latin typeface="Arial"/>
              </a:rPr>
              <a:t>Example VNFs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37451" y="3647015"/>
            <a:ext cx="10261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GB" sz="900" b="1" dirty="0">
                <a:solidFill>
                  <a:srgbClr val="FFFFFF"/>
                </a:solidFill>
                <a:latin typeface="Arial"/>
              </a:rPr>
              <a:t>Example VNFs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037451" y="2945807"/>
            <a:ext cx="24086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GB" sz="1100" b="1" dirty="0">
                <a:solidFill>
                  <a:srgbClr val="262626"/>
                </a:solidFill>
                <a:latin typeface="Arial"/>
              </a:rPr>
              <a:t>Predictable computing</a:t>
            </a:r>
          </a:p>
          <a:p>
            <a:pPr algn="ctr" defTabSz="914400"/>
            <a:r>
              <a:rPr lang="en-GB" sz="800" b="1" dirty="0">
                <a:solidFill>
                  <a:srgbClr val="262626"/>
                </a:solidFill>
                <a:latin typeface="Arial"/>
              </a:rPr>
              <a:t>-</a:t>
            </a:r>
          </a:p>
          <a:p>
            <a:pPr algn="ctr" defTabSz="914400"/>
            <a:r>
              <a:rPr lang="en-GB" sz="1100" b="1" dirty="0">
                <a:solidFill>
                  <a:srgbClr val="262626"/>
                </a:solidFill>
                <a:latin typeface="Arial"/>
              </a:rPr>
              <a:t>Low latency networking</a:t>
            </a:r>
          </a:p>
        </p:txBody>
      </p:sp>
      <p:sp>
        <p:nvSpPr>
          <p:cNvPr id="52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Profiles. </a:t>
            </a:r>
          </a:p>
        </p:txBody>
      </p:sp>
      <p:sp>
        <p:nvSpPr>
          <p:cNvPr id="27" name="Rounded Rectangle 29"/>
          <p:cNvSpPr/>
          <p:nvPr/>
        </p:nvSpPr>
        <p:spPr>
          <a:xfrm>
            <a:off x="5100325" y="2468137"/>
            <a:ext cx="2437400" cy="1784199"/>
          </a:xfrm>
          <a:prstGeom prst="roundRect">
            <a:avLst>
              <a:gd name="adj" fmla="val 7505"/>
            </a:avLst>
          </a:prstGeom>
          <a:solidFill>
            <a:srgbClr val="5C5C5C">
              <a:alpha val="50000"/>
            </a:srgbClr>
          </a:solidFill>
          <a:ln>
            <a:noFill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Network Intensive</a:t>
            </a:r>
          </a:p>
        </p:txBody>
      </p:sp>
      <p:sp>
        <p:nvSpPr>
          <p:cNvPr id="53" name="TextBox 32"/>
          <p:cNvSpPr txBox="1"/>
          <p:nvPr/>
        </p:nvSpPr>
        <p:spPr>
          <a:xfrm>
            <a:off x="5100325" y="3653472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GB" sz="900" b="1" dirty="0">
                <a:solidFill>
                  <a:srgbClr val="FFFFFF"/>
                </a:solidFill>
                <a:latin typeface="Arial"/>
              </a:rPr>
              <a:t>Example VNFs</a:t>
            </a:r>
          </a:p>
        </p:txBody>
      </p:sp>
      <p:sp>
        <p:nvSpPr>
          <p:cNvPr id="58" name="TextBox 46"/>
          <p:cNvSpPr txBox="1"/>
          <p:nvPr/>
        </p:nvSpPr>
        <p:spPr>
          <a:xfrm>
            <a:off x="5026122" y="2860370"/>
            <a:ext cx="2564781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GB" sz="1100" b="1" dirty="0">
                <a:solidFill>
                  <a:srgbClr val="262626"/>
                </a:solidFill>
                <a:latin typeface="Arial"/>
              </a:rPr>
              <a:t>Predictable computing</a:t>
            </a:r>
          </a:p>
          <a:p>
            <a:pPr algn="ctr" defTabSz="914400"/>
            <a:r>
              <a:rPr lang="en-GB" sz="800" b="1" dirty="0">
                <a:solidFill>
                  <a:srgbClr val="262626"/>
                </a:solidFill>
                <a:latin typeface="Arial"/>
              </a:rPr>
              <a:t>-</a:t>
            </a:r>
          </a:p>
          <a:p>
            <a:pPr algn="ctr" defTabSz="914400"/>
            <a:r>
              <a:rPr lang="en-GB" sz="1100" b="1" dirty="0">
                <a:solidFill>
                  <a:srgbClr val="262626"/>
                </a:solidFill>
                <a:latin typeface="Arial"/>
              </a:rPr>
              <a:t>Low latency &amp; high throughput networking</a:t>
            </a:r>
          </a:p>
        </p:txBody>
      </p:sp>
      <p:sp>
        <p:nvSpPr>
          <p:cNvPr id="59" name="TextBox 49"/>
          <p:cNvSpPr txBox="1"/>
          <p:nvPr/>
        </p:nvSpPr>
        <p:spPr>
          <a:xfrm>
            <a:off x="2230241" y="3082838"/>
            <a:ext cx="2430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GB" sz="1200" b="1" dirty="0">
                <a:solidFill>
                  <a:srgbClr val="262626"/>
                </a:solidFill>
                <a:latin typeface="Arial"/>
              </a:rPr>
              <a:t>Standard computing</a:t>
            </a:r>
          </a:p>
        </p:txBody>
      </p:sp>
      <p:sp>
        <p:nvSpPr>
          <p:cNvPr id="26" name="Rounded Rectangle 28"/>
          <p:cNvSpPr/>
          <p:nvPr/>
        </p:nvSpPr>
        <p:spPr>
          <a:xfrm>
            <a:off x="3913195" y="3876554"/>
            <a:ext cx="657873" cy="263456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NMS</a:t>
            </a:r>
          </a:p>
        </p:txBody>
      </p:sp>
      <p:sp>
        <p:nvSpPr>
          <p:cNvPr id="30" name="Rounded Rectangle 28"/>
          <p:cNvSpPr/>
          <p:nvPr/>
        </p:nvSpPr>
        <p:spPr>
          <a:xfrm>
            <a:off x="3116790" y="3878591"/>
            <a:ext cx="657873" cy="263456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AAA</a:t>
            </a:r>
          </a:p>
        </p:txBody>
      </p:sp>
      <p:sp>
        <p:nvSpPr>
          <p:cNvPr id="33" name="Rounded Rectangle 28"/>
          <p:cNvSpPr/>
          <p:nvPr/>
        </p:nvSpPr>
        <p:spPr>
          <a:xfrm>
            <a:off x="8099908" y="3880626"/>
            <a:ext cx="657873" cy="263456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MME</a:t>
            </a:r>
          </a:p>
        </p:txBody>
      </p:sp>
      <p:sp>
        <p:nvSpPr>
          <p:cNvPr id="37" name="Rounded Rectangle 28"/>
          <p:cNvSpPr/>
          <p:nvPr/>
        </p:nvSpPr>
        <p:spPr>
          <a:xfrm>
            <a:off x="9712186" y="3878591"/>
            <a:ext cx="657873" cy="263456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CSCF</a:t>
            </a:r>
          </a:p>
        </p:txBody>
      </p:sp>
      <p:sp>
        <p:nvSpPr>
          <p:cNvPr id="38" name="Rounded Rectangle 28"/>
          <p:cNvSpPr/>
          <p:nvPr/>
        </p:nvSpPr>
        <p:spPr>
          <a:xfrm>
            <a:off x="8915781" y="3880628"/>
            <a:ext cx="657873" cy="263456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AMF</a:t>
            </a:r>
          </a:p>
        </p:txBody>
      </p:sp>
      <p:sp>
        <p:nvSpPr>
          <p:cNvPr id="39" name="Rounded Rectangle 28"/>
          <p:cNvSpPr/>
          <p:nvPr/>
        </p:nvSpPr>
        <p:spPr>
          <a:xfrm>
            <a:off x="5180937" y="3878949"/>
            <a:ext cx="657873" cy="263456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BNG</a:t>
            </a:r>
          </a:p>
        </p:txBody>
      </p:sp>
      <p:sp>
        <p:nvSpPr>
          <p:cNvPr id="44" name="Rounded Rectangle 28"/>
          <p:cNvSpPr/>
          <p:nvPr/>
        </p:nvSpPr>
        <p:spPr>
          <a:xfrm>
            <a:off x="6793215" y="3876914"/>
            <a:ext cx="657873" cy="263456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DPI</a:t>
            </a:r>
          </a:p>
        </p:txBody>
      </p:sp>
      <p:sp>
        <p:nvSpPr>
          <p:cNvPr id="45" name="Rounded Rectangle 28"/>
          <p:cNvSpPr/>
          <p:nvPr/>
        </p:nvSpPr>
        <p:spPr>
          <a:xfrm>
            <a:off x="5996810" y="3878951"/>
            <a:ext cx="657873" cy="263456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PGW</a:t>
            </a:r>
          </a:p>
        </p:txBody>
      </p:sp>
    </p:spTree>
    <p:extLst>
      <p:ext uri="{BB962C8B-B14F-4D97-AF65-F5344CB8AC3E}">
        <p14:creationId xmlns:p14="http://schemas.microsoft.com/office/powerpoint/2010/main" val="973881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>
          <a:xfrm>
            <a:off x="3471859" y="2136041"/>
            <a:ext cx="4792678" cy="695910"/>
          </a:xfrm>
          <a:prstGeom prst="rect">
            <a:avLst/>
          </a:prstGeom>
          <a:solidFill>
            <a:srgbClr val="FFFFFF">
              <a:lumMod val="75000"/>
            </a:srgbClr>
          </a:solidFill>
          <a:ln w="5715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wrap="square" tIns="0" anchor="t" anchorCtr="0"/>
          <a:lstStyle/>
          <a:p>
            <a:pPr defTabSz="914355">
              <a:defRPr/>
            </a:pPr>
            <a:endParaRPr lang="en-GB" sz="2000" b="1" kern="0" dirty="0">
              <a:solidFill>
                <a:srgbClr val="000000"/>
              </a:solidFill>
              <a:latin typeface="Vodafone Rg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3803126" y="1532311"/>
            <a:ext cx="625461" cy="44573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VNF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3487975" y="3011406"/>
            <a:ext cx="1362124" cy="2376371"/>
            <a:chOff x="1152476" y="1357429"/>
            <a:chExt cx="1362124" cy="2376371"/>
          </a:xfrm>
        </p:grpSpPr>
        <p:sp>
          <p:nvSpPr>
            <p:cNvPr id="84" name="Rounded Rectangle 83"/>
            <p:cNvSpPr/>
            <p:nvPr/>
          </p:nvSpPr>
          <p:spPr>
            <a:xfrm>
              <a:off x="1152476" y="1357429"/>
              <a:ext cx="1362124" cy="2376371"/>
            </a:xfrm>
            <a:prstGeom prst="roundRect">
              <a:avLst>
                <a:gd name="adj" fmla="val 7004"/>
              </a:avLst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t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34342B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Instance A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265678" y="1639794"/>
              <a:ext cx="914400" cy="914400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Compute Flavours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155027" y="2637273"/>
              <a:ext cx="125066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Metrics &amp; Capabilities</a:t>
              </a: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1416014" y="1826829"/>
              <a:ext cx="821539" cy="805541"/>
              <a:chOff x="1312109" y="1792194"/>
              <a:chExt cx="821539" cy="805541"/>
            </a:xfrm>
          </p:grpSpPr>
          <p:pic>
            <p:nvPicPr>
              <p:cNvPr id="88" name="Picture 8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2109" y="1792194"/>
                <a:ext cx="516739" cy="500741"/>
              </a:xfrm>
              <a:prstGeom prst="rect">
                <a:avLst/>
              </a:prstGeom>
            </p:spPr>
          </p:pic>
          <p:pic>
            <p:nvPicPr>
              <p:cNvPr id="89" name="Picture 8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4509" y="1944594"/>
                <a:ext cx="516739" cy="500741"/>
              </a:xfrm>
              <a:prstGeom prst="rect">
                <a:avLst/>
              </a:prstGeom>
            </p:spPr>
          </p:pic>
          <p:pic>
            <p:nvPicPr>
              <p:cNvPr id="90" name="Picture 8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6909" y="2096994"/>
                <a:ext cx="516739" cy="500741"/>
              </a:xfrm>
              <a:prstGeom prst="rect">
                <a:avLst/>
              </a:prstGeom>
            </p:spPr>
          </p:pic>
          <p:sp>
            <p:nvSpPr>
              <p:cNvPr id="91" name="TextBox 90"/>
              <p:cNvSpPr txBox="1"/>
              <p:nvPr/>
            </p:nvSpPr>
            <p:spPr>
              <a:xfrm>
                <a:off x="1547263" y="1841377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S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713517" y="1993777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M</a:t>
                </a: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1865356" y="2164140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L</a:t>
                </a:r>
              </a:p>
            </p:txBody>
          </p:sp>
        </p:grpSp>
      </p:grpSp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814813"/>
              </p:ext>
            </p:extLst>
          </p:nvPr>
        </p:nvGraphicFramePr>
        <p:xfrm>
          <a:off x="3534211" y="4509450"/>
          <a:ext cx="1272612" cy="792480"/>
        </p:xfrm>
        <a:graphic>
          <a:graphicData uri="http://schemas.openxmlformats.org/drawingml/2006/table">
            <a:tbl>
              <a:tblPr firstRow="1" bandRow="1"/>
              <a:tblGrid>
                <a:gridCol w="636306">
                  <a:extLst>
                    <a:ext uri="{9D8B030D-6E8A-4147-A177-3AD203B41FA5}">
                      <a16:colId xmlns:a16="http://schemas.microsoft.com/office/drawing/2014/main" val="3142322539"/>
                    </a:ext>
                  </a:extLst>
                </a:gridCol>
                <a:gridCol w="636306">
                  <a:extLst>
                    <a:ext uri="{9D8B030D-6E8A-4147-A177-3AD203B41FA5}">
                      <a16:colId xmlns:a16="http://schemas.microsoft.com/office/drawing/2014/main" val="169195745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GB" sz="700" dirty="0"/>
                        <a:t>Metric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GB" sz="700" dirty="0"/>
                        <a:t>Value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340941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1864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42455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619299"/>
                  </a:ext>
                </a:extLst>
              </a:tr>
            </a:tbl>
          </a:graphicData>
        </a:graphic>
      </p:graphicFrame>
      <p:grpSp>
        <p:nvGrpSpPr>
          <p:cNvPr id="95" name="Group 94"/>
          <p:cNvGrpSpPr/>
          <p:nvPr/>
        </p:nvGrpSpPr>
        <p:grpSpPr>
          <a:xfrm>
            <a:off x="5203252" y="3011406"/>
            <a:ext cx="1362124" cy="2376371"/>
            <a:chOff x="1152476" y="1357429"/>
            <a:chExt cx="1362124" cy="2376371"/>
          </a:xfrm>
        </p:grpSpPr>
        <p:sp>
          <p:nvSpPr>
            <p:cNvPr id="96" name="Rounded Rectangle 95"/>
            <p:cNvSpPr/>
            <p:nvPr/>
          </p:nvSpPr>
          <p:spPr>
            <a:xfrm>
              <a:off x="1152476" y="1357429"/>
              <a:ext cx="1362124" cy="2376371"/>
            </a:xfrm>
            <a:prstGeom prst="roundRect">
              <a:avLst>
                <a:gd name="adj" fmla="val 7004"/>
              </a:avLst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t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34342B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Instance B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265678" y="1639794"/>
              <a:ext cx="914400" cy="914400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Compute Flavours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155027" y="2637273"/>
              <a:ext cx="125066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Metrics &amp; Capabilities</a:t>
              </a:r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1416014" y="1826829"/>
              <a:ext cx="821539" cy="805541"/>
              <a:chOff x="1312109" y="1792194"/>
              <a:chExt cx="821539" cy="805541"/>
            </a:xfrm>
          </p:grpSpPr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2109" y="1792194"/>
                <a:ext cx="516739" cy="500741"/>
              </a:xfrm>
              <a:prstGeom prst="rect">
                <a:avLst/>
              </a:prstGeom>
            </p:spPr>
          </p:pic>
          <p:pic>
            <p:nvPicPr>
              <p:cNvPr id="101" name="Picture 10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4509" y="1944594"/>
                <a:ext cx="516739" cy="500741"/>
              </a:xfrm>
              <a:prstGeom prst="rect">
                <a:avLst/>
              </a:prstGeom>
            </p:spPr>
          </p:pic>
          <p:pic>
            <p:nvPicPr>
              <p:cNvPr id="102" name="Picture 10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6909" y="2096994"/>
                <a:ext cx="516739" cy="500741"/>
              </a:xfrm>
              <a:prstGeom prst="rect">
                <a:avLst/>
              </a:prstGeom>
            </p:spPr>
          </p:pic>
          <p:sp>
            <p:nvSpPr>
              <p:cNvPr id="103" name="TextBox 102"/>
              <p:cNvSpPr txBox="1"/>
              <p:nvPr/>
            </p:nvSpPr>
            <p:spPr>
              <a:xfrm>
                <a:off x="1547263" y="1841377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S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713517" y="1993777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M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1865356" y="2164140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L</a:t>
                </a:r>
              </a:p>
            </p:txBody>
          </p:sp>
        </p:grpSp>
      </p:grpSp>
      <p:graphicFrame>
        <p:nvGraphicFramePr>
          <p:cNvPr id="106" name="Table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429793"/>
              </p:ext>
            </p:extLst>
          </p:nvPr>
        </p:nvGraphicFramePr>
        <p:xfrm>
          <a:off x="5249488" y="4509450"/>
          <a:ext cx="1272612" cy="792480"/>
        </p:xfrm>
        <a:graphic>
          <a:graphicData uri="http://schemas.openxmlformats.org/drawingml/2006/table">
            <a:tbl>
              <a:tblPr firstRow="1" bandRow="1"/>
              <a:tblGrid>
                <a:gridCol w="636306">
                  <a:extLst>
                    <a:ext uri="{9D8B030D-6E8A-4147-A177-3AD203B41FA5}">
                      <a16:colId xmlns:a16="http://schemas.microsoft.com/office/drawing/2014/main" val="3142322539"/>
                    </a:ext>
                  </a:extLst>
                </a:gridCol>
                <a:gridCol w="636306">
                  <a:extLst>
                    <a:ext uri="{9D8B030D-6E8A-4147-A177-3AD203B41FA5}">
                      <a16:colId xmlns:a16="http://schemas.microsoft.com/office/drawing/2014/main" val="169195745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GB" sz="700" dirty="0"/>
                        <a:t>Metric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GB" sz="700" dirty="0"/>
                        <a:t>Value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340941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1864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42455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619299"/>
                  </a:ext>
                </a:extLst>
              </a:tr>
            </a:tbl>
          </a:graphicData>
        </a:graphic>
      </p:graphicFrame>
      <p:grpSp>
        <p:nvGrpSpPr>
          <p:cNvPr id="107" name="Group 106"/>
          <p:cNvGrpSpPr/>
          <p:nvPr/>
        </p:nvGrpSpPr>
        <p:grpSpPr>
          <a:xfrm>
            <a:off x="6918529" y="3011406"/>
            <a:ext cx="1362124" cy="2376371"/>
            <a:chOff x="1152476" y="1357429"/>
            <a:chExt cx="1362124" cy="2376371"/>
          </a:xfrm>
        </p:grpSpPr>
        <p:sp>
          <p:nvSpPr>
            <p:cNvPr id="108" name="Rounded Rectangle 107"/>
            <p:cNvSpPr/>
            <p:nvPr/>
          </p:nvSpPr>
          <p:spPr>
            <a:xfrm>
              <a:off x="1152476" y="1357429"/>
              <a:ext cx="1362124" cy="2376371"/>
            </a:xfrm>
            <a:prstGeom prst="roundRect">
              <a:avLst>
                <a:gd name="adj" fmla="val 7004"/>
              </a:avLst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t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34342B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Instance C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265678" y="1639794"/>
              <a:ext cx="914400" cy="914400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Compute Flavours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155027" y="2637273"/>
              <a:ext cx="125066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Metrics &amp; Capabilities</a:t>
              </a:r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1416014" y="1826829"/>
              <a:ext cx="821539" cy="805541"/>
              <a:chOff x="1312109" y="1792194"/>
              <a:chExt cx="821539" cy="805541"/>
            </a:xfrm>
          </p:grpSpPr>
          <p:pic>
            <p:nvPicPr>
              <p:cNvPr id="112" name="Picture 11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2109" y="1792194"/>
                <a:ext cx="516739" cy="500741"/>
              </a:xfrm>
              <a:prstGeom prst="rect">
                <a:avLst/>
              </a:prstGeom>
            </p:spPr>
          </p:pic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4509" y="1944594"/>
                <a:ext cx="516739" cy="500741"/>
              </a:xfrm>
              <a:prstGeom prst="rect">
                <a:avLst/>
              </a:prstGeom>
            </p:spPr>
          </p:pic>
          <p:pic>
            <p:nvPicPr>
              <p:cNvPr id="114" name="Picture 11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6909" y="2096994"/>
                <a:ext cx="516739" cy="500741"/>
              </a:xfrm>
              <a:prstGeom prst="rect">
                <a:avLst/>
              </a:prstGeom>
            </p:spPr>
          </p:pic>
          <p:sp>
            <p:nvSpPr>
              <p:cNvPr id="115" name="TextBox 114"/>
              <p:cNvSpPr txBox="1"/>
              <p:nvPr/>
            </p:nvSpPr>
            <p:spPr>
              <a:xfrm>
                <a:off x="1547263" y="1841377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S</a:t>
                </a: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713517" y="1993777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M</a:t>
                </a: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1865356" y="2164140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L</a:t>
                </a:r>
              </a:p>
            </p:txBody>
          </p:sp>
        </p:grpSp>
      </p:grpSp>
      <p:graphicFrame>
        <p:nvGraphicFramePr>
          <p:cNvPr id="118" name="Table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080595"/>
              </p:ext>
            </p:extLst>
          </p:nvPr>
        </p:nvGraphicFramePr>
        <p:xfrm>
          <a:off x="6964765" y="4509450"/>
          <a:ext cx="1272612" cy="792480"/>
        </p:xfrm>
        <a:graphic>
          <a:graphicData uri="http://schemas.openxmlformats.org/drawingml/2006/table">
            <a:tbl>
              <a:tblPr firstRow="1" bandRow="1"/>
              <a:tblGrid>
                <a:gridCol w="636306">
                  <a:extLst>
                    <a:ext uri="{9D8B030D-6E8A-4147-A177-3AD203B41FA5}">
                      <a16:colId xmlns:a16="http://schemas.microsoft.com/office/drawing/2014/main" val="3142322539"/>
                    </a:ext>
                  </a:extLst>
                </a:gridCol>
                <a:gridCol w="636306">
                  <a:extLst>
                    <a:ext uri="{9D8B030D-6E8A-4147-A177-3AD203B41FA5}">
                      <a16:colId xmlns:a16="http://schemas.microsoft.com/office/drawing/2014/main" val="169195745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GB" sz="700" dirty="0"/>
                        <a:t>Metric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GB" sz="700" dirty="0"/>
                        <a:t>Value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340941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1864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42455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619299"/>
                  </a:ext>
                </a:extLst>
              </a:tr>
            </a:tbl>
          </a:graphicData>
        </a:graphic>
      </p:graphicFrame>
      <p:sp>
        <p:nvSpPr>
          <p:cNvPr id="119" name="Oval 118"/>
          <p:cNvSpPr/>
          <p:nvPr/>
        </p:nvSpPr>
        <p:spPr>
          <a:xfrm>
            <a:off x="4959076" y="1543797"/>
            <a:ext cx="625461" cy="44573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VNF</a:t>
            </a:r>
          </a:p>
        </p:txBody>
      </p:sp>
      <p:sp>
        <p:nvSpPr>
          <p:cNvPr id="120" name="Oval 119"/>
          <p:cNvSpPr/>
          <p:nvPr/>
        </p:nvSpPr>
        <p:spPr>
          <a:xfrm>
            <a:off x="7328394" y="1549121"/>
            <a:ext cx="625461" cy="44573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VNF</a:t>
            </a:r>
          </a:p>
        </p:txBody>
      </p:sp>
      <p:sp>
        <p:nvSpPr>
          <p:cNvPr id="121" name="Oval 120"/>
          <p:cNvSpPr/>
          <p:nvPr/>
        </p:nvSpPr>
        <p:spPr>
          <a:xfrm>
            <a:off x="6143735" y="1532311"/>
            <a:ext cx="625461" cy="44573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VNF</a:t>
            </a:r>
          </a:p>
        </p:txBody>
      </p:sp>
      <p:grpSp>
        <p:nvGrpSpPr>
          <p:cNvPr id="122" name="Group 121"/>
          <p:cNvGrpSpPr/>
          <p:nvPr/>
        </p:nvGrpSpPr>
        <p:grpSpPr>
          <a:xfrm>
            <a:off x="4220684" y="2227969"/>
            <a:ext cx="390469" cy="529871"/>
            <a:chOff x="2984766" y="1542156"/>
            <a:chExt cx="390469" cy="529871"/>
          </a:xfrm>
        </p:grpSpPr>
        <p:sp>
          <p:nvSpPr>
            <p:cNvPr id="123" name="Rectangle 122"/>
            <p:cNvSpPr/>
            <p:nvPr/>
          </p:nvSpPr>
          <p:spPr>
            <a:xfrm>
              <a:off x="2984766" y="1542156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012807" y="1581668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N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4810138" y="2227969"/>
            <a:ext cx="390469" cy="529871"/>
            <a:chOff x="3708254" y="1543124"/>
            <a:chExt cx="390469" cy="529871"/>
          </a:xfrm>
        </p:grpSpPr>
        <p:sp>
          <p:nvSpPr>
            <p:cNvPr id="126" name="Rectangle 125"/>
            <p:cNvSpPr/>
            <p:nvPr/>
          </p:nvSpPr>
          <p:spPr>
            <a:xfrm>
              <a:off x="3708254" y="1543124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736295" y="1582634"/>
              <a:ext cx="326662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B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3634890" y="2227498"/>
            <a:ext cx="390469" cy="529871"/>
            <a:chOff x="2279988" y="1542653"/>
            <a:chExt cx="390469" cy="529871"/>
          </a:xfrm>
        </p:grpSpPr>
        <p:sp>
          <p:nvSpPr>
            <p:cNvPr id="129" name="Rectangle 128"/>
            <p:cNvSpPr/>
            <p:nvPr/>
          </p:nvSpPr>
          <p:spPr>
            <a:xfrm>
              <a:off x="2279988" y="1542653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308030" y="1582162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B</a:t>
              </a: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5978959" y="2226306"/>
            <a:ext cx="390469" cy="529871"/>
            <a:chOff x="2984766" y="1542156"/>
            <a:chExt cx="390469" cy="529871"/>
          </a:xfrm>
        </p:grpSpPr>
        <p:sp>
          <p:nvSpPr>
            <p:cNvPr id="132" name="Rectangle 131"/>
            <p:cNvSpPr/>
            <p:nvPr/>
          </p:nvSpPr>
          <p:spPr>
            <a:xfrm>
              <a:off x="2984766" y="1542156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012807" y="1581668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B</a:t>
              </a: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6568413" y="2226306"/>
            <a:ext cx="390469" cy="529871"/>
            <a:chOff x="3708254" y="1543124"/>
            <a:chExt cx="390469" cy="529871"/>
          </a:xfrm>
        </p:grpSpPr>
        <p:sp>
          <p:nvSpPr>
            <p:cNvPr id="135" name="Rectangle 134"/>
            <p:cNvSpPr/>
            <p:nvPr/>
          </p:nvSpPr>
          <p:spPr>
            <a:xfrm>
              <a:off x="3708254" y="1543124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3736295" y="1582634"/>
              <a:ext cx="326662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B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5393165" y="2225835"/>
            <a:ext cx="390469" cy="529871"/>
            <a:chOff x="2279988" y="1542653"/>
            <a:chExt cx="390469" cy="529871"/>
          </a:xfrm>
        </p:grpSpPr>
        <p:sp>
          <p:nvSpPr>
            <p:cNvPr id="138" name="Rectangle 137"/>
            <p:cNvSpPr/>
            <p:nvPr/>
          </p:nvSpPr>
          <p:spPr>
            <a:xfrm>
              <a:off x="2279988" y="1542653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308030" y="1582162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H</a:t>
              </a: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7733064" y="2225835"/>
            <a:ext cx="390469" cy="529871"/>
            <a:chOff x="2984766" y="1542156"/>
            <a:chExt cx="390469" cy="529871"/>
          </a:xfrm>
        </p:grpSpPr>
        <p:sp>
          <p:nvSpPr>
            <p:cNvPr id="141" name="Rectangle 140"/>
            <p:cNvSpPr/>
            <p:nvPr/>
          </p:nvSpPr>
          <p:spPr>
            <a:xfrm>
              <a:off x="2984766" y="1542156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3012807" y="1581668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N</a:t>
              </a: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147270" y="2225364"/>
            <a:ext cx="390469" cy="529871"/>
            <a:chOff x="2279988" y="1542653"/>
            <a:chExt cx="390469" cy="529871"/>
          </a:xfrm>
        </p:grpSpPr>
        <p:sp>
          <p:nvSpPr>
            <p:cNvPr id="144" name="Rectangle 143"/>
            <p:cNvSpPr/>
            <p:nvPr/>
          </p:nvSpPr>
          <p:spPr>
            <a:xfrm>
              <a:off x="2279988" y="1542653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308030" y="1582162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B</a:t>
              </a:r>
            </a:p>
          </p:txBody>
        </p:sp>
      </p:grpSp>
      <p:cxnSp>
        <p:nvCxnSpPr>
          <p:cNvPr id="146" name="Straight Connector 145"/>
          <p:cNvCxnSpPr>
            <a:stCxn id="82" idx="4"/>
            <a:endCxn id="129" idx="0"/>
          </p:cNvCxnSpPr>
          <p:nvPr/>
        </p:nvCxnSpPr>
        <p:spPr>
          <a:xfrm flipH="1">
            <a:off x="3830125" y="1978048"/>
            <a:ext cx="285732" cy="249450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47" name="Straight Connector 146"/>
          <p:cNvCxnSpPr>
            <a:stCxn id="82" idx="4"/>
            <a:endCxn id="123" idx="0"/>
          </p:cNvCxnSpPr>
          <p:nvPr/>
        </p:nvCxnSpPr>
        <p:spPr>
          <a:xfrm>
            <a:off x="4115857" y="1978048"/>
            <a:ext cx="300062" cy="24992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48" name="Straight Connector 147"/>
          <p:cNvCxnSpPr>
            <a:stCxn id="119" idx="4"/>
            <a:endCxn id="126" idx="0"/>
          </p:cNvCxnSpPr>
          <p:nvPr/>
        </p:nvCxnSpPr>
        <p:spPr>
          <a:xfrm flipH="1">
            <a:off x="5005373" y="1989534"/>
            <a:ext cx="266434" cy="238435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49" name="Straight Connector 148"/>
          <p:cNvCxnSpPr>
            <a:stCxn id="119" idx="4"/>
            <a:endCxn id="138" idx="0"/>
          </p:cNvCxnSpPr>
          <p:nvPr/>
        </p:nvCxnSpPr>
        <p:spPr>
          <a:xfrm>
            <a:off x="5271807" y="1989534"/>
            <a:ext cx="316593" cy="23630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50" name="Straight Connector 149"/>
          <p:cNvCxnSpPr>
            <a:stCxn id="121" idx="4"/>
            <a:endCxn id="132" idx="0"/>
          </p:cNvCxnSpPr>
          <p:nvPr/>
        </p:nvCxnSpPr>
        <p:spPr>
          <a:xfrm flipH="1">
            <a:off x="6174194" y="1978048"/>
            <a:ext cx="282272" cy="248258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51" name="Straight Connector 150"/>
          <p:cNvCxnSpPr>
            <a:stCxn id="121" idx="4"/>
            <a:endCxn id="135" idx="0"/>
          </p:cNvCxnSpPr>
          <p:nvPr/>
        </p:nvCxnSpPr>
        <p:spPr>
          <a:xfrm>
            <a:off x="6456466" y="1978048"/>
            <a:ext cx="307182" cy="248258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52" name="Straight Connector 151"/>
          <p:cNvCxnSpPr>
            <a:stCxn id="120" idx="4"/>
            <a:endCxn id="144" idx="0"/>
          </p:cNvCxnSpPr>
          <p:nvPr/>
        </p:nvCxnSpPr>
        <p:spPr>
          <a:xfrm flipH="1">
            <a:off x="7342505" y="1994858"/>
            <a:ext cx="298620" cy="230506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53" name="Straight Connector 152"/>
          <p:cNvCxnSpPr>
            <a:stCxn id="120" idx="4"/>
            <a:endCxn id="141" idx="0"/>
          </p:cNvCxnSpPr>
          <p:nvPr/>
        </p:nvCxnSpPr>
        <p:spPr>
          <a:xfrm>
            <a:off x="7641125" y="1994858"/>
            <a:ext cx="287174" cy="230977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sp>
        <p:nvSpPr>
          <p:cNvPr id="154" name="TextBox 153"/>
          <p:cNvSpPr txBox="1"/>
          <p:nvPr/>
        </p:nvSpPr>
        <p:spPr>
          <a:xfrm>
            <a:off x="4074992" y="2385860"/>
            <a:ext cx="147575" cy="283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400" dirty="0">
                <a:solidFill>
                  <a:srgbClr val="FCDF9E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5245590" y="2383828"/>
            <a:ext cx="147575" cy="283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400" dirty="0">
                <a:solidFill>
                  <a:srgbClr val="FCDF9E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6410241" y="2385860"/>
            <a:ext cx="147575" cy="283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400" dirty="0">
                <a:solidFill>
                  <a:srgbClr val="FCDF9E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7579333" y="2385860"/>
            <a:ext cx="147575" cy="283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400" dirty="0">
                <a:solidFill>
                  <a:srgbClr val="FCDF9E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5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VNF Construct. </a:t>
            </a:r>
          </a:p>
        </p:txBody>
      </p:sp>
    </p:spTree>
    <p:extLst>
      <p:ext uri="{BB962C8B-B14F-4D97-AF65-F5344CB8AC3E}">
        <p14:creationId xmlns:p14="http://schemas.microsoft.com/office/powerpoint/2010/main" val="1805252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4982849" y="2833526"/>
            <a:ext cx="2376264" cy="1347775"/>
            <a:chOff x="3338626" y="838804"/>
            <a:chExt cx="2108744" cy="1221846"/>
          </a:xfrm>
        </p:grpSpPr>
        <p:sp>
          <p:nvSpPr>
            <p:cNvPr id="32" name="Rectangle 31"/>
            <p:cNvSpPr/>
            <p:nvPr/>
          </p:nvSpPr>
          <p:spPr>
            <a:xfrm>
              <a:off x="3338626" y="838804"/>
              <a:ext cx="2108744" cy="1221846"/>
            </a:xfrm>
            <a:prstGeom prst="rect">
              <a:avLst/>
            </a:prstGeom>
            <a:solidFill>
              <a:srgbClr val="FFFFFF">
                <a:lumMod val="75000"/>
              </a:srgbClr>
            </a:solidFill>
            <a:ln w="12700" cap="flat" cmpd="sng" algn="ctr">
              <a:solidFill>
                <a:srgbClr val="5E2750"/>
              </a:solidFill>
              <a:prstDash val="dash"/>
              <a:headEnd type="none" w="sm" len="sm"/>
              <a:tailEnd type="none" w="sm" len="sm"/>
            </a:ln>
            <a:effectLst/>
          </p:spPr>
          <p:txBody>
            <a:bodyPr wrap="square" tIns="0" anchor="t" anchorCtr="0"/>
            <a:lstStyle/>
            <a:p>
              <a:pPr marL="0" marR="0" lvl="0" indent="0" defTabSz="9143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4203776" y="904493"/>
              <a:ext cx="499964" cy="366807"/>
            </a:xfrm>
            <a:prstGeom prst="ellipse">
              <a:avLst/>
            </a:prstGeom>
            <a:solidFill>
              <a:srgbClr val="5E2750">
                <a:lumMod val="75000"/>
                <a:lumOff val="2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</a:rPr>
                <a:t>VNF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3518484" y="1312579"/>
              <a:ext cx="1777188" cy="682839"/>
              <a:chOff x="3518484" y="1312581"/>
              <a:chExt cx="1878944" cy="869359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3518484" y="1313363"/>
                <a:ext cx="546506" cy="834501"/>
              </a:xfrm>
              <a:prstGeom prst="rect">
                <a:avLst/>
              </a:prstGeom>
              <a:solidFill>
                <a:srgbClr val="FCDF9E"/>
              </a:solidFill>
              <a:ln w="3175" cap="flat" cmpd="sng" algn="ctr">
                <a:solidFill>
                  <a:srgbClr val="000000"/>
                </a:solidFill>
                <a:prstDash val="dash"/>
              </a:ln>
              <a:effectLst/>
            </p:spPr>
            <p:txBody>
              <a:bodyPr spcFirstLastPara="0" vert="horz" wrap="square" lIns="6350" tIns="6350" rIns="6350" bIns="6350" numCol="1" spcCol="1270" rtlCol="0" anchor="ctr" anchorCtr="0">
                <a:noAutofit/>
              </a:bodyPr>
              <a:lstStyle/>
              <a:p>
                <a:pPr marL="0" marR="0" lvl="0" indent="0" algn="ctr" defTabSz="444489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34342B"/>
                  </a:solidFill>
                  <a:effectLst/>
                  <a:uLnTx/>
                  <a:uFillTx/>
                  <a:latin typeface="Vodafone Rg" pitchFamily="34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569891" y="1348614"/>
                <a:ext cx="457200" cy="190543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Control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557731" y="1990653"/>
                <a:ext cx="457200" cy="190544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7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VNF-C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4191607" y="1312581"/>
                <a:ext cx="546506" cy="834501"/>
              </a:xfrm>
              <a:prstGeom prst="rect">
                <a:avLst/>
              </a:prstGeom>
              <a:solidFill>
                <a:srgbClr val="FCDF9E"/>
              </a:solidFill>
              <a:ln w="3175" cap="flat" cmpd="sng" algn="ctr">
                <a:solidFill>
                  <a:srgbClr val="000000"/>
                </a:solidFill>
                <a:prstDash val="dash"/>
              </a:ln>
              <a:effectLst/>
            </p:spPr>
            <p:txBody>
              <a:bodyPr spcFirstLastPara="0" vert="horz" wrap="square" lIns="6350" tIns="6350" rIns="6350" bIns="6350" numCol="1" spcCol="1270" rtlCol="0" anchor="ctr" anchorCtr="0">
                <a:noAutofit/>
              </a:bodyPr>
              <a:lstStyle/>
              <a:p>
                <a:pPr marL="0" marR="0" lvl="0" indent="0" algn="ctr" defTabSz="444489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34342B"/>
                  </a:solidFill>
                  <a:effectLst/>
                  <a:uLnTx/>
                  <a:uFillTx/>
                  <a:latin typeface="Vodafone Rg" pitchFamily="34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243014" y="1347833"/>
                <a:ext cx="457200" cy="190543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DP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230854" y="1989873"/>
                <a:ext cx="457200" cy="190544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7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VNF-C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4850922" y="1314105"/>
                <a:ext cx="546506" cy="834501"/>
              </a:xfrm>
              <a:prstGeom prst="rect">
                <a:avLst/>
              </a:prstGeom>
              <a:solidFill>
                <a:srgbClr val="FCDF9E"/>
              </a:solidFill>
              <a:ln w="3175" cap="flat" cmpd="sng" algn="ctr">
                <a:solidFill>
                  <a:srgbClr val="000000"/>
                </a:solidFill>
                <a:prstDash val="dash"/>
              </a:ln>
              <a:effectLst/>
            </p:spPr>
            <p:txBody>
              <a:bodyPr spcFirstLastPara="0" vert="horz" wrap="square" lIns="6350" tIns="6350" rIns="6350" bIns="6350" numCol="1" spcCol="1270" rtlCol="0" anchor="ctr" anchorCtr="0">
                <a:noAutofit/>
              </a:bodyPr>
              <a:lstStyle/>
              <a:p>
                <a:pPr marL="0" marR="0" lvl="0" indent="0" algn="ctr" defTabSz="444489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34342B"/>
                  </a:solidFill>
                  <a:effectLst/>
                  <a:uLnTx/>
                  <a:uFillTx/>
                  <a:latin typeface="Vodafone Rg" pitchFamily="34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902329" y="1349357"/>
                <a:ext cx="457200" cy="190543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DP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890169" y="1991396"/>
                <a:ext cx="457200" cy="190544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7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VNF-C</a:t>
                </a:r>
              </a:p>
            </p:txBody>
          </p:sp>
        </p:grpSp>
      </p:grpSp>
      <p:grpSp>
        <p:nvGrpSpPr>
          <p:cNvPr id="44" name="Group 43"/>
          <p:cNvGrpSpPr/>
          <p:nvPr/>
        </p:nvGrpSpPr>
        <p:grpSpPr>
          <a:xfrm>
            <a:off x="5234414" y="3534209"/>
            <a:ext cx="505573" cy="407195"/>
            <a:chOff x="3933338" y="2720258"/>
            <a:chExt cx="377263" cy="355768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3338" y="2720258"/>
              <a:ext cx="377263" cy="355768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4103927" y="2794349"/>
              <a:ext cx="114120" cy="116248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027465" y="2960305"/>
              <a:ext cx="187901" cy="77791"/>
            </a:xfrm>
            <a:prstGeom prst="roundRect">
              <a:avLst>
                <a:gd name="adj" fmla="val 0"/>
              </a:avLst>
            </a:prstGeom>
            <a:solidFill>
              <a:srgbClr val="0CB458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953198" y="3542351"/>
            <a:ext cx="505573" cy="407195"/>
            <a:chOff x="3933338" y="2720258"/>
            <a:chExt cx="377263" cy="355768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3338" y="2720258"/>
              <a:ext cx="377263" cy="355768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4103927" y="2794349"/>
              <a:ext cx="114120" cy="116248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</a:t>
              </a: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4027465" y="2960305"/>
              <a:ext cx="187901" cy="77791"/>
            </a:xfrm>
            <a:prstGeom prst="roundRect">
              <a:avLst>
                <a:gd name="adj" fmla="val 0"/>
              </a:avLst>
            </a:prstGeom>
            <a:solidFill>
              <a:srgbClr val="00B0CA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N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645536" y="3542351"/>
            <a:ext cx="505573" cy="407195"/>
            <a:chOff x="3933338" y="2720258"/>
            <a:chExt cx="377263" cy="355768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3338" y="2720258"/>
              <a:ext cx="377263" cy="355768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4103927" y="2794349"/>
              <a:ext cx="114120" cy="116248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</a:t>
              </a: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4027465" y="2960305"/>
              <a:ext cx="187901" cy="77791"/>
            </a:xfrm>
            <a:prstGeom prst="roundRect">
              <a:avLst>
                <a:gd name="adj" fmla="val 0"/>
              </a:avLst>
            </a:prstGeom>
            <a:solidFill>
              <a:srgbClr val="00B0CA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N</a:t>
              </a:r>
            </a:p>
          </p:txBody>
        </p:sp>
      </p:grpSp>
      <p:sp>
        <p:nvSpPr>
          <p:cNvPr id="56" name="Line Callout 2 (Accent Bar) 55"/>
          <p:cNvSpPr/>
          <p:nvPr/>
        </p:nvSpPr>
        <p:spPr>
          <a:xfrm>
            <a:off x="4358558" y="3108291"/>
            <a:ext cx="504056" cy="360924"/>
          </a:xfrm>
          <a:prstGeom prst="accentCallout2">
            <a:avLst>
              <a:gd name="adj1" fmla="val 50419"/>
              <a:gd name="adj2" fmla="val 108407"/>
              <a:gd name="adj3" fmla="val 63321"/>
              <a:gd name="adj4" fmla="val 121069"/>
              <a:gd name="adj5" fmla="val 207506"/>
              <a:gd name="adj6" fmla="val 208649"/>
            </a:avLst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E6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Instance type</a:t>
            </a:r>
          </a:p>
        </p:txBody>
      </p:sp>
      <p:sp>
        <p:nvSpPr>
          <p:cNvPr id="57" name="Line Callout 2 (Accent Bar) 56"/>
          <p:cNvSpPr/>
          <p:nvPr/>
        </p:nvSpPr>
        <p:spPr>
          <a:xfrm>
            <a:off x="7494066" y="3108291"/>
            <a:ext cx="504056" cy="360924"/>
          </a:xfrm>
          <a:prstGeom prst="accentCallout2">
            <a:avLst>
              <a:gd name="adj1" fmla="val 55110"/>
              <a:gd name="adj2" fmla="val -8333"/>
              <a:gd name="adj3" fmla="val 65667"/>
              <a:gd name="adj4" fmla="val -46062"/>
              <a:gd name="adj5" fmla="val 164108"/>
              <a:gd name="adj6" fmla="val -113855"/>
            </a:avLst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E6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Compute flavour</a:t>
            </a:r>
          </a:p>
        </p:txBody>
      </p:sp>
      <p:sp>
        <p:nvSpPr>
          <p:cNvPr id="5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VNF Construct. </a:t>
            </a:r>
          </a:p>
        </p:txBody>
      </p:sp>
    </p:spTree>
    <p:extLst>
      <p:ext uri="{BB962C8B-B14F-4D97-AF65-F5344CB8AC3E}">
        <p14:creationId xmlns:p14="http://schemas.microsoft.com/office/powerpoint/2010/main" val="1107919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 171"/>
          <p:cNvSpPr/>
          <p:nvPr/>
        </p:nvSpPr>
        <p:spPr>
          <a:xfrm>
            <a:off x="1676152" y="3029941"/>
            <a:ext cx="8210043" cy="2109255"/>
          </a:xfrm>
          <a:prstGeom prst="rect">
            <a:avLst/>
          </a:prstGeom>
          <a:solidFill>
            <a:srgbClr val="FFFFFF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grpSp>
        <p:nvGrpSpPr>
          <p:cNvPr id="173" name="Group 172"/>
          <p:cNvGrpSpPr/>
          <p:nvPr/>
        </p:nvGrpSpPr>
        <p:grpSpPr>
          <a:xfrm>
            <a:off x="8028226" y="3438437"/>
            <a:ext cx="1747140" cy="313601"/>
            <a:chOff x="6393189" y="1056296"/>
            <a:chExt cx="1475906" cy="185482"/>
          </a:xfrm>
        </p:grpSpPr>
        <p:sp>
          <p:nvSpPr>
            <p:cNvPr id="174" name="Rounded Rectangle 173"/>
            <p:cNvSpPr/>
            <p:nvPr/>
          </p:nvSpPr>
          <p:spPr>
            <a:xfrm>
              <a:off x="6393189" y="1056296"/>
              <a:ext cx="1475906" cy="185482"/>
            </a:xfrm>
            <a:prstGeom prst="roundRect">
              <a:avLst>
                <a:gd name="adj" fmla="val 0"/>
              </a:avLst>
            </a:prstGeom>
            <a:solidFill>
              <a:srgbClr val="FA807C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88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                                crypto look-aside</a:t>
              </a:r>
            </a:p>
          </p:txBody>
        </p:sp>
        <p:sp>
          <p:nvSpPr>
            <p:cNvPr id="175" name="Rounded Rectangle 174"/>
            <p:cNvSpPr/>
            <p:nvPr/>
          </p:nvSpPr>
          <p:spPr>
            <a:xfrm>
              <a:off x="6438044" y="1080862"/>
              <a:ext cx="484963" cy="136997"/>
            </a:xfrm>
            <a:prstGeom prst="roundRect">
              <a:avLst/>
            </a:prstGeom>
            <a:solidFill>
              <a:srgbClr val="C86663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.la-crypto</a:t>
              </a: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8028096" y="3784687"/>
            <a:ext cx="1747268" cy="313601"/>
            <a:chOff x="6393081" y="1261089"/>
            <a:chExt cx="1329712" cy="185482"/>
          </a:xfrm>
        </p:grpSpPr>
        <p:sp>
          <p:nvSpPr>
            <p:cNvPr id="177" name="Rounded Rectangle 176"/>
            <p:cNvSpPr/>
            <p:nvPr/>
          </p:nvSpPr>
          <p:spPr>
            <a:xfrm>
              <a:off x="6393081" y="1261089"/>
              <a:ext cx="1329712" cy="185482"/>
            </a:xfrm>
            <a:prstGeom prst="roundRect">
              <a:avLst>
                <a:gd name="adj" fmla="val 0"/>
              </a:avLst>
            </a:prstGeom>
            <a:solidFill>
              <a:srgbClr val="FA807C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8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                                </a:t>
              </a:r>
              <a:r>
                <a:rPr kumimoji="0" lang="en-GB" sz="788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ipsec</a:t>
              </a:r>
              <a:r>
                <a:rPr kumimoji="0" lang="en-GB" sz="78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in-line</a:t>
              </a:r>
            </a:p>
          </p:txBody>
        </p:sp>
        <p:sp>
          <p:nvSpPr>
            <p:cNvPr id="178" name="Rounded Rectangle 177"/>
            <p:cNvSpPr/>
            <p:nvPr/>
          </p:nvSpPr>
          <p:spPr>
            <a:xfrm>
              <a:off x="6438038" y="1285655"/>
              <a:ext cx="432445" cy="136997"/>
            </a:xfrm>
            <a:prstGeom prst="roundRect">
              <a:avLst/>
            </a:prstGeom>
            <a:solidFill>
              <a:srgbClr val="C86663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.</a:t>
              </a:r>
              <a:r>
                <a:rPr kumimoji="0" lang="en-GB" sz="900" b="1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il-ipsec</a:t>
              </a:r>
              <a:endParaRPr kumimoji="0" lang="en-GB" sz="9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8028224" y="4284024"/>
            <a:ext cx="1747139" cy="313601"/>
            <a:chOff x="6393190" y="1466288"/>
            <a:chExt cx="1329603" cy="185482"/>
          </a:xfrm>
        </p:grpSpPr>
        <p:sp>
          <p:nvSpPr>
            <p:cNvPr id="180" name="Rounded Rectangle 179"/>
            <p:cNvSpPr/>
            <p:nvPr/>
          </p:nvSpPr>
          <p:spPr>
            <a:xfrm>
              <a:off x="6393190" y="1466288"/>
              <a:ext cx="1329603" cy="185482"/>
            </a:xfrm>
            <a:prstGeom prst="roundRect">
              <a:avLst>
                <a:gd name="adj" fmla="val 0"/>
              </a:avLst>
            </a:prstGeom>
            <a:solidFill>
              <a:srgbClr val="FA807C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8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                                transcoding look-aside</a:t>
              </a:r>
            </a:p>
          </p:txBody>
        </p:sp>
        <p:sp>
          <p:nvSpPr>
            <p:cNvPr id="181" name="Rounded Rectangle 180"/>
            <p:cNvSpPr/>
            <p:nvPr/>
          </p:nvSpPr>
          <p:spPr>
            <a:xfrm>
              <a:off x="6438145" y="1490854"/>
              <a:ext cx="432346" cy="136997"/>
            </a:xfrm>
            <a:prstGeom prst="roundRect">
              <a:avLst/>
            </a:prstGeom>
            <a:solidFill>
              <a:srgbClr val="C86663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.la-trans</a:t>
              </a:r>
            </a:p>
          </p:txBody>
        </p:sp>
      </p:grpSp>
      <p:sp>
        <p:nvSpPr>
          <p:cNvPr id="182" name="TextBox 181"/>
          <p:cNvSpPr txBox="1"/>
          <p:nvPr/>
        </p:nvSpPr>
        <p:spPr>
          <a:xfrm>
            <a:off x="8091598" y="3284296"/>
            <a:ext cx="1574078" cy="19567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algn="ctr" defTabSz="914378">
              <a:defRPr/>
            </a:pPr>
            <a:r>
              <a:rPr lang="en-GB" sz="900" b="1" dirty="0">
                <a:solidFill>
                  <a:srgbClr val="FFFFFF"/>
                </a:solidFill>
                <a:latin typeface="Vodafone Rg" pitchFamily="34" charset="0"/>
              </a:rPr>
              <a:t>Network Acceleration (A extension)</a:t>
            </a:r>
          </a:p>
        </p:txBody>
      </p:sp>
      <p:grpSp>
        <p:nvGrpSpPr>
          <p:cNvPr id="183" name="Group 182"/>
          <p:cNvGrpSpPr/>
          <p:nvPr/>
        </p:nvGrpSpPr>
        <p:grpSpPr>
          <a:xfrm>
            <a:off x="1878983" y="3270752"/>
            <a:ext cx="1481107" cy="1663325"/>
            <a:chOff x="468545" y="2326052"/>
            <a:chExt cx="1481107" cy="1663325"/>
          </a:xfrm>
        </p:grpSpPr>
        <p:sp>
          <p:nvSpPr>
            <p:cNvPr id="184" name="TextBox 183"/>
            <p:cNvSpPr txBox="1"/>
            <p:nvPr/>
          </p:nvSpPr>
          <p:spPr>
            <a:xfrm>
              <a:off x="477880" y="2326052"/>
              <a:ext cx="1465367" cy="350521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algn="ctr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</a:rPr>
                <a:t>S extensions (Ext. Storage)</a:t>
              </a:r>
            </a:p>
          </p:txBody>
        </p:sp>
        <p:grpSp>
          <p:nvGrpSpPr>
            <p:cNvPr id="185" name="Group 184"/>
            <p:cNvGrpSpPr/>
            <p:nvPr/>
          </p:nvGrpSpPr>
          <p:grpSpPr>
            <a:xfrm>
              <a:off x="468545" y="2487845"/>
              <a:ext cx="1481107" cy="1501532"/>
              <a:chOff x="751256" y="2474574"/>
              <a:chExt cx="1481107" cy="1501532"/>
            </a:xfrm>
          </p:grpSpPr>
          <p:grpSp>
            <p:nvGrpSpPr>
              <p:cNvPr id="186" name="Group 185"/>
              <p:cNvGrpSpPr/>
              <p:nvPr/>
            </p:nvGrpSpPr>
            <p:grpSpPr>
              <a:xfrm>
                <a:off x="751256" y="2474574"/>
                <a:ext cx="1477634" cy="236075"/>
                <a:chOff x="8512305" y="3678975"/>
                <a:chExt cx="1689226" cy="352274"/>
              </a:xfrm>
            </p:grpSpPr>
            <p:sp>
              <p:nvSpPr>
                <p:cNvPr id="207" name="Rounded Rectangle 206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208" name="Rounded Rectangle 207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.100GB</a:t>
                  </a:r>
                </a:p>
              </p:txBody>
            </p:sp>
            <p:sp>
              <p:nvSpPr>
                <p:cNvPr id="209" name="TextBox 208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default storage type</a:t>
                  </a:r>
                </a:p>
              </p:txBody>
            </p:sp>
          </p:grpSp>
          <p:grpSp>
            <p:nvGrpSpPr>
              <p:cNvPr id="187" name="Group 186"/>
              <p:cNvGrpSpPr/>
              <p:nvPr/>
            </p:nvGrpSpPr>
            <p:grpSpPr>
              <a:xfrm>
                <a:off x="751256" y="2726482"/>
                <a:ext cx="1477634" cy="236075"/>
                <a:chOff x="8512305" y="3678975"/>
                <a:chExt cx="1689226" cy="352274"/>
              </a:xfrm>
            </p:grpSpPr>
            <p:sp>
              <p:nvSpPr>
                <p:cNvPr id="204" name="Rounded Rectangle 203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205" name="Rounded Rectangle 204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.200GB</a:t>
                  </a:r>
                </a:p>
              </p:txBody>
            </p:sp>
            <p:sp>
              <p:nvSpPr>
                <p:cNvPr id="206" name="TextBox 205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default storage type</a:t>
                  </a:r>
                </a:p>
              </p:txBody>
            </p:sp>
          </p:grpSp>
          <p:grpSp>
            <p:nvGrpSpPr>
              <p:cNvPr id="188" name="Group 187"/>
              <p:cNvGrpSpPr/>
              <p:nvPr/>
            </p:nvGrpSpPr>
            <p:grpSpPr>
              <a:xfrm>
                <a:off x="751256" y="2978391"/>
                <a:ext cx="1477634" cy="236075"/>
                <a:chOff x="8512305" y="3678975"/>
                <a:chExt cx="1689226" cy="352274"/>
              </a:xfrm>
            </p:grpSpPr>
            <p:sp>
              <p:nvSpPr>
                <p:cNvPr id="201" name="Rounded Rectangle 200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202" name="Rounded Rectangle 201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.300GB</a:t>
                  </a:r>
                </a:p>
              </p:txBody>
            </p:sp>
            <p:sp>
              <p:nvSpPr>
                <p:cNvPr id="203" name="TextBox 202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default storage type</a:t>
                  </a:r>
                </a:p>
              </p:txBody>
            </p:sp>
          </p:grpSp>
          <p:grpSp>
            <p:nvGrpSpPr>
              <p:cNvPr id="189" name="Group 188"/>
              <p:cNvGrpSpPr/>
              <p:nvPr/>
            </p:nvGrpSpPr>
            <p:grpSpPr>
              <a:xfrm>
                <a:off x="754729" y="3236215"/>
                <a:ext cx="1477634" cy="236075"/>
                <a:chOff x="8512305" y="3678975"/>
                <a:chExt cx="1689226" cy="352274"/>
              </a:xfrm>
            </p:grpSpPr>
            <p:sp>
              <p:nvSpPr>
                <p:cNvPr id="198" name="Rounded Rectangle 197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199" name="Rounded Rectangle 198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.blk100GB</a:t>
                  </a:r>
                </a:p>
              </p:txBody>
            </p:sp>
            <p:sp>
              <p:nvSpPr>
                <p:cNvPr id="200" name="TextBox 199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block storage type</a:t>
                  </a:r>
                </a:p>
              </p:txBody>
            </p:sp>
          </p:grpSp>
          <p:grpSp>
            <p:nvGrpSpPr>
              <p:cNvPr id="190" name="Group 189"/>
              <p:cNvGrpSpPr/>
              <p:nvPr/>
            </p:nvGrpSpPr>
            <p:grpSpPr>
              <a:xfrm>
                <a:off x="754729" y="3488123"/>
                <a:ext cx="1477634" cy="236075"/>
                <a:chOff x="8512305" y="3678975"/>
                <a:chExt cx="1689226" cy="352274"/>
              </a:xfrm>
            </p:grpSpPr>
            <p:sp>
              <p:nvSpPr>
                <p:cNvPr id="195" name="Rounded Rectangle 194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196" name="Rounded Rectangle 195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.blk200GB</a:t>
                  </a:r>
                </a:p>
              </p:txBody>
            </p:sp>
            <p:sp>
              <p:nvSpPr>
                <p:cNvPr id="197" name="TextBox 196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block storage type</a:t>
                  </a:r>
                </a:p>
              </p:txBody>
            </p:sp>
          </p:grpSp>
          <p:grpSp>
            <p:nvGrpSpPr>
              <p:cNvPr id="191" name="Group 190"/>
              <p:cNvGrpSpPr/>
              <p:nvPr/>
            </p:nvGrpSpPr>
            <p:grpSpPr>
              <a:xfrm>
                <a:off x="754729" y="3740031"/>
                <a:ext cx="1477634" cy="236075"/>
                <a:chOff x="8512305" y="3678975"/>
                <a:chExt cx="1689226" cy="352274"/>
              </a:xfrm>
            </p:grpSpPr>
            <p:sp>
              <p:nvSpPr>
                <p:cNvPr id="192" name="Rounded Rectangle 191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193" name="Rounded Rectangle 192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.blk300GB</a:t>
                  </a:r>
                </a:p>
              </p:txBody>
            </p:sp>
            <p:sp>
              <p:nvSpPr>
                <p:cNvPr id="194" name="TextBox 193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block storage type</a:t>
                  </a:r>
                </a:p>
              </p:txBody>
            </p:sp>
          </p:grpSp>
        </p:grpSp>
      </p:grpSp>
      <p:sp>
        <p:nvSpPr>
          <p:cNvPr id="210" name="TextBox 209"/>
          <p:cNvSpPr txBox="1"/>
          <p:nvPr/>
        </p:nvSpPr>
        <p:spPr>
          <a:xfrm>
            <a:off x="4793084" y="3112082"/>
            <a:ext cx="1674497" cy="24073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algn="ctr" defTabSz="914378">
              <a:defRPr/>
            </a:pPr>
            <a:r>
              <a:rPr lang="en-GB" sz="2400" b="1" dirty="0">
                <a:solidFill>
                  <a:srgbClr val="000000"/>
                </a:solidFill>
                <a:latin typeface="Vodafone Rg" pitchFamily="34" charset="0"/>
              </a:rPr>
              <a:t>Compute Flavours</a:t>
            </a:r>
            <a:endParaRPr lang="en-GB" sz="2800" b="1" dirty="0">
              <a:solidFill>
                <a:srgbClr val="000000"/>
              </a:solidFill>
              <a:latin typeface="Vodafone Rg" pitchFamily="34" charset="0"/>
            </a:endParaRPr>
          </a:p>
        </p:txBody>
      </p:sp>
      <p:grpSp>
        <p:nvGrpSpPr>
          <p:cNvPr id="211" name="Group 210"/>
          <p:cNvGrpSpPr/>
          <p:nvPr/>
        </p:nvGrpSpPr>
        <p:grpSpPr>
          <a:xfrm>
            <a:off x="3465584" y="3440944"/>
            <a:ext cx="4456489" cy="1618214"/>
            <a:chOff x="2221401" y="2511654"/>
            <a:chExt cx="4456489" cy="1491967"/>
          </a:xfrm>
        </p:grpSpPr>
        <p:sp>
          <p:nvSpPr>
            <p:cNvPr id="212" name="Rounded Rectangle 211"/>
            <p:cNvSpPr/>
            <p:nvPr/>
          </p:nvSpPr>
          <p:spPr>
            <a:xfrm>
              <a:off x="2221402" y="2511654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.tiny</a:t>
              </a:r>
            </a:p>
          </p:txBody>
        </p:sp>
        <p:sp>
          <p:nvSpPr>
            <p:cNvPr id="213" name="Rounded Rectangle 212"/>
            <p:cNvSpPr/>
            <p:nvPr/>
          </p:nvSpPr>
          <p:spPr>
            <a:xfrm>
              <a:off x="2854573" y="2566293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    vCPU</a:t>
              </a:r>
            </a:p>
          </p:txBody>
        </p:sp>
        <p:sp>
          <p:nvSpPr>
            <p:cNvPr id="214" name="Rounded Rectangle 213"/>
            <p:cNvSpPr/>
            <p:nvPr/>
          </p:nvSpPr>
          <p:spPr>
            <a:xfrm>
              <a:off x="3209189" y="2566293"/>
              <a:ext cx="397591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512MB RAM</a:t>
              </a:r>
            </a:p>
          </p:txBody>
        </p:sp>
        <p:sp>
          <p:nvSpPr>
            <p:cNvPr id="215" name="Rounded Rectangle 214"/>
            <p:cNvSpPr/>
            <p:nvPr/>
          </p:nvSpPr>
          <p:spPr>
            <a:xfrm>
              <a:off x="2221401" y="2886420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.small</a:t>
              </a:r>
            </a:p>
          </p:txBody>
        </p:sp>
        <p:sp>
          <p:nvSpPr>
            <p:cNvPr id="216" name="Rounded Rectangle 215"/>
            <p:cNvSpPr/>
            <p:nvPr/>
          </p:nvSpPr>
          <p:spPr>
            <a:xfrm>
              <a:off x="2854572" y="2937760"/>
              <a:ext cx="321513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    vCPU</a:t>
              </a:r>
            </a:p>
          </p:txBody>
        </p:sp>
        <p:sp>
          <p:nvSpPr>
            <p:cNvPr id="217" name="Rounded Rectangle 216"/>
            <p:cNvSpPr/>
            <p:nvPr/>
          </p:nvSpPr>
          <p:spPr>
            <a:xfrm>
              <a:off x="3209186" y="2937760"/>
              <a:ext cx="397594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2 GB RAM</a:t>
              </a:r>
            </a:p>
          </p:txBody>
        </p:sp>
        <p:sp>
          <p:nvSpPr>
            <p:cNvPr id="218" name="Rounded Rectangle 217"/>
            <p:cNvSpPr/>
            <p:nvPr/>
          </p:nvSpPr>
          <p:spPr>
            <a:xfrm>
              <a:off x="2221402" y="3258422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.medium</a:t>
              </a:r>
            </a:p>
          </p:txBody>
        </p:sp>
        <p:sp>
          <p:nvSpPr>
            <p:cNvPr id="219" name="Rounded Rectangle 218"/>
            <p:cNvSpPr/>
            <p:nvPr/>
          </p:nvSpPr>
          <p:spPr>
            <a:xfrm>
              <a:off x="2854573" y="3309762"/>
              <a:ext cx="321513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2     vCPU</a:t>
              </a:r>
            </a:p>
          </p:txBody>
        </p:sp>
        <p:sp>
          <p:nvSpPr>
            <p:cNvPr id="220" name="Rounded Rectangle 219"/>
            <p:cNvSpPr/>
            <p:nvPr/>
          </p:nvSpPr>
          <p:spPr>
            <a:xfrm>
              <a:off x="3209189" y="3309762"/>
              <a:ext cx="397594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4GB  RAM</a:t>
              </a:r>
            </a:p>
          </p:txBody>
        </p:sp>
        <p:sp>
          <p:nvSpPr>
            <p:cNvPr id="221" name="Rounded Rectangle 220"/>
            <p:cNvSpPr/>
            <p:nvPr/>
          </p:nvSpPr>
          <p:spPr>
            <a:xfrm>
              <a:off x="4468337" y="2511654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.large2</a:t>
              </a:r>
            </a:p>
          </p:txBody>
        </p:sp>
        <p:sp>
          <p:nvSpPr>
            <p:cNvPr id="222" name="Rounded Rectangle 221"/>
            <p:cNvSpPr/>
            <p:nvPr/>
          </p:nvSpPr>
          <p:spPr>
            <a:xfrm>
              <a:off x="5074595" y="2566293"/>
              <a:ext cx="299816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4     vCPU</a:t>
              </a:r>
            </a:p>
          </p:txBody>
        </p:sp>
        <p:sp>
          <p:nvSpPr>
            <p:cNvPr id="223" name="Rounded Rectangle 222"/>
            <p:cNvSpPr/>
            <p:nvPr/>
          </p:nvSpPr>
          <p:spPr>
            <a:xfrm>
              <a:off x="5404695" y="2566293"/>
              <a:ext cx="362601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16GB  RAM</a:t>
              </a:r>
            </a:p>
          </p:txBody>
        </p:sp>
        <p:sp>
          <p:nvSpPr>
            <p:cNvPr id="224" name="Rounded Rectangle 223"/>
            <p:cNvSpPr/>
            <p:nvPr/>
          </p:nvSpPr>
          <p:spPr>
            <a:xfrm>
              <a:off x="4468335" y="2886420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</a:t>
              </a:r>
              <a:r>
                <a:rPr kumimoji="0" lang="en-GB" sz="11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xlarge</a:t>
              </a: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25" name="Rounded Rectangle 224"/>
            <p:cNvSpPr/>
            <p:nvPr/>
          </p:nvSpPr>
          <p:spPr>
            <a:xfrm>
              <a:off x="5074594" y="2937760"/>
              <a:ext cx="299819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     vCPU</a:t>
              </a:r>
            </a:p>
          </p:txBody>
        </p:sp>
        <p:sp>
          <p:nvSpPr>
            <p:cNvPr id="226" name="Rounded Rectangle 225"/>
            <p:cNvSpPr/>
            <p:nvPr/>
          </p:nvSpPr>
          <p:spPr>
            <a:xfrm>
              <a:off x="5404695" y="2937760"/>
              <a:ext cx="362602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16GB RAM</a:t>
              </a:r>
            </a:p>
          </p:txBody>
        </p:sp>
        <p:sp>
          <p:nvSpPr>
            <p:cNvPr id="227" name="Rounded Rectangle 226"/>
            <p:cNvSpPr/>
            <p:nvPr/>
          </p:nvSpPr>
          <p:spPr>
            <a:xfrm>
              <a:off x="4468337" y="3258422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.xlarge2</a:t>
              </a:r>
            </a:p>
          </p:txBody>
        </p:sp>
        <p:sp>
          <p:nvSpPr>
            <p:cNvPr id="228" name="Rounded Rectangle 227"/>
            <p:cNvSpPr/>
            <p:nvPr/>
          </p:nvSpPr>
          <p:spPr>
            <a:xfrm>
              <a:off x="5074595" y="3309762"/>
              <a:ext cx="299816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     vCPU</a:t>
              </a:r>
            </a:p>
          </p:txBody>
        </p:sp>
        <p:sp>
          <p:nvSpPr>
            <p:cNvPr id="229" name="Rounded Rectangle 228"/>
            <p:cNvSpPr/>
            <p:nvPr/>
          </p:nvSpPr>
          <p:spPr>
            <a:xfrm>
              <a:off x="5404697" y="3309762"/>
              <a:ext cx="362602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32GB RAM</a:t>
              </a:r>
            </a:p>
          </p:txBody>
        </p:sp>
        <p:sp>
          <p:nvSpPr>
            <p:cNvPr id="230" name="Rounded Rectangle 229"/>
            <p:cNvSpPr/>
            <p:nvPr/>
          </p:nvSpPr>
          <p:spPr>
            <a:xfrm>
              <a:off x="2221409" y="3638279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.large</a:t>
              </a:r>
            </a:p>
          </p:txBody>
        </p:sp>
        <p:sp>
          <p:nvSpPr>
            <p:cNvPr id="231" name="Rounded Rectangle 230"/>
            <p:cNvSpPr/>
            <p:nvPr/>
          </p:nvSpPr>
          <p:spPr>
            <a:xfrm>
              <a:off x="2854580" y="3689619"/>
              <a:ext cx="335944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4     vCPU</a:t>
              </a:r>
            </a:p>
          </p:txBody>
        </p:sp>
        <p:sp>
          <p:nvSpPr>
            <p:cNvPr id="232" name="Rounded Rectangle 231"/>
            <p:cNvSpPr/>
            <p:nvPr/>
          </p:nvSpPr>
          <p:spPr>
            <a:xfrm>
              <a:off x="3209195" y="3689619"/>
              <a:ext cx="397585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8GB  RAM</a:t>
              </a:r>
            </a:p>
          </p:txBody>
        </p:sp>
        <p:sp>
          <p:nvSpPr>
            <p:cNvPr id="233" name="Rounded Rectangle 232"/>
            <p:cNvSpPr/>
            <p:nvPr/>
          </p:nvSpPr>
          <p:spPr>
            <a:xfrm>
              <a:off x="4468344" y="3638279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.xlarge3</a:t>
              </a:r>
            </a:p>
          </p:txBody>
        </p:sp>
        <p:sp>
          <p:nvSpPr>
            <p:cNvPr id="234" name="Rounded Rectangle 233"/>
            <p:cNvSpPr/>
            <p:nvPr/>
          </p:nvSpPr>
          <p:spPr>
            <a:xfrm>
              <a:off x="5074601" y="3689619"/>
              <a:ext cx="299812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     vCPU</a:t>
              </a:r>
            </a:p>
          </p:txBody>
        </p:sp>
        <p:sp>
          <p:nvSpPr>
            <p:cNvPr id="235" name="Rounded Rectangle 234"/>
            <p:cNvSpPr/>
            <p:nvPr/>
          </p:nvSpPr>
          <p:spPr>
            <a:xfrm>
              <a:off x="5404703" y="3689619"/>
              <a:ext cx="362595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64GB RAM</a:t>
              </a:r>
            </a:p>
          </p:txBody>
        </p:sp>
        <p:sp>
          <p:nvSpPr>
            <p:cNvPr id="236" name="Rounded Rectangle 235"/>
            <p:cNvSpPr/>
            <p:nvPr/>
          </p:nvSpPr>
          <p:spPr>
            <a:xfrm>
              <a:off x="3640896" y="2566294"/>
              <a:ext cx="423602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GB Disk</a:t>
              </a:r>
            </a:p>
          </p:txBody>
        </p:sp>
        <p:sp>
          <p:nvSpPr>
            <p:cNvPr id="237" name="Rounded Rectangle 236"/>
            <p:cNvSpPr/>
            <p:nvPr/>
          </p:nvSpPr>
          <p:spPr>
            <a:xfrm>
              <a:off x="3644156" y="2937760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40 GB Disk</a:t>
              </a:r>
            </a:p>
          </p:txBody>
        </p:sp>
        <p:sp>
          <p:nvSpPr>
            <p:cNvPr id="238" name="Rounded Rectangle 237"/>
            <p:cNvSpPr/>
            <p:nvPr/>
          </p:nvSpPr>
          <p:spPr>
            <a:xfrm>
              <a:off x="3640889" y="3302464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40 GB Disk</a:t>
              </a:r>
            </a:p>
          </p:txBody>
        </p:sp>
        <p:sp>
          <p:nvSpPr>
            <p:cNvPr id="239" name="Rounded Rectangle 238"/>
            <p:cNvSpPr/>
            <p:nvPr/>
          </p:nvSpPr>
          <p:spPr>
            <a:xfrm>
              <a:off x="3644156" y="3690903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80 GB Disk</a:t>
              </a:r>
            </a:p>
          </p:txBody>
        </p:sp>
        <p:sp>
          <p:nvSpPr>
            <p:cNvPr id="240" name="Rounded Rectangle 239"/>
            <p:cNvSpPr/>
            <p:nvPr/>
          </p:nvSpPr>
          <p:spPr>
            <a:xfrm>
              <a:off x="5807599" y="2565660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80 GB Disk</a:t>
              </a:r>
            </a:p>
          </p:txBody>
        </p:sp>
        <p:sp>
          <p:nvSpPr>
            <p:cNvPr id="241" name="Rounded Rectangle 240"/>
            <p:cNvSpPr/>
            <p:nvPr/>
          </p:nvSpPr>
          <p:spPr>
            <a:xfrm>
              <a:off x="5807042" y="2930579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160 GB Disk</a:t>
              </a:r>
            </a:p>
          </p:txBody>
        </p:sp>
        <p:sp>
          <p:nvSpPr>
            <p:cNvPr id="242" name="Rounded Rectangle 241"/>
            <p:cNvSpPr/>
            <p:nvPr/>
          </p:nvSpPr>
          <p:spPr>
            <a:xfrm>
              <a:off x="5807042" y="3304872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160 GB Disk</a:t>
              </a:r>
            </a:p>
          </p:txBody>
        </p:sp>
        <p:sp>
          <p:nvSpPr>
            <p:cNvPr id="243" name="Rounded Rectangle 242"/>
            <p:cNvSpPr/>
            <p:nvPr/>
          </p:nvSpPr>
          <p:spPr>
            <a:xfrm>
              <a:off x="5807042" y="3684236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160 GB Disk</a:t>
              </a:r>
            </a:p>
          </p:txBody>
        </p:sp>
        <p:sp>
          <p:nvSpPr>
            <p:cNvPr id="244" name="Rounded Rectangle 243"/>
            <p:cNvSpPr/>
            <p:nvPr/>
          </p:nvSpPr>
          <p:spPr>
            <a:xfrm>
              <a:off x="4083904" y="2566293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45" name="Rounded Rectangle 244"/>
            <p:cNvSpPr/>
            <p:nvPr/>
          </p:nvSpPr>
          <p:spPr>
            <a:xfrm>
              <a:off x="4086912" y="2928794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46" name="Rounded Rectangle 245"/>
            <p:cNvSpPr/>
            <p:nvPr/>
          </p:nvSpPr>
          <p:spPr>
            <a:xfrm>
              <a:off x="4086912" y="3303086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47" name="Rounded Rectangle 246"/>
            <p:cNvSpPr/>
            <p:nvPr/>
          </p:nvSpPr>
          <p:spPr>
            <a:xfrm>
              <a:off x="4086912" y="3689302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48" name="Rounded Rectangle 247"/>
            <p:cNvSpPr/>
            <p:nvPr/>
          </p:nvSpPr>
          <p:spPr>
            <a:xfrm>
              <a:off x="6252721" y="2560614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49" name="Rounded Rectangle 248"/>
            <p:cNvSpPr/>
            <p:nvPr/>
          </p:nvSpPr>
          <p:spPr>
            <a:xfrm>
              <a:off x="6255729" y="2923115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50" name="Rounded Rectangle 249"/>
            <p:cNvSpPr/>
            <p:nvPr/>
          </p:nvSpPr>
          <p:spPr>
            <a:xfrm>
              <a:off x="6255729" y="3297407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51" name="Rounded Rectangle 250"/>
            <p:cNvSpPr/>
            <p:nvPr/>
          </p:nvSpPr>
          <p:spPr>
            <a:xfrm>
              <a:off x="6255729" y="3683623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1676152" y="1767763"/>
            <a:ext cx="2670006" cy="1363178"/>
            <a:chOff x="431969" y="625143"/>
            <a:chExt cx="2670006" cy="1363178"/>
          </a:xfrm>
        </p:grpSpPr>
        <p:sp>
          <p:nvSpPr>
            <p:cNvPr id="253" name="Rounded Rectangle 252"/>
            <p:cNvSpPr/>
            <p:nvPr/>
          </p:nvSpPr>
          <p:spPr bwMode="auto">
            <a:xfrm>
              <a:off x="431969" y="625143"/>
              <a:ext cx="2643078" cy="1356013"/>
            </a:xfrm>
            <a:prstGeom prst="roundRect">
              <a:avLst>
                <a:gd name="adj" fmla="val 7301"/>
              </a:avLst>
            </a:prstGeom>
            <a:solidFill>
              <a:srgbClr val="FFFFFF">
                <a:lumMod val="75000"/>
              </a:srgbClr>
            </a:solidFill>
            <a:ln w="5715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wrap="square" tIns="0" anchor="t" anchorCtr="0"/>
            <a:lstStyle/>
            <a:p>
              <a:pPr marL="0" marR="0" lvl="0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B Instance  </a:t>
              </a: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Basic</a:t>
              </a: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457202" y="1118354"/>
              <a:ext cx="2507014" cy="226749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algn="ctr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(I) Interfaces Options</a:t>
              </a:r>
            </a:p>
          </p:txBody>
        </p:sp>
        <p:sp>
          <p:nvSpPr>
            <p:cNvPr id="255" name="Rounded Rectangle 254"/>
            <p:cNvSpPr/>
            <p:nvPr/>
          </p:nvSpPr>
          <p:spPr>
            <a:xfrm>
              <a:off x="431969" y="1779758"/>
              <a:ext cx="2643078" cy="208563"/>
            </a:xfrm>
            <a:prstGeom prst="roundRect">
              <a:avLst>
                <a:gd name="adj" fmla="val 8093"/>
              </a:avLst>
            </a:prstGeom>
            <a:solidFill>
              <a:srgbClr val="000000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 B &lt;I opt&gt; . &lt;flavour&gt; . &lt;S </a:t>
              </a:r>
              <a:r>
                <a:rPr kumimoji="0" lang="en-GB" sz="1100" b="0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ext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&gt;</a:t>
              </a: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594952" y="931336"/>
              <a:ext cx="2042935" cy="209137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Can be instantiated in any Data Centre.</a:t>
              </a:r>
            </a:p>
          </p:txBody>
        </p:sp>
        <p:grpSp>
          <p:nvGrpSpPr>
            <p:cNvPr id="257" name="Group 256"/>
            <p:cNvGrpSpPr/>
            <p:nvPr/>
          </p:nvGrpSpPr>
          <p:grpSpPr>
            <a:xfrm>
              <a:off x="490493" y="1219167"/>
              <a:ext cx="2611482" cy="551506"/>
              <a:chOff x="490493" y="1219167"/>
              <a:chExt cx="2611482" cy="551506"/>
            </a:xfrm>
          </p:grpSpPr>
          <p:grpSp>
            <p:nvGrpSpPr>
              <p:cNvPr id="258" name="Group 257"/>
              <p:cNvGrpSpPr/>
              <p:nvPr/>
            </p:nvGrpSpPr>
            <p:grpSpPr>
              <a:xfrm>
                <a:off x="490493" y="1286796"/>
                <a:ext cx="2403378" cy="457804"/>
                <a:chOff x="1803902" y="1967459"/>
                <a:chExt cx="2403378" cy="457804"/>
              </a:xfrm>
            </p:grpSpPr>
            <p:grpSp>
              <p:nvGrpSpPr>
                <p:cNvPr id="262" name="Group 261"/>
                <p:cNvGrpSpPr/>
                <p:nvPr/>
              </p:nvGrpSpPr>
              <p:grpSpPr>
                <a:xfrm>
                  <a:off x="1803902" y="1969810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78" name="Rounded Rectangle 277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</a:t>
                    </a:r>
                  </a:p>
                </p:txBody>
              </p:sp>
              <p:sp>
                <p:nvSpPr>
                  <p:cNvPr id="279" name="Rounded Rectangle 278"/>
                  <p:cNvSpPr/>
                  <p:nvPr/>
                </p:nvSpPr>
                <p:spPr>
                  <a:xfrm>
                    <a:off x="3852796" y="3586721"/>
                    <a:ext cx="559292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1Gbps </a:t>
                    </a:r>
                  </a:p>
                </p:txBody>
              </p:sp>
            </p:grpSp>
            <p:grpSp>
              <p:nvGrpSpPr>
                <p:cNvPr id="263" name="Group 262"/>
                <p:cNvGrpSpPr/>
                <p:nvPr/>
              </p:nvGrpSpPr>
              <p:grpSpPr>
                <a:xfrm>
                  <a:off x="1803902" y="2208336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76" name="Rounded Rectangle 275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10</a:t>
                    </a:r>
                  </a:p>
                </p:txBody>
              </p:sp>
              <p:sp>
                <p:nvSpPr>
                  <p:cNvPr id="277" name="Rounded Rectangle 276"/>
                  <p:cNvSpPr/>
                  <p:nvPr/>
                </p:nvSpPr>
                <p:spPr>
                  <a:xfrm>
                    <a:off x="3852795" y="3586721"/>
                    <a:ext cx="559293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10Gbps </a:t>
                    </a:r>
                  </a:p>
                </p:txBody>
              </p:sp>
            </p:grpSp>
            <p:grpSp>
              <p:nvGrpSpPr>
                <p:cNvPr id="264" name="Group 263"/>
                <p:cNvGrpSpPr/>
                <p:nvPr/>
              </p:nvGrpSpPr>
              <p:grpSpPr>
                <a:xfrm>
                  <a:off x="2622867" y="1969810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74" name="Rounded Rectangle 273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1D</a:t>
                    </a:r>
                  </a:p>
                </p:txBody>
              </p:sp>
              <p:sp>
                <p:nvSpPr>
                  <p:cNvPr id="275" name="Rounded Rectangle 274"/>
                  <p:cNvSpPr/>
                  <p:nvPr/>
                </p:nvSpPr>
                <p:spPr>
                  <a:xfrm>
                    <a:off x="3852796" y="3586721"/>
                    <a:ext cx="559292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1Gbps </a:t>
                    </a:r>
                  </a:p>
                </p:txBody>
              </p:sp>
            </p:grpSp>
            <p:grpSp>
              <p:nvGrpSpPr>
                <p:cNvPr id="265" name="Group 264"/>
                <p:cNvGrpSpPr/>
                <p:nvPr/>
              </p:nvGrpSpPr>
              <p:grpSpPr>
                <a:xfrm>
                  <a:off x="2622867" y="2208336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72" name="Rounded Rectangle 271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10D</a:t>
                    </a:r>
                  </a:p>
                </p:txBody>
              </p:sp>
              <p:sp>
                <p:nvSpPr>
                  <p:cNvPr id="273" name="Rounded Rectangle 272"/>
                  <p:cNvSpPr/>
                  <p:nvPr/>
                </p:nvSpPr>
                <p:spPr>
                  <a:xfrm>
                    <a:off x="3852795" y="3586721"/>
                    <a:ext cx="559293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10Gbps </a:t>
                    </a:r>
                  </a:p>
                </p:txBody>
              </p:sp>
            </p:grpSp>
            <p:grpSp>
              <p:nvGrpSpPr>
                <p:cNvPr id="266" name="Group 265"/>
                <p:cNvGrpSpPr/>
                <p:nvPr/>
              </p:nvGrpSpPr>
              <p:grpSpPr>
                <a:xfrm>
                  <a:off x="3439601" y="1967459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70" name="Rounded Rectangle 269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1T</a:t>
                    </a:r>
                  </a:p>
                </p:txBody>
              </p:sp>
              <p:sp>
                <p:nvSpPr>
                  <p:cNvPr id="271" name="Rounded Rectangle 270"/>
                  <p:cNvSpPr/>
                  <p:nvPr/>
                </p:nvSpPr>
                <p:spPr>
                  <a:xfrm>
                    <a:off x="3852796" y="3586721"/>
                    <a:ext cx="559292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3x 1Gbps </a:t>
                    </a:r>
                  </a:p>
                </p:txBody>
              </p:sp>
            </p:grpSp>
            <p:grpSp>
              <p:nvGrpSpPr>
                <p:cNvPr id="267" name="Group 266"/>
                <p:cNvGrpSpPr/>
                <p:nvPr/>
              </p:nvGrpSpPr>
              <p:grpSpPr>
                <a:xfrm>
                  <a:off x="3439601" y="2205985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68" name="Rounded Rectangle 267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10T</a:t>
                    </a:r>
                  </a:p>
                </p:txBody>
              </p:sp>
              <p:sp>
                <p:nvSpPr>
                  <p:cNvPr id="269" name="Rounded Rectangle 268"/>
                  <p:cNvSpPr/>
                  <p:nvPr/>
                </p:nvSpPr>
                <p:spPr>
                  <a:xfrm>
                    <a:off x="3852795" y="3586721"/>
                    <a:ext cx="559293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3x 10Gbps </a:t>
                    </a:r>
                  </a:p>
                </p:txBody>
              </p:sp>
            </p:grpSp>
          </p:grpSp>
          <p:grpSp>
            <p:nvGrpSpPr>
              <p:cNvPr id="259" name="Group 258"/>
              <p:cNvGrpSpPr/>
              <p:nvPr/>
            </p:nvGrpSpPr>
            <p:grpSpPr>
              <a:xfrm>
                <a:off x="2924373" y="1219167"/>
                <a:ext cx="177602" cy="551506"/>
                <a:chOff x="2924373" y="1219167"/>
                <a:chExt cx="177602" cy="551506"/>
              </a:xfrm>
            </p:grpSpPr>
            <p:sp>
              <p:nvSpPr>
                <p:cNvPr id="260" name="TextBox 259"/>
                <p:cNvSpPr txBox="1"/>
                <p:nvPr/>
              </p:nvSpPr>
              <p:spPr>
                <a:xfrm>
                  <a:off x="2924441" y="1219167"/>
                  <a:ext cx="177534" cy="32183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r>
                    <a:rPr kumimoji="0" lang="en-GB" sz="16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A8B400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…</a:t>
                  </a:r>
                </a:p>
              </p:txBody>
            </p:sp>
            <p:sp>
              <p:nvSpPr>
                <p:cNvPr id="261" name="TextBox 260"/>
                <p:cNvSpPr txBox="1"/>
                <p:nvPr/>
              </p:nvSpPr>
              <p:spPr>
                <a:xfrm>
                  <a:off x="2924373" y="1448839"/>
                  <a:ext cx="177534" cy="32183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r>
                    <a:rPr kumimoji="0" lang="en-GB" sz="16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A8B400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…</a:t>
                  </a:r>
                </a:p>
              </p:txBody>
            </p:sp>
          </p:grpSp>
        </p:grpSp>
      </p:grpSp>
      <p:grpSp>
        <p:nvGrpSpPr>
          <p:cNvPr id="280" name="Group 279"/>
          <p:cNvGrpSpPr/>
          <p:nvPr/>
        </p:nvGrpSpPr>
        <p:grpSpPr>
          <a:xfrm>
            <a:off x="4437487" y="1764120"/>
            <a:ext cx="2667209" cy="1364024"/>
            <a:chOff x="3193304" y="621500"/>
            <a:chExt cx="2667209" cy="1364024"/>
          </a:xfrm>
        </p:grpSpPr>
        <p:sp>
          <p:nvSpPr>
            <p:cNvPr id="281" name="Rounded Rectangle 280"/>
            <p:cNvSpPr/>
            <p:nvPr/>
          </p:nvSpPr>
          <p:spPr bwMode="auto">
            <a:xfrm>
              <a:off x="3193304" y="621500"/>
              <a:ext cx="2667209" cy="1336648"/>
            </a:xfrm>
            <a:prstGeom prst="roundRect">
              <a:avLst>
                <a:gd name="adj" fmla="val 7511"/>
              </a:avLst>
            </a:prstGeom>
            <a:solidFill>
              <a:srgbClr val="FFFFFF">
                <a:lumMod val="75000"/>
              </a:srgbClr>
            </a:solidFill>
            <a:ln w="5715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wrap="square" tIns="0" anchor="t" anchorCtr="0"/>
            <a:lstStyle/>
            <a:p>
              <a:pPr marL="0" marR="0" lvl="0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N Instance </a:t>
              </a:r>
              <a:r>
                <a: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Network intensive</a:t>
              </a: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/>
                <a:ea typeface="+mn-ea"/>
                <a:cs typeface="+mn-cs"/>
              </a:endParaRP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3221776" y="1110291"/>
              <a:ext cx="2527906" cy="226749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algn="ctr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 (I) Interfaces Options</a:t>
              </a:r>
              <a:endPara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endParaRPr>
            </a:p>
          </p:txBody>
        </p:sp>
        <p:sp>
          <p:nvSpPr>
            <p:cNvPr id="283" name="Rounded Rectangle 282"/>
            <p:cNvSpPr/>
            <p:nvPr/>
          </p:nvSpPr>
          <p:spPr>
            <a:xfrm>
              <a:off x="3193304" y="1774896"/>
              <a:ext cx="2667209" cy="210628"/>
            </a:xfrm>
            <a:prstGeom prst="roundRect">
              <a:avLst>
                <a:gd name="adj" fmla="val 352"/>
              </a:avLst>
            </a:prstGeom>
            <a:solidFill>
              <a:srgbClr val="000000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 N &lt;I opt&gt; . &lt;flavour&gt; . &lt;S </a:t>
              </a:r>
              <a:r>
                <a:rPr kumimoji="0" lang="en-GB" sz="11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ext</a:t>
              </a: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&gt; . &lt;A </a:t>
              </a:r>
              <a:r>
                <a:rPr kumimoji="0" lang="en-GB" sz="11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ext</a:t>
              </a: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&gt;</a:t>
              </a: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3316084" y="935172"/>
              <a:ext cx="2042935" cy="209137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Aimed for regional data centres, Access, &amp; POP. </a:t>
              </a:r>
            </a:p>
          </p:txBody>
        </p:sp>
        <p:grpSp>
          <p:nvGrpSpPr>
            <p:cNvPr id="285" name="Group 284"/>
            <p:cNvGrpSpPr/>
            <p:nvPr/>
          </p:nvGrpSpPr>
          <p:grpSpPr>
            <a:xfrm>
              <a:off x="3230129" y="1221650"/>
              <a:ext cx="2617805" cy="551506"/>
              <a:chOff x="3230129" y="1221650"/>
              <a:chExt cx="2617805" cy="551506"/>
            </a:xfrm>
          </p:grpSpPr>
          <p:grpSp>
            <p:nvGrpSpPr>
              <p:cNvPr id="286" name="Group 285"/>
              <p:cNvGrpSpPr/>
              <p:nvPr/>
            </p:nvGrpSpPr>
            <p:grpSpPr>
              <a:xfrm>
                <a:off x="3230129" y="1280476"/>
                <a:ext cx="2403378" cy="460249"/>
                <a:chOff x="1802182" y="2442002"/>
                <a:chExt cx="2403378" cy="460249"/>
              </a:xfrm>
            </p:grpSpPr>
            <p:grpSp>
              <p:nvGrpSpPr>
                <p:cNvPr id="290" name="Group 289"/>
                <p:cNvGrpSpPr/>
                <p:nvPr/>
              </p:nvGrpSpPr>
              <p:grpSpPr>
                <a:xfrm>
                  <a:off x="1802182" y="2444354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06" name="Rounded Rectangle 305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25</a:t>
                    </a:r>
                  </a:p>
                </p:txBody>
              </p:sp>
              <p:sp>
                <p:nvSpPr>
                  <p:cNvPr id="307" name="Rounded Rectangle 306"/>
                  <p:cNvSpPr/>
                  <p:nvPr/>
                </p:nvSpPr>
                <p:spPr>
                  <a:xfrm>
                    <a:off x="3852795" y="3586721"/>
                    <a:ext cx="561168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25Gbps </a:t>
                    </a:r>
                  </a:p>
                </p:txBody>
              </p:sp>
            </p:grpSp>
            <p:grpSp>
              <p:nvGrpSpPr>
                <p:cNvPr id="291" name="Group 290"/>
                <p:cNvGrpSpPr/>
                <p:nvPr/>
              </p:nvGrpSpPr>
              <p:grpSpPr>
                <a:xfrm>
                  <a:off x="1802182" y="2685324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04" name="Rounded Rectangle 303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40D</a:t>
                    </a:r>
                  </a:p>
                </p:txBody>
              </p:sp>
              <p:sp>
                <p:nvSpPr>
                  <p:cNvPr id="305" name="Rounded Rectangle 304"/>
                  <p:cNvSpPr/>
                  <p:nvPr/>
                </p:nvSpPr>
                <p:spPr>
                  <a:xfrm>
                    <a:off x="3852795" y="3586721"/>
                    <a:ext cx="561168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40Gbps </a:t>
                    </a:r>
                  </a:p>
                </p:txBody>
              </p:sp>
            </p:grpSp>
            <p:grpSp>
              <p:nvGrpSpPr>
                <p:cNvPr id="292" name="Group 291"/>
                <p:cNvGrpSpPr/>
                <p:nvPr/>
              </p:nvGrpSpPr>
              <p:grpSpPr>
                <a:xfrm>
                  <a:off x="2621147" y="2444354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02" name="Rounded Rectangle 301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25D</a:t>
                    </a:r>
                  </a:p>
                </p:txBody>
              </p:sp>
              <p:sp>
                <p:nvSpPr>
                  <p:cNvPr id="303" name="Rounded Rectangle 302"/>
                  <p:cNvSpPr/>
                  <p:nvPr/>
                </p:nvSpPr>
                <p:spPr>
                  <a:xfrm>
                    <a:off x="3852795" y="3586721"/>
                    <a:ext cx="561168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25Gbps </a:t>
                    </a:r>
                  </a:p>
                </p:txBody>
              </p:sp>
            </p:grpSp>
            <p:grpSp>
              <p:nvGrpSpPr>
                <p:cNvPr id="293" name="Group 292"/>
                <p:cNvGrpSpPr/>
                <p:nvPr/>
              </p:nvGrpSpPr>
              <p:grpSpPr>
                <a:xfrm>
                  <a:off x="2621147" y="2685324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00" name="Rounded Rectangle 299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100</a:t>
                    </a:r>
                  </a:p>
                </p:txBody>
              </p:sp>
              <p:sp>
                <p:nvSpPr>
                  <p:cNvPr id="301" name="Rounded Rectangle 300"/>
                  <p:cNvSpPr/>
                  <p:nvPr/>
                </p:nvSpPr>
                <p:spPr>
                  <a:xfrm>
                    <a:off x="3852795" y="3586721"/>
                    <a:ext cx="561168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100Gbps </a:t>
                    </a:r>
                  </a:p>
                </p:txBody>
              </p:sp>
            </p:grpSp>
            <p:grpSp>
              <p:nvGrpSpPr>
                <p:cNvPr id="294" name="Group 293"/>
                <p:cNvGrpSpPr/>
                <p:nvPr/>
              </p:nvGrpSpPr>
              <p:grpSpPr>
                <a:xfrm>
                  <a:off x="3437881" y="2442002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98" name="Rounded Rectangle 297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40</a:t>
                    </a:r>
                  </a:p>
                </p:txBody>
              </p:sp>
              <p:sp>
                <p:nvSpPr>
                  <p:cNvPr id="299" name="Rounded Rectangle 298"/>
                  <p:cNvSpPr/>
                  <p:nvPr/>
                </p:nvSpPr>
                <p:spPr>
                  <a:xfrm>
                    <a:off x="3852795" y="3586721"/>
                    <a:ext cx="561168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40Gbps </a:t>
                    </a:r>
                  </a:p>
                </p:txBody>
              </p:sp>
            </p:grpSp>
            <p:grpSp>
              <p:nvGrpSpPr>
                <p:cNvPr id="295" name="Group 294"/>
                <p:cNvGrpSpPr/>
                <p:nvPr/>
              </p:nvGrpSpPr>
              <p:grpSpPr>
                <a:xfrm>
                  <a:off x="3437881" y="2682973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96" name="Rounded Rectangle 295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100D</a:t>
                    </a:r>
                  </a:p>
                </p:txBody>
              </p:sp>
              <p:sp>
                <p:nvSpPr>
                  <p:cNvPr id="297" name="Rounded Rectangle 296"/>
                  <p:cNvSpPr/>
                  <p:nvPr/>
                </p:nvSpPr>
                <p:spPr>
                  <a:xfrm>
                    <a:off x="3852795" y="3586721"/>
                    <a:ext cx="561168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100Gbps </a:t>
                    </a:r>
                  </a:p>
                </p:txBody>
              </p:sp>
            </p:grpSp>
          </p:grpSp>
          <p:grpSp>
            <p:nvGrpSpPr>
              <p:cNvPr id="287" name="Group 286"/>
              <p:cNvGrpSpPr/>
              <p:nvPr/>
            </p:nvGrpSpPr>
            <p:grpSpPr>
              <a:xfrm>
                <a:off x="5670332" y="1221650"/>
                <a:ext cx="177602" cy="551506"/>
                <a:chOff x="2924373" y="1196307"/>
                <a:chExt cx="177602" cy="551506"/>
              </a:xfrm>
            </p:grpSpPr>
            <p:sp>
              <p:nvSpPr>
                <p:cNvPr id="288" name="TextBox 287"/>
                <p:cNvSpPr txBox="1"/>
                <p:nvPr/>
              </p:nvSpPr>
              <p:spPr>
                <a:xfrm>
                  <a:off x="2924441" y="1196307"/>
                  <a:ext cx="177534" cy="32183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r>
                    <a:rPr kumimoji="0" lang="en-GB" sz="16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A8B400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…</a:t>
                  </a:r>
                </a:p>
              </p:txBody>
            </p:sp>
            <p:sp>
              <p:nvSpPr>
                <p:cNvPr id="289" name="TextBox 288"/>
                <p:cNvSpPr txBox="1"/>
                <p:nvPr/>
              </p:nvSpPr>
              <p:spPr>
                <a:xfrm>
                  <a:off x="2924373" y="1425979"/>
                  <a:ext cx="177534" cy="32183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r>
                    <a:rPr kumimoji="0" lang="en-GB" sz="16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A8B400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…</a:t>
                  </a:r>
                </a:p>
              </p:txBody>
            </p:sp>
          </p:grpSp>
        </p:grpSp>
      </p:grpSp>
      <p:grpSp>
        <p:nvGrpSpPr>
          <p:cNvPr id="308" name="Group 307"/>
          <p:cNvGrpSpPr/>
          <p:nvPr/>
        </p:nvGrpSpPr>
        <p:grpSpPr>
          <a:xfrm>
            <a:off x="7218987" y="1779757"/>
            <a:ext cx="2667208" cy="1359749"/>
            <a:chOff x="5974804" y="637137"/>
            <a:chExt cx="2667208" cy="1359749"/>
          </a:xfrm>
        </p:grpSpPr>
        <p:sp>
          <p:nvSpPr>
            <p:cNvPr id="309" name="Rounded Rectangle 308"/>
            <p:cNvSpPr/>
            <p:nvPr/>
          </p:nvSpPr>
          <p:spPr bwMode="auto">
            <a:xfrm>
              <a:off x="5974804" y="637137"/>
              <a:ext cx="2667208" cy="1359749"/>
            </a:xfrm>
            <a:prstGeom prst="roundRect">
              <a:avLst>
                <a:gd name="adj" fmla="val 7024"/>
              </a:avLst>
            </a:prstGeom>
            <a:solidFill>
              <a:srgbClr val="FFFFFF">
                <a:lumMod val="75000"/>
              </a:srgbClr>
            </a:solidFill>
            <a:ln w="5715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wrap="square" tIns="0" anchor="t" anchorCtr="0"/>
            <a:lstStyle/>
            <a:p>
              <a:pPr marL="0" marR="0" lvl="0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H Instance </a:t>
              </a: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Compute intensive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/>
                <a:ea typeface="+mn-ea"/>
                <a:cs typeface="+mn-cs"/>
              </a:endParaRPr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5998932" y="1132416"/>
              <a:ext cx="2532249" cy="226749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algn="ctr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(I) Interfaces Options</a:t>
              </a:r>
            </a:p>
          </p:txBody>
        </p:sp>
        <p:sp>
          <p:nvSpPr>
            <p:cNvPr id="311" name="Rounded Rectangle 310"/>
            <p:cNvSpPr/>
            <p:nvPr/>
          </p:nvSpPr>
          <p:spPr>
            <a:xfrm>
              <a:off x="5974804" y="1781947"/>
              <a:ext cx="2667208" cy="214939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 H &lt;I opt&gt; . &lt;flavour&gt; . &lt;S </a:t>
              </a:r>
              <a:r>
                <a:rPr kumimoji="0" lang="en-GB" sz="1100" b="0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ext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&gt; . &lt;A </a:t>
              </a:r>
              <a:r>
                <a:rPr kumimoji="0" lang="en-GB" sz="1100" b="0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ext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&gt;</a:t>
              </a:r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6083886" y="930617"/>
              <a:ext cx="2042935" cy="209137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Aimed for local data centres, and on Edge. </a:t>
              </a:r>
            </a:p>
          </p:txBody>
        </p:sp>
        <p:grpSp>
          <p:nvGrpSpPr>
            <p:cNvPr id="313" name="Group 312"/>
            <p:cNvGrpSpPr/>
            <p:nvPr/>
          </p:nvGrpSpPr>
          <p:grpSpPr>
            <a:xfrm>
              <a:off x="6006143" y="1243613"/>
              <a:ext cx="2617699" cy="551506"/>
              <a:chOff x="6006143" y="1243613"/>
              <a:chExt cx="2617699" cy="551506"/>
            </a:xfrm>
          </p:grpSpPr>
          <p:grpSp>
            <p:nvGrpSpPr>
              <p:cNvPr id="314" name="Group 313"/>
              <p:cNvGrpSpPr/>
              <p:nvPr/>
            </p:nvGrpSpPr>
            <p:grpSpPr>
              <a:xfrm>
                <a:off x="6006143" y="1300126"/>
                <a:ext cx="2409355" cy="455019"/>
                <a:chOff x="1800119" y="2918855"/>
                <a:chExt cx="2409355" cy="455019"/>
              </a:xfrm>
            </p:grpSpPr>
            <p:grpSp>
              <p:nvGrpSpPr>
                <p:cNvPr id="318" name="Group 317"/>
                <p:cNvGrpSpPr/>
                <p:nvPr/>
              </p:nvGrpSpPr>
              <p:grpSpPr>
                <a:xfrm>
                  <a:off x="1800119" y="2921206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34" name="Rounded Rectangle 333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25</a:t>
                    </a:r>
                  </a:p>
                </p:txBody>
              </p:sp>
              <p:sp>
                <p:nvSpPr>
                  <p:cNvPr id="335" name="Rounded Rectangle 334"/>
                  <p:cNvSpPr/>
                  <p:nvPr/>
                </p:nvSpPr>
                <p:spPr>
                  <a:xfrm>
                    <a:off x="3852795" y="3586721"/>
                    <a:ext cx="563417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25Gbps </a:t>
                    </a:r>
                  </a:p>
                </p:txBody>
              </p:sp>
            </p:grpSp>
            <p:grpSp>
              <p:nvGrpSpPr>
                <p:cNvPr id="319" name="Group 318"/>
                <p:cNvGrpSpPr/>
                <p:nvPr/>
              </p:nvGrpSpPr>
              <p:grpSpPr>
                <a:xfrm>
                  <a:off x="1806095" y="3156947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32" name="Rounded Rectangle 331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40D</a:t>
                    </a:r>
                  </a:p>
                </p:txBody>
              </p:sp>
              <p:sp>
                <p:nvSpPr>
                  <p:cNvPr id="333" name="Rounded Rectangle 332"/>
                  <p:cNvSpPr/>
                  <p:nvPr/>
                </p:nvSpPr>
                <p:spPr>
                  <a:xfrm>
                    <a:off x="3852795" y="3586721"/>
                    <a:ext cx="556902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40Gbps </a:t>
                    </a:r>
                  </a:p>
                </p:txBody>
              </p:sp>
            </p:grpSp>
            <p:grpSp>
              <p:nvGrpSpPr>
                <p:cNvPr id="320" name="Group 319"/>
                <p:cNvGrpSpPr/>
                <p:nvPr/>
              </p:nvGrpSpPr>
              <p:grpSpPr>
                <a:xfrm>
                  <a:off x="2619084" y="2921206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30" name="Rounded Rectangle 329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25D</a:t>
                    </a:r>
                  </a:p>
                </p:txBody>
              </p:sp>
              <p:sp>
                <p:nvSpPr>
                  <p:cNvPr id="331" name="Rounded Rectangle 330"/>
                  <p:cNvSpPr/>
                  <p:nvPr/>
                </p:nvSpPr>
                <p:spPr>
                  <a:xfrm>
                    <a:off x="3852795" y="3586721"/>
                    <a:ext cx="563417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50Gbps </a:t>
                    </a:r>
                  </a:p>
                </p:txBody>
              </p:sp>
            </p:grpSp>
            <p:grpSp>
              <p:nvGrpSpPr>
                <p:cNvPr id="321" name="Group 320"/>
                <p:cNvGrpSpPr/>
                <p:nvPr/>
              </p:nvGrpSpPr>
              <p:grpSpPr>
                <a:xfrm>
                  <a:off x="2625060" y="3156947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28" name="Rounded Rectangle 327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50</a:t>
                    </a:r>
                  </a:p>
                </p:txBody>
              </p:sp>
              <p:sp>
                <p:nvSpPr>
                  <p:cNvPr id="329" name="Rounded Rectangle 328"/>
                  <p:cNvSpPr/>
                  <p:nvPr/>
                </p:nvSpPr>
                <p:spPr>
                  <a:xfrm>
                    <a:off x="3852795" y="3586721"/>
                    <a:ext cx="556902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50Gbps </a:t>
                    </a:r>
                  </a:p>
                </p:txBody>
              </p:sp>
            </p:grpSp>
            <p:grpSp>
              <p:nvGrpSpPr>
                <p:cNvPr id="322" name="Group 321"/>
                <p:cNvGrpSpPr/>
                <p:nvPr/>
              </p:nvGrpSpPr>
              <p:grpSpPr>
                <a:xfrm>
                  <a:off x="3435818" y="2918855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26" name="Rounded Rectangle 325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40</a:t>
                    </a:r>
                  </a:p>
                </p:txBody>
              </p:sp>
              <p:sp>
                <p:nvSpPr>
                  <p:cNvPr id="327" name="Rounded Rectangle 326"/>
                  <p:cNvSpPr/>
                  <p:nvPr/>
                </p:nvSpPr>
                <p:spPr>
                  <a:xfrm>
                    <a:off x="3852795" y="3586721"/>
                    <a:ext cx="563417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40Gbps </a:t>
                    </a:r>
                  </a:p>
                </p:txBody>
              </p:sp>
            </p:grpSp>
            <p:grpSp>
              <p:nvGrpSpPr>
                <p:cNvPr id="323" name="Group 322"/>
                <p:cNvGrpSpPr/>
                <p:nvPr/>
              </p:nvGrpSpPr>
              <p:grpSpPr>
                <a:xfrm>
                  <a:off x="3441795" y="3154595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24" name="Rounded Rectangle 323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50D</a:t>
                    </a:r>
                  </a:p>
                </p:txBody>
              </p:sp>
              <p:sp>
                <p:nvSpPr>
                  <p:cNvPr id="325" name="Rounded Rectangle 324"/>
                  <p:cNvSpPr/>
                  <p:nvPr/>
                </p:nvSpPr>
                <p:spPr>
                  <a:xfrm>
                    <a:off x="3852795" y="3586721"/>
                    <a:ext cx="556902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50Gbps </a:t>
                    </a:r>
                  </a:p>
                </p:txBody>
              </p:sp>
            </p:grpSp>
          </p:grpSp>
          <p:grpSp>
            <p:nvGrpSpPr>
              <p:cNvPr id="315" name="Group 314"/>
              <p:cNvGrpSpPr/>
              <p:nvPr/>
            </p:nvGrpSpPr>
            <p:grpSpPr>
              <a:xfrm>
                <a:off x="8446240" y="1243613"/>
                <a:ext cx="177602" cy="551506"/>
                <a:chOff x="8789140" y="1060733"/>
                <a:chExt cx="177602" cy="551506"/>
              </a:xfrm>
            </p:grpSpPr>
            <p:sp>
              <p:nvSpPr>
                <p:cNvPr id="316" name="TextBox 315"/>
                <p:cNvSpPr txBox="1"/>
                <p:nvPr/>
              </p:nvSpPr>
              <p:spPr>
                <a:xfrm>
                  <a:off x="8789208" y="1060733"/>
                  <a:ext cx="177534" cy="32183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r>
                    <a:rPr kumimoji="0" lang="en-GB" sz="16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A8B400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…</a:t>
                  </a:r>
                </a:p>
              </p:txBody>
            </p:sp>
            <p:sp>
              <p:nvSpPr>
                <p:cNvPr id="317" name="TextBox 316"/>
                <p:cNvSpPr txBox="1"/>
                <p:nvPr/>
              </p:nvSpPr>
              <p:spPr>
                <a:xfrm>
                  <a:off x="8789140" y="1290405"/>
                  <a:ext cx="177534" cy="32183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r>
                    <a:rPr kumimoji="0" lang="en-GB" sz="16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A8B400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…</a:t>
                  </a:r>
                </a:p>
              </p:txBody>
            </p:sp>
          </p:grpSp>
        </p:grpSp>
      </p:grpSp>
      <p:grpSp>
        <p:nvGrpSpPr>
          <p:cNvPr id="336" name="Group 335"/>
          <p:cNvGrpSpPr/>
          <p:nvPr/>
        </p:nvGrpSpPr>
        <p:grpSpPr>
          <a:xfrm>
            <a:off x="8028227" y="4620574"/>
            <a:ext cx="1747139" cy="313601"/>
            <a:chOff x="6393190" y="1466288"/>
            <a:chExt cx="1475905" cy="185482"/>
          </a:xfrm>
        </p:grpSpPr>
        <p:sp>
          <p:nvSpPr>
            <p:cNvPr id="337" name="Rounded Rectangle 336"/>
            <p:cNvSpPr/>
            <p:nvPr/>
          </p:nvSpPr>
          <p:spPr>
            <a:xfrm>
              <a:off x="6393190" y="1466288"/>
              <a:ext cx="1475905" cy="185482"/>
            </a:xfrm>
            <a:prstGeom prst="roundRect">
              <a:avLst>
                <a:gd name="adj" fmla="val 0"/>
              </a:avLst>
            </a:prstGeom>
            <a:solidFill>
              <a:srgbClr val="FA807C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8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                                Programmable look-aside</a:t>
              </a:r>
            </a:p>
          </p:txBody>
        </p:sp>
        <p:sp>
          <p:nvSpPr>
            <p:cNvPr id="338" name="Rounded Rectangle 337"/>
            <p:cNvSpPr/>
            <p:nvPr/>
          </p:nvSpPr>
          <p:spPr>
            <a:xfrm>
              <a:off x="6438144" y="1490854"/>
              <a:ext cx="484863" cy="136997"/>
            </a:xfrm>
            <a:prstGeom prst="roundRect">
              <a:avLst/>
            </a:prstGeom>
            <a:solidFill>
              <a:srgbClr val="C86663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.la-</a:t>
              </a:r>
              <a:r>
                <a:rPr kumimoji="0" lang="en-GB" sz="9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prog</a:t>
              </a:r>
              <a:endParaRPr kumimoji="0" lang="en-GB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</p:grpSp>
      <p:sp>
        <p:nvSpPr>
          <p:cNvPr id="339" name="TextBox 338"/>
          <p:cNvSpPr txBox="1"/>
          <p:nvPr/>
        </p:nvSpPr>
        <p:spPr>
          <a:xfrm>
            <a:off x="8104298" y="4128241"/>
            <a:ext cx="1574078" cy="19567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algn="ctr" defTabSz="914378">
              <a:defRPr/>
            </a:pPr>
            <a:r>
              <a:rPr lang="en-GB" sz="900" b="1" dirty="0">
                <a:solidFill>
                  <a:srgbClr val="FFFFFF"/>
                </a:solidFill>
                <a:latin typeface="Vodafone Rg" pitchFamily="34" charset="0"/>
              </a:rPr>
              <a:t>Compute Acceleration (A extension)</a:t>
            </a:r>
          </a:p>
        </p:txBody>
      </p:sp>
      <p:sp>
        <p:nvSpPr>
          <p:cNvPr id="340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Catalogue. </a:t>
            </a:r>
          </a:p>
        </p:txBody>
      </p:sp>
    </p:spTree>
    <p:extLst>
      <p:ext uri="{BB962C8B-B14F-4D97-AF65-F5344CB8AC3E}">
        <p14:creationId xmlns:p14="http://schemas.microsoft.com/office/powerpoint/2010/main" val="4043013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 171"/>
          <p:cNvSpPr/>
          <p:nvPr/>
        </p:nvSpPr>
        <p:spPr>
          <a:xfrm>
            <a:off x="1676152" y="3029942"/>
            <a:ext cx="8210043" cy="1773972"/>
          </a:xfrm>
          <a:prstGeom prst="rect">
            <a:avLst/>
          </a:prstGeom>
          <a:solidFill>
            <a:srgbClr val="FFFFFF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grpSp>
        <p:nvGrpSpPr>
          <p:cNvPr id="173" name="Group 172"/>
          <p:cNvGrpSpPr/>
          <p:nvPr/>
        </p:nvGrpSpPr>
        <p:grpSpPr>
          <a:xfrm>
            <a:off x="8028226" y="3438437"/>
            <a:ext cx="1747140" cy="313601"/>
            <a:chOff x="6393189" y="1056296"/>
            <a:chExt cx="1475906" cy="185482"/>
          </a:xfrm>
        </p:grpSpPr>
        <p:sp>
          <p:nvSpPr>
            <p:cNvPr id="174" name="Rounded Rectangle 173"/>
            <p:cNvSpPr/>
            <p:nvPr/>
          </p:nvSpPr>
          <p:spPr>
            <a:xfrm>
              <a:off x="6393189" y="1056296"/>
              <a:ext cx="1475906" cy="185482"/>
            </a:xfrm>
            <a:prstGeom prst="roundRect">
              <a:avLst>
                <a:gd name="adj" fmla="val 0"/>
              </a:avLst>
            </a:prstGeom>
            <a:solidFill>
              <a:srgbClr val="FA807C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88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                                crypto look-aside</a:t>
              </a:r>
            </a:p>
          </p:txBody>
        </p:sp>
        <p:sp>
          <p:nvSpPr>
            <p:cNvPr id="175" name="Rounded Rectangle 174"/>
            <p:cNvSpPr/>
            <p:nvPr/>
          </p:nvSpPr>
          <p:spPr>
            <a:xfrm>
              <a:off x="6438044" y="1080862"/>
              <a:ext cx="484963" cy="136997"/>
            </a:xfrm>
            <a:prstGeom prst="roundRect">
              <a:avLst/>
            </a:prstGeom>
            <a:solidFill>
              <a:srgbClr val="C86663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.la-crypto</a:t>
              </a: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8028096" y="3784687"/>
            <a:ext cx="1747268" cy="313601"/>
            <a:chOff x="6393081" y="1261089"/>
            <a:chExt cx="1329712" cy="185482"/>
          </a:xfrm>
        </p:grpSpPr>
        <p:sp>
          <p:nvSpPr>
            <p:cNvPr id="177" name="Rounded Rectangle 176"/>
            <p:cNvSpPr/>
            <p:nvPr/>
          </p:nvSpPr>
          <p:spPr>
            <a:xfrm>
              <a:off x="6393081" y="1261089"/>
              <a:ext cx="1329712" cy="185482"/>
            </a:xfrm>
            <a:prstGeom prst="roundRect">
              <a:avLst>
                <a:gd name="adj" fmla="val 0"/>
              </a:avLst>
            </a:prstGeom>
            <a:solidFill>
              <a:srgbClr val="FA807C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8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                                </a:t>
              </a:r>
              <a:r>
                <a:rPr kumimoji="0" lang="en-GB" sz="788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ipsec</a:t>
              </a:r>
              <a:r>
                <a:rPr kumimoji="0" lang="en-GB" sz="78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in-line</a:t>
              </a:r>
            </a:p>
          </p:txBody>
        </p:sp>
        <p:sp>
          <p:nvSpPr>
            <p:cNvPr id="178" name="Rounded Rectangle 177"/>
            <p:cNvSpPr/>
            <p:nvPr/>
          </p:nvSpPr>
          <p:spPr>
            <a:xfrm>
              <a:off x="6438038" y="1285655"/>
              <a:ext cx="432445" cy="136997"/>
            </a:xfrm>
            <a:prstGeom prst="roundRect">
              <a:avLst/>
            </a:prstGeom>
            <a:solidFill>
              <a:srgbClr val="C86663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.</a:t>
              </a:r>
              <a:r>
                <a:rPr kumimoji="0" lang="en-GB" sz="900" b="1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il-ipsec</a:t>
              </a:r>
              <a:endParaRPr kumimoji="0" lang="en-GB" sz="9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</p:grpSp>
      <p:sp>
        <p:nvSpPr>
          <p:cNvPr id="182" name="TextBox 181"/>
          <p:cNvSpPr txBox="1"/>
          <p:nvPr/>
        </p:nvSpPr>
        <p:spPr>
          <a:xfrm>
            <a:off x="8091598" y="3284296"/>
            <a:ext cx="1574078" cy="19567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algn="ctr" defTabSz="914378">
              <a:defRPr/>
            </a:pPr>
            <a:r>
              <a:rPr lang="en-GB" sz="900" b="1" dirty="0">
                <a:solidFill>
                  <a:srgbClr val="FFFFFF"/>
                </a:solidFill>
                <a:latin typeface="Vodafone Rg" pitchFamily="34" charset="0"/>
              </a:rPr>
              <a:t>Network Acceleration (A extension)</a:t>
            </a:r>
          </a:p>
        </p:txBody>
      </p:sp>
      <p:grpSp>
        <p:nvGrpSpPr>
          <p:cNvPr id="183" name="Group 182"/>
          <p:cNvGrpSpPr/>
          <p:nvPr/>
        </p:nvGrpSpPr>
        <p:grpSpPr>
          <a:xfrm>
            <a:off x="1878983" y="3270752"/>
            <a:ext cx="1477634" cy="901685"/>
            <a:chOff x="468545" y="2326052"/>
            <a:chExt cx="1477634" cy="901685"/>
          </a:xfrm>
        </p:grpSpPr>
        <p:sp>
          <p:nvSpPr>
            <p:cNvPr id="184" name="TextBox 183"/>
            <p:cNvSpPr txBox="1"/>
            <p:nvPr/>
          </p:nvSpPr>
          <p:spPr>
            <a:xfrm>
              <a:off x="477880" y="2326052"/>
              <a:ext cx="1465367" cy="350521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algn="ctr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</a:rPr>
                <a:t>S extensions (Ext. Storage)</a:t>
              </a:r>
            </a:p>
          </p:txBody>
        </p:sp>
        <p:grpSp>
          <p:nvGrpSpPr>
            <p:cNvPr id="185" name="Group 184"/>
            <p:cNvGrpSpPr/>
            <p:nvPr/>
          </p:nvGrpSpPr>
          <p:grpSpPr>
            <a:xfrm>
              <a:off x="468545" y="2487845"/>
              <a:ext cx="1477634" cy="739892"/>
              <a:chOff x="751256" y="2474574"/>
              <a:chExt cx="1477634" cy="739892"/>
            </a:xfrm>
          </p:grpSpPr>
          <p:grpSp>
            <p:nvGrpSpPr>
              <p:cNvPr id="186" name="Group 185"/>
              <p:cNvGrpSpPr/>
              <p:nvPr/>
            </p:nvGrpSpPr>
            <p:grpSpPr>
              <a:xfrm>
                <a:off x="751256" y="2474574"/>
                <a:ext cx="1477634" cy="236075"/>
                <a:chOff x="8512305" y="3678975"/>
                <a:chExt cx="1689226" cy="352274"/>
              </a:xfrm>
            </p:grpSpPr>
            <p:sp>
              <p:nvSpPr>
                <p:cNvPr id="207" name="Rounded Rectangle 206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208" name="Rounded Rectangle 207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</a:t>
                  </a:r>
                  <a:r>
                    <a:rPr lang="en-GB" sz="800" b="1" kern="0" dirty="0">
                      <a:solidFill>
                        <a:srgbClr val="FFFFFF"/>
                      </a:solidFill>
                      <a:latin typeface="Vodafone Rg" pitchFamily="34" charset="0"/>
                    </a:rPr>
                    <a:t>bronze</a:t>
                  </a:r>
                  <a:endParaRPr kumimoji="0" lang="en-GB" sz="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Vodafone Rg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09" name="TextBox 208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Up to 3k(R), 1.5K(W) IOPS</a:t>
                  </a:r>
                </a:p>
              </p:txBody>
            </p:sp>
          </p:grpSp>
          <p:grpSp>
            <p:nvGrpSpPr>
              <p:cNvPr id="187" name="Group 186"/>
              <p:cNvGrpSpPr/>
              <p:nvPr/>
            </p:nvGrpSpPr>
            <p:grpSpPr>
              <a:xfrm>
                <a:off x="751256" y="2726482"/>
                <a:ext cx="1477634" cy="236075"/>
                <a:chOff x="8512305" y="3678975"/>
                <a:chExt cx="1689226" cy="352274"/>
              </a:xfrm>
            </p:grpSpPr>
            <p:sp>
              <p:nvSpPr>
                <p:cNvPr id="204" name="Rounded Rectangle 203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205" name="Rounded Rectangle 204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</a:t>
                  </a:r>
                  <a:r>
                    <a:rPr lang="en-GB" sz="800" b="1" kern="0" dirty="0">
                      <a:solidFill>
                        <a:srgbClr val="FFFFFF"/>
                      </a:solidFill>
                      <a:latin typeface="Vodafone Rg" pitchFamily="34" charset="0"/>
                    </a:rPr>
                    <a:t>silver</a:t>
                  </a:r>
                  <a:endParaRPr kumimoji="0" lang="en-GB" sz="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Vodafone Rg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TextBox 205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lvl="0" algn="ctr" defTabSz="914400">
                    <a:defRPr/>
                  </a:pPr>
                  <a:r>
                    <a:rPr lang="en-GB" sz="700" kern="0" dirty="0">
                      <a:solidFill>
                        <a:srgbClr val="FFFFFF"/>
                      </a:solidFill>
                      <a:latin typeface="Vodafone Rg" pitchFamily="34" charset="0"/>
                    </a:rPr>
                    <a:t>Up to 60k(R), 30K(W) IOPS</a:t>
                  </a:r>
                </a:p>
              </p:txBody>
            </p:sp>
          </p:grpSp>
          <p:grpSp>
            <p:nvGrpSpPr>
              <p:cNvPr id="188" name="Group 187"/>
              <p:cNvGrpSpPr/>
              <p:nvPr/>
            </p:nvGrpSpPr>
            <p:grpSpPr>
              <a:xfrm>
                <a:off x="751256" y="2978391"/>
                <a:ext cx="1477634" cy="236075"/>
                <a:chOff x="8512305" y="3678975"/>
                <a:chExt cx="1689226" cy="352274"/>
              </a:xfrm>
            </p:grpSpPr>
            <p:sp>
              <p:nvSpPr>
                <p:cNvPr id="201" name="Rounded Rectangle 200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202" name="Rounded Rectangle 201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</a:t>
                  </a:r>
                  <a:r>
                    <a:rPr lang="en-GB" sz="800" b="1" kern="0" dirty="0">
                      <a:solidFill>
                        <a:srgbClr val="FFFFFF"/>
                      </a:solidFill>
                      <a:latin typeface="Vodafone Rg" pitchFamily="34" charset="0"/>
                    </a:rPr>
                    <a:t>gold</a:t>
                  </a:r>
                  <a:endParaRPr kumimoji="0" lang="en-GB" sz="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Vodafone Rg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03" name="TextBox 202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lvl="0" algn="ctr" defTabSz="914400">
                    <a:defRPr/>
                  </a:pPr>
                  <a:r>
                    <a:rPr lang="en-GB" sz="700" kern="0" dirty="0">
                      <a:solidFill>
                        <a:srgbClr val="FFFFFF"/>
                      </a:solidFill>
                      <a:latin typeface="Vodafone Rg" pitchFamily="34" charset="0"/>
                    </a:rPr>
                    <a:t>Up to 680k(R), 360K(W) IOPS</a:t>
                  </a:r>
                </a:p>
              </p:txBody>
            </p:sp>
          </p:grpSp>
        </p:grpSp>
      </p:grpSp>
      <p:sp>
        <p:nvSpPr>
          <p:cNvPr id="210" name="TextBox 209"/>
          <p:cNvSpPr txBox="1"/>
          <p:nvPr/>
        </p:nvSpPr>
        <p:spPr>
          <a:xfrm>
            <a:off x="4793084" y="3112082"/>
            <a:ext cx="1674497" cy="24073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algn="ctr" defTabSz="914378">
              <a:defRPr/>
            </a:pPr>
            <a:r>
              <a:rPr lang="en-GB" sz="2400" b="1" dirty="0">
                <a:solidFill>
                  <a:srgbClr val="000000"/>
                </a:solidFill>
                <a:latin typeface="Vodafone Rg" pitchFamily="34" charset="0"/>
              </a:rPr>
              <a:t>Compute Flavours</a:t>
            </a:r>
            <a:endParaRPr lang="en-GB" sz="2800" b="1" dirty="0">
              <a:solidFill>
                <a:srgbClr val="000000"/>
              </a:solidFill>
              <a:latin typeface="Vodafone Rg" pitchFamily="34" charset="0"/>
            </a:endParaRPr>
          </a:p>
        </p:txBody>
      </p:sp>
      <p:sp>
        <p:nvSpPr>
          <p:cNvPr id="212" name="Rounded Rectangle 211"/>
          <p:cNvSpPr/>
          <p:nvPr/>
        </p:nvSpPr>
        <p:spPr>
          <a:xfrm>
            <a:off x="3465585" y="3440944"/>
            <a:ext cx="2209546" cy="396256"/>
          </a:xfrm>
          <a:prstGeom prst="roundRect">
            <a:avLst>
              <a:gd name="adj" fmla="val 0"/>
            </a:avLst>
          </a:prstGeom>
          <a:solidFill>
            <a:srgbClr val="FCDF9E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  .tiny</a:t>
            </a:r>
          </a:p>
        </p:txBody>
      </p:sp>
      <p:sp>
        <p:nvSpPr>
          <p:cNvPr id="213" name="Rounded Rectangle 212"/>
          <p:cNvSpPr/>
          <p:nvPr/>
        </p:nvSpPr>
        <p:spPr>
          <a:xfrm>
            <a:off x="4098756" y="3500206"/>
            <a:ext cx="321511" cy="282102"/>
          </a:xfrm>
          <a:prstGeom prst="roundRect">
            <a:avLst/>
          </a:prstGeom>
          <a:solidFill>
            <a:srgbClr val="EB9700">
              <a:lumMod val="60000"/>
              <a:lumOff val="40000"/>
              <a:alpha val="75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78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1     vCPU</a:t>
            </a:r>
          </a:p>
        </p:txBody>
      </p:sp>
      <p:sp>
        <p:nvSpPr>
          <p:cNvPr id="214" name="Rounded Rectangle 213"/>
          <p:cNvSpPr/>
          <p:nvPr/>
        </p:nvSpPr>
        <p:spPr>
          <a:xfrm>
            <a:off x="4453372" y="3500206"/>
            <a:ext cx="397591" cy="282100"/>
          </a:xfrm>
          <a:prstGeom prst="roundRect">
            <a:avLst/>
          </a:prstGeom>
          <a:solidFill>
            <a:srgbClr val="EB9700">
              <a:lumMod val="60000"/>
              <a:lumOff val="40000"/>
              <a:alpha val="75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78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512MB RAM</a:t>
            </a:r>
          </a:p>
        </p:txBody>
      </p:sp>
      <p:sp>
        <p:nvSpPr>
          <p:cNvPr id="215" name="Rounded Rectangle 214"/>
          <p:cNvSpPr/>
          <p:nvPr/>
        </p:nvSpPr>
        <p:spPr>
          <a:xfrm>
            <a:off x="3465584" y="3847422"/>
            <a:ext cx="2209546" cy="396256"/>
          </a:xfrm>
          <a:prstGeom prst="roundRect">
            <a:avLst>
              <a:gd name="adj" fmla="val 0"/>
            </a:avLst>
          </a:prstGeom>
          <a:solidFill>
            <a:srgbClr val="FCDF9E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  .small</a:t>
            </a:r>
          </a:p>
        </p:txBody>
      </p:sp>
      <p:sp>
        <p:nvSpPr>
          <p:cNvPr id="216" name="Rounded Rectangle 215"/>
          <p:cNvSpPr/>
          <p:nvPr/>
        </p:nvSpPr>
        <p:spPr>
          <a:xfrm>
            <a:off x="4098755" y="3903106"/>
            <a:ext cx="321513" cy="282102"/>
          </a:xfrm>
          <a:prstGeom prst="roundRect">
            <a:avLst/>
          </a:prstGeom>
          <a:solidFill>
            <a:srgbClr val="EB9700">
              <a:lumMod val="60000"/>
              <a:lumOff val="40000"/>
              <a:alpha val="75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78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1     vCPU</a:t>
            </a:r>
          </a:p>
        </p:txBody>
      </p:sp>
      <p:sp>
        <p:nvSpPr>
          <p:cNvPr id="217" name="Rounded Rectangle 216"/>
          <p:cNvSpPr/>
          <p:nvPr/>
        </p:nvSpPr>
        <p:spPr>
          <a:xfrm>
            <a:off x="4453369" y="3903106"/>
            <a:ext cx="397594" cy="282100"/>
          </a:xfrm>
          <a:prstGeom prst="roundRect">
            <a:avLst/>
          </a:prstGeom>
          <a:solidFill>
            <a:srgbClr val="EB9700">
              <a:lumMod val="60000"/>
              <a:lumOff val="40000"/>
              <a:alpha val="75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78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2 GB RAM</a:t>
            </a:r>
          </a:p>
        </p:txBody>
      </p:sp>
      <p:sp>
        <p:nvSpPr>
          <p:cNvPr id="218" name="Rounded Rectangle 217"/>
          <p:cNvSpPr/>
          <p:nvPr/>
        </p:nvSpPr>
        <p:spPr>
          <a:xfrm>
            <a:off x="3465585" y="4250902"/>
            <a:ext cx="2209546" cy="396256"/>
          </a:xfrm>
          <a:prstGeom prst="roundRect">
            <a:avLst>
              <a:gd name="adj" fmla="val 0"/>
            </a:avLst>
          </a:prstGeom>
          <a:solidFill>
            <a:srgbClr val="FCDF9E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  .medium</a:t>
            </a:r>
          </a:p>
        </p:txBody>
      </p:sp>
      <p:sp>
        <p:nvSpPr>
          <p:cNvPr id="219" name="Rounded Rectangle 218"/>
          <p:cNvSpPr/>
          <p:nvPr/>
        </p:nvSpPr>
        <p:spPr>
          <a:xfrm>
            <a:off x="4098756" y="4306586"/>
            <a:ext cx="321513" cy="282102"/>
          </a:xfrm>
          <a:prstGeom prst="roundRect">
            <a:avLst/>
          </a:prstGeom>
          <a:solidFill>
            <a:srgbClr val="EB9700">
              <a:lumMod val="60000"/>
              <a:lumOff val="40000"/>
              <a:alpha val="75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78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2     vCPU</a:t>
            </a:r>
          </a:p>
        </p:txBody>
      </p:sp>
      <p:sp>
        <p:nvSpPr>
          <p:cNvPr id="220" name="Rounded Rectangle 219"/>
          <p:cNvSpPr/>
          <p:nvPr/>
        </p:nvSpPr>
        <p:spPr>
          <a:xfrm>
            <a:off x="4453372" y="4306586"/>
            <a:ext cx="397594" cy="282100"/>
          </a:xfrm>
          <a:prstGeom prst="roundRect">
            <a:avLst/>
          </a:prstGeom>
          <a:solidFill>
            <a:srgbClr val="EB9700">
              <a:lumMod val="60000"/>
              <a:lumOff val="40000"/>
              <a:alpha val="75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78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4GB  RAM</a:t>
            </a:r>
          </a:p>
        </p:txBody>
      </p:sp>
      <p:sp>
        <p:nvSpPr>
          <p:cNvPr id="236" name="Rounded Rectangle 235"/>
          <p:cNvSpPr/>
          <p:nvPr/>
        </p:nvSpPr>
        <p:spPr>
          <a:xfrm>
            <a:off x="4885079" y="3500208"/>
            <a:ext cx="423602" cy="282100"/>
          </a:xfrm>
          <a:prstGeom prst="roundRect">
            <a:avLst/>
          </a:prstGeom>
          <a:solidFill>
            <a:srgbClr val="EB9700">
              <a:lumMod val="60000"/>
              <a:lumOff val="40000"/>
              <a:alpha val="75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78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1 GB Disk</a:t>
            </a:r>
          </a:p>
        </p:txBody>
      </p:sp>
      <p:sp>
        <p:nvSpPr>
          <p:cNvPr id="237" name="Rounded Rectangle 236"/>
          <p:cNvSpPr/>
          <p:nvPr/>
        </p:nvSpPr>
        <p:spPr>
          <a:xfrm>
            <a:off x="4888339" y="3903106"/>
            <a:ext cx="423701" cy="282102"/>
          </a:xfrm>
          <a:prstGeom prst="roundRect">
            <a:avLst/>
          </a:prstGeom>
          <a:solidFill>
            <a:srgbClr val="EB9700">
              <a:lumMod val="60000"/>
              <a:lumOff val="40000"/>
              <a:alpha val="75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78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800" b="1" kern="0" dirty="0">
                <a:solidFill>
                  <a:srgbClr val="000000"/>
                </a:solidFill>
                <a:latin typeface="Vodafone Rg" pitchFamily="34" charset="0"/>
              </a:rPr>
              <a:t>2</a:t>
            </a:r>
            <a:r>
              <a:rPr kumimoji="0" lang="en-GB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0 GB Disk</a:t>
            </a:r>
          </a:p>
        </p:txBody>
      </p:sp>
      <p:sp>
        <p:nvSpPr>
          <p:cNvPr id="238" name="Rounded Rectangle 237"/>
          <p:cNvSpPr/>
          <p:nvPr/>
        </p:nvSpPr>
        <p:spPr>
          <a:xfrm>
            <a:off x="4885072" y="4298671"/>
            <a:ext cx="423701" cy="282102"/>
          </a:xfrm>
          <a:prstGeom prst="roundRect">
            <a:avLst/>
          </a:prstGeom>
          <a:solidFill>
            <a:srgbClr val="EB9700">
              <a:lumMod val="60000"/>
              <a:lumOff val="40000"/>
              <a:alpha val="75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78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40 GB Disk</a:t>
            </a:r>
          </a:p>
        </p:txBody>
      </p:sp>
      <p:sp>
        <p:nvSpPr>
          <p:cNvPr id="244" name="Rounded Rectangle 243"/>
          <p:cNvSpPr/>
          <p:nvPr/>
        </p:nvSpPr>
        <p:spPr>
          <a:xfrm>
            <a:off x="5328087" y="3500206"/>
            <a:ext cx="321511" cy="282102"/>
          </a:xfrm>
          <a:prstGeom prst="roundRect">
            <a:avLst/>
          </a:prstGeom>
          <a:solidFill>
            <a:srgbClr val="EB9700">
              <a:lumMod val="60000"/>
              <a:lumOff val="40000"/>
              <a:alpha val="75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78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1 </a:t>
            </a:r>
            <a:r>
              <a:rPr kumimoji="0" lang="en-GB" sz="800" b="1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Gbps</a:t>
            </a:r>
            <a:endParaRPr kumimoji="0" lang="en-GB" sz="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245" name="Rounded Rectangle 244"/>
          <p:cNvSpPr/>
          <p:nvPr/>
        </p:nvSpPr>
        <p:spPr>
          <a:xfrm>
            <a:off x="5331095" y="3893381"/>
            <a:ext cx="321511" cy="282102"/>
          </a:xfrm>
          <a:prstGeom prst="roundRect">
            <a:avLst/>
          </a:prstGeom>
          <a:solidFill>
            <a:srgbClr val="EB9700">
              <a:lumMod val="60000"/>
              <a:lumOff val="40000"/>
              <a:alpha val="75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78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1 </a:t>
            </a:r>
            <a:r>
              <a:rPr kumimoji="0" lang="en-GB" sz="800" b="1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Gbps</a:t>
            </a:r>
            <a:endParaRPr kumimoji="0" lang="en-GB" sz="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246" name="Rounded Rectangle 245"/>
          <p:cNvSpPr/>
          <p:nvPr/>
        </p:nvSpPr>
        <p:spPr>
          <a:xfrm>
            <a:off x="5331095" y="4299345"/>
            <a:ext cx="321511" cy="282102"/>
          </a:xfrm>
          <a:prstGeom prst="roundRect">
            <a:avLst/>
          </a:prstGeom>
          <a:solidFill>
            <a:srgbClr val="EB9700">
              <a:lumMod val="60000"/>
              <a:lumOff val="40000"/>
              <a:alpha val="75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78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1 </a:t>
            </a:r>
            <a:r>
              <a:rPr kumimoji="0" lang="en-GB" sz="800" b="1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Gbps</a:t>
            </a:r>
            <a:endParaRPr kumimoji="0" lang="en-GB" sz="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ADBEE44-E928-3D44-B3E9-B941DCE227DE}"/>
              </a:ext>
            </a:extLst>
          </p:cNvPr>
          <p:cNvGrpSpPr/>
          <p:nvPr/>
        </p:nvGrpSpPr>
        <p:grpSpPr>
          <a:xfrm>
            <a:off x="5707719" y="3436106"/>
            <a:ext cx="2209546" cy="396256"/>
            <a:chOff x="3465592" y="4662902"/>
            <a:chExt cx="2209546" cy="396256"/>
          </a:xfrm>
        </p:grpSpPr>
        <p:sp>
          <p:nvSpPr>
            <p:cNvPr id="230" name="Rounded Rectangle 229"/>
            <p:cNvSpPr/>
            <p:nvPr/>
          </p:nvSpPr>
          <p:spPr>
            <a:xfrm>
              <a:off x="3465592" y="4662902"/>
              <a:ext cx="2209546" cy="396256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.large</a:t>
              </a:r>
            </a:p>
          </p:txBody>
        </p:sp>
        <p:sp>
          <p:nvSpPr>
            <p:cNvPr id="231" name="Rounded Rectangle 230"/>
            <p:cNvSpPr/>
            <p:nvPr/>
          </p:nvSpPr>
          <p:spPr>
            <a:xfrm>
              <a:off x="4098763" y="4718586"/>
              <a:ext cx="335944" cy="28210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4     vCPU</a:t>
              </a:r>
            </a:p>
          </p:txBody>
        </p:sp>
        <p:sp>
          <p:nvSpPr>
            <p:cNvPr id="232" name="Rounded Rectangle 231"/>
            <p:cNvSpPr/>
            <p:nvPr/>
          </p:nvSpPr>
          <p:spPr>
            <a:xfrm>
              <a:off x="4453378" y="4718586"/>
              <a:ext cx="397585" cy="282100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8GB  RAM</a:t>
              </a:r>
            </a:p>
          </p:txBody>
        </p:sp>
        <p:sp>
          <p:nvSpPr>
            <p:cNvPr id="239" name="Rounded Rectangle 238"/>
            <p:cNvSpPr/>
            <p:nvPr/>
          </p:nvSpPr>
          <p:spPr>
            <a:xfrm>
              <a:off x="4888339" y="4719978"/>
              <a:ext cx="423701" cy="28210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80 GB Disk</a:t>
              </a:r>
            </a:p>
          </p:txBody>
        </p:sp>
        <p:sp>
          <p:nvSpPr>
            <p:cNvPr id="247" name="Rounded Rectangle 246"/>
            <p:cNvSpPr/>
            <p:nvPr/>
          </p:nvSpPr>
          <p:spPr>
            <a:xfrm>
              <a:off x="5331095" y="4718242"/>
              <a:ext cx="321511" cy="28210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Gbps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515774D-D03B-4C4C-B50D-7D86D58A4804}"/>
              </a:ext>
            </a:extLst>
          </p:cNvPr>
          <p:cNvGrpSpPr/>
          <p:nvPr/>
        </p:nvGrpSpPr>
        <p:grpSpPr>
          <a:xfrm>
            <a:off x="5708231" y="3851034"/>
            <a:ext cx="2209548" cy="799736"/>
            <a:chOff x="5712518" y="3847422"/>
            <a:chExt cx="2209548" cy="799736"/>
          </a:xfrm>
        </p:grpSpPr>
        <p:sp>
          <p:nvSpPr>
            <p:cNvPr id="224" name="Rounded Rectangle 223"/>
            <p:cNvSpPr/>
            <p:nvPr/>
          </p:nvSpPr>
          <p:spPr>
            <a:xfrm>
              <a:off x="5712518" y="3847422"/>
              <a:ext cx="2209546" cy="396256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.2xlarge</a:t>
              </a:r>
            </a:p>
          </p:txBody>
        </p:sp>
        <p:sp>
          <p:nvSpPr>
            <p:cNvPr id="225" name="Rounded Rectangle 224"/>
            <p:cNvSpPr/>
            <p:nvPr/>
          </p:nvSpPr>
          <p:spPr>
            <a:xfrm>
              <a:off x="6318777" y="3903106"/>
              <a:ext cx="299819" cy="28210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     vCPU</a:t>
              </a:r>
            </a:p>
          </p:txBody>
        </p:sp>
        <p:sp>
          <p:nvSpPr>
            <p:cNvPr id="226" name="Rounded Rectangle 225"/>
            <p:cNvSpPr/>
            <p:nvPr/>
          </p:nvSpPr>
          <p:spPr>
            <a:xfrm>
              <a:off x="6648878" y="3903106"/>
              <a:ext cx="362602" cy="282100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16GB RAM</a:t>
              </a:r>
            </a:p>
          </p:txBody>
        </p:sp>
        <p:sp>
          <p:nvSpPr>
            <p:cNvPr id="227" name="Rounded Rectangle 226"/>
            <p:cNvSpPr/>
            <p:nvPr/>
          </p:nvSpPr>
          <p:spPr>
            <a:xfrm>
              <a:off x="5712520" y="4250902"/>
              <a:ext cx="2209546" cy="396256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.4xlarge</a:t>
              </a:r>
            </a:p>
          </p:txBody>
        </p:sp>
        <p:sp>
          <p:nvSpPr>
            <p:cNvPr id="228" name="Rounded Rectangle 227"/>
            <p:cNvSpPr/>
            <p:nvPr/>
          </p:nvSpPr>
          <p:spPr>
            <a:xfrm>
              <a:off x="6318778" y="4306586"/>
              <a:ext cx="299816" cy="28210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800" b="1" kern="0" dirty="0">
                  <a:solidFill>
                    <a:srgbClr val="000000"/>
                  </a:solidFill>
                  <a:latin typeface="Vodafone Rg" pitchFamily="34" charset="0"/>
                </a:rPr>
                <a:t>16</a:t>
              </a: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   vCPU</a:t>
              </a:r>
            </a:p>
          </p:txBody>
        </p:sp>
        <p:sp>
          <p:nvSpPr>
            <p:cNvPr id="229" name="Rounded Rectangle 228"/>
            <p:cNvSpPr/>
            <p:nvPr/>
          </p:nvSpPr>
          <p:spPr>
            <a:xfrm>
              <a:off x="6648880" y="4306586"/>
              <a:ext cx="362602" cy="282100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32GB RAM</a:t>
              </a:r>
            </a:p>
          </p:txBody>
        </p:sp>
        <p:sp>
          <p:nvSpPr>
            <p:cNvPr id="241" name="Rounded Rectangle 240"/>
            <p:cNvSpPr/>
            <p:nvPr/>
          </p:nvSpPr>
          <p:spPr>
            <a:xfrm>
              <a:off x="7051225" y="3895318"/>
              <a:ext cx="423701" cy="28210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160 GB Disk</a:t>
              </a:r>
            </a:p>
          </p:txBody>
        </p:sp>
        <p:sp>
          <p:nvSpPr>
            <p:cNvPr id="242" name="Rounded Rectangle 241"/>
            <p:cNvSpPr/>
            <p:nvPr/>
          </p:nvSpPr>
          <p:spPr>
            <a:xfrm>
              <a:off x="7051225" y="4301282"/>
              <a:ext cx="423701" cy="28210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800" b="1" kern="0" dirty="0">
                  <a:solidFill>
                    <a:srgbClr val="000000"/>
                  </a:solidFill>
                  <a:latin typeface="Vodafone Rg" pitchFamily="34" charset="0"/>
                </a:rPr>
                <a:t>32</a:t>
              </a: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0 GB Disk</a:t>
              </a:r>
            </a:p>
          </p:txBody>
        </p:sp>
        <p:sp>
          <p:nvSpPr>
            <p:cNvPr id="249" name="Rounded Rectangle 248"/>
            <p:cNvSpPr/>
            <p:nvPr/>
          </p:nvSpPr>
          <p:spPr>
            <a:xfrm>
              <a:off x="7499912" y="3887222"/>
              <a:ext cx="321511" cy="28210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Gbps</a:t>
              </a:r>
            </a:p>
          </p:txBody>
        </p:sp>
        <p:sp>
          <p:nvSpPr>
            <p:cNvPr id="250" name="Rounded Rectangle 249"/>
            <p:cNvSpPr/>
            <p:nvPr/>
          </p:nvSpPr>
          <p:spPr>
            <a:xfrm>
              <a:off x="7499912" y="4293186"/>
              <a:ext cx="321511" cy="28210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1676152" y="1767763"/>
            <a:ext cx="2643078" cy="1363178"/>
            <a:chOff x="431969" y="625143"/>
            <a:chExt cx="2643078" cy="1363178"/>
          </a:xfrm>
        </p:grpSpPr>
        <p:sp>
          <p:nvSpPr>
            <p:cNvPr id="253" name="Rounded Rectangle 252"/>
            <p:cNvSpPr/>
            <p:nvPr/>
          </p:nvSpPr>
          <p:spPr bwMode="auto">
            <a:xfrm>
              <a:off x="431969" y="625143"/>
              <a:ext cx="2643078" cy="1356013"/>
            </a:xfrm>
            <a:prstGeom prst="roundRect">
              <a:avLst>
                <a:gd name="adj" fmla="val 7301"/>
              </a:avLst>
            </a:prstGeom>
            <a:solidFill>
              <a:srgbClr val="FFFFFF">
                <a:lumMod val="75000"/>
              </a:srgbClr>
            </a:solidFill>
            <a:ln w="5715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wrap="square" tIns="0" anchor="t" anchorCtr="0"/>
            <a:lstStyle/>
            <a:p>
              <a:pPr marL="0" marR="0" lvl="0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B Instance  </a:t>
              </a: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Basic</a:t>
              </a: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457202" y="1118354"/>
              <a:ext cx="2507014" cy="226749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algn="ctr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(I) Interfaces Options</a:t>
              </a:r>
            </a:p>
          </p:txBody>
        </p:sp>
        <p:sp>
          <p:nvSpPr>
            <p:cNvPr id="255" name="Rounded Rectangle 254"/>
            <p:cNvSpPr/>
            <p:nvPr/>
          </p:nvSpPr>
          <p:spPr>
            <a:xfrm>
              <a:off x="431969" y="1779758"/>
              <a:ext cx="2643078" cy="208563"/>
            </a:xfrm>
            <a:prstGeom prst="roundRect">
              <a:avLst>
                <a:gd name="adj" fmla="val 8093"/>
              </a:avLst>
            </a:prstGeom>
            <a:solidFill>
              <a:srgbClr val="000000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 B &lt;I opt&gt; . &lt;flavour&gt; . &lt;S </a:t>
              </a:r>
              <a:r>
                <a:rPr kumimoji="0" lang="en-GB" sz="1100" b="0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ext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&gt;</a:t>
              </a: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594952" y="931336"/>
              <a:ext cx="2042935" cy="209137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Can be instantiated in any Data Centre.</a:t>
              </a:r>
            </a:p>
          </p:txBody>
        </p:sp>
        <p:grpSp>
          <p:nvGrpSpPr>
            <p:cNvPr id="258" name="Group 257"/>
            <p:cNvGrpSpPr/>
            <p:nvPr/>
          </p:nvGrpSpPr>
          <p:grpSpPr>
            <a:xfrm>
              <a:off x="490493" y="1286796"/>
              <a:ext cx="2403378" cy="457804"/>
              <a:chOff x="1803902" y="1967459"/>
              <a:chExt cx="2403378" cy="457804"/>
            </a:xfrm>
          </p:grpSpPr>
          <p:grpSp>
            <p:nvGrpSpPr>
              <p:cNvPr id="262" name="Group 261"/>
              <p:cNvGrpSpPr/>
              <p:nvPr/>
            </p:nvGrpSpPr>
            <p:grpSpPr>
              <a:xfrm>
                <a:off x="1803902" y="1969810"/>
                <a:ext cx="767679" cy="216927"/>
                <a:chOff x="3509159" y="3564579"/>
                <a:chExt cx="966980" cy="241005"/>
              </a:xfrm>
            </p:grpSpPr>
            <p:sp>
              <p:nvSpPr>
                <p:cNvPr id="278" name="Rounded Rectangle 277"/>
                <p:cNvSpPr/>
                <p:nvPr/>
              </p:nvSpPr>
              <p:spPr>
                <a:xfrm>
                  <a:off x="3509159" y="3564579"/>
                  <a:ext cx="966980" cy="241005"/>
                </a:xfrm>
                <a:prstGeom prst="roundRect">
                  <a:avLst>
                    <a:gd name="adj" fmla="val 0"/>
                  </a:avLst>
                </a:prstGeom>
                <a:solidFill>
                  <a:srgbClr val="CED678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5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</a:t>
                  </a:r>
                  <a:r>
                    <a:rPr kumimoji="0" lang="en-GB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279" name="Rounded Rectangle 278"/>
                <p:cNvSpPr/>
                <p:nvPr/>
              </p:nvSpPr>
              <p:spPr>
                <a:xfrm>
                  <a:off x="3852796" y="3586721"/>
                  <a:ext cx="559292" cy="192269"/>
                </a:xfrm>
                <a:prstGeom prst="roundRect">
                  <a:avLst/>
                </a:prstGeom>
                <a:solidFill>
                  <a:srgbClr val="A8B400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algn="ctr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N x 1Gbps </a:t>
                  </a:r>
                </a:p>
              </p:txBody>
            </p:sp>
          </p:grpSp>
          <p:grpSp>
            <p:nvGrpSpPr>
              <p:cNvPr id="263" name="Group 262"/>
              <p:cNvGrpSpPr/>
              <p:nvPr/>
            </p:nvGrpSpPr>
            <p:grpSpPr>
              <a:xfrm>
                <a:off x="1803902" y="2208336"/>
                <a:ext cx="767679" cy="216927"/>
                <a:chOff x="3509159" y="3564579"/>
                <a:chExt cx="966980" cy="241005"/>
              </a:xfrm>
            </p:grpSpPr>
            <p:sp>
              <p:nvSpPr>
                <p:cNvPr id="276" name="Rounded Rectangle 275"/>
                <p:cNvSpPr/>
                <p:nvPr/>
              </p:nvSpPr>
              <p:spPr>
                <a:xfrm>
                  <a:off x="3509159" y="3564579"/>
                  <a:ext cx="966980" cy="241005"/>
                </a:xfrm>
                <a:prstGeom prst="roundRect">
                  <a:avLst>
                    <a:gd name="adj" fmla="val 0"/>
                  </a:avLst>
                </a:prstGeom>
                <a:solidFill>
                  <a:srgbClr val="CED678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5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</a:t>
                  </a:r>
                  <a:r>
                    <a:rPr lang="en-GB" sz="800" b="1" kern="0" dirty="0">
                      <a:solidFill>
                        <a:srgbClr val="FFFFFF"/>
                      </a:solidFill>
                      <a:latin typeface="Vodafone Rg" pitchFamily="34" charset="0"/>
                    </a:rPr>
                    <a:t>50</a:t>
                  </a:r>
                  <a:endParaRPr kumimoji="0" lang="en-GB" sz="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Vodafone Rg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77" name="Rounded Rectangle 276"/>
                <p:cNvSpPr/>
                <p:nvPr/>
              </p:nvSpPr>
              <p:spPr>
                <a:xfrm>
                  <a:off x="3852795" y="3586721"/>
                  <a:ext cx="559293" cy="192269"/>
                </a:xfrm>
                <a:prstGeom prst="roundRect">
                  <a:avLst/>
                </a:prstGeom>
                <a:solidFill>
                  <a:srgbClr val="A8B400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algn="ctr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GB" sz="600" b="1" kern="0" dirty="0">
                      <a:solidFill>
                        <a:srgbClr val="FFFFFF"/>
                      </a:solidFill>
                      <a:latin typeface="Vodafone Rg" pitchFamily="34" charset="0"/>
                    </a:rPr>
                    <a:t>N</a:t>
                  </a:r>
                  <a:r>
                    <a:rPr kumimoji="0" lang="en-GB" sz="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x </a:t>
                  </a:r>
                  <a:r>
                    <a:rPr lang="en-GB" sz="600" b="1" kern="0" dirty="0">
                      <a:solidFill>
                        <a:srgbClr val="FFFFFF"/>
                      </a:solidFill>
                      <a:latin typeface="Vodafone Rg" pitchFamily="34" charset="0"/>
                    </a:rPr>
                    <a:t>5</a:t>
                  </a:r>
                  <a:r>
                    <a:rPr kumimoji="0" lang="en-GB" sz="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0Gbps </a:t>
                  </a:r>
                </a:p>
              </p:txBody>
            </p:sp>
          </p:grpSp>
          <p:grpSp>
            <p:nvGrpSpPr>
              <p:cNvPr id="264" name="Group 263"/>
              <p:cNvGrpSpPr/>
              <p:nvPr/>
            </p:nvGrpSpPr>
            <p:grpSpPr>
              <a:xfrm>
                <a:off x="2622867" y="1969810"/>
                <a:ext cx="767679" cy="216927"/>
                <a:chOff x="3509159" y="3564579"/>
                <a:chExt cx="966980" cy="241005"/>
              </a:xfrm>
            </p:grpSpPr>
            <p:sp>
              <p:nvSpPr>
                <p:cNvPr id="274" name="Rounded Rectangle 273"/>
                <p:cNvSpPr/>
                <p:nvPr/>
              </p:nvSpPr>
              <p:spPr>
                <a:xfrm>
                  <a:off x="3509159" y="3564579"/>
                  <a:ext cx="966980" cy="241005"/>
                </a:xfrm>
                <a:prstGeom prst="roundRect">
                  <a:avLst>
                    <a:gd name="adj" fmla="val 0"/>
                  </a:avLst>
                </a:prstGeom>
                <a:solidFill>
                  <a:srgbClr val="CED678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5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</a:t>
                  </a:r>
                  <a:r>
                    <a:rPr kumimoji="0" lang="en-GB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10</a:t>
                  </a:r>
                </a:p>
              </p:txBody>
            </p:sp>
            <p:sp>
              <p:nvSpPr>
                <p:cNvPr id="275" name="Rounded Rectangle 274"/>
                <p:cNvSpPr/>
                <p:nvPr/>
              </p:nvSpPr>
              <p:spPr>
                <a:xfrm>
                  <a:off x="3852796" y="3586721"/>
                  <a:ext cx="559292" cy="192269"/>
                </a:xfrm>
                <a:prstGeom prst="roundRect">
                  <a:avLst/>
                </a:prstGeom>
                <a:solidFill>
                  <a:srgbClr val="A8B400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algn="ctr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GB" sz="600" b="1" kern="0" dirty="0">
                      <a:solidFill>
                        <a:srgbClr val="FFFFFF"/>
                      </a:solidFill>
                      <a:latin typeface="Vodafone Rg" pitchFamily="34" charset="0"/>
                    </a:rPr>
                    <a:t>N x</a:t>
                  </a:r>
                  <a:r>
                    <a:rPr kumimoji="0" lang="en-GB" sz="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10Gbps </a:t>
                  </a:r>
                </a:p>
              </p:txBody>
            </p:sp>
          </p:grpSp>
          <p:grpSp>
            <p:nvGrpSpPr>
              <p:cNvPr id="265" name="Group 264"/>
              <p:cNvGrpSpPr/>
              <p:nvPr/>
            </p:nvGrpSpPr>
            <p:grpSpPr>
              <a:xfrm>
                <a:off x="2622867" y="2208336"/>
                <a:ext cx="767679" cy="216927"/>
                <a:chOff x="3509159" y="3564579"/>
                <a:chExt cx="966980" cy="241005"/>
              </a:xfrm>
            </p:grpSpPr>
            <p:sp>
              <p:nvSpPr>
                <p:cNvPr id="272" name="Rounded Rectangle 271"/>
                <p:cNvSpPr/>
                <p:nvPr/>
              </p:nvSpPr>
              <p:spPr>
                <a:xfrm>
                  <a:off x="3509159" y="3564579"/>
                  <a:ext cx="966980" cy="241005"/>
                </a:xfrm>
                <a:prstGeom prst="roundRect">
                  <a:avLst>
                    <a:gd name="adj" fmla="val 0"/>
                  </a:avLst>
                </a:prstGeom>
                <a:solidFill>
                  <a:srgbClr val="CED678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5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</a:t>
                  </a:r>
                  <a:r>
                    <a:rPr kumimoji="0" lang="en-GB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100</a:t>
                  </a:r>
                </a:p>
              </p:txBody>
            </p:sp>
            <p:sp>
              <p:nvSpPr>
                <p:cNvPr id="273" name="Rounded Rectangle 272"/>
                <p:cNvSpPr/>
                <p:nvPr/>
              </p:nvSpPr>
              <p:spPr>
                <a:xfrm>
                  <a:off x="3852795" y="3586721"/>
                  <a:ext cx="559293" cy="192269"/>
                </a:xfrm>
                <a:prstGeom prst="roundRect">
                  <a:avLst/>
                </a:prstGeom>
                <a:solidFill>
                  <a:srgbClr val="A8B400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algn="ctr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GB" sz="600" b="1" kern="0" dirty="0">
                      <a:solidFill>
                        <a:srgbClr val="FFFFFF"/>
                      </a:solidFill>
                      <a:latin typeface="Vodafone Rg" pitchFamily="34" charset="0"/>
                    </a:rPr>
                    <a:t>N </a:t>
                  </a:r>
                  <a:r>
                    <a:rPr kumimoji="0" lang="en-GB" sz="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x 100Gbps </a:t>
                  </a:r>
                </a:p>
              </p:txBody>
            </p:sp>
          </p:grpSp>
          <p:grpSp>
            <p:nvGrpSpPr>
              <p:cNvPr id="266" name="Group 265"/>
              <p:cNvGrpSpPr/>
              <p:nvPr/>
            </p:nvGrpSpPr>
            <p:grpSpPr>
              <a:xfrm>
                <a:off x="3439601" y="1967459"/>
                <a:ext cx="767679" cy="216927"/>
                <a:chOff x="3509159" y="3564579"/>
                <a:chExt cx="966980" cy="241005"/>
              </a:xfrm>
            </p:grpSpPr>
            <p:sp>
              <p:nvSpPr>
                <p:cNvPr id="270" name="Rounded Rectangle 269"/>
                <p:cNvSpPr/>
                <p:nvPr/>
              </p:nvSpPr>
              <p:spPr>
                <a:xfrm>
                  <a:off x="3509159" y="3564579"/>
                  <a:ext cx="966980" cy="241005"/>
                </a:xfrm>
                <a:prstGeom prst="roundRect">
                  <a:avLst>
                    <a:gd name="adj" fmla="val 0"/>
                  </a:avLst>
                </a:prstGeom>
                <a:solidFill>
                  <a:srgbClr val="CED678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5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</a:t>
                  </a:r>
                  <a:r>
                    <a:rPr lang="en-GB" sz="800" b="1" kern="0" dirty="0">
                      <a:solidFill>
                        <a:srgbClr val="FFFFFF"/>
                      </a:solidFill>
                      <a:latin typeface="Vodafone Rg" pitchFamily="34" charset="0"/>
                    </a:rPr>
                    <a:t>25</a:t>
                  </a:r>
                  <a:endParaRPr kumimoji="0" lang="en-GB" sz="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Vodafone Rg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71" name="Rounded Rectangle 270"/>
                <p:cNvSpPr/>
                <p:nvPr/>
              </p:nvSpPr>
              <p:spPr>
                <a:xfrm>
                  <a:off x="3852796" y="3586721"/>
                  <a:ext cx="559292" cy="192269"/>
                </a:xfrm>
                <a:prstGeom prst="roundRect">
                  <a:avLst/>
                </a:prstGeom>
                <a:solidFill>
                  <a:srgbClr val="A8B400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algn="ctr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GB" sz="600" b="1" kern="0" dirty="0">
                      <a:solidFill>
                        <a:srgbClr val="FFFFFF"/>
                      </a:solidFill>
                      <a:latin typeface="Vodafone Rg" pitchFamily="34" charset="0"/>
                    </a:rPr>
                    <a:t>N x</a:t>
                  </a:r>
                  <a:r>
                    <a:rPr kumimoji="0" lang="en-GB" sz="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</a:t>
                  </a:r>
                  <a:r>
                    <a:rPr lang="en-GB" sz="600" b="1" kern="0" dirty="0">
                      <a:solidFill>
                        <a:srgbClr val="FFFFFF"/>
                      </a:solidFill>
                      <a:latin typeface="Vodafone Rg" pitchFamily="34" charset="0"/>
                    </a:rPr>
                    <a:t>25</a:t>
                  </a:r>
                  <a:r>
                    <a:rPr kumimoji="0" lang="en-GB" sz="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Gbps </a:t>
                  </a:r>
                </a:p>
              </p:txBody>
            </p:sp>
          </p:grpSp>
        </p:grpSp>
      </p:grpSp>
      <p:grpSp>
        <p:nvGrpSpPr>
          <p:cNvPr id="280" name="Group 279"/>
          <p:cNvGrpSpPr/>
          <p:nvPr/>
        </p:nvGrpSpPr>
        <p:grpSpPr>
          <a:xfrm>
            <a:off x="7219020" y="1754996"/>
            <a:ext cx="2667209" cy="1364024"/>
            <a:chOff x="3193304" y="621500"/>
            <a:chExt cx="2667209" cy="1364024"/>
          </a:xfrm>
        </p:grpSpPr>
        <p:sp>
          <p:nvSpPr>
            <p:cNvPr id="281" name="Rounded Rectangle 280"/>
            <p:cNvSpPr/>
            <p:nvPr/>
          </p:nvSpPr>
          <p:spPr bwMode="auto">
            <a:xfrm>
              <a:off x="3193304" y="621500"/>
              <a:ext cx="2667209" cy="1336648"/>
            </a:xfrm>
            <a:prstGeom prst="roundRect">
              <a:avLst>
                <a:gd name="adj" fmla="val 7511"/>
              </a:avLst>
            </a:prstGeom>
            <a:solidFill>
              <a:srgbClr val="FFFFFF">
                <a:lumMod val="75000"/>
              </a:srgbClr>
            </a:solidFill>
            <a:ln w="5715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wrap="square" tIns="0" anchor="t" anchorCtr="0"/>
            <a:lstStyle/>
            <a:p>
              <a:pPr marL="0" marR="0" lvl="0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N Instance </a:t>
              </a:r>
              <a:r>
                <a: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Network intensive</a:t>
              </a: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/>
                <a:ea typeface="+mn-ea"/>
                <a:cs typeface="+mn-cs"/>
              </a:endParaRP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3221776" y="1110291"/>
              <a:ext cx="2527906" cy="226749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algn="ctr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 (I) Interfaces Options</a:t>
              </a:r>
              <a:endPara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endParaRPr>
            </a:p>
          </p:txBody>
        </p:sp>
        <p:sp>
          <p:nvSpPr>
            <p:cNvPr id="283" name="Rounded Rectangle 282"/>
            <p:cNvSpPr/>
            <p:nvPr/>
          </p:nvSpPr>
          <p:spPr>
            <a:xfrm>
              <a:off x="3193304" y="1774896"/>
              <a:ext cx="2667209" cy="210628"/>
            </a:xfrm>
            <a:prstGeom prst="roundRect">
              <a:avLst>
                <a:gd name="adj" fmla="val 352"/>
              </a:avLst>
            </a:prstGeom>
            <a:solidFill>
              <a:srgbClr val="000000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 N &lt;I opt&gt; . &lt;flavour&gt; . &lt;S </a:t>
              </a:r>
              <a:r>
                <a:rPr kumimoji="0" lang="en-GB" sz="11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ext</a:t>
              </a: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&gt; . &lt;A </a:t>
              </a:r>
              <a:r>
                <a:rPr kumimoji="0" lang="en-GB" sz="11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ext</a:t>
              </a: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&gt;</a:t>
              </a: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3316084" y="935172"/>
              <a:ext cx="2042935" cy="209137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Aimed for regional data centres, Access, &amp; POP. </a:t>
              </a:r>
            </a:p>
          </p:txBody>
        </p:sp>
        <p:grpSp>
          <p:nvGrpSpPr>
            <p:cNvPr id="286" name="Group 285"/>
            <p:cNvGrpSpPr/>
            <p:nvPr/>
          </p:nvGrpSpPr>
          <p:grpSpPr>
            <a:xfrm>
              <a:off x="3230129" y="1280476"/>
              <a:ext cx="2403378" cy="460249"/>
              <a:chOff x="1802182" y="2442002"/>
              <a:chExt cx="2403378" cy="460249"/>
            </a:xfrm>
          </p:grpSpPr>
          <p:grpSp>
            <p:nvGrpSpPr>
              <p:cNvPr id="290" name="Group 289"/>
              <p:cNvGrpSpPr/>
              <p:nvPr/>
            </p:nvGrpSpPr>
            <p:grpSpPr>
              <a:xfrm>
                <a:off x="1802182" y="2444354"/>
                <a:ext cx="767679" cy="216927"/>
                <a:chOff x="3509159" y="3564579"/>
                <a:chExt cx="966980" cy="241005"/>
              </a:xfrm>
            </p:grpSpPr>
            <p:sp>
              <p:nvSpPr>
                <p:cNvPr id="306" name="Rounded Rectangle 305"/>
                <p:cNvSpPr/>
                <p:nvPr/>
              </p:nvSpPr>
              <p:spPr>
                <a:xfrm>
                  <a:off x="3509159" y="3564579"/>
                  <a:ext cx="966980" cy="241005"/>
                </a:xfrm>
                <a:prstGeom prst="roundRect">
                  <a:avLst>
                    <a:gd name="adj" fmla="val 0"/>
                  </a:avLst>
                </a:prstGeom>
                <a:solidFill>
                  <a:srgbClr val="CED678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5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</a:t>
                  </a:r>
                  <a:r>
                    <a:rPr kumimoji="0" lang="en-GB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307" name="Rounded Rectangle 306"/>
                <p:cNvSpPr/>
                <p:nvPr/>
              </p:nvSpPr>
              <p:spPr>
                <a:xfrm>
                  <a:off x="3852795" y="3586721"/>
                  <a:ext cx="561168" cy="192269"/>
                </a:xfrm>
                <a:prstGeom prst="roundRect">
                  <a:avLst/>
                </a:prstGeom>
                <a:solidFill>
                  <a:srgbClr val="A8B400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algn="ctr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GB" sz="600" b="1" kern="0" dirty="0">
                      <a:solidFill>
                        <a:srgbClr val="FFFFFF"/>
                      </a:solidFill>
                      <a:latin typeface="Vodafone Rg" pitchFamily="34" charset="0"/>
                    </a:rPr>
                    <a:t>N </a:t>
                  </a:r>
                  <a:r>
                    <a:rPr kumimoji="0" lang="en-GB" sz="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x 1Gbps </a:t>
                  </a:r>
                </a:p>
              </p:txBody>
            </p:sp>
          </p:grpSp>
          <p:grpSp>
            <p:nvGrpSpPr>
              <p:cNvPr id="291" name="Group 290"/>
              <p:cNvGrpSpPr/>
              <p:nvPr/>
            </p:nvGrpSpPr>
            <p:grpSpPr>
              <a:xfrm>
                <a:off x="1802182" y="2685324"/>
                <a:ext cx="767679" cy="216927"/>
                <a:chOff x="3509159" y="3564579"/>
                <a:chExt cx="966980" cy="241005"/>
              </a:xfrm>
            </p:grpSpPr>
            <p:sp>
              <p:nvSpPr>
                <p:cNvPr id="304" name="Rounded Rectangle 303"/>
                <p:cNvSpPr/>
                <p:nvPr/>
              </p:nvSpPr>
              <p:spPr>
                <a:xfrm>
                  <a:off x="3509159" y="3564579"/>
                  <a:ext cx="966980" cy="241005"/>
                </a:xfrm>
                <a:prstGeom prst="roundRect">
                  <a:avLst>
                    <a:gd name="adj" fmla="val 0"/>
                  </a:avLst>
                </a:prstGeom>
                <a:solidFill>
                  <a:srgbClr val="CED678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5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</a:t>
                  </a:r>
                  <a:r>
                    <a:rPr lang="en-GB" sz="800" b="1" kern="0" dirty="0">
                      <a:solidFill>
                        <a:srgbClr val="FFFFFF"/>
                      </a:solidFill>
                      <a:latin typeface="Vodafone Rg" pitchFamily="34" charset="0"/>
                    </a:rPr>
                    <a:t>5</a:t>
                  </a:r>
                  <a:r>
                    <a:rPr kumimoji="0" lang="en-GB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305" name="Rounded Rectangle 304"/>
                <p:cNvSpPr/>
                <p:nvPr/>
              </p:nvSpPr>
              <p:spPr>
                <a:xfrm>
                  <a:off x="3852795" y="3586721"/>
                  <a:ext cx="561168" cy="192269"/>
                </a:xfrm>
                <a:prstGeom prst="roundRect">
                  <a:avLst/>
                </a:prstGeom>
                <a:solidFill>
                  <a:srgbClr val="A8B400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algn="ctr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GB" sz="600" b="1" kern="0" dirty="0">
                      <a:solidFill>
                        <a:srgbClr val="FFFFFF"/>
                      </a:solidFill>
                      <a:latin typeface="Vodafone Rg" pitchFamily="34" charset="0"/>
                    </a:rPr>
                    <a:t>N </a:t>
                  </a:r>
                  <a:r>
                    <a:rPr kumimoji="0" lang="en-GB" sz="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x </a:t>
                  </a:r>
                  <a:r>
                    <a:rPr lang="en-GB" sz="600" b="1" kern="0" dirty="0">
                      <a:solidFill>
                        <a:srgbClr val="FFFFFF"/>
                      </a:solidFill>
                      <a:latin typeface="Vodafone Rg" pitchFamily="34" charset="0"/>
                    </a:rPr>
                    <a:t>5</a:t>
                  </a:r>
                  <a:r>
                    <a:rPr kumimoji="0" lang="en-GB" sz="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0Gbps </a:t>
                  </a:r>
                </a:p>
              </p:txBody>
            </p:sp>
          </p:grpSp>
          <p:grpSp>
            <p:nvGrpSpPr>
              <p:cNvPr id="292" name="Group 291"/>
              <p:cNvGrpSpPr/>
              <p:nvPr/>
            </p:nvGrpSpPr>
            <p:grpSpPr>
              <a:xfrm>
                <a:off x="2621147" y="2444354"/>
                <a:ext cx="767679" cy="216927"/>
                <a:chOff x="3509159" y="3564579"/>
                <a:chExt cx="966980" cy="241005"/>
              </a:xfrm>
            </p:grpSpPr>
            <p:sp>
              <p:nvSpPr>
                <p:cNvPr id="302" name="Rounded Rectangle 301"/>
                <p:cNvSpPr/>
                <p:nvPr/>
              </p:nvSpPr>
              <p:spPr>
                <a:xfrm>
                  <a:off x="3509159" y="3564579"/>
                  <a:ext cx="966980" cy="241005"/>
                </a:xfrm>
                <a:prstGeom prst="roundRect">
                  <a:avLst>
                    <a:gd name="adj" fmla="val 0"/>
                  </a:avLst>
                </a:prstGeom>
                <a:solidFill>
                  <a:srgbClr val="CED678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5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</a:t>
                  </a:r>
                  <a:r>
                    <a:rPr kumimoji="0" lang="en-GB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10</a:t>
                  </a:r>
                </a:p>
              </p:txBody>
            </p:sp>
            <p:sp>
              <p:nvSpPr>
                <p:cNvPr id="303" name="Rounded Rectangle 302"/>
                <p:cNvSpPr/>
                <p:nvPr/>
              </p:nvSpPr>
              <p:spPr>
                <a:xfrm>
                  <a:off x="3852795" y="3586721"/>
                  <a:ext cx="561168" cy="192269"/>
                </a:xfrm>
                <a:prstGeom prst="roundRect">
                  <a:avLst/>
                </a:prstGeom>
                <a:solidFill>
                  <a:srgbClr val="A8B400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algn="ctr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GB" sz="600" b="1" kern="0" dirty="0">
                      <a:solidFill>
                        <a:srgbClr val="FFFFFF"/>
                      </a:solidFill>
                      <a:latin typeface="Vodafone Rg" pitchFamily="34" charset="0"/>
                    </a:rPr>
                    <a:t>N </a:t>
                  </a:r>
                  <a:r>
                    <a:rPr kumimoji="0" lang="en-GB" sz="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x 10Gbps </a:t>
                  </a:r>
                </a:p>
              </p:txBody>
            </p:sp>
          </p:grpSp>
          <p:grpSp>
            <p:nvGrpSpPr>
              <p:cNvPr id="293" name="Group 292"/>
              <p:cNvGrpSpPr/>
              <p:nvPr/>
            </p:nvGrpSpPr>
            <p:grpSpPr>
              <a:xfrm>
                <a:off x="2621147" y="2685324"/>
                <a:ext cx="767679" cy="216927"/>
                <a:chOff x="3509159" y="3564579"/>
                <a:chExt cx="966980" cy="241005"/>
              </a:xfrm>
            </p:grpSpPr>
            <p:sp>
              <p:nvSpPr>
                <p:cNvPr id="300" name="Rounded Rectangle 299"/>
                <p:cNvSpPr/>
                <p:nvPr/>
              </p:nvSpPr>
              <p:spPr>
                <a:xfrm>
                  <a:off x="3509159" y="3564579"/>
                  <a:ext cx="966980" cy="241005"/>
                </a:xfrm>
                <a:prstGeom prst="roundRect">
                  <a:avLst>
                    <a:gd name="adj" fmla="val 0"/>
                  </a:avLst>
                </a:prstGeom>
                <a:solidFill>
                  <a:srgbClr val="CED678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5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</a:t>
                  </a:r>
                  <a:r>
                    <a:rPr kumimoji="0" lang="en-GB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100</a:t>
                  </a:r>
                </a:p>
              </p:txBody>
            </p:sp>
            <p:sp>
              <p:nvSpPr>
                <p:cNvPr id="301" name="Rounded Rectangle 300"/>
                <p:cNvSpPr/>
                <p:nvPr/>
              </p:nvSpPr>
              <p:spPr>
                <a:xfrm>
                  <a:off x="3852795" y="3586721"/>
                  <a:ext cx="561168" cy="192269"/>
                </a:xfrm>
                <a:prstGeom prst="roundRect">
                  <a:avLst/>
                </a:prstGeom>
                <a:solidFill>
                  <a:srgbClr val="A8B400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algn="ctr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GB" sz="600" b="1" kern="0" dirty="0">
                      <a:solidFill>
                        <a:srgbClr val="FFFFFF"/>
                      </a:solidFill>
                      <a:latin typeface="Vodafone Rg" pitchFamily="34" charset="0"/>
                    </a:rPr>
                    <a:t>N </a:t>
                  </a:r>
                  <a:r>
                    <a:rPr kumimoji="0" lang="en-GB" sz="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x 100Gbps </a:t>
                  </a:r>
                </a:p>
              </p:txBody>
            </p:sp>
          </p:grpSp>
          <p:grpSp>
            <p:nvGrpSpPr>
              <p:cNvPr id="294" name="Group 293"/>
              <p:cNvGrpSpPr/>
              <p:nvPr/>
            </p:nvGrpSpPr>
            <p:grpSpPr>
              <a:xfrm>
                <a:off x="3437881" y="2442002"/>
                <a:ext cx="767679" cy="216927"/>
                <a:chOff x="3509159" y="3564579"/>
                <a:chExt cx="966980" cy="241005"/>
              </a:xfrm>
            </p:grpSpPr>
            <p:sp>
              <p:nvSpPr>
                <p:cNvPr id="298" name="Rounded Rectangle 297"/>
                <p:cNvSpPr/>
                <p:nvPr/>
              </p:nvSpPr>
              <p:spPr>
                <a:xfrm>
                  <a:off x="3509159" y="3564579"/>
                  <a:ext cx="966980" cy="241005"/>
                </a:xfrm>
                <a:prstGeom prst="roundRect">
                  <a:avLst>
                    <a:gd name="adj" fmla="val 0"/>
                  </a:avLst>
                </a:prstGeom>
                <a:solidFill>
                  <a:srgbClr val="CED678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5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</a:t>
                  </a:r>
                  <a:r>
                    <a:rPr kumimoji="0" lang="en-GB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25</a:t>
                  </a:r>
                </a:p>
              </p:txBody>
            </p:sp>
            <p:sp>
              <p:nvSpPr>
                <p:cNvPr id="299" name="Rounded Rectangle 298"/>
                <p:cNvSpPr/>
                <p:nvPr/>
              </p:nvSpPr>
              <p:spPr>
                <a:xfrm>
                  <a:off x="3852795" y="3586721"/>
                  <a:ext cx="561168" cy="192269"/>
                </a:xfrm>
                <a:prstGeom prst="roundRect">
                  <a:avLst/>
                </a:prstGeom>
                <a:solidFill>
                  <a:srgbClr val="A8B400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algn="ctr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GB" sz="600" b="1" kern="0" dirty="0">
                      <a:solidFill>
                        <a:srgbClr val="FFFFFF"/>
                      </a:solidFill>
                      <a:latin typeface="Vodafone Rg" pitchFamily="34" charset="0"/>
                    </a:rPr>
                    <a:t>N</a:t>
                  </a:r>
                  <a:r>
                    <a:rPr kumimoji="0" lang="en-GB" sz="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x </a:t>
                  </a:r>
                  <a:r>
                    <a:rPr lang="en-GB" sz="600" b="1" kern="0" dirty="0">
                      <a:solidFill>
                        <a:srgbClr val="FFFFFF"/>
                      </a:solidFill>
                      <a:latin typeface="Vodafone Rg" pitchFamily="34" charset="0"/>
                    </a:rPr>
                    <a:t>25</a:t>
                  </a:r>
                  <a:r>
                    <a:rPr kumimoji="0" lang="en-GB" sz="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Gbps </a:t>
                  </a:r>
                </a:p>
              </p:txBody>
            </p:sp>
          </p:grpSp>
        </p:grpSp>
      </p:grpSp>
      <p:sp>
        <p:nvSpPr>
          <p:cNvPr id="340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Catalogue. </a:t>
            </a:r>
          </a:p>
        </p:txBody>
      </p:sp>
    </p:spTree>
    <p:extLst>
      <p:ext uri="{BB962C8B-B14F-4D97-AF65-F5344CB8AC3E}">
        <p14:creationId xmlns:p14="http://schemas.microsoft.com/office/powerpoint/2010/main" val="1913594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ounded Rectangle 105"/>
          <p:cNvSpPr/>
          <p:nvPr/>
        </p:nvSpPr>
        <p:spPr>
          <a:xfrm>
            <a:off x="2904685" y="3051866"/>
            <a:ext cx="5144049" cy="1011382"/>
          </a:xfrm>
          <a:prstGeom prst="roundRect">
            <a:avLst/>
          </a:prstGeom>
          <a:solidFill>
            <a:srgbClr val="00B0CA"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2752285" y="3155772"/>
            <a:ext cx="5144049" cy="1011382"/>
          </a:xfrm>
          <a:prstGeom prst="roundRect">
            <a:avLst/>
          </a:prstGeom>
          <a:solidFill>
            <a:srgbClr val="00B0CA"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8394013" y="3011164"/>
            <a:ext cx="1475797" cy="1004454"/>
          </a:xfrm>
          <a:prstGeom prst="roundRect">
            <a:avLst/>
          </a:prstGeom>
          <a:solidFill>
            <a:srgbClr val="92D050">
              <a:alpha val="7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8241613" y="3134989"/>
            <a:ext cx="1475797" cy="1004454"/>
          </a:xfrm>
          <a:prstGeom prst="roundRect">
            <a:avLst/>
          </a:prstGeom>
          <a:solidFill>
            <a:srgbClr val="92D050">
              <a:alpha val="7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2599885" y="3280462"/>
            <a:ext cx="5144049" cy="1011382"/>
          </a:xfrm>
          <a:prstGeom prst="roundRect">
            <a:avLst/>
          </a:prstGeom>
          <a:solidFill>
            <a:srgbClr val="00B0CA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NFVI SW Infrastructure (NFVI)</a:t>
            </a:r>
          </a:p>
        </p:txBody>
      </p:sp>
      <p:sp>
        <p:nvSpPr>
          <p:cNvPr id="111" name="Rounded Rectangle 110"/>
          <p:cNvSpPr/>
          <p:nvPr/>
        </p:nvSpPr>
        <p:spPr>
          <a:xfrm>
            <a:off x="4101373" y="3478188"/>
            <a:ext cx="2057400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Networking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101373" y="1758767"/>
            <a:ext cx="2057399" cy="987735"/>
          </a:xfrm>
          <a:prstGeom prst="rect">
            <a:avLst/>
          </a:prstGeom>
          <a:solidFill>
            <a:srgbClr val="FFFFFF">
              <a:lumMod val="75000"/>
            </a:srgbClr>
          </a:solidFill>
          <a:ln w="5715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wrap="square" tIns="0" anchor="t" anchorCtr="0"/>
          <a:lstStyle/>
          <a:p>
            <a:pPr defTabSz="914355">
              <a:defRPr/>
            </a:pPr>
            <a:endParaRPr lang="en-GB" sz="2000" b="1" kern="0" dirty="0">
              <a:solidFill>
                <a:srgbClr val="000000"/>
              </a:solidFill>
              <a:latin typeface="Vodafone Rg"/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4970217" y="1811870"/>
            <a:ext cx="377669" cy="296525"/>
          </a:xfrm>
          <a:prstGeom prst="ellipse">
            <a:avLst/>
          </a:prstGeom>
          <a:solidFill>
            <a:srgbClr val="5E2750">
              <a:lumMod val="75000"/>
              <a:lumOff val="25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</a:rPr>
              <a:t>VNF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4933488" y="2141763"/>
            <a:ext cx="390469" cy="529871"/>
            <a:chOff x="2984766" y="1542156"/>
            <a:chExt cx="390469" cy="529871"/>
          </a:xfrm>
        </p:grpSpPr>
        <p:sp>
          <p:nvSpPr>
            <p:cNvPr id="115" name="Rectangle 114"/>
            <p:cNvSpPr/>
            <p:nvPr/>
          </p:nvSpPr>
          <p:spPr>
            <a:xfrm>
              <a:off x="2984766" y="1542156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012807" y="1581668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5441286" y="2165114"/>
            <a:ext cx="326661" cy="120986"/>
          </a:xfrm>
          <a:prstGeom prst="rect">
            <a:avLst/>
          </a:prstGeom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 defTabSz="914378"/>
            <a:endParaRPr lang="en-GB" sz="700" dirty="0">
              <a:solidFill>
                <a:srgbClr val="000000"/>
              </a:solidFill>
              <a:latin typeface="Vodafone Rg" pitchFamily="34" charset="0"/>
            </a:endParaRPr>
          </a:p>
        </p:txBody>
      </p:sp>
      <p:grpSp>
        <p:nvGrpSpPr>
          <p:cNvPr id="118" name="Group 117"/>
          <p:cNvGrpSpPr/>
          <p:nvPr/>
        </p:nvGrpSpPr>
        <p:grpSpPr>
          <a:xfrm>
            <a:off x="5639715" y="2142731"/>
            <a:ext cx="390469" cy="529871"/>
            <a:chOff x="3708254" y="1543124"/>
            <a:chExt cx="390469" cy="529871"/>
          </a:xfrm>
        </p:grpSpPr>
        <p:sp>
          <p:nvSpPr>
            <p:cNvPr id="119" name="Rectangle 118"/>
            <p:cNvSpPr/>
            <p:nvPr/>
          </p:nvSpPr>
          <p:spPr>
            <a:xfrm>
              <a:off x="3708254" y="1543124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736295" y="1582634"/>
              <a:ext cx="326662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cxnSp>
        <p:nvCxnSpPr>
          <p:cNvPr id="121" name="Straight Connector 120"/>
          <p:cNvCxnSpPr/>
          <p:nvPr/>
        </p:nvCxnSpPr>
        <p:spPr bwMode="auto">
          <a:xfrm flipH="1">
            <a:off x="4289996" y="2665431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2" name="Rectangle 121"/>
          <p:cNvSpPr/>
          <p:nvPr/>
        </p:nvSpPr>
        <p:spPr>
          <a:xfrm>
            <a:off x="4193445" y="3379147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123" name="Straight Connector 122"/>
          <p:cNvCxnSpPr/>
          <p:nvPr/>
        </p:nvCxnSpPr>
        <p:spPr bwMode="auto">
          <a:xfrm flipH="1">
            <a:off x="4551137" y="2658701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4" name="TextBox 123"/>
          <p:cNvSpPr txBox="1"/>
          <p:nvPr/>
        </p:nvSpPr>
        <p:spPr>
          <a:xfrm>
            <a:off x="4368931" y="2629036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458741" y="3375933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4228710" y="2142260"/>
            <a:ext cx="390469" cy="529871"/>
            <a:chOff x="2279988" y="1542653"/>
            <a:chExt cx="390469" cy="529871"/>
          </a:xfrm>
        </p:grpSpPr>
        <p:sp>
          <p:nvSpPr>
            <p:cNvPr id="127" name="Rectangle 126"/>
            <p:cNvSpPr/>
            <p:nvPr/>
          </p:nvSpPr>
          <p:spPr>
            <a:xfrm>
              <a:off x="2279988" y="1542653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308030" y="1582162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cxnSp>
        <p:nvCxnSpPr>
          <p:cNvPr id="129" name="Straight Connector 128"/>
          <p:cNvCxnSpPr/>
          <p:nvPr/>
        </p:nvCxnSpPr>
        <p:spPr bwMode="auto">
          <a:xfrm flipH="1">
            <a:off x="4996799" y="2672161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0" name="Rectangle 129"/>
          <p:cNvSpPr/>
          <p:nvPr/>
        </p:nvSpPr>
        <p:spPr>
          <a:xfrm>
            <a:off x="4900248" y="3385877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131" name="Straight Connector 130"/>
          <p:cNvCxnSpPr/>
          <p:nvPr/>
        </p:nvCxnSpPr>
        <p:spPr bwMode="auto">
          <a:xfrm flipH="1">
            <a:off x="5257940" y="2665431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2" name="TextBox 131"/>
          <p:cNvSpPr txBox="1"/>
          <p:nvPr/>
        </p:nvSpPr>
        <p:spPr>
          <a:xfrm>
            <a:off x="5075734" y="2635766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5165544" y="3382663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134" name="Straight Connector 133"/>
          <p:cNvCxnSpPr/>
          <p:nvPr/>
        </p:nvCxnSpPr>
        <p:spPr bwMode="auto">
          <a:xfrm flipH="1">
            <a:off x="5694506" y="2676342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5" name="Rectangle 134"/>
          <p:cNvSpPr/>
          <p:nvPr/>
        </p:nvSpPr>
        <p:spPr>
          <a:xfrm>
            <a:off x="5597955" y="3390058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136" name="Straight Connector 135"/>
          <p:cNvCxnSpPr/>
          <p:nvPr/>
        </p:nvCxnSpPr>
        <p:spPr bwMode="auto">
          <a:xfrm flipH="1">
            <a:off x="5955647" y="2669612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7" name="TextBox 136"/>
          <p:cNvSpPr txBox="1"/>
          <p:nvPr/>
        </p:nvSpPr>
        <p:spPr>
          <a:xfrm>
            <a:off x="5773441" y="2639947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5863251" y="3386844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39" name="Rectangle 138"/>
          <p:cNvSpPr/>
          <p:nvPr/>
        </p:nvSpPr>
        <p:spPr bwMode="auto">
          <a:xfrm>
            <a:off x="2802429" y="2433703"/>
            <a:ext cx="1050891" cy="47181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73" tIns="34289" rIns="68573" bIns="3428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vNIC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 interface</a:t>
            </a:r>
          </a:p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e.g. </a:t>
            </a:r>
            <a:r>
              <a:rPr kumimoji="0" lang="en-GB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virt-io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odafone Rg"/>
              <a:ea typeface="+mn-ea"/>
              <a:cs typeface="+mn-cs"/>
            </a:endParaRPr>
          </a:p>
        </p:txBody>
      </p:sp>
      <p:cxnSp>
        <p:nvCxnSpPr>
          <p:cNvPr id="140" name="Straight Connector 139"/>
          <p:cNvCxnSpPr>
            <a:stCxn id="139" idx="3"/>
          </p:cNvCxnSpPr>
          <p:nvPr/>
        </p:nvCxnSpPr>
        <p:spPr bwMode="auto">
          <a:xfrm>
            <a:off x="3853320" y="2669612"/>
            <a:ext cx="436677" cy="272568"/>
          </a:xfrm>
          <a:prstGeom prst="line">
            <a:avLst/>
          </a:prstGeom>
          <a:noFill/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41" name="TextBox 140"/>
          <p:cNvSpPr txBox="1"/>
          <p:nvPr/>
        </p:nvSpPr>
        <p:spPr>
          <a:xfrm>
            <a:off x="2599885" y="4308765"/>
            <a:ext cx="914400" cy="27860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Compute nodes</a:t>
            </a:r>
          </a:p>
        </p:txBody>
      </p:sp>
      <p:sp>
        <p:nvSpPr>
          <p:cNvPr id="142" name="Rounded Rectangle 141"/>
          <p:cNvSpPr/>
          <p:nvPr/>
        </p:nvSpPr>
        <p:spPr>
          <a:xfrm>
            <a:off x="8089213" y="3287389"/>
            <a:ext cx="1475797" cy="1004454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VIM (Virtual Infrastructure Management)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8091449" y="4307665"/>
            <a:ext cx="914400" cy="27860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Control nodes</a:t>
            </a:r>
          </a:p>
        </p:txBody>
      </p:sp>
      <p:cxnSp>
        <p:nvCxnSpPr>
          <p:cNvPr id="144" name="Straight Connector 143"/>
          <p:cNvCxnSpPr>
            <a:stCxn id="110" idx="3"/>
            <a:endCxn id="142" idx="1"/>
          </p:cNvCxnSpPr>
          <p:nvPr/>
        </p:nvCxnSpPr>
        <p:spPr>
          <a:xfrm>
            <a:off x="7743934" y="3786153"/>
            <a:ext cx="345279" cy="3463"/>
          </a:xfrm>
          <a:prstGeom prst="line">
            <a:avLst/>
          </a:prstGeom>
          <a:noFill/>
          <a:ln w="19050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diamond"/>
            <a:tailEnd type="diamond"/>
          </a:ln>
          <a:effectLst/>
        </p:spPr>
      </p:cxnSp>
      <p:sp>
        <p:nvSpPr>
          <p:cNvPr id="145" name="Rounded Rectangle 144"/>
          <p:cNvSpPr/>
          <p:nvPr/>
        </p:nvSpPr>
        <p:spPr>
          <a:xfrm>
            <a:off x="6295662" y="3468441"/>
            <a:ext cx="1008372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Storage</a:t>
            </a:r>
          </a:p>
        </p:txBody>
      </p:sp>
      <p:sp>
        <p:nvSpPr>
          <p:cNvPr id="146" name="Rounded Rectangle 145"/>
          <p:cNvSpPr/>
          <p:nvPr/>
        </p:nvSpPr>
        <p:spPr>
          <a:xfrm>
            <a:off x="2848314" y="3464950"/>
            <a:ext cx="1112749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Compute</a:t>
            </a:r>
          </a:p>
        </p:txBody>
      </p:sp>
      <p:sp>
        <p:nvSpPr>
          <p:cNvPr id="147" name="Rounded Rectangle 146"/>
          <p:cNvSpPr/>
          <p:nvPr/>
        </p:nvSpPr>
        <p:spPr>
          <a:xfrm>
            <a:off x="8413615" y="3694915"/>
            <a:ext cx="818397" cy="337482"/>
          </a:xfrm>
          <a:prstGeom prst="roundRect">
            <a:avLst/>
          </a:prstGeom>
          <a:solidFill>
            <a:srgbClr val="92D050"/>
          </a:solidFill>
          <a:ln>
            <a:solidFill>
              <a:srgbClr val="000000"/>
            </a:solidFill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SDN</a:t>
            </a:r>
          </a:p>
        </p:txBody>
      </p:sp>
      <p:sp>
        <p:nvSpPr>
          <p:cNvPr id="14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Basic SW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5278728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1780</TotalTime>
  <Words>2267</Words>
  <Application>Microsoft Macintosh PowerPoint</Application>
  <PresentationFormat>Widescreen</PresentationFormat>
  <Paragraphs>816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9" baseType="lpstr">
      <vt:lpstr>Century Gothic</vt:lpstr>
      <vt:lpstr>Comic Sans MS</vt:lpstr>
      <vt:lpstr>Wingdings 3</vt:lpstr>
      <vt:lpstr>Times New Roman</vt:lpstr>
      <vt:lpstr>Calibri</vt:lpstr>
      <vt:lpstr>Arial</vt:lpstr>
      <vt:lpstr>Vodafone Rg</vt:lpstr>
      <vt:lpstr>Tahoma</vt:lpstr>
      <vt:lpstr>Courier New</vt:lpstr>
      <vt:lpstr>Calibri Light</vt:lpstr>
      <vt:lpstr>Slice</vt:lpstr>
      <vt:lpstr>Office Theme</vt:lpstr>
      <vt:lpstr>1_Office Theme</vt:lpstr>
      <vt:lpstr>CREATING A COMMON TELCO NFVi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Diagram based on Terminology</vt:lpstr>
      <vt:lpstr>Software Terminologies</vt:lpstr>
      <vt:lpstr>Hardware Layers Terminologies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Vodafone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COMMON TELCO NFVi</dc:title>
  <dc:creator>Abdel Rabi</dc:creator>
  <cp:lastModifiedBy>Rabi, Abdel, Vodafone Group</cp:lastModifiedBy>
  <cp:revision>224</cp:revision>
  <dcterms:created xsi:type="dcterms:W3CDTF">2019-04-17T12:51:25Z</dcterms:created>
  <dcterms:modified xsi:type="dcterms:W3CDTF">2020-02-13T21:00:33Z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59f705-2ba0-454b-9cfc-6ce5bcaac040_Enabled">
    <vt:lpwstr>True</vt:lpwstr>
  </property>
  <property fmtid="{D5CDD505-2E9C-101B-9397-08002B2CF9AE}" pid="3" name="MSIP_Label_0359f705-2ba0-454b-9cfc-6ce5bcaac040_SiteId">
    <vt:lpwstr>68283f3b-8487-4c86-adb3-a5228f18b893</vt:lpwstr>
  </property>
  <property fmtid="{D5CDD505-2E9C-101B-9397-08002B2CF9AE}" pid="4" name="MSIP_Label_0359f705-2ba0-454b-9cfc-6ce5bcaac040_Owner">
    <vt:lpwstr>abdel.rabi@vodafone.com</vt:lpwstr>
  </property>
  <property fmtid="{D5CDD505-2E9C-101B-9397-08002B2CF9AE}" pid="5" name="MSIP_Label_0359f705-2ba0-454b-9cfc-6ce5bcaac040_SetDate">
    <vt:lpwstr>2019-04-17T12:54:06.0829064Z</vt:lpwstr>
  </property>
  <property fmtid="{D5CDD505-2E9C-101B-9397-08002B2CF9AE}" pid="6" name="MSIP_Label_0359f705-2ba0-454b-9cfc-6ce5bcaac040_Name">
    <vt:lpwstr>C2 General</vt:lpwstr>
  </property>
  <property fmtid="{D5CDD505-2E9C-101B-9397-08002B2CF9AE}" pid="7" name="MSIP_Label_0359f705-2ba0-454b-9cfc-6ce5bcaac040_Application">
    <vt:lpwstr>Microsoft Azure Information Protection</vt:lpwstr>
  </property>
  <property fmtid="{D5CDD505-2E9C-101B-9397-08002B2CF9AE}" pid="8" name="MSIP_Label_0359f705-2ba0-454b-9cfc-6ce5bcaac040_Extended_MSFT_Method">
    <vt:lpwstr>Automatic</vt:lpwstr>
  </property>
  <property fmtid="{D5CDD505-2E9C-101B-9397-08002B2CF9AE}" pid="9" name="Sensitivity">
    <vt:lpwstr>C2 General</vt:lpwstr>
  </property>
</Properties>
</file>