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454680"/>
            <a:ext cx="10514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7" name="Picture 6" descr=""/>
          <p:cNvPicPr/>
          <p:nvPr/>
        </p:nvPicPr>
        <p:blipFill>
          <a:blip r:embed="rId1"/>
          <a:srcRect l="0" t="15729" r="0" b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1523880" y="1122480"/>
            <a:ext cx="9143280" cy="289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ffffff"/>
                </a:solidFill>
                <a:latin typeface="Calibri Light"/>
                <a:ea typeface="Calibri Light"/>
              </a:rPr>
              <a:t>Elaboração Plano Estratégico e Tático em TI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523880" y="4159440"/>
            <a:ext cx="9143280" cy="109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</a:rPr>
              <a:t>Luccas Sandes de Oliveira – RA:81723375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</a:rPr>
              <a:t>Murilo Shiguemori Martins – RA:81725466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Aft>
                <a:spcPts val="601"/>
              </a:spcAft>
            </a:pPr>
            <a:r>
              <a:rPr b="1" lang="pt-BR" sz="2000" spc="-1" strike="noStrike">
                <a:solidFill>
                  <a:srgbClr val="ffffff"/>
                </a:solidFill>
                <a:latin typeface="Arial"/>
              </a:rPr>
              <a:t>Daniel Leme 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913000" y="0"/>
            <a:ext cx="6278040" cy="6857280"/>
          </a:xfrm>
          <a:custGeom>
            <a:avLst/>
            <a:gdLst/>
            <a:ahLst/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655200" y="365040"/>
            <a:ext cx="9012240" cy="16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i="1" lang="pt-BR" sz="4000" spc="-1" strike="noStrike">
                <a:solidFill>
                  <a:srgbClr val="ffffff"/>
                </a:solidFill>
                <a:latin typeface="Calibri Light"/>
              </a:rPr>
              <a:t>How</a:t>
            </a:r>
            <a:r>
              <a:rPr b="0" i="1" lang="pt-BR" sz="4000" spc="-1" strike="noStrike">
                <a:solidFill>
                  <a:srgbClr val="ffffff"/>
                </a:solidFill>
                <a:latin typeface="Calibri Light"/>
              </a:rPr>
              <a:t> – Como será feito (método)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763560" y="231660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4"/>
          <p:cNvSpPr/>
          <p:nvPr/>
        </p:nvSpPr>
        <p:spPr>
          <a:xfrm>
            <a:off x="655200" y="2644560"/>
            <a:ext cx="9012240" cy="33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Iremos usar a metodologia Agil para a integração e criação do site;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Design thinking para re-desenhar o processo, pois teremos um novo processo, de gestão e de lucros.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913000" y="0"/>
            <a:ext cx="6278040" cy="6857280"/>
          </a:xfrm>
          <a:custGeom>
            <a:avLst/>
            <a:gdLst/>
            <a:ahLst/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655200" y="365040"/>
            <a:ext cx="9012240" cy="16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i="1" lang="pt-BR" sz="4000" spc="-1" strike="noStrike">
                <a:solidFill>
                  <a:srgbClr val="ffffff"/>
                </a:solidFill>
                <a:latin typeface="Calibri Light"/>
              </a:rPr>
              <a:t>How much</a:t>
            </a:r>
            <a:r>
              <a:rPr b="0" i="1" lang="pt-BR" sz="4000" spc="-1" strike="noStrike">
                <a:solidFill>
                  <a:srgbClr val="ffffff"/>
                </a:solidFill>
                <a:latin typeface="Calibri Light"/>
              </a:rPr>
              <a:t> – Quanto custará fazer (custo)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763560" y="231660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655200" y="2644560"/>
            <a:ext cx="9012240" cy="33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Valor</a:t>
            </a: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 do gestor de projetos – $ 15.000,00 p/mes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Valor da equipe de TI – $ 150.000,000 p/mes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Valor do treinamento dos funcionários $ 50.000,00 p/ Um semestre (semestre de implantação)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13000" y="0"/>
            <a:ext cx="6278040" cy="6857280"/>
          </a:xfrm>
          <a:custGeom>
            <a:avLst/>
            <a:gdLst/>
            <a:ahLst/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4752000" y="2913480"/>
            <a:ext cx="1296000" cy="68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i="1" lang="pt-BR" sz="4000" spc="-1" strike="noStrike">
                <a:solidFill>
                  <a:srgbClr val="ffffff"/>
                </a:solidFill>
                <a:latin typeface="Calibri Light"/>
              </a:rPr>
              <a:t>Fim.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 rot="21591000">
            <a:off x="3958200" y="3808800"/>
            <a:ext cx="504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832000" y="0"/>
            <a:ext cx="6278040" cy="6857280"/>
          </a:xfrm>
          <a:custGeom>
            <a:avLst/>
            <a:gdLst/>
            <a:ahLst/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779400" y="288000"/>
            <a:ext cx="9012240" cy="9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Calibri Light"/>
                <a:ea typeface="Calibri Light"/>
              </a:rPr>
              <a:t>Análise SWOT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864000" y="1368000"/>
            <a:ext cx="5255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7344000" y="4176000"/>
            <a:ext cx="2807640" cy="20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Pontos Fortes: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Concorrências;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Políticas de Fronteiras;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Pedágios;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792000" y="3672000"/>
            <a:ext cx="1053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6"/>
          <p:cNvSpPr/>
          <p:nvPr/>
        </p:nvSpPr>
        <p:spPr>
          <a:xfrm>
            <a:off x="5976000" y="1656000"/>
            <a:ext cx="72000" cy="4680000"/>
          </a:xfrm>
          <a:prstGeom prst="line">
            <a:avLst/>
          </a:prstGeom>
          <a:ln w="18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7"/>
          <p:cNvSpPr/>
          <p:nvPr/>
        </p:nvSpPr>
        <p:spPr>
          <a:xfrm>
            <a:off x="7200000" y="1785240"/>
            <a:ext cx="3743640" cy="20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Pontos Fracos: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Sistemas de Redes;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TI não é centralizado;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Tem um gasto grande com TI;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Padronização;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87" name="CustomShape 8"/>
          <p:cNvSpPr/>
          <p:nvPr/>
        </p:nvSpPr>
        <p:spPr>
          <a:xfrm>
            <a:off x="1440000" y="4089240"/>
            <a:ext cx="3599640" cy="20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Oportunidades: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Unificação de sistemas;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Expansão do Mercado;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Mudança no tratamento do processo (just-in-time);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88" name="CustomShape 9"/>
          <p:cNvSpPr/>
          <p:nvPr/>
        </p:nvSpPr>
        <p:spPr>
          <a:xfrm>
            <a:off x="1440000" y="1713240"/>
            <a:ext cx="2807640" cy="20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Pontos Fortes: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Empresa Organizada;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Possui Planejamento;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Processos Internos;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Processos Externos;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913000" y="0"/>
            <a:ext cx="6278040" cy="6857280"/>
          </a:xfrm>
          <a:custGeom>
            <a:avLst/>
            <a:gdLst/>
            <a:ahLst/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655200" y="365040"/>
            <a:ext cx="9012240" cy="16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Calibri Light"/>
                <a:ea typeface="Calibri Light"/>
              </a:rPr>
              <a:t>Objetivos estratégicos da Organização e suas prioridades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3560" y="231660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655200" y="2644560"/>
            <a:ext cx="9012240" cy="33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Assegurar informação de venda;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Implementar sistema integrado;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Sistema de mensagem para com o cliente.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Atribuir autonomia do administrador regional.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Arrumar o setor de TI.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Criação de site para o crescimento da empresa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913000" y="0"/>
            <a:ext cx="6278040" cy="6857280"/>
          </a:xfrm>
          <a:custGeom>
            <a:avLst/>
            <a:gdLst/>
            <a:ahLst/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655200" y="365040"/>
            <a:ext cx="9012240" cy="16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pt-BR" sz="4000" spc="-1" strike="noStrike">
                <a:solidFill>
                  <a:srgbClr val="ffffff"/>
                </a:solidFill>
                <a:latin typeface="Calibri Light"/>
                <a:ea typeface="Calibri Light"/>
              </a:rPr>
              <a:t>Definição das Políticas e Diretrizes Básicas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763560" y="231660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655200" y="2644560"/>
            <a:ext cx="9012240" cy="33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Prazos das entrega;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Percentual da fronteira é do cliente;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Contratos de longo prazo com companhias para o fornecimento de serviços de transporte de carga e de passageiros;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Planos de Manutenção.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Planos pessoal e de veículos, asseguram que seja utilizado da maneira mais eficiente possível.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913000" y="0"/>
            <a:ext cx="6278040" cy="6857280"/>
          </a:xfrm>
          <a:custGeom>
            <a:avLst/>
            <a:gdLst/>
            <a:ahLst/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655200" y="365040"/>
            <a:ext cx="9012240" cy="16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i="1" lang="pt-BR" sz="4000" spc="-1" strike="noStrike">
                <a:solidFill>
                  <a:srgbClr val="ffffff"/>
                </a:solidFill>
                <a:latin typeface="Calibri Light"/>
              </a:rPr>
              <a:t>What</a:t>
            </a:r>
            <a:r>
              <a:rPr b="0" i="1" lang="pt-BR" sz="4000" spc="-1" strike="noStrike">
                <a:solidFill>
                  <a:srgbClr val="ffffff"/>
                </a:solidFill>
                <a:latin typeface="Calibri Light"/>
              </a:rPr>
              <a:t> – O que será feito (etapas)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763560" y="231660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655200" y="2644560"/>
            <a:ext cx="9012240" cy="33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i="1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Será feito a segurança da informação; 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i="1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Integração dos sistemas;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i="1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BI; 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i="1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Tercerizar toda a operação de TI (Projetos e manutençõe); 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i="1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Criação do site.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913000" y="0"/>
            <a:ext cx="6278040" cy="6857280"/>
          </a:xfrm>
          <a:custGeom>
            <a:avLst/>
            <a:gdLst/>
            <a:ahLst/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655200" y="365040"/>
            <a:ext cx="9012240" cy="16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i="1" lang="pt-BR" sz="4000" spc="-1" strike="noStrike">
                <a:solidFill>
                  <a:srgbClr val="ffffff"/>
                </a:solidFill>
                <a:latin typeface="Calibri"/>
              </a:rPr>
              <a:t>Why – Por que será feito (justificativa)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763560" y="231660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4"/>
          <p:cNvSpPr/>
          <p:nvPr/>
        </p:nvSpPr>
        <p:spPr>
          <a:xfrm>
            <a:off x="655200" y="2644560"/>
            <a:ext cx="9012240" cy="33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i="1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Para termos integridade nos dados passados;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i="1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Para facilitar a gestão;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i="1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Para dar mais autonomia ao administrador regional (dos seus lucro);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i="1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Para baratear e centralizar toda a operação;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i="1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Para obter maior visivilidade;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913000" y="0"/>
            <a:ext cx="6278040" cy="6857280"/>
          </a:xfrm>
          <a:custGeom>
            <a:avLst/>
            <a:gdLst/>
            <a:ahLst/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655200" y="365040"/>
            <a:ext cx="9012240" cy="16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i="1" lang="pt-BR" sz="4000" spc="-1" strike="noStrike">
                <a:solidFill>
                  <a:srgbClr val="ffffff"/>
                </a:solidFill>
                <a:latin typeface="Calibri Light"/>
              </a:rPr>
              <a:t>Where</a:t>
            </a:r>
            <a:r>
              <a:rPr b="0" i="1" lang="pt-BR" sz="4000" spc="-1" strike="noStrike">
                <a:solidFill>
                  <a:srgbClr val="ffffff"/>
                </a:solidFill>
                <a:latin typeface="Calibri Light"/>
              </a:rPr>
              <a:t> – Onde será feito (local)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763560" y="231660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655200" y="2644560"/>
            <a:ext cx="9012240" cy="33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Tudo será realizado na central;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Depos será repassado as filias; 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913000" y="0"/>
            <a:ext cx="6278040" cy="6857280"/>
          </a:xfrm>
          <a:custGeom>
            <a:avLst/>
            <a:gdLst/>
            <a:ahLst/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655200" y="365040"/>
            <a:ext cx="9012240" cy="16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i="1" lang="pt-BR" sz="4000" spc="-1" strike="noStrike">
                <a:solidFill>
                  <a:srgbClr val="ffffff"/>
                </a:solidFill>
                <a:latin typeface="Calibri Light"/>
              </a:rPr>
              <a:t>When</a:t>
            </a:r>
            <a:r>
              <a:rPr b="0" i="1" lang="pt-BR" sz="4000" spc="-1" strike="noStrike">
                <a:solidFill>
                  <a:srgbClr val="ffffff"/>
                </a:solidFill>
                <a:latin typeface="Calibri Light"/>
              </a:rPr>
              <a:t> – Quando será feito (tempo)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763560" y="231660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4"/>
          <p:cNvSpPr/>
          <p:nvPr/>
        </p:nvSpPr>
        <p:spPr>
          <a:xfrm>
            <a:off x="655200" y="2644560"/>
            <a:ext cx="9012240" cy="33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2 Semestre para a planejamento e implantação;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54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913000" y="0"/>
            <a:ext cx="6278040" cy="6857280"/>
          </a:xfrm>
          <a:custGeom>
            <a:avLst/>
            <a:gdLst/>
            <a:ahLst/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655200" y="365040"/>
            <a:ext cx="9012240" cy="162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i="1" lang="pt-BR" sz="4000" spc="-1" strike="noStrike">
                <a:solidFill>
                  <a:srgbClr val="ffffff"/>
                </a:solidFill>
                <a:latin typeface="Calibri Light"/>
              </a:rPr>
              <a:t>Who</a:t>
            </a:r>
            <a:r>
              <a:rPr b="0" i="1" lang="pt-BR" sz="4000" spc="-1" strike="noStrike">
                <a:solidFill>
                  <a:srgbClr val="ffffff"/>
                </a:solidFill>
                <a:latin typeface="Calibri Light"/>
              </a:rPr>
              <a:t> – Por quem será feito (responsabilidade)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763560" y="2316600"/>
            <a:ext cx="822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655200" y="2644560"/>
            <a:ext cx="9012240" cy="33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Todo processo será realizado por um Gestor de Projetos;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Irá contratar a equipe que será tercerizada, para a segurança de dados, integração do sistema e criação do site.</a:t>
            </a:r>
            <a:endParaRPr b="0" lang="pt-BR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Administrador regional irá se responsabilizar pelo lucros da sua filia;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LibreOffice/6.2.1.2$Windows_X86_64 LibreOffice_project/7bcb35dc3024a62dea0caee87020152d1ee96e71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2019-10-29T17:12:11Z</dcterms:created>
  <dc:creator/>
  <dc:description/>
  <dc:language>pt-BR</dc:language>
  <cp:lastModifiedBy/>
  <dcterms:modified xsi:type="dcterms:W3CDTF">2019-10-29T15:31:48Z</dcterms:modified>
  <cp:revision>97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