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handoutMasterIdLst>
    <p:handoutMasterId r:id="rId19"/>
  </p:handoutMasterIdLst>
  <p:sldIdLst>
    <p:sldId id="260" r:id="rId5"/>
    <p:sldId id="262" r:id="rId6"/>
    <p:sldId id="263" r:id="rId7"/>
    <p:sldId id="264" r:id="rId8"/>
    <p:sldId id="265" r:id="rId9"/>
    <p:sldId id="266" r:id="rId10"/>
    <p:sldId id="267" r:id="rId11"/>
    <p:sldId id="268" r:id="rId12"/>
    <p:sldId id="269" r:id="rId13"/>
    <p:sldId id="270" r:id="rId14"/>
    <p:sldId id="272" r:id="rId15"/>
    <p:sldId id="273" r:id="rId16"/>
    <p:sldId id="271"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349"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DAF324-58DB-41BD-9925-AF02ECE1BAD8}" type="datetime1">
              <a:rPr lang="es-ES" smtClean="0"/>
              <a:t>20/06/2023</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es-ES" smtClean="0"/>
              <a:t>‹N›</a:t>
            </a:fld>
            <a:endParaRPr lang="es-ES"/>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04D53AE-2037-4E76-9C56-D930AC0CC471}" type="datetime1">
              <a:rPr lang="es-ES" noProof="0" smtClean="0"/>
              <a:t>20/06/2023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es-ES" noProof="0" smtClean="0"/>
              <a:t>‹N›</a:t>
            </a:fld>
            <a:endParaRPr lang="es-ES" noProof="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B524A772-5D94-4F12-8B86-44D4FB26368F}" type="slidenum">
              <a:rPr lang="es-ES" smtClean="0"/>
              <a:t>1</a:t>
            </a:fld>
            <a:endParaRPr lang="es-ES"/>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s-ES" dirty="0"/>
          </a:p>
        </p:txBody>
      </p:sp>
      <p:sp>
        <p:nvSpPr>
          <p:cNvPr id="4" name="Segnaposto numero diapositiva 3"/>
          <p:cNvSpPr>
            <a:spLocks noGrp="1"/>
          </p:cNvSpPr>
          <p:nvPr>
            <p:ph type="sldNum" sz="quarter" idx="5"/>
          </p:nvPr>
        </p:nvSpPr>
        <p:spPr/>
        <p:txBody>
          <a:bodyPr/>
          <a:lstStyle/>
          <a:p>
            <a:pPr rtl="0"/>
            <a:fld id="{B524A772-5D94-4F12-8B86-44D4FB26368F}" type="slidenum">
              <a:rPr lang="es-ES" noProof="0" smtClean="0"/>
              <a:t>5</a:t>
            </a:fld>
            <a:endParaRPr lang="es-ES" noProof="0"/>
          </a:p>
        </p:txBody>
      </p:sp>
    </p:spTree>
    <p:extLst>
      <p:ext uri="{BB962C8B-B14F-4D97-AF65-F5344CB8AC3E}">
        <p14:creationId xmlns:p14="http://schemas.microsoft.com/office/powerpoint/2010/main" val="384715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upo 18"/>
          <p:cNvGrpSpPr/>
          <p:nvPr/>
        </p:nvGrpSpPr>
        <p:grpSpPr>
          <a:xfrm>
            <a:off x="546100" y="-4763"/>
            <a:ext cx="5014912" cy="6862763"/>
            <a:chOff x="2928938" y="-4763"/>
            <a:chExt cx="5014912" cy="6862763"/>
          </a:xfrm>
        </p:grpSpPr>
        <p:sp>
          <p:nvSpPr>
            <p:cNvPr id="22" name="Forma libre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orma libre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orma libre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orma libre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orma libre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orma libre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it-IT" noProof="0"/>
              <a:t>Fare clic per modificare lo stile del titolo dello schema</a:t>
            </a:r>
            <a:endParaRPr lang="es-ES" noProof="0"/>
          </a:p>
        </p:txBody>
      </p:sp>
      <p:sp>
        <p:nvSpPr>
          <p:cNvPr id="3" name="Subtítulo 2"/>
          <p:cNvSpPr>
            <a:spLocks noGrp="1"/>
          </p:cNvSpPr>
          <p:nvPr>
            <p:ph type="subTitle" idx="1" hasCustomPrompt="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16916062-716F-4BB4-A997-8E8BEE4C9025}" type="datetime1">
              <a:rPr lang="es-ES" noProof="0" smtClean="0"/>
              <a:t>20/06/2023</a:t>
            </a:fld>
            <a:endParaRPr lang="es-ES" noProof="0"/>
          </a:p>
        </p:txBody>
      </p:sp>
      <p:sp>
        <p:nvSpPr>
          <p:cNvPr id="5" name="Marcador de posición de pie de página 4"/>
          <p:cNvSpPr>
            <a:spLocks noGrp="1"/>
          </p:cNvSpPr>
          <p:nvPr>
            <p:ph type="ftr" sz="quarter" idx="11"/>
          </p:nvPr>
        </p:nvSpPr>
        <p:spPr>
          <a:xfrm>
            <a:off x="5332412" y="5883275"/>
            <a:ext cx="4324044" cy="365125"/>
          </a:xfrm>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it-IT" noProof="0"/>
              <a:t>Fare clic per modificare lo stile del titolo dello schema</a:t>
            </a:r>
            <a:endParaRPr lang="es-ES" noProof="0"/>
          </a:p>
        </p:txBody>
      </p:sp>
      <p:sp>
        <p:nvSpPr>
          <p:cNvPr id="3" name="Marcador de posición de imagen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es-ES" noProof="0"/>
          </a:p>
        </p:txBody>
      </p:sp>
      <p:sp>
        <p:nvSpPr>
          <p:cNvPr id="4" name="Marcador de posición de texto 3"/>
          <p:cNvSpPr>
            <a:spLocks noGrp="1"/>
          </p:cNvSpPr>
          <p:nvPr>
            <p:ph type="body" sz="half" idx="2"/>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Marcador de fecha 4"/>
          <p:cNvSpPr>
            <a:spLocks noGrp="1"/>
          </p:cNvSpPr>
          <p:nvPr>
            <p:ph type="dt" sz="half" idx="10"/>
          </p:nvPr>
        </p:nvSpPr>
        <p:spPr/>
        <p:txBody>
          <a:bodyPr rtlCol="0"/>
          <a:lstStyle/>
          <a:p>
            <a:pPr rtl="0"/>
            <a:fld id="{F3E46B2F-44CC-45B7-A010-EBA83946A11A}" type="datetime1">
              <a:rPr lang="es-ES" noProof="0" smtClean="0"/>
              <a:t>20/06/2023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it-IT" noProof="0"/>
              <a:t>Fare clic per modificare lo stile del titolo dello schema</a:t>
            </a:r>
            <a:endParaRPr lang="es-ES" noProof="0"/>
          </a:p>
        </p:txBody>
      </p:sp>
      <p:sp>
        <p:nvSpPr>
          <p:cNvPr id="3" name="Marcador de posición de texto 2"/>
          <p:cNvSpPr>
            <a:spLocks noGrp="1"/>
          </p:cNvSpPr>
          <p:nvPr>
            <p:ph type="body" idx="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FA1C52FD-27AB-44ED-9F0F-96861A2F5FC0}"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14" name="Cuadro de texto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5" name="Cuadro de texto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it-IT" noProof="0"/>
              <a:t>Fare clic per modificare lo stile del titolo dello schema</a:t>
            </a:r>
            <a:endParaRPr lang="es-ES" noProof="0"/>
          </a:p>
        </p:txBody>
      </p:sp>
      <p:sp>
        <p:nvSpPr>
          <p:cNvPr id="10" name="Marcador de texto 9"/>
          <p:cNvSpPr>
            <a:spLocks noGrp="1"/>
          </p:cNvSpPr>
          <p:nvPr>
            <p:ph type="body" sz="quarter" idx="13"/>
          </p:nvPr>
        </p:nvSpPr>
        <p:spPr>
          <a:xfrm>
            <a:off x="2436811" y="3428999"/>
            <a:ext cx="8532815" cy="381000"/>
          </a:xfrm>
        </p:spPr>
        <p:txBody>
          <a:bodyPr rtlCol="0"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gli stili del testo dello schema</a:t>
            </a:r>
          </a:p>
        </p:txBody>
      </p:sp>
      <p:sp>
        <p:nvSpPr>
          <p:cNvPr id="3" name="Marcador de texto 2"/>
          <p:cNvSpPr>
            <a:spLocks noGrp="1"/>
          </p:cNvSpPr>
          <p:nvPr>
            <p:ph type="body" idx="1"/>
          </p:nvPr>
        </p:nvSpPr>
        <p:spPr>
          <a:xfrm>
            <a:off x="1484311" y="4343400"/>
            <a:ext cx="10018711"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CAB0581F-BA4D-4D6C-8817-63F49DB97D30}"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it-IT" noProof="0"/>
              <a:t>Fare clic per modificare lo stile del titolo dello schema</a:t>
            </a:r>
            <a:endParaRPr lang="es-ES" noProof="0"/>
          </a:p>
        </p:txBody>
      </p:sp>
      <p:sp>
        <p:nvSpPr>
          <p:cNvPr id="3" name="Marcador de posición de texto 2"/>
          <p:cNvSpPr>
            <a:spLocks noGrp="1"/>
          </p:cNvSpPr>
          <p:nvPr>
            <p:ph type="body" idx="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9C6117B6-5DD5-4008-9779-20B2335D040C}"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rjeta de nombre con cita">
    <p:spTree>
      <p:nvGrpSpPr>
        <p:cNvPr id="1" name=""/>
        <p:cNvGrpSpPr/>
        <p:nvPr/>
      </p:nvGrpSpPr>
      <p:grpSpPr>
        <a:xfrm>
          <a:off x="0" y="0"/>
          <a:ext cx="0" cy="0"/>
          <a:chOff x="0" y="0"/>
          <a:chExt cx="0" cy="0"/>
        </a:xfrm>
      </p:grpSpPr>
      <p:sp>
        <p:nvSpPr>
          <p:cNvPr id="14" name="Cuadro de texto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5" name="Cuadro de texto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it-IT" noProof="0"/>
              <a:t>Fare clic per modificare lo stile del titolo dello schema</a:t>
            </a:r>
            <a:endParaRPr lang="es-ES" noProof="0"/>
          </a:p>
        </p:txBody>
      </p:sp>
      <p:sp>
        <p:nvSpPr>
          <p:cNvPr id="10" name="Marcador de texto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rtl="0">
              <a:spcBef>
                <a:spcPct val="0"/>
              </a:spcBef>
              <a:buNone/>
            </a:pPr>
            <a:r>
              <a:rPr lang="it-IT" noProof="0"/>
              <a:t>Fare clic per modificare gli stili del testo dello schema</a:t>
            </a:r>
          </a:p>
        </p:txBody>
      </p:sp>
      <p:sp>
        <p:nvSpPr>
          <p:cNvPr id="3" name="Marcador de texto 2"/>
          <p:cNvSpPr>
            <a:spLocks noGrp="1"/>
          </p:cNvSpPr>
          <p:nvPr>
            <p:ph type="body" idx="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F597C378-A184-4DC4-836F-7BB804AB90B5}"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it-IT" noProof="0"/>
              <a:t>Fare clic per modificare lo stile del titolo dello schema</a:t>
            </a:r>
            <a:endParaRPr lang="es-ES" noProof="0"/>
          </a:p>
        </p:txBody>
      </p:sp>
      <p:sp>
        <p:nvSpPr>
          <p:cNvPr id="10" name="Marcador de texto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it-IT" noProof="0"/>
              <a:t>Fare clic per modificare gli stili del testo dello schema</a:t>
            </a:r>
          </a:p>
        </p:txBody>
      </p:sp>
      <p:sp>
        <p:nvSpPr>
          <p:cNvPr id="3" name="Marcador de texto 2"/>
          <p:cNvSpPr>
            <a:spLocks noGrp="1"/>
          </p:cNvSpPr>
          <p:nvPr>
            <p:ph type="body" idx="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0AA4CDDF-B480-41AC-8B62-ED5C73E838DF}"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ctr">
              <a:defRPr/>
            </a:lvl1pPr>
          </a:lstStyle>
          <a:p>
            <a:pPr rtl="0"/>
            <a:r>
              <a:rPr lang="it-IT" noProof="0"/>
              <a:t>Fare clic per modificare lo stile del titolo dello schema</a:t>
            </a:r>
            <a:endParaRPr lang="es-ES" noProof="0"/>
          </a:p>
        </p:txBody>
      </p:sp>
      <p:sp>
        <p:nvSpPr>
          <p:cNvPr id="3" name="Marcador de posición de texto vertical 2"/>
          <p:cNvSpPr>
            <a:spLocks noGrp="1"/>
          </p:cNvSpPr>
          <p:nvPr>
            <p:ph type="body" orient="vert" idx="1"/>
          </p:nvPr>
        </p:nvSpPr>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4" name="Marcador de fecha 3"/>
          <p:cNvSpPr>
            <a:spLocks noGrp="1"/>
          </p:cNvSpPr>
          <p:nvPr>
            <p:ph type="dt" sz="half" idx="10"/>
          </p:nvPr>
        </p:nvSpPr>
        <p:spPr/>
        <p:txBody>
          <a:bodyPr rtlCol="0"/>
          <a:lstStyle/>
          <a:p>
            <a:pPr rtl="0"/>
            <a:fld id="{FD5A940A-6C10-45AF-87CA-D1B8D38048A9}"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32655" y="685800"/>
            <a:ext cx="1770369" cy="5105400"/>
          </a:xfrm>
        </p:spPr>
        <p:txBody>
          <a:bodyPr vert="eaVert" rtlCol="0"/>
          <a:lstStyle/>
          <a:p>
            <a:pPr rtl="0"/>
            <a:r>
              <a:rPr lang="it-IT" noProof="0"/>
              <a:t>Fare clic per modificare lo stile del titolo dello schema</a:t>
            </a:r>
            <a:endParaRPr lang="es-ES" noProof="0"/>
          </a:p>
        </p:txBody>
      </p:sp>
      <p:sp>
        <p:nvSpPr>
          <p:cNvPr id="3" name="Marcador de posición de texto vertical 2"/>
          <p:cNvSpPr>
            <a:spLocks noGrp="1"/>
          </p:cNvSpPr>
          <p:nvPr>
            <p:ph type="body" orient="vert" idx="1"/>
          </p:nvPr>
        </p:nvSpPr>
        <p:spPr>
          <a:xfrm>
            <a:off x="1484312" y="685800"/>
            <a:ext cx="8019742" cy="5105400"/>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4" name="Marcador de fecha 3"/>
          <p:cNvSpPr>
            <a:spLocks noGrp="1"/>
          </p:cNvSpPr>
          <p:nvPr>
            <p:ph type="dt" sz="half" idx="10"/>
          </p:nvPr>
        </p:nvSpPr>
        <p:spPr/>
        <p:txBody>
          <a:bodyPr rtlCol="0"/>
          <a:lstStyle/>
          <a:p>
            <a:pPr rtl="0"/>
            <a:fld id="{CCA7AE49-BFB5-4636-863B-91BF70286D45}"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it-IT" noProof="0"/>
              <a:t>Fare clic per modificare lo stile del titolo dello schema</a:t>
            </a:r>
            <a:endParaRPr lang="es-ES" noProof="0"/>
          </a:p>
        </p:txBody>
      </p:sp>
      <p:sp>
        <p:nvSpPr>
          <p:cNvPr id="3" name="Marcador de posición de contenido 2"/>
          <p:cNvSpPr>
            <a:spLocks noGrp="1"/>
          </p:cNvSpPr>
          <p:nvPr>
            <p:ph idx="1"/>
          </p:nvPr>
        </p:nvSpPr>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4" name="Marcador de fecha 3"/>
          <p:cNvSpPr>
            <a:spLocks noGrp="1"/>
          </p:cNvSpPr>
          <p:nvPr>
            <p:ph type="dt" sz="half" idx="10"/>
          </p:nvPr>
        </p:nvSpPr>
        <p:spPr/>
        <p:txBody>
          <a:bodyPr rtlCol="0"/>
          <a:lstStyle/>
          <a:p>
            <a:pPr rtl="0"/>
            <a:fld id="{EC97F429-668E-40BD-833F-582534829C3D}"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951856" y="5867131"/>
            <a:ext cx="551167" cy="365125"/>
          </a:xfrm>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72279" y="2666999"/>
            <a:ext cx="8930747" cy="2110382"/>
          </a:xfrm>
        </p:spPr>
        <p:txBody>
          <a:bodyPr rtlCol="0" anchor="b"/>
          <a:lstStyle>
            <a:lvl1pPr algn="r">
              <a:defRPr sz="4000" b="0" cap="none"/>
            </a:lvl1pPr>
          </a:lstStyle>
          <a:p>
            <a:pPr rtl="0"/>
            <a:r>
              <a:rPr lang="it-IT" noProof="0"/>
              <a:t>Fare clic per modificare lo stile del titolo dello schema</a:t>
            </a:r>
            <a:endParaRPr lang="es-ES" noProof="0"/>
          </a:p>
        </p:txBody>
      </p:sp>
      <p:sp>
        <p:nvSpPr>
          <p:cNvPr id="3" name="Marcador de posición de texto 2"/>
          <p:cNvSpPr>
            <a:spLocks noGrp="1"/>
          </p:cNvSpPr>
          <p:nvPr>
            <p:ph type="body" idx="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Marcador de fecha 3"/>
          <p:cNvSpPr>
            <a:spLocks noGrp="1"/>
          </p:cNvSpPr>
          <p:nvPr>
            <p:ph type="dt" sz="half" idx="10"/>
          </p:nvPr>
        </p:nvSpPr>
        <p:spPr/>
        <p:txBody>
          <a:bodyPr rtlCol="0"/>
          <a:lstStyle/>
          <a:p>
            <a:pPr rtl="0"/>
            <a:fld id="{36DEBA0E-06BE-4B5A-80C3-062E849A7D60}" type="datetime1">
              <a:rPr lang="es-ES" noProof="0" smtClean="0"/>
              <a:t>20/06/2023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1752599"/>
          </a:xfrm>
        </p:spPr>
        <p:txBody>
          <a:bodyPr rtlCol="0"/>
          <a:lstStyle/>
          <a:p>
            <a:pPr rtl="0"/>
            <a:r>
              <a:rPr lang="it-IT" noProof="0"/>
              <a:t>Fare clic per modificare lo stile del titolo dello schema</a:t>
            </a:r>
            <a:endParaRPr lang="es-ES" noProof="0"/>
          </a:p>
        </p:txBody>
      </p:sp>
      <p:sp>
        <p:nvSpPr>
          <p:cNvPr id="3" name="Marcador de posición de contenido 2"/>
          <p:cNvSpPr>
            <a:spLocks noGrp="1"/>
          </p:cNvSpPr>
          <p:nvPr>
            <p:ph sz="half" idx="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4" name="Marcador de posición de contenido 3"/>
          <p:cNvSpPr>
            <a:spLocks noGrp="1"/>
          </p:cNvSpPr>
          <p:nvPr>
            <p:ph sz="half" idx="2"/>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5" name="Marcador de fecha 4"/>
          <p:cNvSpPr>
            <a:spLocks noGrp="1"/>
          </p:cNvSpPr>
          <p:nvPr>
            <p:ph type="dt" sz="half" idx="10"/>
          </p:nvPr>
        </p:nvSpPr>
        <p:spPr/>
        <p:txBody>
          <a:bodyPr rtlCol="0"/>
          <a:lstStyle/>
          <a:p>
            <a:pPr rtl="0"/>
            <a:fld id="{7E5FA2DA-5733-427A-A6E4-F93987852D46}" type="datetime1">
              <a:rPr lang="es-ES" noProof="0" smtClean="0"/>
              <a:t>20/06/2023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it-IT" noProof="0"/>
              <a:t>Fare clic per modificare lo stile del titolo dello schema</a:t>
            </a:r>
            <a:endParaRPr lang="es-ES" noProof="0"/>
          </a:p>
        </p:txBody>
      </p:sp>
      <p:sp>
        <p:nvSpPr>
          <p:cNvPr id="3" name="Marcador de posición de texto 2"/>
          <p:cNvSpPr>
            <a:spLocks noGrp="1"/>
          </p:cNvSpPr>
          <p:nvPr>
            <p:ph type="body" idx="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Marcador de posición de contenido 3"/>
          <p:cNvSpPr>
            <a:spLocks noGrp="1"/>
          </p:cNvSpPr>
          <p:nvPr>
            <p:ph sz="half" idx="2"/>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5" name="Marcador de posición de texto 4"/>
          <p:cNvSpPr>
            <a:spLocks noGrp="1"/>
          </p:cNvSpPr>
          <p:nvPr>
            <p:ph type="body" sz="quarter" idx="3"/>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Marcador de posición de contenido 5"/>
          <p:cNvSpPr>
            <a:spLocks noGrp="1"/>
          </p:cNvSpPr>
          <p:nvPr>
            <p:ph sz="quarter" idx="4"/>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7" name="Marcador de fecha 6"/>
          <p:cNvSpPr>
            <a:spLocks noGrp="1"/>
          </p:cNvSpPr>
          <p:nvPr>
            <p:ph type="dt" sz="half" idx="10"/>
          </p:nvPr>
        </p:nvSpPr>
        <p:spPr/>
        <p:txBody>
          <a:bodyPr rtlCol="0"/>
          <a:lstStyle/>
          <a:p>
            <a:pPr rtl="0"/>
            <a:fld id="{D5CE9E3D-3ADE-4DF1-A1D9-7E7CC02E5192}" type="datetime1">
              <a:rPr lang="es-ES" noProof="0" smtClean="0"/>
              <a:t>20/06/2023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it-IT" noProof="0"/>
              <a:t>Fare clic per modificare lo stile del titolo dello schema</a:t>
            </a:r>
            <a:endParaRPr lang="es-ES" noProof="0"/>
          </a:p>
        </p:txBody>
      </p:sp>
      <p:sp>
        <p:nvSpPr>
          <p:cNvPr id="3" name="Marcador de fecha 2"/>
          <p:cNvSpPr>
            <a:spLocks noGrp="1"/>
          </p:cNvSpPr>
          <p:nvPr>
            <p:ph type="dt" sz="half" idx="10"/>
          </p:nvPr>
        </p:nvSpPr>
        <p:spPr/>
        <p:txBody>
          <a:bodyPr rtlCol="0"/>
          <a:lstStyle/>
          <a:p>
            <a:pPr rtl="0"/>
            <a:fld id="{44FC9326-D335-4482-B422-8C82941CA4B0}" type="datetime1">
              <a:rPr lang="es-ES" noProof="0" smtClean="0"/>
              <a:t>20/06/2023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D30E5112-B9D9-4E8F-BE71-92429ABF0518}" type="datetime1">
              <a:rPr lang="es-ES" noProof="0" smtClean="0"/>
              <a:t>20/06/2023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it-IT" noProof="0"/>
              <a:t>Fare clic per modificare lo stile del titolo dello schema</a:t>
            </a:r>
            <a:endParaRPr lang="es-ES" noProof="0"/>
          </a:p>
        </p:txBody>
      </p:sp>
      <p:sp>
        <p:nvSpPr>
          <p:cNvPr id="3" name="Marcador de posición de contenido 2"/>
          <p:cNvSpPr>
            <a:spLocks noGrp="1"/>
          </p:cNvSpPr>
          <p:nvPr>
            <p:ph idx="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es-ES" noProof="0"/>
          </a:p>
        </p:txBody>
      </p:sp>
      <p:sp>
        <p:nvSpPr>
          <p:cNvPr id="4" name="Marcador de posición de texto 3"/>
          <p:cNvSpPr>
            <a:spLocks noGrp="1"/>
          </p:cNvSpPr>
          <p:nvPr>
            <p:ph type="body" sz="half" idx="2"/>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Marcador de fecha 4"/>
          <p:cNvSpPr>
            <a:spLocks noGrp="1"/>
          </p:cNvSpPr>
          <p:nvPr>
            <p:ph type="dt" sz="half" idx="10"/>
          </p:nvPr>
        </p:nvSpPr>
        <p:spPr/>
        <p:txBody>
          <a:bodyPr rtlCol="0"/>
          <a:lstStyle/>
          <a:p>
            <a:pPr rtl="0"/>
            <a:fld id="{2D0F5DBD-C903-46D8-AEC6-8BE95F985FF8}" type="datetime1">
              <a:rPr lang="es-ES" noProof="0" smtClean="0"/>
              <a:t>20/06/2023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it-IT" noProof="0"/>
              <a:t>Fare clic per modificare lo stile del titolo dello schema</a:t>
            </a:r>
            <a:endParaRPr lang="es-ES" noProof="0"/>
          </a:p>
        </p:txBody>
      </p:sp>
      <p:sp>
        <p:nvSpPr>
          <p:cNvPr id="14" name="Marcador de posición de imagen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es-ES" noProof="0"/>
          </a:p>
        </p:txBody>
      </p:sp>
      <p:sp>
        <p:nvSpPr>
          <p:cNvPr id="4" name="Marcador de posición de texto 3"/>
          <p:cNvSpPr>
            <a:spLocks noGrp="1"/>
          </p:cNvSpPr>
          <p:nvPr>
            <p:ph type="body" sz="half" idx="2"/>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Marcador de fecha 4"/>
          <p:cNvSpPr>
            <a:spLocks noGrp="1"/>
          </p:cNvSpPr>
          <p:nvPr>
            <p:ph type="dt" sz="half" idx="10"/>
          </p:nvPr>
        </p:nvSpPr>
        <p:spPr/>
        <p:txBody>
          <a:bodyPr rtlCol="0"/>
          <a:lstStyle/>
          <a:p>
            <a:pPr rtl="0"/>
            <a:fld id="{C22FBBBA-83D3-498E-95D4-92B773A35EDB}" type="datetime1">
              <a:rPr lang="es-ES" noProof="0" smtClean="0"/>
              <a:t>20/06/2023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upo 6"/>
          <p:cNvGrpSpPr/>
          <p:nvPr/>
        </p:nvGrpSpPr>
        <p:grpSpPr>
          <a:xfrm>
            <a:off x="150812" y="0"/>
            <a:ext cx="2436813" cy="6858001"/>
            <a:chOff x="1320800" y="0"/>
            <a:chExt cx="2436813" cy="6858001"/>
          </a:xfrm>
        </p:grpSpPr>
        <p:sp>
          <p:nvSpPr>
            <p:cNvPr id="8" name="Forma libre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orma libre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orma libre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orma libre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orma libre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orma libre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Marcador de posición de título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09AD70A-8DAE-432E-8680-A855CCFA5BFA}" type="datetime1">
              <a:rPr lang="es-ES" noProof="0" smtClean="0"/>
              <a:t>20/06/2023</a:t>
            </a:fld>
            <a:endParaRPr lang="es-ES" noProof="0" dirty="0"/>
          </a:p>
        </p:txBody>
      </p:sp>
      <p:sp>
        <p:nvSpPr>
          <p:cNvPr id="5" name="Marcador de posición de pie de página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a:t>
            </a:fld>
            <a:endParaRPr lang="es-E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D06E-EB43-4697-A9C1-290232C3BAD6}"/>
              </a:ext>
            </a:extLst>
          </p:cNvPr>
          <p:cNvSpPr>
            <a:spLocks noGrp="1"/>
          </p:cNvSpPr>
          <p:nvPr>
            <p:ph type="ctrTitle"/>
          </p:nvPr>
        </p:nvSpPr>
        <p:spPr>
          <a:xfrm>
            <a:off x="2732342" y="4526836"/>
            <a:ext cx="8229005" cy="825910"/>
          </a:xfrm>
        </p:spPr>
        <p:txBody>
          <a:bodyPr rtlCol="0" anchor="b">
            <a:normAutofit/>
          </a:bodyPr>
          <a:lstStyle/>
          <a:p>
            <a:pPr algn="ctr"/>
            <a:r>
              <a:rPr lang="es-ES" sz="4400" dirty="0">
                <a:cs typeface="Calibri" panose="020F0502020204030204" pitchFamily="34" charset="0"/>
              </a:rPr>
              <a:t>Punch’em Videogame</a:t>
            </a:r>
          </a:p>
        </p:txBody>
      </p:sp>
      <p:sp>
        <p:nvSpPr>
          <p:cNvPr id="3" name="Subtítulo 2">
            <a:extLst>
              <a:ext uri="{FF2B5EF4-FFF2-40B4-BE49-F238E27FC236}">
                <a16:creationId xmlns:a16="http://schemas.microsoft.com/office/drawing/2014/main" id="{1FBBDE4E-FFA3-44D5-BA0B-7575E2214B7C}"/>
              </a:ext>
            </a:extLst>
          </p:cNvPr>
          <p:cNvSpPr>
            <a:spLocks noGrp="1"/>
          </p:cNvSpPr>
          <p:nvPr>
            <p:ph type="subTitle" idx="1"/>
          </p:nvPr>
        </p:nvSpPr>
        <p:spPr>
          <a:xfrm>
            <a:off x="8126361" y="5555422"/>
            <a:ext cx="3715874" cy="1302578"/>
          </a:xfrm>
        </p:spPr>
        <p:txBody>
          <a:bodyPr rtlCol="0" anchor="t">
            <a:normAutofit/>
          </a:bodyPr>
          <a:lstStyle/>
          <a:p>
            <a:pPr rtl="0">
              <a:spcBef>
                <a:spcPts val="300"/>
              </a:spcBef>
              <a:spcAft>
                <a:spcPts val="300"/>
              </a:spcAft>
            </a:pPr>
            <a:r>
              <a:rPr lang="it-IT" sz="2000" dirty="0">
                <a:latin typeface="Calibri" panose="020F0502020204030204" pitchFamily="34" charset="0"/>
                <a:cs typeface="Calibri" panose="020F0502020204030204" pitchFamily="34" charset="0"/>
              </a:rPr>
              <a:t>Luca Tartaglia</a:t>
            </a:r>
          </a:p>
          <a:p>
            <a:pPr rtl="0">
              <a:spcBef>
                <a:spcPts val="300"/>
              </a:spcBef>
              <a:spcAft>
                <a:spcPts val="300"/>
              </a:spcAft>
            </a:pPr>
            <a:r>
              <a:rPr lang="it-IT" sz="2000" dirty="0">
                <a:latin typeface="Calibri" panose="020F0502020204030204" pitchFamily="34" charset="0"/>
                <a:cs typeface="Calibri" panose="020F0502020204030204" pitchFamily="34" charset="0"/>
              </a:rPr>
              <a:t>Kamran </a:t>
            </a:r>
            <a:r>
              <a:rPr lang="it-IT" sz="2000" dirty="0" err="1">
                <a:latin typeface="Calibri" panose="020F0502020204030204" pitchFamily="34" charset="0"/>
                <a:cs typeface="Calibri" panose="020F0502020204030204" pitchFamily="34" charset="0"/>
              </a:rPr>
              <a:t>Mehravar</a:t>
            </a:r>
            <a:endParaRPr lang="it-IT" sz="2000" dirty="0">
              <a:latin typeface="Calibri" panose="020F0502020204030204" pitchFamily="34" charset="0"/>
              <a:cs typeface="Calibri" panose="020F0502020204030204" pitchFamily="34" charset="0"/>
            </a:endParaRPr>
          </a:p>
          <a:p>
            <a:pPr rtl="0">
              <a:spcBef>
                <a:spcPts val="300"/>
              </a:spcBef>
              <a:spcAft>
                <a:spcPts val="300"/>
              </a:spcAft>
            </a:pPr>
            <a:r>
              <a:rPr lang="es-ES" sz="2000" dirty="0">
                <a:latin typeface="Calibri" panose="020F0502020204030204" pitchFamily="34" charset="0"/>
                <a:cs typeface="Calibri" panose="020F0502020204030204" pitchFamily="34" charset="0"/>
              </a:rPr>
              <a:t>Farzaneh Moghani</a:t>
            </a:r>
          </a:p>
        </p:txBody>
      </p:sp>
      <p:pic>
        <p:nvPicPr>
          <p:cNvPr id="5" name="Immagine 4" descr="Immagine che contiene logo&#10;&#10;Descrizione generata automaticamente">
            <a:extLst>
              <a:ext uri="{FF2B5EF4-FFF2-40B4-BE49-F238E27FC236}">
                <a16:creationId xmlns:a16="http://schemas.microsoft.com/office/drawing/2014/main" id="{D2A5C387-2125-EE15-3E6D-A5CA3DC9AF69}"/>
              </a:ext>
            </a:extLst>
          </p:cNvPr>
          <p:cNvPicPr>
            <a:picLocks noChangeAspect="1"/>
          </p:cNvPicPr>
          <p:nvPr/>
        </p:nvPicPr>
        <p:blipFill>
          <a:blip r:embed="rId3"/>
          <a:stretch>
            <a:fillRect/>
          </a:stretch>
        </p:blipFill>
        <p:spPr>
          <a:xfrm>
            <a:off x="3554236" y="94080"/>
            <a:ext cx="6585218" cy="4234123"/>
          </a:xfrm>
          <a:prstGeom prst="rect">
            <a:avLst/>
          </a:prstGeom>
        </p:spPr>
      </p:pic>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82352"/>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Simulation</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Experiments</a:t>
            </a:r>
            <a:r>
              <a:rPr lang="it-IT" dirty="0">
                <a:solidFill>
                  <a:srgbClr val="002060"/>
                </a:solidFill>
                <a:latin typeface="Calibri" panose="020F0502020204030204" pitchFamily="34" charset="0"/>
                <a:cs typeface="Calibri" panose="020F0502020204030204" pitchFamily="34" charset="0"/>
              </a:rPr>
              <a:t> - Throughput</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9</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C6D79A7-E2C0-8B6F-7AE0-466D2E6AB600}"/>
                  </a:ext>
                </a:extLst>
              </p:cNvPr>
              <p:cNvSpPr txBox="1">
                <a:spLocks/>
              </p:cNvSpPr>
              <p:nvPr/>
            </p:nvSpPr>
            <p:spPr>
              <a:xfrm>
                <a:off x="1318805" y="543222"/>
                <a:ext cx="9552039" cy="965072"/>
              </a:xfrm>
              <a:prstGeom prst="rect">
                <a:avLst/>
              </a:prstGeom>
              <a:noFill/>
            </p:spPr>
            <p:txBody>
              <a:bodyPr wrap="square" rtlCol="0">
                <a:spAutoFit/>
              </a:bodyPr>
              <a:lstStyle/>
              <a:p>
                <a:pPr marL="285750" indent="-285750" algn="ctr">
                  <a:buFont typeface="Arial" panose="020B0604020202020204" pitchFamily="34" charset="0"/>
                  <a:buChar char="•"/>
                </a:pPr>
                <a:r>
                  <a:rPr lang="en-US" sz="1200" b="1" dirty="0">
                    <a:solidFill>
                      <a:srgbClr val="002060"/>
                    </a:solidFill>
                    <a:ea typeface="Cambria Math" panose="02040503050406030204" pitchFamily="18" charset="0"/>
                  </a:rPr>
                  <a:t>Easy Game Mode :	</a:t>
                </a:r>
                <a14:m>
                  <m:oMath xmlns:m="http://schemas.openxmlformats.org/officeDocument/2006/math">
                    <m:f>
                      <m:fPr>
                        <m:ctrlPr>
                          <a:rPr lang="en-US" sz="1200" i="1" smtClean="0">
                            <a:solidFill>
                              <a:srgbClr val="002060"/>
                            </a:solidFill>
                            <a:latin typeface="Cambria Math" panose="02040503050406030204" pitchFamily="18" charset="0"/>
                            <a:ea typeface="Cambria Math" panose="02040503050406030204" pitchFamily="18" charset="0"/>
                          </a:rPr>
                        </m:ctrlPr>
                      </m:fPr>
                      <m:num>
                        <m:r>
                          <a:rPr lang="en-US" sz="1200" b="0" i="1">
                            <a:solidFill>
                              <a:srgbClr val="002060"/>
                            </a:solidFill>
                            <a:latin typeface="Cambria Math" panose="02040503050406030204" pitchFamily="18" charset="0"/>
                            <a:ea typeface="Cambria Math" panose="02040503050406030204" pitchFamily="18" charset="0"/>
                          </a:rPr>
                          <m:t>1</m:t>
                        </m:r>
                      </m:num>
                      <m:den>
                        <m:sSub>
                          <m:sSubPr>
                            <m:ctrlPr>
                              <a:rPr lang="en-US" sz="1200" i="1" smtClean="0">
                                <a:solidFill>
                                  <a:srgbClr val="002060"/>
                                </a:solidFill>
                                <a:latin typeface="Cambria Math" panose="02040503050406030204" pitchFamily="18" charset="0"/>
                                <a:ea typeface="Cambria Math" panose="02040503050406030204" pitchFamily="18" charset="0"/>
                              </a:rPr>
                            </m:ctrlPr>
                          </m:sSubPr>
                          <m:e>
                            <m:r>
                              <m:rPr>
                                <m:nor/>
                              </m:rPr>
                              <a:rPr lang="el-GR" sz="120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λ</m:t>
                            </m:r>
                          </m:e>
                          <m:sub>
                            <m:r>
                              <a:rPr lang="it-IT" sz="1200" b="0" i="1" smtClean="0">
                                <a:solidFill>
                                  <a:srgbClr val="002060"/>
                                </a:solidFill>
                                <a:latin typeface="Cambria Math" panose="02040503050406030204" pitchFamily="18" charset="0"/>
                                <a:ea typeface="Cambria Math" panose="02040503050406030204" pitchFamily="18" charset="0"/>
                              </a:rPr>
                              <m:t>𝑏</m:t>
                            </m:r>
                          </m:sub>
                        </m:sSub>
                      </m:den>
                    </m:f>
                  </m:oMath>
                </a14:m>
                <a:r>
                  <a:rPr lang="en-US" sz="1200" i="1" dirty="0">
                    <a:solidFill>
                      <a:srgbClr val="002060"/>
                    </a:solidFill>
                    <a:latin typeface="Calibri" panose="020F0502020204030204" pitchFamily="34" charset="0"/>
                    <a:cs typeface="Calibri" panose="020F0502020204030204" pitchFamily="34" charset="0"/>
                  </a:rPr>
                  <a:t> = 20s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𝑏</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[5s, 7.5s] (steps of 0.5s)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en-US" sz="1200" i="1">
                                <a:solidFill>
                                  <a:srgbClr val="002060"/>
                                </a:solidFill>
                                <a:latin typeface="Cambria Math" panose="02040503050406030204" pitchFamily="18" charset="0"/>
                                <a:ea typeface="Cambria Math" panose="02040503050406030204" pitchFamily="18" charset="0"/>
                              </a:rPr>
                            </m:ctrlPr>
                          </m:sSubPr>
                          <m:e>
                            <m:r>
                              <m:rPr>
                                <m:nor/>
                              </m:rPr>
                              <a:rPr lang="el-GR" sz="1200" i="1">
                                <a:solidFill>
                                  <a:srgbClr val="002060"/>
                                </a:solidFill>
                                <a:latin typeface="Cambria Math" panose="02040503050406030204" pitchFamily="18" charset="0"/>
                                <a:ea typeface="Cambria Math" panose="02040503050406030204" pitchFamily="18" charset="0"/>
                              </a:rPr>
                              <m:t>λ</m:t>
                            </m:r>
                          </m:e>
                          <m:sub>
                            <m:r>
                              <a:rPr lang="it-IT" sz="1200" i="1">
                                <a:solidFill>
                                  <a:srgbClr val="002060"/>
                                </a:solidFill>
                                <a:latin typeface="Cambria Math" panose="02040503050406030204" pitchFamily="18" charset="0"/>
                                <a:ea typeface="Cambria Math" panose="02040503050406030204" pitchFamily="18" charset="0"/>
                              </a:rPr>
                              <m:t>𝑚</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10s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𝑚</m:t>
                            </m:r>
                          </m:sub>
                        </m:sSub>
                      </m:den>
                    </m:f>
                  </m:oMath>
                </a14:m>
                <a:r>
                  <a:rPr lang="en-GB" sz="1200" i="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a:t>
                </a:r>
                <a:r>
                  <a:rPr lang="en-US" sz="1200" i="1" dirty="0">
                    <a:solidFill>
                      <a:srgbClr val="002060"/>
                    </a:solidFill>
                    <a:latin typeface="Calibri" panose="020F0502020204030204" pitchFamily="34" charset="0"/>
                    <a:cs typeface="Calibri" panose="020F0502020204030204" pitchFamily="34" charset="0"/>
                  </a:rPr>
                  <a:t>= [1s, 3.5s] (steps of 0.5s)	    Recover rate x =  [0%, 100%]</a:t>
                </a:r>
              </a:p>
              <a:p>
                <a:pPr marL="285750" indent="-285750" algn="ctr">
                  <a:buFont typeface="Arial" panose="020B0604020202020204" pitchFamily="34" charset="0"/>
                  <a:buChar char="•"/>
                </a:pPr>
                <a:r>
                  <a:rPr lang="en-US" sz="1200" b="1" dirty="0">
                    <a:solidFill>
                      <a:srgbClr val="002060"/>
                    </a:solidFill>
                    <a:ea typeface="Cambria Math" panose="02040503050406030204" pitchFamily="18" charset="0"/>
                  </a:rPr>
                  <a:t>Medium Game Mode :	</a:t>
                </a:r>
                <a14:m>
                  <m:oMath xmlns:m="http://schemas.openxmlformats.org/officeDocument/2006/math">
                    <m:f>
                      <m:fPr>
                        <m:ctrlPr>
                          <a:rPr lang="en-US" sz="1200" i="1" smtClean="0">
                            <a:solidFill>
                              <a:srgbClr val="002060"/>
                            </a:solidFill>
                            <a:latin typeface="Cambria Math" panose="02040503050406030204" pitchFamily="18" charset="0"/>
                            <a:ea typeface="Cambria Math" panose="02040503050406030204" pitchFamily="18" charset="0"/>
                          </a:rPr>
                        </m:ctrlPr>
                      </m:fPr>
                      <m:num>
                        <m:r>
                          <a:rPr lang="en-US" sz="1200" b="0" i="1">
                            <a:solidFill>
                              <a:srgbClr val="002060"/>
                            </a:solidFill>
                            <a:latin typeface="Cambria Math" panose="02040503050406030204" pitchFamily="18" charset="0"/>
                            <a:ea typeface="Cambria Math" panose="02040503050406030204" pitchFamily="18" charset="0"/>
                          </a:rPr>
                          <m:t>1</m:t>
                        </m:r>
                      </m:num>
                      <m:den>
                        <m:sSub>
                          <m:sSubPr>
                            <m:ctrlPr>
                              <a:rPr lang="en-US" sz="1200" i="1" smtClean="0">
                                <a:solidFill>
                                  <a:srgbClr val="002060"/>
                                </a:solidFill>
                                <a:latin typeface="Cambria Math" panose="02040503050406030204" pitchFamily="18" charset="0"/>
                                <a:ea typeface="Cambria Math" panose="02040503050406030204" pitchFamily="18" charset="0"/>
                              </a:rPr>
                            </m:ctrlPr>
                          </m:sSubPr>
                          <m:e>
                            <m:r>
                              <m:rPr>
                                <m:nor/>
                              </m:rPr>
                              <a:rPr lang="el-GR" sz="120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λ</m:t>
                            </m:r>
                          </m:e>
                          <m:sub>
                            <m:r>
                              <a:rPr lang="it-IT" sz="1200" b="0" i="1" smtClean="0">
                                <a:solidFill>
                                  <a:srgbClr val="002060"/>
                                </a:solidFill>
                                <a:latin typeface="Cambria Math" panose="02040503050406030204" pitchFamily="18" charset="0"/>
                                <a:ea typeface="Cambria Math" panose="02040503050406030204" pitchFamily="18" charset="0"/>
                              </a:rPr>
                              <m:t>𝑏</m:t>
                            </m:r>
                          </m:sub>
                        </m:sSub>
                      </m:den>
                    </m:f>
                  </m:oMath>
                </a14:m>
                <a:r>
                  <a:rPr lang="en-US" sz="1200" i="1" dirty="0">
                    <a:solidFill>
                      <a:srgbClr val="002060"/>
                    </a:solidFill>
                    <a:latin typeface="Calibri" panose="020F0502020204030204" pitchFamily="34" charset="0"/>
                    <a:cs typeface="Calibri" panose="020F0502020204030204" pitchFamily="34" charset="0"/>
                  </a:rPr>
                  <a:t> = 20s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𝑏</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[5s, 7.5s] (steps of 0.5s)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en-US" sz="1200" i="1">
                                <a:solidFill>
                                  <a:srgbClr val="002060"/>
                                </a:solidFill>
                                <a:latin typeface="Cambria Math" panose="02040503050406030204" pitchFamily="18" charset="0"/>
                                <a:ea typeface="Cambria Math" panose="02040503050406030204" pitchFamily="18" charset="0"/>
                              </a:rPr>
                            </m:ctrlPr>
                          </m:sSubPr>
                          <m:e>
                            <m:r>
                              <m:rPr>
                                <m:nor/>
                              </m:rPr>
                              <a:rPr lang="el-GR" sz="1200" i="1">
                                <a:solidFill>
                                  <a:srgbClr val="002060"/>
                                </a:solidFill>
                                <a:latin typeface="Cambria Math" panose="02040503050406030204" pitchFamily="18" charset="0"/>
                                <a:ea typeface="Cambria Math" panose="02040503050406030204" pitchFamily="18" charset="0"/>
                              </a:rPr>
                              <m:t>λ</m:t>
                            </m:r>
                          </m:e>
                          <m:sub>
                            <m:r>
                              <a:rPr lang="it-IT" sz="1200" i="1">
                                <a:solidFill>
                                  <a:srgbClr val="002060"/>
                                </a:solidFill>
                                <a:latin typeface="Cambria Math" panose="02040503050406030204" pitchFamily="18" charset="0"/>
                                <a:ea typeface="Cambria Math" panose="02040503050406030204" pitchFamily="18" charset="0"/>
                              </a:rPr>
                              <m:t>𝑚</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10s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𝑚</m:t>
                            </m:r>
                          </m:sub>
                        </m:sSub>
                      </m:den>
                    </m:f>
                  </m:oMath>
                </a14:m>
                <a:r>
                  <a:rPr lang="en-GB" sz="1200" i="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a:t>
                </a:r>
                <a:r>
                  <a:rPr lang="en-US" sz="1200" i="1" dirty="0">
                    <a:solidFill>
                      <a:srgbClr val="002060"/>
                    </a:solidFill>
                    <a:latin typeface="Calibri" panose="020F0502020204030204" pitchFamily="34" charset="0"/>
                    <a:cs typeface="Calibri" panose="020F0502020204030204" pitchFamily="34" charset="0"/>
                  </a:rPr>
                  <a:t>= [3s, 7s] (steps of 1s)       	    Recover rate x =  [0%, 100%]</a:t>
                </a:r>
                <a:endParaRPr lang="en-GB" sz="1200" i="1" dirty="0">
                  <a:solidFill>
                    <a:srgbClr val="002060"/>
                  </a:solidFill>
                  <a:latin typeface="Calibri" panose="020F0502020204030204" pitchFamily="34" charset="0"/>
                  <a:cs typeface="Calibri" panose="020F0502020204030204" pitchFamily="34" charset="0"/>
                </a:endParaRPr>
              </a:p>
              <a:p>
                <a:pPr marL="285750" indent="-285750" algn="ctr">
                  <a:buFont typeface="Arial" panose="020B0604020202020204" pitchFamily="34" charset="0"/>
                  <a:buChar char="•"/>
                </a:pPr>
                <a:r>
                  <a:rPr lang="en-US" sz="1200" b="1" dirty="0">
                    <a:solidFill>
                      <a:srgbClr val="002060"/>
                    </a:solidFill>
                    <a:ea typeface="Cambria Math" panose="02040503050406030204" pitchFamily="18" charset="0"/>
                  </a:rPr>
                  <a:t>Hard Game Mode :	</a:t>
                </a:r>
                <a14:m>
                  <m:oMath xmlns:m="http://schemas.openxmlformats.org/officeDocument/2006/math">
                    <m:f>
                      <m:fPr>
                        <m:ctrlPr>
                          <a:rPr lang="en-US" sz="1200" i="1" smtClean="0">
                            <a:solidFill>
                              <a:srgbClr val="002060"/>
                            </a:solidFill>
                            <a:latin typeface="Cambria Math" panose="02040503050406030204" pitchFamily="18" charset="0"/>
                            <a:ea typeface="Cambria Math" panose="02040503050406030204" pitchFamily="18" charset="0"/>
                          </a:rPr>
                        </m:ctrlPr>
                      </m:fPr>
                      <m:num>
                        <m:r>
                          <a:rPr lang="en-US" sz="1200" b="0" i="1">
                            <a:solidFill>
                              <a:srgbClr val="002060"/>
                            </a:solidFill>
                            <a:latin typeface="Cambria Math" panose="02040503050406030204" pitchFamily="18" charset="0"/>
                            <a:ea typeface="Cambria Math" panose="02040503050406030204" pitchFamily="18" charset="0"/>
                          </a:rPr>
                          <m:t>1</m:t>
                        </m:r>
                      </m:num>
                      <m:den>
                        <m:sSub>
                          <m:sSubPr>
                            <m:ctrlPr>
                              <a:rPr lang="en-US" sz="1200" i="1" smtClean="0">
                                <a:solidFill>
                                  <a:srgbClr val="002060"/>
                                </a:solidFill>
                                <a:latin typeface="Cambria Math" panose="02040503050406030204" pitchFamily="18" charset="0"/>
                                <a:ea typeface="Cambria Math" panose="02040503050406030204" pitchFamily="18" charset="0"/>
                              </a:rPr>
                            </m:ctrlPr>
                          </m:sSubPr>
                          <m:e>
                            <m:r>
                              <m:rPr>
                                <m:nor/>
                              </m:rPr>
                              <a:rPr lang="el-GR" sz="120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λ</m:t>
                            </m:r>
                          </m:e>
                          <m:sub>
                            <m:r>
                              <a:rPr lang="it-IT" sz="1200" b="0" i="1" smtClean="0">
                                <a:solidFill>
                                  <a:srgbClr val="002060"/>
                                </a:solidFill>
                                <a:latin typeface="Cambria Math" panose="02040503050406030204" pitchFamily="18" charset="0"/>
                                <a:ea typeface="Cambria Math" panose="02040503050406030204" pitchFamily="18" charset="0"/>
                              </a:rPr>
                              <m:t>𝑏</m:t>
                            </m:r>
                          </m:sub>
                        </m:sSub>
                      </m:den>
                    </m:f>
                  </m:oMath>
                </a14:m>
                <a:r>
                  <a:rPr lang="en-US" sz="1200" i="1" dirty="0">
                    <a:solidFill>
                      <a:srgbClr val="002060"/>
                    </a:solidFill>
                    <a:latin typeface="Calibri" panose="020F0502020204030204" pitchFamily="34" charset="0"/>
                    <a:cs typeface="Calibri" panose="020F0502020204030204" pitchFamily="34" charset="0"/>
                  </a:rPr>
                  <a:t> = 20s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𝑏</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[7.5s, 10s] (steps of 0.5s)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en-US" sz="1200" i="1">
                                <a:solidFill>
                                  <a:srgbClr val="002060"/>
                                </a:solidFill>
                                <a:latin typeface="Cambria Math" panose="02040503050406030204" pitchFamily="18" charset="0"/>
                                <a:ea typeface="Cambria Math" panose="02040503050406030204" pitchFamily="18" charset="0"/>
                              </a:rPr>
                            </m:ctrlPr>
                          </m:sSubPr>
                          <m:e>
                            <m:r>
                              <m:rPr>
                                <m:nor/>
                              </m:rPr>
                              <a:rPr lang="el-GR" sz="1200" i="1">
                                <a:solidFill>
                                  <a:srgbClr val="002060"/>
                                </a:solidFill>
                                <a:latin typeface="Cambria Math" panose="02040503050406030204" pitchFamily="18" charset="0"/>
                                <a:ea typeface="Cambria Math" panose="02040503050406030204" pitchFamily="18" charset="0"/>
                              </a:rPr>
                              <m:t>λ</m:t>
                            </m:r>
                          </m:e>
                          <m:sub>
                            <m:r>
                              <a:rPr lang="it-IT" sz="1200" i="1">
                                <a:solidFill>
                                  <a:srgbClr val="002060"/>
                                </a:solidFill>
                                <a:latin typeface="Cambria Math" panose="02040503050406030204" pitchFamily="18" charset="0"/>
                                <a:ea typeface="Cambria Math" panose="02040503050406030204" pitchFamily="18" charset="0"/>
                              </a:rPr>
                              <m:t>𝑚</m:t>
                            </m:r>
                          </m:sub>
                        </m:sSub>
                      </m:den>
                    </m:f>
                    <m:r>
                      <a:rPr lang="it-IT" sz="1200" i="1">
                        <a:solidFill>
                          <a:srgbClr val="002060"/>
                        </a:solidFill>
                        <a:latin typeface="Cambria Math" panose="02040503050406030204" pitchFamily="18" charset="0"/>
                        <a:ea typeface="Cambria Math" panose="02040503050406030204" pitchFamily="18" charset="0"/>
                      </a:rPr>
                      <m:t> </m:t>
                    </m:r>
                  </m:oMath>
                </a14:m>
                <a:r>
                  <a:rPr lang="en-US" sz="1200" i="1" dirty="0">
                    <a:solidFill>
                      <a:srgbClr val="002060"/>
                    </a:solidFill>
                    <a:latin typeface="Calibri" panose="020F0502020204030204" pitchFamily="34" charset="0"/>
                    <a:cs typeface="Calibri" panose="020F0502020204030204" pitchFamily="34" charset="0"/>
                  </a:rPr>
                  <a:t>= 10s         </a:t>
                </a:r>
                <a14:m>
                  <m:oMath xmlns:m="http://schemas.openxmlformats.org/officeDocument/2006/math">
                    <m:f>
                      <m:fPr>
                        <m:ctrlPr>
                          <a:rPr lang="en-US" sz="1200" i="1">
                            <a:solidFill>
                              <a:srgbClr val="002060"/>
                            </a:solidFill>
                            <a:latin typeface="Cambria Math" panose="02040503050406030204" pitchFamily="18" charset="0"/>
                            <a:ea typeface="Cambria Math" panose="02040503050406030204" pitchFamily="18" charset="0"/>
                          </a:rPr>
                        </m:ctrlPr>
                      </m:fPr>
                      <m:num>
                        <m:r>
                          <a:rPr lang="en-US" sz="1200" i="1">
                            <a:solidFill>
                              <a:srgbClr val="002060"/>
                            </a:solidFill>
                            <a:latin typeface="Cambria Math" panose="02040503050406030204" pitchFamily="18" charset="0"/>
                            <a:ea typeface="Cambria Math" panose="02040503050406030204" pitchFamily="18" charset="0"/>
                          </a:rPr>
                          <m:t>1</m:t>
                        </m:r>
                      </m:num>
                      <m:den>
                        <m:sSub>
                          <m:sSubPr>
                            <m:ctrlPr>
                              <a:rPr lang="it-IT" sz="1200" i="1">
                                <a:solidFill>
                                  <a:srgbClr val="002060"/>
                                </a:solidFill>
                                <a:latin typeface="Cambria Math" panose="02040503050406030204" pitchFamily="18" charset="0"/>
                                <a:ea typeface="Cambria Math" panose="02040503050406030204" pitchFamily="18" charset="0"/>
                              </a:rPr>
                            </m:ctrlPr>
                          </m:sSubPr>
                          <m:e>
                            <m:r>
                              <m:rPr>
                                <m:nor/>
                              </m:rPr>
                              <a:rPr lang="es-ES" sz="1200" i="1">
                                <a:solidFill>
                                  <a:srgbClr val="002060"/>
                                </a:solidFill>
                                <a:latin typeface="Cambria Math" panose="02040503050406030204" pitchFamily="18" charset="0"/>
                                <a:ea typeface="Cambria Math" panose="02040503050406030204" pitchFamily="18" charset="0"/>
                              </a:rPr>
                              <m:t>µ</m:t>
                            </m:r>
                          </m:e>
                          <m:sub>
                            <m:r>
                              <a:rPr lang="it-IT" sz="1200" i="1">
                                <a:solidFill>
                                  <a:srgbClr val="002060"/>
                                </a:solidFill>
                                <a:latin typeface="Cambria Math" panose="02040503050406030204" pitchFamily="18" charset="0"/>
                                <a:ea typeface="Cambria Math" panose="02040503050406030204" pitchFamily="18" charset="0"/>
                              </a:rPr>
                              <m:t>𝑚</m:t>
                            </m:r>
                          </m:sub>
                        </m:sSub>
                      </m:den>
                    </m:f>
                  </m:oMath>
                </a14:m>
                <a:r>
                  <a:rPr lang="en-GB" sz="1200" i="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a:t>
                </a:r>
                <a:r>
                  <a:rPr lang="en-US" sz="1200" i="1" dirty="0">
                    <a:solidFill>
                      <a:srgbClr val="002060"/>
                    </a:solidFill>
                    <a:latin typeface="Calibri" panose="020F0502020204030204" pitchFamily="34" charset="0"/>
                    <a:cs typeface="Calibri" panose="020F0502020204030204" pitchFamily="34" charset="0"/>
                  </a:rPr>
                  <a:t>= [3, 7s] (steps of 1s)       	    Recover rate x =  [0%, 100%]</a:t>
                </a:r>
                <a:endParaRPr lang="en-GB" sz="1200" i="1" dirty="0">
                  <a:solidFill>
                    <a:srgbClr val="002060"/>
                  </a:solidFill>
                  <a:latin typeface="Calibri" panose="020F0502020204030204" pitchFamily="34" charset="0"/>
                  <a:cs typeface="Calibri" panose="020F0502020204030204" pitchFamily="34" charset="0"/>
                </a:endParaRPr>
              </a:p>
            </p:txBody>
          </p:sp>
        </mc:Choice>
        <mc:Fallback xmlns="">
          <p:sp>
            <p:nvSpPr>
              <p:cNvPr id="7" name="CasellaDiTesto 6">
                <a:extLst>
                  <a:ext uri="{FF2B5EF4-FFF2-40B4-BE49-F238E27FC236}">
                    <a16:creationId xmlns:a16="http://schemas.microsoft.com/office/drawing/2014/main" id="{BC6D79A7-E2C0-8B6F-7AE0-466D2E6AB600}"/>
                  </a:ext>
                </a:extLst>
              </p:cNvPr>
              <p:cNvSpPr txBox="1">
                <a:spLocks noRot="1" noChangeAspect="1" noMove="1" noResize="1" noEditPoints="1" noAdjustHandles="1" noChangeArrowheads="1" noChangeShapeType="1" noTextEdit="1"/>
              </p:cNvSpPr>
              <p:nvPr/>
            </p:nvSpPr>
            <p:spPr>
              <a:xfrm>
                <a:off x="1318805" y="543222"/>
                <a:ext cx="9552039" cy="965072"/>
              </a:xfrm>
              <a:prstGeom prst="rect">
                <a:avLst/>
              </a:prstGeom>
              <a:blipFill>
                <a:blip r:embed="rId3"/>
                <a:stretch>
                  <a:fillRect b="-633"/>
                </a:stretch>
              </a:blipFill>
            </p:spPr>
            <p:txBody>
              <a:bodyPr/>
              <a:lstStyle/>
              <a:p>
                <a:r>
                  <a:rPr lang="es-ES">
                    <a:noFill/>
                  </a:rPr>
                  <a:t> </a:t>
                </a:r>
              </a:p>
            </p:txBody>
          </p:sp>
        </mc:Fallback>
      </mc:AlternateContent>
      <p:pic>
        <p:nvPicPr>
          <p:cNvPr id="36" name="Immagine 35" descr="Immagine che contiene grafico&#10;&#10;Descrizione generata automaticamente">
            <a:extLst>
              <a:ext uri="{FF2B5EF4-FFF2-40B4-BE49-F238E27FC236}">
                <a16:creationId xmlns:a16="http://schemas.microsoft.com/office/drawing/2014/main" id="{FE209E3C-F158-4341-5981-C69DD5AC1E19}"/>
              </a:ext>
            </a:extLst>
          </p:cNvPr>
          <p:cNvPicPr>
            <a:picLocks noChangeAspect="1"/>
          </p:cNvPicPr>
          <p:nvPr/>
        </p:nvPicPr>
        <p:blipFill>
          <a:blip r:embed="rId4"/>
          <a:stretch>
            <a:fillRect/>
          </a:stretch>
        </p:blipFill>
        <p:spPr>
          <a:xfrm>
            <a:off x="240890" y="1749518"/>
            <a:ext cx="3678955" cy="2296790"/>
          </a:xfrm>
          <a:prstGeom prst="rect">
            <a:avLst/>
          </a:prstGeom>
          <a:ln>
            <a:noFill/>
          </a:ln>
          <a:effectLst>
            <a:outerShdw blurRad="292100" dist="139700" dir="2700000" algn="tl" rotWithShape="0">
              <a:srgbClr val="333333">
                <a:alpha val="65000"/>
              </a:srgbClr>
            </a:outerShdw>
          </a:effectLst>
        </p:spPr>
      </p:pic>
      <p:pic>
        <p:nvPicPr>
          <p:cNvPr id="38" name="Immagine 37">
            <a:extLst>
              <a:ext uri="{FF2B5EF4-FFF2-40B4-BE49-F238E27FC236}">
                <a16:creationId xmlns:a16="http://schemas.microsoft.com/office/drawing/2014/main" id="{37FF2EFD-7DCF-DB69-77CE-D8646686C00F}"/>
              </a:ext>
            </a:extLst>
          </p:cNvPr>
          <p:cNvPicPr>
            <a:picLocks noChangeAspect="1"/>
          </p:cNvPicPr>
          <p:nvPr/>
        </p:nvPicPr>
        <p:blipFill>
          <a:blip r:embed="rId5"/>
          <a:stretch>
            <a:fillRect/>
          </a:stretch>
        </p:blipFill>
        <p:spPr>
          <a:xfrm>
            <a:off x="8272154" y="1749518"/>
            <a:ext cx="3678955" cy="2296790"/>
          </a:xfrm>
          <a:prstGeom prst="rect">
            <a:avLst/>
          </a:prstGeom>
          <a:ln>
            <a:noFill/>
          </a:ln>
          <a:effectLst>
            <a:outerShdw blurRad="292100" dist="139700" dir="2700000" algn="tl" rotWithShape="0">
              <a:srgbClr val="333333">
                <a:alpha val="65000"/>
              </a:srgbClr>
            </a:outerShdw>
          </a:effectLst>
        </p:spPr>
      </p:pic>
      <p:pic>
        <p:nvPicPr>
          <p:cNvPr id="40" name="Immagine 39" descr="Immagine che contiene grafico&#10;&#10;Descrizione generata automaticamente">
            <a:extLst>
              <a:ext uri="{FF2B5EF4-FFF2-40B4-BE49-F238E27FC236}">
                <a16:creationId xmlns:a16="http://schemas.microsoft.com/office/drawing/2014/main" id="{91DEC136-9A7D-ADA8-764C-F66405F362ED}"/>
              </a:ext>
            </a:extLst>
          </p:cNvPr>
          <p:cNvPicPr>
            <a:picLocks noChangeAspect="1"/>
          </p:cNvPicPr>
          <p:nvPr/>
        </p:nvPicPr>
        <p:blipFill>
          <a:blip r:embed="rId6"/>
          <a:stretch>
            <a:fillRect/>
          </a:stretch>
        </p:blipFill>
        <p:spPr>
          <a:xfrm>
            <a:off x="4255348" y="3776763"/>
            <a:ext cx="3815431" cy="2296790"/>
          </a:xfrm>
          <a:prstGeom prst="rect">
            <a:avLst/>
          </a:prstGeom>
          <a:ln>
            <a:noFill/>
          </a:ln>
          <a:effectLst>
            <a:outerShdw blurRad="292100" dist="139700" dir="2700000" algn="tl" rotWithShape="0">
              <a:srgbClr val="333333">
                <a:alpha val="65000"/>
              </a:srgbClr>
            </a:outerShdw>
          </a:effectLst>
        </p:spPr>
      </p:pic>
      <p:sp>
        <p:nvSpPr>
          <p:cNvPr id="41" name="CasellaDiTesto 40">
            <a:extLst>
              <a:ext uri="{FF2B5EF4-FFF2-40B4-BE49-F238E27FC236}">
                <a16:creationId xmlns:a16="http://schemas.microsoft.com/office/drawing/2014/main" id="{C31293F8-8A77-37B8-C717-03A7143C5215}"/>
              </a:ext>
            </a:extLst>
          </p:cNvPr>
          <p:cNvSpPr txBox="1">
            <a:spLocks/>
          </p:cNvSpPr>
          <p:nvPr/>
        </p:nvSpPr>
        <p:spPr>
          <a:xfrm>
            <a:off x="240889" y="4254021"/>
            <a:ext cx="3678955"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002060"/>
                </a:solidFill>
                <a:ea typeface="Cambria Math" panose="02040503050406030204" pitchFamily="18" charset="0"/>
              </a:rPr>
              <a:t>Easy Game Mode Throughput Results : </a:t>
            </a:r>
            <a:r>
              <a:rPr lang="en-US" sz="1200" dirty="0">
                <a:solidFill>
                  <a:srgbClr val="002060"/>
                </a:solidFill>
                <a:latin typeface="Calibri" panose="020F0502020204030204" pitchFamily="34" charset="0"/>
                <a:ea typeface="Cambria Math" panose="02040503050406030204" pitchFamily="18" charset="0"/>
                <a:cs typeface="Calibri" panose="020F0502020204030204" pitchFamily="34" charset="0"/>
              </a:rPr>
              <a:t>The results are almost identical among the various experiments</a:t>
            </a:r>
            <a:endParaRPr lang="en-GB" sz="120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p:sp>
        <p:nvSpPr>
          <p:cNvPr id="42" name="CasellaDiTesto 41">
            <a:extLst>
              <a:ext uri="{FF2B5EF4-FFF2-40B4-BE49-F238E27FC236}">
                <a16:creationId xmlns:a16="http://schemas.microsoft.com/office/drawing/2014/main" id="{6B65A13B-3FF6-1D68-90EF-85511B8B6B40}"/>
              </a:ext>
            </a:extLst>
          </p:cNvPr>
          <p:cNvSpPr txBox="1">
            <a:spLocks/>
          </p:cNvSpPr>
          <p:nvPr/>
        </p:nvSpPr>
        <p:spPr>
          <a:xfrm>
            <a:off x="4255348" y="1759004"/>
            <a:ext cx="3678955" cy="830997"/>
          </a:xfrm>
          <a:prstGeom prst="rect">
            <a:avLst/>
          </a:prstGeom>
          <a:noFill/>
        </p:spPr>
        <p:txBody>
          <a:bodyPr wrap="square" rtlCol="0">
            <a:spAutoFit/>
          </a:bodyPr>
          <a:lstStyle/>
          <a:p>
            <a:pPr algn="l"/>
            <a:r>
              <a:rPr lang="en-US" sz="1200" b="1" dirty="0">
                <a:solidFill>
                  <a:srgbClr val="002060"/>
                </a:solidFill>
                <a:ea typeface="Cambria Math" panose="02040503050406030204" pitchFamily="18" charset="0"/>
              </a:rPr>
              <a:t>Medium Game Mode Throughput Results : </a:t>
            </a:r>
            <a:r>
              <a:rPr lang="en-US" sz="1200" b="0" i="0" u="none" strike="noStrike" baseline="0" dirty="0">
                <a:solidFill>
                  <a:srgbClr val="002060"/>
                </a:solidFill>
                <a:latin typeface="Calibri" panose="020F0502020204030204" pitchFamily="34" charset="0"/>
                <a:cs typeface="Calibri" panose="020F0502020204030204" pitchFamily="34" charset="0"/>
              </a:rPr>
              <a:t>it could take up to 12.5 seconds to defeat a minion (throughput equal to 0.08s), which, for long simulations, could be relevant for the overall performance </a:t>
            </a:r>
            <a:r>
              <a:rPr lang="es-ES" sz="1200" b="0" i="0" u="none" strike="noStrike" baseline="0" dirty="0">
                <a:solidFill>
                  <a:srgbClr val="002060"/>
                </a:solidFill>
                <a:latin typeface="Calibri" panose="020F0502020204030204" pitchFamily="34" charset="0"/>
                <a:cs typeface="Calibri" panose="020F0502020204030204" pitchFamily="34" charset="0"/>
              </a:rPr>
              <a:t>of the system.</a:t>
            </a:r>
            <a:r>
              <a:rPr lang="en-US" sz="1200" b="1"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endParaRPr lang="en-GB" sz="1200" i="1" dirty="0">
              <a:solidFill>
                <a:srgbClr val="002060"/>
              </a:solidFill>
              <a:latin typeface="Calibri" panose="020F0502020204030204" pitchFamily="34" charset="0"/>
              <a:cs typeface="Calibri" panose="020F0502020204030204" pitchFamily="34" charset="0"/>
            </a:endParaRPr>
          </a:p>
        </p:txBody>
      </p:sp>
      <p:sp>
        <p:nvSpPr>
          <p:cNvPr id="43" name="CasellaDiTesto 42">
            <a:extLst>
              <a:ext uri="{FF2B5EF4-FFF2-40B4-BE49-F238E27FC236}">
                <a16:creationId xmlns:a16="http://schemas.microsoft.com/office/drawing/2014/main" id="{01F7F8C3-AAF3-D00E-EE5E-BABDE1795EFD}"/>
              </a:ext>
            </a:extLst>
          </p:cNvPr>
          <p:cNvSpPr txBox="1">
            <a:spLocks/>
          </p:cNvSpPr>
          <p:nvPr/>
        </p:nvSpPr>
        <p:spPr>
          <a:xfrm>
            <a:off x="8272154" y="4254021"/>
            <a:ext cx="3678955" cy="1200329"/>
          </a:xfrm>
          <a:prstGeom prst="rect">
            <a:avLst/>
          </a:prstGeom>
          <a:noFill/>
        </p:spPr>
        <p:txBody>
          <a:bodyPr wrap="square" rtlCol="0">
            <a:spAutoFit/>
          </a:bodyPr>
          <a:lstStyle/>
          <a:p>
            <a:pPr algn="l"/>
            <a:r>
              <a:rPr lang="en-US" sz="1200" b="1" dirty="0">
                <a:solidFill>
                  <a:srgbClr val="002060"/>
                </a:solidFill>
                <a:ea typeface="Cambria Math" panose="02040503050406030204" pitchFamily="18" charset="0"/>
              </a:rPr>
              <a:t>Hard Game Mode Throughput Results: </a:t>
            </a:r>
            <a:r>
              <a:rPr lang="en-US" sz="1200" b="0" i="0" u="none" strike="noStrike" baseline="0" dirty="0">
                <a:solidFill>
                  <a:srgbClr val="002060"/>
                </a:solidFill>
                <a:latin typeface="Calibri" panose="020F0502020204030204" pitchFamily="34" charset="0"/>
                <a:cs typeface="Calibri" panose="020F0502020204030204" pitchFamily="34" charset="0"/>
              </a:rPr>
              <a:t>the minion throughput shows a further drop, due to the increase in the bosses mean service time values employed in the hard game mode. the throughput value reached approximately 0.065s, i.e. 1 minion defeated </a:t>
            </a:r>
            <a:r>
              <a:rPr lang="es-ES" sz="1200" b="0" i="0" u="none" strike="noStrike" baseline="0" dirty="0">
                <a:solidFill>
                  <a:srgbClr val="002060"/>
                </a:solidFill>
                <a:latin typeface="Calibri" panose="020F0502020204030204" pitchFamily="34" charset="0"/>
                <a:cs typeface="Calibri" panose="020F0502020204030204" pitchFamily="34" charset="0"/>
              </a:rPr>
              <a:t>every 15 seconds.</a:t>
            </a:r>
            <a:endParaRPr lang="en-GB" sz="1200" i="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80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82352"/>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Simulation</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Experiments</a:t>
            </a:r>
            <a:r>
              <a:rPr lang="it-IT" dirty="0">
                <a:solidFill>
                  <a:srgbClr val="002060"/>
                </a:solidFill>
                <a:latin typeface="Calibri" panose="020F0502020204030204" pitchFamily="34" charset="0"/>
                <a:cs typeface="Calibri" panose="020F0502020204030204" pitchFamily="34" charset="0"/>
              </a:rPr>
              <a:t> – </a:t>
            </a:r>
            <a:r>
              <a:rPr lang="it-IT" dirty="0" err="1">
                <a:solidFill>
                  <a:srgbClr val="002060"/>
                </a:solidFill>
                <a:latin typeface="Calibri" panose="020F0502020204030204" pitchFamily="34" charset="0"/>
                <a:cs typeface="Calibri" panose="020F0502020204030204" pitchFamily="34" charset="0"/>
              </a:rPr>
              <a:t>Mean</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Waiting</a:t>
            </a:r>
            <a:r>
              <a:rPr lang="it-IT" dirty="0">
                <a:solidFill>
                  <a:srgbClr val="002060"/>
                </a:solidFill>
                <a:latin typeface="Calibri" panose="020F0502020204030204" pitchFamily="34" charset="0"/>
                <a:cs typeface="Calibri" panose="020F0502020204030204" pitchFamily="34" charset="0"/>
              </a:rPr>
              <a:t> Time E[W]</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noProof="0" dirty="0">
                <a:solidFill>
                  <a:srgbClr val="002060"/>
                </a:solidFill>
                <a:latin typeface="Calibri" panose="020F0502020204030204" pitchFamily="34" charset="0"/>
                <a:cs typeface="Calibri" panose="020F0502020204030204" pitchFamily="34" charset="0"/>
              </a:rPr>
              <a:t>10</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pic>
        <p:nvPicPr>
          <p:cNvPr id="7" name="Immagine 6">
            <a:extLst>
              <a:ext uri="{FF2B5EF4-FFF2-40B4-BE49-F238E27FC236}">
                <a16:creationId xmlns:a16="http://schemas.microsoft.com/office/drawing/2014/main" id="{2C050A6C-357D-8D9F-9A2C-3471C800F3E6}"/>
              </a:ext>
            </a:extLst>
          </p:cNvPr>
          <p:cNvPicPr>
            <a:picLocks noChangeAspect="1"/>
          </p:cNvPicPr>
          <p:nvPr/>
        </p:nvPicPr>
        <p:blipFill>
          <a:blip r:embed="rId3"/>
          <a:stretch>
            <a:fillRect/>
          </a:stretch>
        </p:blipFill>
        <p:spPr>
          <a:xfrm>
            <a:off x="60762" y="843215"/>
            <a:ext cx="3652340" cy="2313012"/>
          </a:xfrm>
          <a:prstGeom prst="rect">
            <a:avLst/>
          </a:prstGeom>
          <a:ln>
            <a:noFill/>
          </a:ln>
          <a:effectLst>
            <a:outerShdw blurRad="292100" dist="139700" dir="2700000" algn="tl" rotWithShape="0">
              <a:srgbClr val="333333">
                <a:alpha val="65000"/>
              </a:srgbClr>
            </a:outerShdw>
          </a:effectLst>
        </p:spPr>
      </p:pic>
      <p:pic>
        <p:nvPicPr>
          <p:cNvPr id="12" name="Immagine 11" descr="Immagine che contiene testo, schermata, linea, Diagramma&#10;&#10;Descrizione generata automaticamente">
            <a:extLst>
              <a:ext uri="{FF2B5EF4-FFF2-40B4-BE49-F238E27FC236}">
                <a16:creationId xmlns:a16="http://schemas.microsoft.com/office/drawing/2014/main" id="{5F448567-1984-D9BE-0DCE-C763D2AAC176}"/>
              </a:ext>
            </a:extLst>
          </p:cNvPr>
          <p:cNvPicPr>
            <a:picLocks noChangeAspect="1"/>
          </p:cNvPicPr>
          <p:nvPr/>
        </p:nvPicPr>
        <p:blipFill>
          <a:blip r:embed="rId4"/>
          <a:stretch>
            <a:fillRect/>
          </a:stretch>
        </p:blipFill>
        <p:spPr>
          <a:xfrm>
            <a:off x="4029958" y="843215"/>
            <a:ext cx="3833955" cy="2313012"/>
          </a:xfrm>
          <a:prstGeom prst="rect">
            <a:avLst/>
          </a:prstGeom>
          <a:ln>
            <a:noFill/>
          </a:ln>
          <a:effectLst>
            <a:outerShdw blurRad="292100" dist="139700" dir="2700000" algn="tl" rotWithShape="0">
              <a:srgbClr val="333333">
                <a:alpha val="65000"/>
              </a:srgbClr>
            </a:outerShdw>
          </a:effectLst>
        </p:spPr>
      </p:pic>
      <p:pic>
        <p:nvPicPr>
          <p:cNvPr id="16" name="Immagine 15" descr="Immagine che contiene linea, schermata, testo, Diagramma&#10;&#10;Descrizione generata automaticamente">
            <a:extLst>
              <a:ext uri="{FF2B5EF4-FFF2-40B4-BE49-F238E27FC236}">
                <a16:creationId xmlns:a16="http://schemas.microsoft.com/office/drawing/2014/main" id="{733CECDB-D0C4-7A3C-1159-7C75A86B830C}"/>
              </a:ext>
            </a:extLst>
          </p:cNvPr>
          <p:cNvPicPr>
            <a:picLocks noChangeAspect="1"/>
          </p:cNvPicPr>
          <p:nvPr/>
        </p:nvPicPr>
        <p:blipFill>
          <a:blip r:embed="rId5"/>
          <a:stretch>
            <a:fillRect/>
          </a:stretch>
        </p:blipFill>
        <p:spPr>
          <a:xfrm>
            <a:off x="8180769" y="843215"/>
            <a:ext cx="3946358" cy="2314912"/>
          </a:xfrm>
          <a:prstGeom prst="rect">
            <a:avLst/>
          </a:prstGeom>
          <a:ln>
            <a:noFill/>
          </a:ln>
          <a:effectLst>
            <a:outerShdw blurRad="292100" dist="139700" dir="2700000" algn="tl" rotWithShape="0">
              <a:srgbClr val="333333">
                <a:alpha val="65000"/>
              </a:srgbClr>
            </a:outerShdw>
          </a:effectLst>
        </p:spPr>
      </p:pic>
      <p:pic>
        <p:nvPicPr>
          <p:cNvPr id="19" name="Immagine 18" descr="Immagine che contiene testo, linea, schermata, Diagramma&#10;&#10;Descrizione generata automaticamente">
            <a:extLst>
              <a:ext uri="{FF2B5EF4-FFF2-40B4-BE49-F238E27FC236}">
                <a16:creationId xmlns:a16="http://schemas.microsoft.com/office/drawing/2014/main" id="{BB150773-FC96-1A61-2C2A-D78F9DC6F57E}"/>
              </a:ext>
            </a:extLst>
          </p:cNvPr>
          <p:cNvPicPr>
            <a:picLocks noChangeAspect="1"/>
          </p:cNvPicPr>
          <p:nvPr/>
        </p:nvPicPr>
        <p:blipFill>
          <a:blip r:embed="rId6"/>
          <a:stretch>
            <a:fillRect/>
          </a:stretch>
        </p:blipFill>
        <p:spPr>
          <a:xfrm>
            <a:off x="1196298" y="3731268"/>
            <a:ext cx="3969687" cy="2220624"/>
          </a:xfrm>
          <a:prstGeom prst="rect">
            <a:avLst/>
          </a:prstGeom>
          <a:ln>
            <a:noFill/>
          </a:ln>
          <a:effectLst>
            <a:outerShdw blurRad="292100" dist="139700" dir="2700000" algn="tl" rotWithShape="0">
              <a:srgbClr val="333333">
                <a:alpha val="65000"/>
              </a:srgbClr>
            </a:outerShdw>
          </a:effectLst>
        </p:spPr>
      </p:pic>
      <p:pic>
        <p:nvPicPr>
          <p:cNvPr id="21" name="Immagine 20" descr="Immagine che contiene testo, schermata, linea, Diagramma&#10;&#10;Descrizione generata automaticamente">
            <a:extLst>
              <a:ext uri="{FF2B5EF4-FFF2-40B4-BE49-F238E27FC236}">
                <a16:creationId xmlns:a16="http://schemas.microsoft.com/office/drawing/2014/main" id="{F59BE702-01A4-FE18-3F08-E39110A2CC06}"/>
              </a:ext>
            </a:extLst>
          </p:cNvPr>
          <p:cNvPicPr>
            <a:picLocks noChangeAspect="1"/>
          </p:cNvPicPr>
          <p:nvPr/>
        </p:nvPicPr>
        <p:blipFill>
          <a:blip r:embed="rId7"/>
          <a:stretch>
            <a:fillRect/>
          </a:stretch>
        </p:blipFill>
        <p:spPr>
          <a:xfrm>
            <a:off x="7026017" y="3729369"/>
            <a:ext cx="3946358" cy="2218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993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82352"/>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Simulation</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Experiments</a:t>
            </a:r>
            <a:r>
              <a:rPr lang="it-IT" dirty="0">
                <a:solidFill>
                  <a:srgbClr val="002060"/>
                </a:solidFill>
                <a:latin typeface="Calibri" panose="020F0502020204030204" pitchFamily="34" charset="0"/>
                <a:cs typeface="Calibri" panose="020F0502020204030204" pitchFamily="34" charset="0"/>
              </a:rPr>
              <a:t> – </a:t>
            </a:r>
            <a:r>
              <a:rPr lang="it-IT" dirty="0" err="1">
                <a:solidFill>
                  <a:srgbClr val="002060"/>
                </a:solidFill>
                <a:latin typeface="Calibri" panose="020F0502020204030204" pitchFamily="34" charset="0"/>
                <a:cs typeface="Calibri" panose="020F0502020204030204" pitchFamily="34" charset="0"/>
              </a:rPr>
              <a:t>Recover</a:t>
            </a:r>
            <a:r>
              <a:rPr lang="it-IT" dirty="0">
                <a:solidFill>
                  <a:srgbClr val="002060"/>
                </a:solidFill>
                <a:latin typeface="Calibri" panose="020F0502020204030204" pitchFamily="34" charset="0"/>
                <a:cs typeface="Calibri" panose="020F0502020204030204" pitchFamily="34" charset="0"/>
              </a:rPr>
              <a:t> Rate x </a:t>
            </a:r>
            <a:r>
              <a:rPr lang="it-IT" dirty="0" err="1">
                <a:solidFill>
                  <a:srgbClr val="002060"/>
                </a:solidFill>
                <a:latin typeface="Calibri" panose="020F0502020204030204" pitchFamily="34" charset="0"/>
                <a:cs typeface="Calibri" panose="020F0502020204030204" pitchFamily="34" charset="0"/>
              </a:rPr>
              <a:t>Effect</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noProof="0" dirty="0">
                <a:solidFill>
                  <a:srgbClr val="002060"/>
                </a:solidFill>
                <a:latin typeface="Calibri" panose="020F0502020204030204" pitchFamily="34" charset="0"/>
                <a:cs typeface="Calibri" panose="020F0502020204030204" pitchFamily="34" charset="0"/>
              </a:rPr>
              <a:t>11</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61256E7F-BE7F-05A7-9F8E-DEACEFC4A244}"/>
              </a:ext>
            </a:extLst>
          </p:cNvPr>
          <p:cNvSpPr txBox="1">
            <a:spLocks/>
          </p:cNvSpPr>
          <p:nvPr/>
        </p:nvSpPr>
        <p:spPr>
          <a:xfrm>
            <a:off x="240889" y="595281"/>
            <a:ext cx="11710219" cy="27699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002060"/>
                </a:solidFill>
                <a:ea typeface="Cambria Math" panose="02040503050406030204" pitchFamily="18" charset="0"/>
              </a:rPr>
              <a:t>Medium Game Mode MEAN WAITING TIME E[W]</a:t>
            </a:r>
            <a:endParaRPr lang="en-GB" sz="120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p:sp>
        <p:nvSpPr>
          <p:cNvPr id="9" name="CasellaDiTesto 8">
            <a:extLst>
              <a:ext uri="{FF2B5EF4-FFF2-40B4-BE49-F238E27FC236}">
                <a16:creationId xmlns:a16="http://schemas.microsoft.com/office/drawing/2014/main" id="{9C3E2C63-FF87-975E-D183-D52E7043B968}"/>
              </a:ext>
            </a:extLst>
          </p:cNvPr>
          <p:cNvSpPr txBox="1">
            <a:spLocks/>
          </p:cNvSpPr>
          <p:nvPr/>
        </p:nvSpPr>
        <p:spPr>
          <a:xfrm>
            <a:off x="240888" y="3596359"/>
            <a:ext cx="11710219" cy="27699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002060"/>
                </a:solidFill>
                <a:ea typeface="Cambria Math" panose="02040503050406030204" pitchFamily="18" charset="0"/>
              </a:rPr>
              <a:t>Hard game Mode MEAN WAITING TIME E[W]</a:t>
            </a:r>
            <a:endParaRPr lang="en-GB" sz="120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p:pic>
        <p:nvPicPr>
          <p:cNvPr id="10" name="Immagine 9" descr="Immagine che contiene testo, schermata, linea, Diagramma&#10;&#10;Descrizione generata automaticamente">
            <a:extLst>
              <a:ext uri="{FF2B5EF4-FFF2-40B4-BE49-F238E27FC236}">
                <a16:creationId xmlns:a16="http://schemas.microsoft.com/office/drawing/2014/main" id="{98772E8C-FBC4-9E53-9C87-D799048DFF3D}"/>
              </a:ext>
            </a:extLst>
          </p:cNvPr>
          <p:cNvPicPr>
            <a:picLocks noChangeAspect="1"/>
          </p:cNvPicPr>
          <p:nvPr/>
        </p:nvPicPr>
        <p:blipFill>
          <a:blip r:embed="rId3"/>
          <a:stretch>
            <a:fillRect/>
          </a:stretch>
        </p:blipFill>
        <p:spPr>
          <a:xfrm>
            <a:off x="6671425" y="939804"/>
            <a:ext cx="4078361" cy="2460462"/>
          </a:xfrm>
          <a:prstGeom prst="rect">
            <a:avLst/>
          </a:prstGeom>
          <a:ln>
            <a:noFill/>
          </a:ln>
          <a:effectLst>
            <a:outerShdw blurRad="292100" dist="139700" dir="2700000" algn="tl" rotWithShape="0">
              <a:srgbClr val="333333">
                <a:alpha val="65000"/>
              </a:srgbClr>
            </a:outerShdw>
          </a:effectLst>
        </p:spPr>
      </p:pic>
      <p:pic>
        <p:nvPicPr>
          <p:cNvPr id="14" name="Immagine 13" descr="Immagine che contiene schermata, linea, Diagramma, testo&#10;&#10;Descrizione generata automaticamente">
            <a:extLst>
              <a:ext uri="{FF2B5EF4-FFF2-40B4-BE49-F238E27FC236}">
                <a16:creationId xmlns:a16="http://schemas.microsoft.com/office/drawing/2014/main" id="{83B13529-3BEF-79D8-3446-A88387D129D6}"/>
              </a:ext>
            </a:extLst>
          </p:cNvPr>
          <p:cNvPicPr>
            <a:picLocks noChangeAspect="1"/>
          </p:cNvPicPr>
          <p:nvPr/>
        </p:nvPicPr>
        <p:blipFill>
          <a:blip r:embed="rId4"/>
          <a:stretch>
            <a:fillRect/>
          </a:stretch>
        </p:blipFill>
        <p:spPr>
          <a:xfrm>
            <a:off x="669412" y="968538"/>
            <a:ext cx="4070946" cy="2460462"/>
          </a:xfrm>
          <a:prstGeom prst="rect">
            <a:avLst/>
          </a:prstGeom>
          <a:ln>
            <a:noFill/>
          </a:ln>
          <a:effectLst>
            <a:outerShdw blurRad="292100" dist="139700" dir="2700000" algn="tl" rotWithShape="0">
              <a:srgbClr val="333333">
                <a:alpha val="65000"/>
              </a:srgbClr>
            </a:outerShdw>
          </a:effectLst>
        </p:spPr>
      </p:pic>
      <p:pic>
        <p:nvPicPr>
          <p:cNvPr id="18" name="Immagine 17" descr="Immagine che contiene linea, schermata, testo, Diagramma&#10;&#10;Descrizione generata automaticamente">
            <a:extLst>
              <a:ext uri="{FF2B5EF4-FFF2-40B4-BE49-F238E27FC236}">
                <a16:creationId xmlns:a16="http://schemas.microsoft.com/office/drawing/2014/main" id="{0FFE50B1-A69D-8200-5B67-AFD62008B391}"/>
              </a:ext>
            </a:extLst>
          </p:cNvPr>
          <p:cNvPicPr>
            <a:picLocks noChangeAspect="1"/>
          </p:cNvPicPr>
          <p:nvPr/>
        </p:nvPicPr>
        <p:blipFill>
          <a:blip r:embed="rId5"/>
          <a:stretch>
            <a:fillRect/>
          </a:stretch>
        </p:blipFill>
        <p:spPr>
          <a:xfrm>
            <a:off x="6671425" y="3974639"/>
            <a:ext cx="4084600" cy="2270659"/>
          </a:xfrm>
          <a:prstGeom prst="rect">
            <a:avLst/>
          </a:prstGeom>
          <a:ln>
            <a:noFill/>
          </a:ln>
          <a:effectLst>
            <a:outerShdw blurRad="292100" dist="139700" dir="2700000" algn="tl" rotWithShape="0">
              <a:srgbClr val="333333">
                <a:alpha val="65000"/>
              </a:srgbClr>
            </a:outerShdw>
          </a:effectLst>
        </p:spPr>
      </p:pic>
      <p:pic>
        <p:nvPicPr>
          <p:cNvPr id="20" name="Immagine 19" descr="Immagine che contiene schermata, linea, testo, Parallelo&#10;&#10;Descrizione generata automaticamente">
            <a:extLst>
              <a:ext uri="{FF2B5EF4-FFF2-40B4-BE49-F238E27FC236}">
                <a16:creationId xmlns:a16="http://schemas.microsoft.com/office/drawing/2014/main" id="{DCBFE26B-2AFF-BD40-FE94-FC5199021FCC}"/>
              </a:ext>
            </a:extLst>
          </p:cNvPr>
          <p:cNvPicPr>
            <a:picLocks noChangeAspect="1"/>
          </p:cNvPicPr>
          <p:nvPr/>
        </p:nvPicPr>
        <p:blipFill>
          <a:blip r:embed="rId6"/>
          <a:stretch>
            <a:fillRect/>
          </a:stretch>
        </p:blipFill>
        <p:spPr>
          <a:xfrm>
            <a:off x="682150" y="3979834"/>
            <a:ext cx="4058208" cy="22602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639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44245"/>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Conclusions</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es-ES" sz="1600" noProof="0" dirty="0">
                <a:solidFill>
                  <a:srgbClr val="002060"/>
                </a:solidFill>
                <a:latin typeface="Calibri" panose="020F0502020204030204" pitchFamily="34" charset="0"/>
                <a:cs typeface="Calibri" panose="020F0502020204030204" pitchFamily="34" charset="0"/>
              </a:rPr>
              <a:t>12</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731A5B06-6F27-5E0C-846E-A21EE2E4045F}"/>
              </a:ext>
            </a:extLst>
          </p:cNvPr>
          <p:cNvSpPr txBox="1">
            <a:spLocks/>
          </p:cNvSpPr>
          <p:nvPr/>
        </p:nvSpPr>
        <p:spPr>
          <a:xfrm>
            <a:off x="240889" y="1634947"/>
            <a:ext cx="11710219" cy="2539157"/>
          </a:xfrm>
          <a:prstGeom prst="rect">
            <a:avLst/>
          </a:prstGeom>
          <a:noFill/>
        </p:spPr>
        <p:txBody>
          <a:bodyPr wrap="square" rtlCol="0">
            <a:spAutoFit/>
          </a:bodyPr>
          <a:lstStyle/>
          <a:p>
            <a:pPr marL="285750" indent="-285750">
              <a:spcAft>
                <a:spcPts val="3000"/>
              </a:spcAft>
              <a:buFont typeface="Arial" panose="020B0604020202020204" pitchFamily="34" charset="0"/>
              <a:buChar char="•"/>
            </a:pPr>
            <a:r>
              <a:rPr lang="en-GB" sz="2400" b="1" dirty="0">
                <a:solidFill>
                  <a:srgbClr val="002060"/>
                </a:solidFill>
                <a:ea typeface="Cambria Math" panose="02040503050406030204" pitchFamily="18" charset="0"/>
              </a:rPr>
              <a:t>Why is this study useful and which kind of benefits can it give us?</a:t>
            </a:r>
          </a:p>
          <a:p>
            <a:pPr marL="800100" lvl="1" indent="-342900">
              <a:spcAft>
                <a:spcPts val="1200"/>
              </a:spcAft>
              <a:buFont typeface="+mj-lt"/>
              <a:buAutoNum type="arabicPeriod"/>
            </a:pPr>
            <a:r>
              <a:rPr lang="en-GB" sz="2000" b="0" i="0" u="none" strike="noStrike" baseline="0" dirty="0">
                <a:solidFill>
                  <a:srgbClr val="002060"/>
                </a:solidFill>
                <a:latin typeface="Calibri" panose="020F0502020204030204" pitchFamily="34" charset="0"/>
                <a:cs typeface="Calibri" panose="020F0502020204030204" pitchFamily="34" charset="0"/>
              </a:rPr>
              <a:t>Knowing these results, average game experiences can be estimated, predicting how a game might take place and which goals users would achieve.</a:t>
            </a:r>
          </a:p>
          <a:p>
            <a:pPr marL="800100" lvl="1" indent="-342900">
              <a:buFont typeface="+mj-lt"/>
              <a:buAutoNum type="arabicPeriod"/>
            </a:pPr>
            <a:r>
              <a:rPr lang="en-GB" sz="2000" b="0" i="0" u="none" strike="noStrike" baseline="0" dirty="0">
                <a:solidFill>
                  <a:srgbClr val="002060"/>
                </a:solidFill>
                <a:latin typeface="Calibri" panose="020F0502020204030204" pitchFamily="34" charset="0"/>
                <a:cs typeface="Calibri" panose="020F0502020204030204" pitchFamily="34" charset="0"/>
              </a:rPr>
              <a:t>Being able to study the possible outcomes of a game in advance and set the basic parameters of the game appropriately can improve users performance and, above all, their level of satisfaction and fulfilment, which can be key factors in the success of a videogame.</a:t>
            </a:r>
            <a:endParaRPr lang="en-GB" sz="280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315891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es-ES" sz="1600" noProof="0" dirty="0">
                <a:solidFill>
                  <a:srgbClr val="002060"/>
                </a:solidFill>
                <a:latin typeface="Calibri" panose="020F0502020204030204" pitchFamily="34" charset="0"/>
                <a:cs typeface="Calibri" panose="020F0502020204030204" pitchFamily="34" charset="0"/>
              </a:rPr>
              <a:t>1</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9" name="Titolo 1">
            <a:extLst>
              <a:ext uri="{FF2B5EF4-FFF2-40B4-BE49-F238E27FC236}">
                <a16:creationId xmlns:a16="http://schemas.microsoft.com/office/drawing/2014/main" id="{933F7D90-3D27-B229-F5E5-D328EB1C9DA4}"/>
              </a:ext>
            </a:extLst>
          </p:cNvPr>
          <p:cNvSpPr txBox="1">
            <a:spLocks/>
          </p:cNvSpPr>
          <p:nvPr/>
        </p:nvSpPr>
        <p:spPr>
          <a:xfrm>
            <a:off x="307954" y="186385"/>
            <a:ext cx="11710219" cy="655071"/>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solidFill>
                  <a:srgbClr val="002060"/>
                </a:solidFill>
                <a:latin typeface="Calibri" panose="020F0502020204030204" pitchFamily="34" charset="0"/>
                <a:cs typeface="Calibri" panose="020F0502020204030204" pitchFamily="34" charset="0"/>
              </a:rPr>
              <a:t>Introduction</a:t>
            </a:r>
            <a:r>
              <a:rPr lang="it-IT" dirty="0">
                <a:solidFill>
                  <a:srgbClr val="002060"/>
                </a:solidFill>
                <a:latin typeface="Calibri" panose="020F0502020204030204" pitchFamily="34" charset="0"/>
                <a:cs typeface="Calibri" panose="020F0502020204030204" pitchFamily="34" charset="0"/>
              </a:rPr>
              <a:t> and </a:t>
            </a:r>
            <a:r>
              <a:rPr lang="it-IT" dirty="0" err="1">
                <a:solidFill>
                  <a:srgbClr val="002060"/>
                </a:solidFill>
                <a:latin typeface="Calibri" panose="020F0502020204030204" pitchFamily="34" charset="0"/>
                <a:cs typeface="Calibri" panose="020F0502020204030204" pitchFamily="34" charset="0"/>
              </a:rPr>
              <a:t>Objectives</a:t>
            </a:r>
            <a:endParaRPr lang="es-ES" dirty="0">
              <a:solidFill>
                <a:srgbClr val="002060"/>
              </a:solidFill>
              <a:latin typeface="Calibri" panose="020F050202020403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10C25E5C-E1B5-E6B7-035C-F85DAABFD0F0}"/>
              </a:ext>
            </a:extLst>
          </p:cNvPr>
          <p:cNvSpPr txBox="1">
            <a:spLocks/>
          </p:cNvSpPr>
          <p:nvPr/>
        </p:nvSpPr>
        <p:spPr>
          <a:xfrm>
            <a:off x="280464" y="1133550"/>
            <a:ext cx="11631069" cy="4647426"/>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Problem Description</a:t>
            </a:r>
          </a:p>
          <a:p>
            <a:pPr marL="742950" lvl="1" indent="-28575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A player fights against two type of enemies, minions and bosses, one at a time. A fight lasts until the opponent is defeated.</a:t>
            </a:r>
          </a:p>
          <a:p>
            <a:pPr marL="742950" lvl="1" indent="-28575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When the player is fighting a minion and a boss arrives, the fight against the minion is stopped and the minion is queued again recovering some health.</a:t>
            </a:r>
          </a:p>
          <a:p>
            <a:pPr lvl="1"/>
            <a:endParaRPr lang="en-GB" sz="20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Evaluated Scenario</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Exponential distribution of the interarrival times and fighting times</a:t>
            </a:r>
          </a:p>
          <a:p>
            <a:pPr lvl="1"/>
            <a:endParaRPr lang="en-GB" sz="16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Objectives</a:t>
            </a:r>
            <a:r>
              <a:rPr lang="en-GB" sz="2400" dirty="0">
                <a:solidFill>
                  <a:srgbClr val="002060"/>
                </a:solidFill>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Study the number of minion and bosses fought in the unit of time as a function of the arrival rates</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Study the queueing time of bosses and minions.</a:t>
            </a:r>
          </a:p>
          <a:p>
            <a:pPr lvl="1"/>
            <a:endParaRPr lang="en-GB" sz="16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KPIs (Key Performance Indexes)</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Throughput T </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Mean Waiting Time E[W]</a:t>
            </a:r>
          </a:p>
          <a:p>
            <a:pPr marL="800100" lvl="1" indent="-342900">
              <a:buFont typeface="Arial" panose="020B0604020202020204" pitchFamily="34" charset="0"/>
              <a:buChar char="•"/>
            </a:pPr>
            <a:r>
              <a:rPr lang="en-GB" sz="1600" dirty="0">
                <a:solidFill>
                  <a:srgbClr val="002060"/>
                </a:solidFill>
                <a:latin typeface="Calibri" panose="020F0502020204030204" pitchFamily="34" charset="0"/>
                <a:cs typeface="Calibri" panose="020F0502020204030204" pitchFamily="34" charset="0"/>
              </a:rPr>
              <a:t>Mean Response Time E[R]</a:t>
            </a:r>
          </a:p>
        </p:txBody>
      </p:sp>
    </p:spTree>
    <p:extLst>
      <p:ext uri="{BB962C8B-B14F-4D97-AF65-F5344CB8AC3E}">
        <p14:creationId xmlns:p14="http://schemas.microsoft.com/office/powerpoint/2010/main" val="170080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104711"/>
            <a:ext cx="11710219" cy="655071"/>
          </a:xfrm>
        </p:spPr>
        <p:txBody>
          <a:bodyPr>
            <a:normAutofit fontScale="90000"/>
          </a:bodyPr>
          <a:lstStyle/>
          <a:p>
            <a:r>
              <a:rPr lang="en-GB" dirty="0" err="1">
                <a:solidFill>
                  <a:srgbClr val="002060"/>
                </a:solidFill>
                <a:latin typeface="Calibri" panose="020F0502020204030204" pitchFamily="34" charset="0"/>
                <a:cs typeface="Calibri" panose="020F0502020204030204" pitchFamily="34" charset="0"/>
              </a:rPr>
              <a:t>Modeling</a:t>
            </a:r>
            <a:endParaRPr lang="en-GB"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2</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C6C93AC7-8A5A-A2AF-9E9D-3D5E60BF0D61}"/>
              </a:ext>
            </a:extLst>
          </p:cNvPr>
          <p:cNvSpPr txBox="1">
            <a:spLocks/>
          </p:cNvSpPr>
          <p:nvPr/>
        </p:nvSpPr>
        <p:spPr>
          <a:xfrm>
            <a:off x="222182" y="407947"/>
            <a:ext cx="11728927" cy="2508379"/>
          </a:xfrm>
          <a:prstGeom prst="rect">
            <a:avLst/>
          </a:prstGeom>
          <a:noFill/>
        </p:spPr>
        <p:txBody>
          <a:bodyPr wrap="square" rtlCol="0">
            <a:spAutoFit/>
          </a:bodyPr>
          <a:lstStyle/>
          <a:p>
            <a:r>
              <a:rPr lang="en-GB" sz="2400" i="1" dirty="0">
                <a:solidFill>
                  <a:srgbClr val="002060"/>
                </a:solidFill>
                <a:latin typeface="Calibri" panose="020F0502020204030204" pitchFamily="34" charset="0"/>
                <a:cs typeface="Calibri" panose="020F0502020204030204" pitchFamily="34" charset="0"/>
              </a:rPr>
              <a:t>Model Description</a:t>
            </a:r>
          </a:p>
          <a:p>
            <a:pPr marL="285750" indent="-28575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Opponents (Bosses and Minions): </a:t>
            </a:r>
          </a:p>
          <a:p>
            <a:pPr marL="742950" lvl="1" indent="-285750">
              <a:buFont typeface="Arial" panose="020B0604020202020204" pitchFamily="34" charset="0"/>
              <a:buChar char="•"/>
            </a:pPr>
            <a:r>
              <a:rPr lang="en-US" sz="1600" b="0" i="0" u="none" strike="noStrike" baseline="0" dirty="0">
                <a:solidFill>
                  <a:srgbClr val="002060"/>
                </a:solidFill>
                <a:latin typeface="Calibri" panose="020F0502020204030204" pitchFamily="34" charset="0"/>
                <a:cs typeface="Calibri" panose="020F0502020204030204" pitchFamily="34" charset="0"/>
              </a:rPr>
              <a:t>The opponents, sent respectively from the modules Boss and Minion to the module Player, are </a:t>
            </a:r>
            <a:r>
              <a:rPr lang="en-US" sz="1600" b="1" i="0" u="none" strike="noStrike" baseline="0" dirty="0">
                <a:solidFill>
                  <a:srgbClr val="002060"/>
                </a:solidFill>
                <a:latin typeface="Calibri" panose="020F0502020204030204" pitchFamily="34" charset="0"/>
                <a:cs typeface="Calibri" panose="020F0502020204030204" pitchFamily="34" charset="0"/>
              </a:rPr>
              <a:t>considered as messages </a:t>
            </a:r>
            <a:r>
              <a:rPr lang="en-US" sz="1600" b="0" i="0" u="none" strike="noStrike" baseline="0" dirty="0">
                <a:solidFill>
                  <a:srgbClr val="002060"/>
                </a:solidFill>
                <a:latin typeface="Calibri" panose="020F0502020204030204" pitchFamily="34" charset="0"/>
                <a:cs typeface="Calibri" panose="020F0502020204030204" pitchFamily="34" charset="0"/>
              </a:rPr>
              <a:t>(new type defined, called </a:t>
            </a:r>
            <a:r>
              <a:rPr lang="en-US" sz="1600" b="0" i="0" u="none" strike="noStrike" baseline="0" dirty="0" err="1">
                <a:solidFill>
                  <a:srgbClr val="002060"/>
                </a:solidFill>
                <a:latin typeface="Calibri" panose="020F0502020204030204" pitchFamily="34" charset="0"/>
                <a:cs typeface="Calibri" panose="020F0502020204030204" pitchFamily="34" charset="0"/>
              </a:rPr>
              <a:t>OpponentMessage</a:t>
            </a:r>
            <a:r>
              <a:rPr lang="en-US" sz="1600" b="0" i="0" u="none" strike="noStrike" baseline="0" dirty="0">
                <a:solidFill>
                  <a:srgbClr val="002060"/>
                </a:solidFill>
                <a:latin typeface="Calibri" panose="020F0502020204030204" pitchFamily="34" charset="0"/>
                <a:cs typeface="Calibri" panose="020F0502020204030204" pitchFamily="34" charset="0"/>
              </a:rPr>
              <a:t>) that are </a:t>
            </a:r>
            <a:r>
              <a:rPr lang="en-US" sz="1600" b="1" i="0" u="none" strike="noStrike" baseline="0" dirty="0">
                <a:solidFill>
                  <a:srgbClr val="002060"/>
                </a:solidFill>
                <a:latin typeface="Calibri" panose="020F0502020204030204" pitchFamily="34" charset="0"/>
                <a:cs typeface="Calibri" panose="020F0502020204030204" pitchFamily="34" charset="0"/>
              </a:rPr>
              <a:t>placed in a FIFO queue </a:t>
            </a:r>
            <a:r>
              <a:rPr lang="en-US" sz="1600" b="0" i="0" u="none" strike="noStrike" baseline="0" dirty="0">
                <a:solidFill>
                  <a:srgbClr val="002060"/>
                </a:solidFill>
                <a:latin typeface="Calibri" panose="020F0502020204030204" pitchFamily="34" charset="0"/>
                <a:cs typeface="Calibri" panose="020F0502020204030204" pitchFamily="34" charset="0"/>
              </a:rPr>
              <a:t>(different queues are used for each opponent type).</a:t>
            </a:r>
          </a:p>
          <a:p>
            <a:pPr marL="742950" lvl="1" indent="-285750">
              <a:spcAft>
                <a:spcPts val="600"/>
              </a:spcAft>
              <a:buFont typeface="Arial" panose="020B0604020202020204" pitchFamily="34" charset="0"/>
              <a:buChar char="•"/>
            </a:pPr>
            <a:r>
              <a:rPr lang="en-US" sz="1600" b="0" i="0" u="none" strike="noStrike" baseline="0" dirty="0">
                <a:solidFill>
                  <a:srgbClr val="002060"/>
                </a:solidFill>
                <a:latin typeface="Calibri" panose="020F0502020204030204" pitchFamily="34" charset="0"/>
                <a:cs typeface="Calibri" panose="020F0502020204030204" pitchFamily="34" charset="0"/>
              </a:rPr>
              <a:t>The new type of opponent message </a:t>
            </a:r>
            <a:r>
              <a:rPr lang="en-US" sz="1600" b="1" i="0" u="none" strike="noStrike" baseline="0" dirty="0">
                <a:solidFill>
                  <a:srgbClr val="002060"/>
                </a:solidFill>
                <a:latin typeface="Calibri" panose="020F0502020204030204" pitchFamily="34" charset="0"/>
                <a:cs typeface="Calibri" panose="020F0502020204030204" pitchFamily="34" charset="0"/>
              </a:rPr>
              <a:t>has a parameter attached</a:t>
            </a:r>
            <a:r>
              <a:rPr lang="en-US" sz="1600" b="0" i="0" u="none" strike="noStrike" baseline="0" dirty="0">
                <a:solidFill>
                  <a:srgbClr val="002060"/>
                </a:solidFill>
                <a:latin typeface="Calibri" panose="020F0502020204030204" pitchFamily="34" charset="0"/>
                <a:cs typeface="Calibri" panose="020F0502020204030204" pitchFamily="34" charset="0"/>
              </a:rPr>
              <a:t>, the service time, that </a:t>
            </a:r>
            <a:r>
              <a:rPr lang="en-US" sz="1600" b="1" i="0" u="none" strike="noStrike" baseline="0" dirty="0">
                <a:solidFill>
                  <a:srgbClr val="002060"/>
                </a:solidFill>
                <a:latin typeface="Calibri" panose="020F0502020204030204" pitchFamily="34" charset="0"/>
                <a:cs typeface="Calibri" panose="020F0502020204030204" pitchFamily="34" charset="0"/>
              </a:rPr>
              <a:t>is expressed in seconds and represent the opponents life</a:t>
            </a:r>
            <a:r>
              <a:rPr lang="en-US" sz="1600" b="0" i="0" u="none" strike="noStrike" baseline="0" dirty="0">
                <a:solidFill>
                  <a:srgbClr val="002060"/>
                </a:solidFill>
                <a:latin typeface="Calibri" panose="020F0502020204030204" pitchFamily="34" charset="0"/>
                <a:cs typeface="Calibri" panose="020F0502020204030204" pitchFamily="34" charset="0"/>
              </a:rPr>
              <a:t>.</a:t>
            </a:r>
            <a:endParaRPr lang="en-US" sz="1600" b="0" i="0" u="none" strike="noStrike" baseline="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The Player:</a:t>
            </a:r>
            <a:r>
              <a:rPr lang="en-GB" sz="1600" dirty="0">
                <a:solidFill>
                  <a:srgbClr val="002060"/>
                </a:solidFill>
                <a:latin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sz="1600" b="0" i="0" u="none" strike="noStrike" baseline="0" dirty="0">
                <a:solidFill>
                  <a:srgbClr val="002060"/>
                </a:solidFill>
                <a:latin typeface="Calibri" panose="020F0502020204030204" pitchFamily="34" charset="0"/>
                <a:cs typeface="Calibri" panose="020F0502020204030204" pitchFamily="34" charset="0"/>
              </a:rPr>
              <a:t>An opponent message is extracted from the queue (start of the fight) and when the time corresponding to the latter’s life (service time) runs out, the battle is declared finished and the opponent defeated</a:t>
            </a:r>
            <a:r>
              <a:rPr lang="en-US" sz="1600" b="0" i="0" u="none" strike="noStrike" baseline="0" dirty="0">
                <a:latin typeface="Calibri" panose="020F0502020204030204" pitchFamily="34" charset="0"/>
                <a:cs typeface="Calibri" panose="020F0502020204030204" pitchFamily="34" charset="0"/>
              </a:rPr>
              <a:t>.</a:t>
            </a:r>
          </a:p>
        </p:txBody>
      </p:sp>
      <p:pic>
        <p:nvPicPr>
          <p:cNvPr id="11" name="Immagine 10" descr="Immagine che contiene testo, giocattolo&#10;&#10;Descrizione generata automaticamente">
            <a:extLst>
              <a:ext uri="{FF2B5EF4-FFF2-40B4-BE49-F238E27FC236}">
                <a16:creationId xmlns:a16="http://schemas.microsoft.com/office/drawing/2014/main" id="{0BD7D69B-8AF4-832F-E67B-BEBA433C733A}"/>
              </a:ext>
            </a:extLst>
          </p:cNvPr>
          <p:cNvPicPr>
            <a:picLocks noChangeAspect="1"/>
          </p:cNvPicPr>
          <p:nvPr/>
        </p:nvPicPr>
        <p:blipFill>
          <a:blip r:embed="rId3"/>
          <a:stretch>
            <a:fillRect/>
          </a:stretch>
        </p:blipFill>
        <p:spPr>
          <a:xfrm>
            <a:off x="9008715" y="3124451"/>
            <a:ext cx="2804475" cy="22866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mc:Choice xmlns:a14="http://schemas.microsoft.com/office/drawing/2010/main" Requires="a14">
          <p:sp>
            <p:nvSpPr>
              <p:cNvPr id="12" name="TextBox 9">
                <a:extLst>
                  <a:ext uri="{FF2B5EF4-FFF2-40B4-BE49-F238E27FC236}">
                    <a16:creationId xmlns:a16="http://schemas.microsoft.com/office/drawing/2014/main" id="{D87AA49C-E8D7-FF26-07E3-D42ADD7877E5}"/>
                  </a:ext>
                </a:extLst>
              </p:cNvPr>
              <p:cNvSpPr txBox="1"/>
              <p:nvPr/>
            </p:nvSpPr>
            <p:spPr>
              <a:xfrm>
                <a:off x="240890" y="5015264"/>
                <a:ext cx="8905744" cy="1303114"/>
              </a:xfrm>
              <a:prstGeom prst="rect">
                <a:avLst/>
              </a:prstGeom>
              <a:noFill/>
            </p:spPr>
            <p:txBody>
              <a:bodyPr wrap="square" numCol="2" rtlCol="0">
                <a:spAutoFit/>
              </a:bodyPr>
              <a:lstStyle/>
              <a:p>
                <a:r>
                  <a:rPr lang="en-GB" sz="2400" i="1" dirty="0">
                    <a:solidFill>
                      <a:srgbClr val="002060"/>
                    </a:solidFill>
                    <a:latin typeface="Calibri" panose="020F0502020204030204" pitchFamily="34" charset="0"/>
                    <a:cs typeface="Calibri" panose="020F0502020204030204" pitchFamily="34" charset="0"/>
                  </a:rPr>
                  <a:t>Factors</a:t>
                </a:r>
              </a:p>
              <a:p>
                <a:pPr marL="342900" indent="-342900">
                  <a:spcAft>
                    <a:spcPts val="600"/>
                  </a:spcAft>
                  <a:buFont typeface="Arial" panose="020B0604020202020204" pitchFamily="34" charset="0"/>
                  <a:buChar char="•"/>
                </a:pPr>
                <a14:m>
                  <m:oMath xmlns:m="http://schemas.openxmlformats.org/officeDocument/2006/math">
                    <m:f>
                      <m:fPr>
                        <m:ctrlPr>
                          <a:rPr lang="en-US" sz="1600" b="1" i="1" smtClean="0">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it-IT" sz="1600" b="1" i="1">
                            <a:solidFill>
                              <a:srgbClr val="002060"/>
                            </a:solidFill>
                            <a:latin typeface="Cambria Math" panose="02040503050406030204" pitchFamily="18" charset="0"/>
                          </a:rPr>
                          <m:t>𝝀</m:t>
                        </m:r>
                      </m:den>
                    </m:f>
                  </m:oMath>
                </a14:m>
                <a:r>
                  <a:rPr lang="en-US" sz="1600" dirty="0">
                    <a:solidFill>
                      <a:srgbClr val="002060"/>
                    </a:solidFill>
                    <a:latin typeface="Calibri" panose="020F0502020204030204" pitchFamily="34" charset="0"/>
                  </a:rPr>
                  <a:t> </a:t>
                </a:r>
                <a14:m>
                  <m:oMath xmlns:m="http://schemas.openxmlformats.org/officeDocument/2006/math">
                    <m:r>
                      <a:rPr lang="it-IT" sz="1600" b="0" i="0"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 </m:t>
                    </m:r>
                    <m:r>
                      <a:rPr lang="it-IT" sz="1600" b="1" i="0"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 </m:t>
                    </m:r>
                    <m:r>
                      <a:rPr lang="it-IT" sz="1600" b="1">
                        <a:solidFill>
                          <a:srgbClr val="002060"/>
                        </a:solidFill>
                        <a:latin typeface="Cambria Math" panose="02040503050406030204" pitchFamily="18" charset="0"/>
                        <a:ea typeface="Cambria Math" panose="02040503050406030204" pitchFamily="18" charset="0"/>
                        <a:cs typeface="Calibri" panose="020F0502020204030204" pitchFamily="34" charset="0"/>
                      </a:rPr>
                      <m:t>:</m:t>
                    </m:r>
                  </m:oMath>
                </a14:m>
                <a:r>
                  <a:rPr lang="it-IT" b="1"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Mean of</a:t>
                </a:r>
                <a:r>
                  <a:rPr lang="it-IT" sz="1600" b="1"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b="1" dirty="0" err="1">
                    <a:solidFill>
                      <a:srgbClr val="002060"/>
                    </a:solidFill>
                    <a:latin typeface="Calibri" panose="020F0502020204030204" pitchFamily="34" charset="0"/>
                    <a:ea typeface="Cambria Math" panose="02040503050406030204" pitchFamily="18" charset="0"/>
                    <a:cs typeface="Calibri" panose="020F0502020204030204" pitchFamily="34" charset="0"/>
                  </a:rPr>
                  <a:t>interarrival</a:t>
                </a:r>
                <a:r>
                  <a:rPr lang="it-IT" sz="1600" b="1" dirty="0">
                    <a:solidFill>
                      <a:srgbClr val="002060"/>
                    </a:solidFill>
                    <a:latin typeface="Calibri" panose="020F0502020204030204" pitchFamily="34" charset="0"/>
                    <a:ea typeface="Cambria Math" panose="02040503050406030204" pitchFamily="18" charset="0"/>
                    <a:cs typeface="Calibri" panose="020F0502020204030204" pitchFamily="34" charset="0"/>
                  </a:rPr>
                  <a:t> time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distributions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endParaRPr lang="it-IT"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a:p>
                <a:pPr marL="342900" indent="-342900">
                  <a:spcAft>
                    <a:spcPts val="600"/>
                  </a:spcAft>
                  <a:buFont typeface="Arial" panose="020B0604020202020204" pitchFamily="34" charset="0"/>
                  <a:buChar char="•"/>
                </a:pPr>
                <a14:m>
                  <m:oMath xmlns:m="http://schemas.openxmlformats.org/officeDocument/2006/math">
                    <m:f>
                      <m:fPr>
                        <m:ctrlPr>
                          <a:rPr lang="en-US" sz="1600" b="1" i="1" smtClean="0">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en-US" sz="1600" b="1" i="1">
                            <a:solidFill>
                              <a:srgbClr val="002060"/>
                            </a:solidFill>
                            <a:latin typeface="Cambria Math" panose="02040503050406030204" pitchFamily="18" charset="0"/>
                            <a:ea typeface="Cambria Math" panose="02040503050406030204" pitchFamily="18" charset="0"/>
                          </a:rPr>
                          <m:t>𝝁</m:t>
                        </m:r>
                        <m:r>
                          <a:rPr lang="it-IT" sz="1600" b="1" i="1" smtClean="0">
                            <a:solidFill>
                              <a:srgbClr val="002060"/>
                            </a:solidFill>
                            <a:latin typeface="Cambria Math" panose="02040503050406030204" pitchFamily="18" charset="0"/>
                            <a:ea typeface="Cambria Math" panose="02040503050406030204" pitchFamily="18" charset="0"/>
                          </a:rPr>
                          <m:t> </m:t>
                        </m:r>
                      </m:den>
                    </m:f>
                  </m:oMath>
                </a14:m>
                <a:r>
                  <a:rPr lang="en-GB" b="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 </a:t>
                </a:r>
                <a:r>
                  <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Mean of </a:t>
                </a:r>
                <a:r>
                  <a:rPr lang="en-GB" sz="1600" b="1" dirty="0">
                    <a:solidFill>
                      <a:srgbClr val="002060"/>
                    </a:solidFill>
                    <a:latin typeface="Calibri" panose="020F0502020204030204" pitchFamily="34" charset="0"/>
                    <a:ea typeface="Cambria Math" panose="02040503050406030204" pitchFamily="18" charset="0"/>
                    <a:cs typeface="Calibri" panose="020F0502020204030204" pitchFamily="34" charset="0"/>
                  </a:rPr>
                  <a:t>service time </a:t>
                </a:r>
                <a:r>
                  <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distributions.</a:t>
                </a:r>
              </a:p>
              <a:p>
                <a:pPr>
                  <a:spcAft>
                    <a:spcPts val="600"/>
                  </a:spcAft>
                </a:pPr>
                <a:endParaRPr lang="it-IT"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a:p>
                <a:pPr marL="342900" indent="-342900">
                  <a:buFont typeface="Arial" panose="020B0604020202020204" pitchFamily="34" charset="0"/>
                  <a:buChar char="•"/>
                </a:pPr>
                <a:r>
                  <a:rPr lang="it-IT" sz="1600" b="1" dirty="0" err="1">
                    <a:solidFill>
                      <a:srgbClr val="002060"/>
                    </a:solidFill>
                    <a:latin typeface="Calibri" panose="020F0502020204030204" pitchFamily="34" charset="0"/>
                    <a:ea typeface="Cambria Math" panose="02040503050406030204" pitchFamily="18" charset="0"/>
                    <a:cs typeface="Calibri" panose="020F0502020204030204" pitchFamily="34" charset="0"/>
                  </a:rPr>
                  <a:t>Recover</a:t>
                </a:r>
                <a:r>
                  <a:rPr lang="it-IT" sz="1600" b="1" dirty="0">
                    <a:solidFill>
                      <a:srgbClr val="002060"/>
                    </a:solidFill>
                    <a:latin typeface="Calibri" panose="020F0502020204030204" pitchFamily="34" charset="0"/>
                    <a:ea typeface="Cambria Math" panose="02040503050406030204" pitchFamily="18" charset="0"/>
                    <a:cs typeface="Calibri" panose="020F0502020204030204" pitchFamily="34" charset="0"/>
                  </a:rPr>
                  <a:t> Rate x </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the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percentage</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of the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lost</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life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that</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minion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can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recover</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p>
              <a:p>
                <a:pPr marL="342900" indent="-342900">
                  <a:buFont typeface="Arial" panose="020B0604020202020204" pitchFamily="34" charset="0"/>
                  <a:buChar char="•"/>
                </a:pPr>
                <a:endParaRPr lang="it-IT" b="1" i="1"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mc:Choice>
        <mc:Fallback>
          <p:sp>
            <p:nvSpPr>
              <p:cNvPr id="12" name="TextBox 9">
                <a:extLst>
                  <a:ext uri="{FF2B5EF4-FFF2-40B4-BE49-F238E27FC236}">
                    <a16:creationId xmlns:a16="http://schemas.microsoft.com/office/drawing/2014/main" id="{D87AA49C-E8D7-FF26-07E3-D42ADD7877E5}"/>
                  </a:ext>
                </a:extLst>
              </p:cNvPr>
              <p:cNvSpPr txBox="1">
                <a:spLocks noRot="1" noChangeAspect="1" noMove="1" noResize="1" noEditPoints="1" noAdjustHandles="1" noChangeArrowheads="1" noChangeShapeType="1" noTextEdit="1"/>
              </p:cNvSpPr>
              <p:nvPr/>
            </p:nvSpPr>
            <p:spPr>
              <a:xfrm>
                <a:off x="240890" y="5015264"/>
                <a:ext cx="8905744" cy="1303114"/>
              </a:xfrm>
              <a:prstGeom prst="rect">
                <a:avLst/>
              </a:prstGeom>
              <a:blipFill>
                <a:blip r:embed="rId4"/>
                <a:stretch>
                  <a:fillRect l="-1096" t="-3756"/>
                </a:stretch>
              </a:blipFill>
            </p:spPr>
            <p:txBody>
              <a:bodyPr/>
              <a:lstStyle/>
              <a:p>
                <a:r>
                  <a:rPr lang="es-ES">
                    <a:noFill/>
                  </a:rPr>
                  <a:t> </a:t>
                </a:r>
              </a:p>
            </p:txBody>
          </p:sp>
        </mc:Fallback>
      </mc:AlternateContent>
      <p:sp>
        <p:nvSpPr>
          <p:cNvPr id="14" name="CasellaDiTesto 13">
            <a:extLst>
              <a:ext uri="{FF2B5EF4-FFF2-40B4-BE49-F238E27FC236}">
                <a16:creationId xmlns:a16="http://schemas.microsoft.com/office/drawing/2014/main" id="{83C2CBC5-A365-849F-5CA5-DA8776A77D30}"/>
              </a:ext>
            </a:extLst>
          </p:cNvPr>
          <p:cNvSpPr txBox="1">
            <a:spLocks/>
          </p:cNvSpPr>
          <p:nvPr/>
        </p:nvSpPr>
        <p:spPr>
          <a:xfrm>
            <a:off x="221840" y="2865454"/>
            <a:ext cx="8943844" cy="2308324"/>
          </a:xfrm>
          <a:prstGeom prst="rect">
            <a:avLst/>
          </a:prstGeom>
          <a:noFill/>
        </p:spPr>
        <p:txBody>
          <a:bodyPr wrap="square" rtlCol="0">
            <a:spAutoFit/>
          </a:bodyPr>
          <a:lstStyle/>
          <a:p>
            <a:pPr marL="285750" indent="-28575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Recovering System:</a:t>
            </a:r>
            <a:r>
              <a:rPr lang="en-GB" sz="1600" dirty="0">
                <a:solidFill>
                  <a:srgbClr val="002060"/>
                </a:solidFill>
                <a:latin typeface="Calibri" panose="020F0502020204030204" pitchFamily="34" charset="0"/>
                <a:cs typeface="Calibri" panose="020F0502020204030204" pitchFamily="34" charset="0"/>
              </a:rPr>
              <a:t> When a minion is under service and a boss arrives, the player stops the fight and perform these operations:</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Takes off the minion under service;</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Computes the percentage of the lost life ;</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Takes the “x” percentage of the lost life, called recovering percentage (x is set in the configuration and can assume values 0 ≤ x ≤100 );</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Applies the recovering percentage to the current life, in order to compute the life to be added;</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Sum up the current life and the life to be recovered;</a:t>
            </a:r>
          </a:p>
          <a:p>
            <a:pPr marL="800100" lvl="1" indent="-342900">
              <a:buFont typeface="+mj-lt"/>
              <a:buAutoNum type="arabicPeriod"/>
            </a:pPr>
            <a:r>
              <a:rPr lang="en-GB" sz="1600" dirty="0">
                <a:solidFill>
                  <a:srgbClr val="002060"/>
                </a:solidFill>
                <a:latin typeface="Calibri" panose="020F0502020204030204" pitchFamily="34" charset="0"/>
                <a:cs typeface="Calibri" panose="020F0502020204030204" pitchFamily="34" charset="0"/>
              </a:rPr>
              <a:t>Queue up the recovered minion again.</a:t>
            </a:r>
          </a:p>
        </p:txBody>
      </p:sp>
    </p:spTree>
    <p:extLst>
      <p:ext uri="{BB962C8B-B14F-4D97-AF65-F5344CB8AC3E}">
        <p14:creationId xmlns:p14="http://schemas.microsoft.com/office/powerpoint/2010/main" val="417807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44245"/>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Implementation</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3</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pic>
        <p:nvPicPr>
          <p:cNvPr id="7" name="Immagine 6" descr="Immagine che contiene diagramma, schematico&#10;&#10;Descrizione generata automaticamente">
            <a:extLst>
              <a:ext uri="{FF2B5EF4-FFF2-40B4-BE49-F238E27FC236}">
                <a16:creationId xmlns:a16="http://schemas.microsoft.com/office/drawing/2014/main" id="{C92B81E6-2D61-BAAC-094E-02023CB126DD}"/>
              </a:ext>
            </a:extLst>
          </p:cNvPr>
          <p:cNvPicPr>
            <a:picLocks noChangeAspect="1"/>
          </p:cNvPicPr>
          <p:nvPr/>
        </p:nvPicPr>
        <p:blipFill>
          <a:blip r:embed="rId3"/>
          <a:stretch>
            <a:fillRect/>
          </a:stretch>
        </p:blipFill>
        <p:spPr>
          <a:xfrm>
            <a:off x="7193853" y="1705062"/>
            <a:ext cx="4524437" cy="2505660"/>
          </a:xfrm>
          <a:prstGeom prst="rect">
            <a:avLst/>
          </a:prstGeom>
        </p:spPr>
      </p:pic>
      <p:sp>
        <p:nvSpPr>
          <p:cNvPr id="9" name="CasellaDiTesto 8">
            <a:extLst>
              <a:ext uri="{FF2B5EF4-FFF2-40B4-BE49-F238E27FC236}">
                <a16:creationId xmlns:a16="http://schemas.microsoft.com/office/drawing/2014/main" id="{2EFE6616-442A-8470-4066-CDEEFF812B7E}"/>
              </a:ext>
            </a:extLst>
          </p:cNvPr>
          <p:cNvSpPr txBox="1">
            <a:spLocks/>
          </p:cNvSpPr>
          <p:nvPr/>
        </p:nvSpPr>
        <p:spPr>
          <a:xfrm>
            <a:off x="240890" y="1040623"/>
            <a:ext cx="6720349" cy="3170099"/>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Modules</a:t>
            </a:r>
          </a:p>
          <a:p>
            <a:pPr marL="800100" lvl="1" indent="-342900">
              <a:buFont typeface="Arial" panose="020B0604020202020204" pitchFamily="34" charset="0"/>
              <a:buChar char="•"/>
            </a:pPr>
            <a:r>
              <a:rPr lang="en-GB" sz="1600" b="1" dirty="0">
                <a:solidFill>
                  <a:srgbClr val="002060"/>
                </a:solidFill>
                <a:latin typeface="Calibri" panose="020F0502020204030204" pitchFamily="34" charset="0"/>
                <a:ea typeface="Cambria Math" panose="02040503050406030204" pitchFamily="18" charset="0"/>
                <a:cs typeface="Calibri" panose="020F0502020204030204" pitchFamily="34" charset="0"/>
              </a:rPr>
              <a:t>Boss and Minion : </a:t>
            </a:r>
          </a:p>
          <a:p>
            <a:pPr marL="1257300" lvl="2" indent="-342900">
              <a:buFont typeface="+mj-lt"/>
              <a:buAutoNum type="arabicPeriod"/>
            </a:pPr>
            <a:r>
              <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Generate a random number from interarrival distribution </a:t>
            </a:r>
          </a:p>
          <a:p>
            <a:pPr marL="1257300" lvl="2" indent="-342900">
              <a:buFont typeface="+mj-lt"/>
              <a:buAutoNum type="arabicPeriod"/>
            </a:pPr>
            <a:r>
              <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Generate a random number from service time distribution</a:t>
            </a:r>
          </a:p>
          <a:p>
            <a:pPr marL="1257300" lvl="2" indent="-342900">
              <a:buFont typeface="+mj-lt"/>
              <a:buAutoNum type="arabicPeriod"/>
            </a:pPr>
            <a:r>
              <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Send a message to Player module</a:t>
            </a:r>
          </a:p>
          <a:p>
            <a:pPr lvl="2"/>
            <a:endParaRPr lang="en-GB" sz="160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ea typeface="Cambria Math" panose="02040503050406030204" pitchFamily="18" charset="0"/>
                <a:cs typeface="Calibri" panose="020F0502020204030204" pitchFamily="34" charset="0"/>
              </a:rPr>
              <a:t>Player</a:t>
            </a:r>
            <a:r>
              <a:rPr lang="it-IT" sz="1600" b="1" i="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p>
          <a:p>
            <a:pPr marL="1257300" lvl="2" indent="-342900">
              <a:buFont typeface="+mj-lt"/>
              <a:buAutoNum type="arabicPeriod"/>
            </a:pP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Pushes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minion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and boss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messages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in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their</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own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FIFO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queue</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p>
          <a:p>
            <a:pPr marL="1257300" lvl="2" indent="-342900">
              <a:buFont typeface="+mj-lt"/>
              <a:buAutoNum type="arabicPeriod"/>
            </a:pP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When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needed</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it</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computes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the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recover</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life and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pushes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the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minion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again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in the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queue</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p>
          <a:p>
            <a:pPr marL="1257300" lvl="2" indent="-342900">
              <a:buFont typeface="+mj-lt"/>
              <a:buAutoNum type="arabicPeriod"/>
            </a:pP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Process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minion</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 and boss </a:t>
            </a:r>
            <a:r>
              <a:rPr lang="it-IT" sz="160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messages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p>
          <a:p>
            <a:pPr marL="1257300" lvl="2" indent="-342900">
              <a:buFont typeface="+mj-lt"/>
              <a:buAutoNum type="arabicPeriod"/>
            </a:pPr>
            <a:r>
              <a:rPr lang="it-IT" sz="1600" i="0" dirty="0">
                <a:solidFill>
                  <a:srgbClr val="002060"/>
                </a:solidFill>
                <a:latin typeface="Calibri" panose="020F0502020204030204" pitchFamily="34" charset="0"/>
                <a:ea typeface="Cambria Math" panose="02040503050406030204" pitchFamily="18" charset="0"/>
                <a:cs typeface="Calibri" panose="020F0502020204030204" pitchFamily="34" charset="0"/>
              </a:rPr>
              <a:t>Record </a:t>
            </a:r>
            <a:r>
              <a:rPr lang="it-IT" sz="1600" i="0" dirty="0" err="1">
                <a:solidFill>
                  <a:srgbClr val="002060"/>
                </a:solidFill>
                <a:latin typeface="Calibri" panose="020F0502020204030204" pitchFamily="34" charset="0"/>
                <a:ea typeface="Cambria Math" panose="02040503050406030204" pitchFamily="18" charset="0"/>
                <a:cs typeface="Calibri" panose="020F0502020204030204" pitchFamily="34" charset="0"/>
              </a:rPr>
              <a:t>statistics</a:t>
            </a:r>
            <a:r>
              <a:rPr lang="it-IT" sz="1600" dirty="0">
                <a:solidFill>
                  <a:srgbClr val="002060"/>
                </a:solidFill>
                <a:latin typeface="Calibri" panose="020F0502020204030204" pitchFamily="34" charset="0"/>
                <a:ea typeface="Cambria Math" panose="02040503050406030204" pitchFamily="18" charset="0"/>
                <a:cs typeface="Calibri" panose="020F0502020204030204" pitchFamily="34" charset="0"/>
              </a:rPr>
              <a:t>.</a:t>
            </a:r>
            <a:endParaRPr lang="it-IT" sz="1600" i="0" dirty="0">
              <a:solidFill>
                <a:srgbClr val="002060"/>
              </a:solidFill>
              <a:latin typeface="Calibri" panose="020F0502020204030204" pitchFamily="34" charset="0"/>
              <a:ea typeface="Cambria Math" panose="02040503050406030204" pitchFamily="18" charset="0"/>
              <a:cs typeface="Calibri" panose="020F0502020204030204" pitchFamily="34" charset="0"/>
            </a:endParaRPr>
          </a:p>
        </p:txBody>
      </p:sp>
      <p:sp>
        <p:nvSpPr>
          <p:cNvPr id="10" name="CasellaDiTesto 9">
            <a:extLst>
              <a:ext uri="{FF2B5EF4-FFF2-40B4-BE49-F238E27FC236}">
                <a16:creationId xmlns:a16="http://schemas.microsoft.com/office/drawing/2014/main" id="{570954D0-6882-E89A-1CBC-6A450CF14B3E}"/>
              </a:ext>
            </a:extLst>
          </p:cNvPr>
          <p:cNvSpPr txBox="1">
            <a:spLocks/>
          </p:cNvSpPr>
          <p:nvPr/>
        </p:nvSpPr>
        <p:spPr>
          <a:xfrm>
            <a:off x="240890" y="4552030"/>
            <a:ext cx="6720144" cy="954107"/>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Messages</a:t>
            </a:r>
          </a:p>
          <a:p>
            <a:pPr marL="800100" lvl="1" indent="-34290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Opponent Message :</a:t>
            </a:r>
            <a:r>
              <a:rPr lang="en-GB" sz="1600" dirty="0">
                <a:solidFill>
                  <a:srgbClr val="002060"/>
                </a:solidFill>
                <a:latin typeface="Calibri" panose="020F0502020204030204" pitchFamily="34" charset="0"/>
                <a:cs typeface="Calibri" panose="020F0502020204030204" pitchFamily="34" charset="0"/>
              </a:rPr>
              <a:t> New type of messages that hold the service time for each opponent in </a:t>
            </a:r>
            <a:r>
              <a:rPr lang="en-GB" sz="1600" b="1" i="1" dirty="0" err="1">
                <a:solidFill>
                  <a:srgbClr val="002060"/>
                </a:solidFill>
                <a:latin typeface="Calibri" panose="020F0502020204030204" pitchFamily="34" charset="0"/>
                <a:cs typeface="Calibri" panose="020F0502020204030204" pitchFamily="34" charset="0"/>
              </a:rPr>
              <a:t>simtime_t</a:t>
            </a:r>
            <a:r>
              <a:rPr lang="en-GB" sz="1600" dirty="0">
                <a:solidFill>
                  <a:srgbClr val="002060"/>
                </a:solidFill>
                <a:latin typeface="Calibri" panose="020F0502020204030204" pitchFamily="34" charset="0"/>
                <a:cs typeface="Calibri" panose="020F0502020204030204" pitchFamily="34" charset="0"/>
              </a:rPr>
              <a:t> format. </a:t>
            </a:r>
            <a:endParaRPr lang="en-GB" sz="24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3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88487"/>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Verification</a:t>
            </a:r>
            <a:r>
              <a:rPr lang="it-IT" dirty="0">
                <a:solidFill>
                  <a:srgbClr val="002060"/>
                </a:solidFill>
                <a:latin typeface="Calibri" panose="020F0502020204030204" pitchFamily="34" charset="0"/>
                <a:cs typeface="Calibri" panose="020F0502020204030204" pitchFamily="34" charset="0"/>
              </a:rPr>
              <a:t> – </a:t>
            </a:r>
            <a:r>
              <a:rPr lang="it-IT" dirty="0" err="1">
                <a:solidFill>
                  <a:srgbClr val="002060"/>
                </a:solidFill>
                <a:latin typeface="Calibri" panose="020F0502020204030204" pitchFamily="34" charset="0"/>
                <a:cs typeface="Calibri" panose="020F0502020204030204" pitchFamily="34" charset="0"/>
              </a:rPr>
              <a:t>Degeneracy</a:t>
            </a:r>
            <a:r>
              <a:rPr lang="it-IT" dirty="0">
                <a:solidFill>
                  <a:srgbClr val="002060"/>
                </a:solidFill>
                <a:latin typeface="Calibri" panose="020F0502020204030204" pitchFamily="34" charset="0"/>
                <a:cs typeface="Calibri" panose="020F0502020204030204" pitchFamily="34" charset="0"/>
              </a:rPr>
              <a:t> and </a:t>
            </a:r>
            <a:r>
              <a:rPr lang="it-IT" dirty="0" err="1">
                <a:solidFill>
                  <a:srgbClr val="002060"/>
                </a:solidFill>
                <a:latin typeface="Calibri" panose="020F0502020204030204" pitchFamily="34" charset="0"/>
                <a:cs typeface="Calibri" panose="020F0502020204030204" pitchFamily="34" charset="0"/>
              </a:rPr>
              <a:t>Consistency</a:t>
            </a:r>
            <a:r>
              <a:rPr lang="it-IT" dirty="0">
                <a:solidFill>
                  <a:srgbClr val="002060"/>
                </a:solidFill>
                <a:latin typeface="Calibri" panose="020F0502020204030204" pitchFamily="34" charset="0"/>
                <a:cs typeface="Calibri" panose="020F0502020204030204" pitchFamily="34" charset="0"/>
              </a:rPr>
              <a:t> Test</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4</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B2F2B960-0E4F-3E65-1DAB-F1356C4AC51E}"/>
                  </a:ext>
                </a:extLst>
              </p:cNvPr>
              <p:cNvSpPr txBox="1">
                <a:spLocks/>
              </p:cNvSpPr>
              <p:nvPr/>
            </p:nvSpPr>
            <p:spPr>
              <a:xfrm>
                <a:off x="64871" y="411770"/>
                <a:ext cx="10925032" cy="1766830"/>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Degeneracy Test</a:t>
                </a:r>
              </a:p>
              <a:p>
                <a:pPr marL="800100" lvl="1" indent="-342900">
                  <a:spcAft>
                    <a:spcPts val="600"/>
                  </a:spcAft>
                  <a:buFont typeface="+mj-lt"/>
                  <a:buAutoNum type="arabicPeriod"/>
                </a:pPr>
                <a:r>
                  <a:rPr lang="en-GB" sz="1600" b="1" dirty="0">
                    <a:solidFill>
                      <a:srgbClr val="002060"/>
                    </a:solidFill>
                    <a:latin typeface="Calibri" panose="020F0502020204030204" pitchFamily="34" charset="0"/>
                    <a:cs typeface="Calibri" panose="020F0502020204030204" pitchFamily="34" charset="0"/>
                  </a:rPr>
                  <a:t>If </a:t>
                </a:r>
                <a14:m>
                  <m:oMath xmlns:m="http://schemas.openxmlformats.org/officeDocument/2006/math">
                    <m:f>
                      <m:fPr>
                        <m:ctrlPr>
                          <a:rPr lang="en-US" sz="1600" b="1" i="1" smtClean="0">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it-IT" sz="1600" b="1" i="1">
                            <a:solidFill>
                              <a:srgbClr val="002060"/>
                            </a:solidFill>
                            <a:latin typeface="Cambria Math" panose="02040503050406030204" pitchFamily="18" charset="0"/>
                          </a:rPr>
                          <m:t>𝝀</m:t>
                        </m:r>
                      </m:den>
                    </m:f>
                  </m:oMath>
                </a14:m>
                <a:r>
                  <a:rPr lang="en-US" sz="1600" b="1" dirty="0">
                    <a:solidFill>
                      <a:srgbClr val="002060"/>
                    </a:solidFill>
                    <a:latin typeface="Calibri" panose="020F0502020204030204" pitchFamily="34" charset="0"/>
                  </a:rPr>
                  <a:t> and/or </a:t>
                </a:r>
                <a14:m>
                  <m:oMath xmlns:m="http://schemas.openxmlformats.org/officeDocument/2006/math">
                    <m:f>
                      <m:fPr>
                        <m:ctrlPr>
                          <a:rPr lang="en-US" sz="1600" b="1" i="1">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en-US" sz="1600" b="1" i="1">
                            <a:solidFill>
                              <a:srgbClr val="002060"/>
                            </a:solidFill>
                            <a:latin typeface="Cambria Math" panose="02040503050406030204" pitchFamily="18" charset="0"/>
                            <a:ea typeface="Cambria Math" panose="02040503050406030204" pitchFamily="18" charset="0"/>
                          </a:rPr>
                          <m:t>𝝁</m:t>
                        </m:r>
                        <m:r>
                          <a:rPr lang="it-IT" sz="1600" b="1" i="1">
                            <a:solidFill>
                              <a:srgbClr val="002060"/>
                            </a:solidFill>
                            <a:latin typeface="Cambria Math" panose="02040503050406030204" pitchFamily="18" charset="0"/>
                            <a:ea typeface="Cambria Math" panose="02040503050406030204" pitchFamily="18" charset="0"/>
                          </a:rPr>
                          <m:t> </m:t>
                        </m:r>
                      </m:den>
                    </m:f>
                  </m:oMath>
                </a14:m>
                <a:r>
                  <a:rPr lang="en-GB" sz="1600" b="1" dirty="0">
                    <a:solidFill>
                      <a:srgbClr val="002060"/>
                    </a:solidFill>
                    <a:latin typeface="Calibri" panose="020F0502020204030204" pitchFamily="34" charset="0"/>
                    <a:cs typeface="Calibri" panose="020F0502020204030204" pitchFamily="34" charset="0"/>
                  </a:rPr>
                  <a:t> of minions is set to 0</a:t>
                </a:r>
                <a:r>
                  <a:rPr lang="en-GB" sz="1600" dirty="0">
                    <a:solidFill>
                      <a:srgbClr val="002060"/>
                    </a:solidFill>
                    <a:latin typeface="Calibri" panose="020F0502020204030204" pitchFamily="34" charset="0"/>
                    <a:cs typeface="Calibri" panose="020F0502020204030204" pitchFamily="34" charset="0"/>
                  </a:rPr>
                  <a:t>: the simulation proceeds by only having bosses.</a:t>
                </a:r>
              </a:p>
              <a:p>
                <a:pPr marL="800100" lvl="1" indent="-342900">
                  <a:spcAft>
                    <a:spcPts val="600"/>
                  </a:spcAft>
                  <a:buFont typeface="+mj-lt"/>
                  <a:buAutoNum type="arabicPeriod"/>
                </a:pPr>
                <a:r>
                  <a:rPr lang="en-GB" sz="1600" b="1" dirty="0">
                    <a:solidFill>
                      <a:srgbClr val="002060"/>
                    </a:solidFill>
                    <a:latin typeface="Calibri" panose="020F0502020204030204" pitchFamily="34" charset="0"/>
                    <a:cs typeface="Calibri" panose="020F0502020204030204" pitchFamily="34" charset="0"/>
                  </a:rPr>
                  <a:t>If </a:t>
                </a:r>
                <a14:m>
                  <m:oMath xmlns:m="http://schemas.openxmlformats.org/officeDocument/2006/math">
                    <m:f>
                      <m:fPr>
                        <m:ctrlPr>
                          <a:rPr lang="en-US" sz="1600" b="1" i="1" smtClean="0">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it-IT" sz="1600" b="1" i="1">
                            <a:solidFill>
                              <a:srgbClr val="002060"/>
                            </a:solidFill>
                            <a:latin typeface="Cambria Math" panose="02040503050406030204" pitchFamily="18" charset="0"/>
                          </a:rPr>
                          <m:t>𝝀</m:t>
                        </m:r>
                      </m:den>
                    </m:f>
                  </m:oMath>
                </a14:m>
                <a:r>
                  <a:rPr lang="en-US" sz="1600" b="1" dirty="0">
                    <a:solidFill>
                      <a:srgbClr val="002060"/>
                    </a:solidFill>
                    <a:latin typeface="Calibri" panose="020F0502020204030204" pitchFamily="34" charset="0"/>
                  </a:rPr>
                  <a:t> and/or </a:t>
                </a:r>
                <a14:m>
                  <m:oMath xmlns:m="http://schemas.openxmlformats.org/officeDocument/2006/math">
                    <m:f>
                      <m:fPr>
                        <m:ctrlPr>
                          <a:rPr lang="en-US" sz="1600" b="1" i="1">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en-US" sz="1600" b="1" i="1">
                            <a:solidFill>
                              <a:srgbClr val="002060"/>
                            </a:solidFill>
                            <a:latin typeface="Cambria Math" panose="02040503050406030204" pitchFamily="18" charset="0"/>
                            <a:ea typeface="Cambria Math" panose="02040503050406030204" pitchFamily="18" charset="0"/>
                          </a:rPr>
                          <m:t>𝝁</m:t>
                        </m:r>
                        <m:r>
                          <a:rPr lang="it-IT" sz="1600" b="1" i="1">
                            <a:solidFill>
                              <a:srgbClr val="002060"/>
                            </a:solidFill>
                            <a:latin typeface="Cambria Math" panose="02040503050406030204" pitchFamily="18" charset="0"/>
                            <a:ea typeface="Cambria Math" panose="02040503050406030204" pitchFamily="18" charset="0"/>
                          </a:rPr>
                          <m:t> </m:t>
                        </m:r>
                      </m:den>
                    </m:f>
                  </m:oMath>
                </a14:m>
                <a:r>
                  <a:rPr lang="en-GB" sz="1600" b="1" dirty="0">
                    <a:solidFill>
                      <a:srgbClr val="002060"/>
                    </a:solidFill>
                    <a:latin typeface="Calibri" panose="020F0502020204030204" pitchFamily="34" charset="0"/>
                    <a:cs typeface="Calibri" panose="020F0502020204030204" pitchFamily="34" charset="0"/>
                  </a:rPr>
                  <a:t> of bosses is set to 0</a:t>
                </a:r>
                <a:r>
                  <a:rPr lang="en-GB" sz="1600" dirty="0">
                    <a:solidFill>
                      <a:srgbClr val="002060"/>
                    </a:solidFill>
                    <a:latin typeface="Calibri" panose="020F0502020204030204" pitchFamily="34" charset="0"/>
                    <a:cs typeface="Calibri" panose="020F0502020204030204" pitchFamily="34" charset="0"/>
                  </a:rPr>
                  <a:t>: the simulation proceeds by only having minions.</a:t>
                </a:r>
              </a:p>
              <a:p>
                <a:pPr marL="800100" lvl="1" indent="-342900">
                  <a:buFont typeface="+mj-lt"/>
                  <a:buAutoNum type="arabicPeriod"/>
                </a:pPr>
                <a:r>
                  <a:rPr lang="en-GB" sz="1600" b="1" dirty="0">
                    <a:solidFill>
                      <a:srgbClr val="002060"/>
                    </a:solidFill>
                    <a:latin typeface="Calibri" panose="020F0502020204030204" pitchFamily="34" charset="0"/>
                    <a:cs typeface="Calibri" panose="020F0502020204030204" pitchFamily="34" charset="0"/>
                  </a:rPr>
                  <a:t>If </a:t>
                </a:r>
                <a14:m>
                  <m:oMath xmlns:m="http://schemas.openxmlformats.org/officeDocument/2006/math">
                    <m:f>
                      <m:fPr>
                        <m:ctrlPr>
                          <a:rPr lang="en-US" sz="1600" b="1" i="1" smtClean="0">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it-IT" sz="1600" b="1" i="1">
                            <a:solidFill>
                              <a:srgbClr val="002060"/>
                            </a:solidFill>
                            <a:latin typeface="Cambria Math" panose="02040503050406030204" pitchFamily="18" charset="0"/>
                          </a:rPr>
                          <m:t>𝝀</m:t>
                        </m:r>
                      </m:den>
                    </m:f>
                  </m:oMath>
                </a14:m>
                <a:r>
                  <a:rPr lang="en-US" sz="1600" b="1" dirty="0">
                    <a:solidFill>
                      <a:srgbClr val="002060"/>
                    </a:solidFill>
                    <a:latin typeface="Calibri" panose="020F0502020204030204" pitchFamily="34" charset="0"/>
                  </a:rPr>
                  <a:t> and/or </a:t>
                </a:r>
                <a14:m>
                  <m:oMath xmlns:m="http://schemas.openxmlformats.org/officeDocument/2006/math">
                    <m:f>
                      <m:fPr>
                        <m:ctrlPr>
                          <a:rPr lang="en-US" sz="1600" b="1" i="1">
                            <a:solidFill>
                              <a:srgbClr val="002060"/>
                            </a:solidFill>
                            <a:latin typeface="Cambria Math" panose="02040503050406030204" pitchFamily="18" charset="0"/>
                          </a:rPr>
                        </m:ctrlPr>
                      </m:fPr>
                      <m:num>
                        <m:r>
                          <a:rPr lang="en-US" sz="1600" b="1" i="1">
                            <a:solidFill>
                              <a:srgbClr val="002060"/>
                            </a:solidFill>
                            <a:latin typeface="Cambria Math" panose="02040503050406030204" pitchFamily="18" charset="0"/>
                          </a:rPr>
                          <m:t>𝟏</m:t>
                        </m:r>
                      </m:num>
                      <m:den>
                        <m:r>
                          <a:rPr lang="en-US" sz="1600" b="1" i="1">
                            <a:solidFill>
                              <a:srgbClr val="002060"/>
                            </a:solidFill>
                            <a:latin typeface="Cambria Math" panose="02040503050406030204" pitchFamily="18" charset="0"/>
                            <a:ea typeface="Cambria Math" panose="02040503050406030204" pitchFamily="18" charset="0"/>
                          </a:rPr>
                          <m:t>𝝁</m:t>
                        </m:r>
                        <m:r>
                          <a:rPr lang="it-IT" sz="1600" b="1" i="1">
                            <a:solidFill>
                              <a:srgbClr val="002060"/>
                            </a:solidFill>
                            <a:latin typeface="Cambria Math" panose="02040503050406030204" pitchFamily="18" charset="0"/>
                            <a:ea typeface="Cambria Math" panose="02040503050406030204" pitchFamily="18" charset="0"/>
                          </a:rPr>
                          <m:t> </m:t>
                        </m:r>
                      </m:den>
                    </m:f>
                  </m:oMath>
                </a14:m>
                <a:r>
                  <a:rPr lang="en-GB" sz="1600" dirty="0">
                    <a:solidFill>
                      <a:srgbClr val="002060"/>
                    </a:solidFill>
                    <a:latin typeface="Calibri" panose="020F0502020204030204" pitchFamily="34" charset="0"/>
                    <a:cs typeface="Calibri" panose="020F0502020204030204" pitchFamily="34" charset="0"/>
                  </a:rPr>
                  <a:t> </a:t>
                </a:r>
                <a:r>
                  <a:rPr lang="en-GB" sz="1600" b="1" dirty="0">
                    <a:solidFill>
                      <a:srgbClr val="002060"/>
                    </a:solidFill>
                    <a:latin typeface="Calibri" panose="020F0502020204030204" pitchFamily="34" charset="0"/>
                    <a:cs typeface="Calibri" panose="020F0502020204030204" pitchFamily="34" charset="0"/>
                  </a:rPr>
                  <a:t>of both opponents is set to 0</a:t>
                </a:r>
                <a:r>
                  <a:rPr lang="en-GB" sz="1600" dirty="0">
                    <a:solidFill>
                      <a:srgbClr val="002060"/>
                    </a:solidFill>
                    <a:latin typeface="Calibri" panose="020F0502020204030204" pitchFamily="34" charset="0"/>
                    <a:cs typeface="Calibri" panose="020F0502020204030204" pitchFamily="34" charset="0"/>
                  </a:rPr>
                  <a:t>: the simulations ends at the first event.</a:t>
                </a:r>
              </a:p>
            </p:txBody>
          </p:sp>
        </mc:Choice>
        <mc:Fallback>
          <p:sp>
            <p:nvSpPr>
              <p:cNvPr id="3" name="CasellaDiTesto 2">
                <a:extLst>
                  <a:ext uri="{FF2B5EF4-FFF2-40B4-BE49-F238E27FC236}">
                    <a16:creationId xmlns:a16="http://schemas.microsoft.com/office/drawing/2014/main" id="{B2F2B960-0E4F-3E65-1DAB-F1356C4AC51E}"/>
                  </a:ext>
                </a:extLst>
              </p:cNvPr>
              <p:cNvSpPr txBox="1">
                <a:spLocks noRot="1" noChangeAspect="1" noMove="1" noResize="1" noEditPoints="1" noAdjustHandles="1" noChangeArrowheads="1" noChangeShapeType="1" noTextEdit="1"/>
              </p:cNvSpPr>
              <p:nvPr/>
            </p:nvSpPr>
            <p:spPr>
              <a:xfrm>
                <a:off x="64871" y="411770"/>
                <a:ext cx="10925032" cy="1766830"/>
              </a:xfrm>
              <a:prstGeom prst="rect">
                <a:avLst/>
              </a:prstGeom>
              <a:blipFill>
                <a:blip r:embed="rId4"/>
                <a:stretch>
                  <a:fillRect l="-781" t="-2768"/>
                </a:stretch>
              </a:blipFill>
            </p:spPr>
            <p:txBody>
              <a:bodyPr/>
              <a:lstStyle/>
              <a:p>
                <a:r>
                  <a:rPr lang="es-ES">
                    <a:noFill/>
                  </a:rPr>
                  <a:t> </a:t>
                </a:r>
              </a:p>
            </p:txBody>
          </p:sp>
        </mc:Fallback>
      </mc:AlternateContent>
      <p:sp>
        <p:nvSpPr>
          <p:cNvPr id="7" name="CasellaDiTesto 6">
            <a:extLst>
              <a:ext uri="{FF2B5EF4-FFF2-40B4-BE49-F238E27FC236}">
                <a16:creationId xmlns:a16="http://schemas.microsoft.com/office/drawing/2014/main" id="{E2106019-C967-9E86-4AD1-D74A081F6451}"/>
              </a:ext>
            </a:extLst>
          </p:cNvPr>
          <p:cNvSpPr txBox="1">
            <a:spLocks/>
          </p:cNvSpPr>
          <p:nvPr/>
        </p:nvSpPr>
        <p:spPr>
          <a:xfrm>
            <a:off x="64871" y="2202444"/>
            <a:ext cx="4596582" cy="461665"/>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Consistency Test</a:t>
            </a:r>
          </a:p>
        </p:txBody>
      </p:sp>
      <p:pic>
        <p:nvPicPr>
          <p:cNvPr id="10" name="Immagine 9" descr="Immagine che contiene grafico&#10;&#10;Descrizione generata automaticamente">
            <a:extLst>
              <a:ext uri="{FF2B5EF4-FFF2-40B4-BE49-F238E27FC236}">
                <a16:creationId xmlns:a16="http://schemas.microsoft.com/office/drawing/2014/main" id="{7E7FBFC6-0F5E-B859-CD35-2253D9A80487}"/>
              </a:ext>
            </a:extLst>
          </p:cNvPr>
          <p:cNvPicPr>
            <a:picLocks noChangeAspect="1"/>
          </p:cNvPicPr>
          <p:nvPr/>
        </p:nvPicPr>
        <p:blipFill>
          <a:blip r:embed="rId5"/>
          <a:stretch>
            <a:fillRect/>
          </a:stretch>
        </p:blipFill>
        <p:spPr>
          <a:xfrm>
            <a:off x="598195" y="3554796"/>
            <a:ext cx="3774521" cy="2553502"/>
          </a:xfrm>
          <a:prstGeom prst="rect">
            <a:avLst/>
          </a:prstGeom>
          <a:ln>
            <a:noFill/>
          </a:ln>
          <a:effectLst>
            <a:outerShdw blurRad="292100" dist="139700" dir="2700000" algn="tl" rotWithShape="0">
              <a:srgbClr val="333333">
                <a:alpha val="65000"/>
              </a:srgbClr>
            </a:outerShdw>
          </a:effectLst>
        </p:spPr>
      </p:pic>
      <p:pic>
        <p:nvPicPr>
          <p:cNvPr id="14" name="Immagine 13" descr="Immagine che contiene tavolo&#10;&#10;Descrizione generata automaticamente">
            <a:extLst>
              <a:ext uri="{FF2B5EF4-FFF2-40B4-BE49-F238E27FC236}">
                <a16:creationId xmlns:a16="http://schemas.microsoft.com/office/drawing/2014/main" id="{1670456B-84C8-532A-2F3E-A834A285CD69}"/>
              </a:ext>
            </a:extLst>
          </p:cNvPr>
          <p:cNvPicPr>
            <a:picLocks noChangeAspect="1"/>
          </p:cNvPicPr>
          <p:nvPr/>
        </p:nvPicPr>
        <p:blipFill>
          <a:blip r:embed="rId6"/>
          <a:stretch>
            <a:fillRect/>
          </a:stretch>
        </p:blipFill>
        <p:spPr>
          <a:xfrm>
            <a:off x="933365" y="2617023"/>
            <a:ext cx="3104180" cy="745173"/>
          </a:xfrm>
          <a:prstGeom prst="rect">
            <a:avLst/>
          </a:prstGeom>
          <a:ln>
            <a:noFill/>
          </a:ln>
          <a:effectLst>
            <a:outerShdw blurRad="292100" dist="139700" dir="2700000" algn="tl" rotWithShape="0">
              <a:srgbClr val="333333">
                <a:alpha val="65000"/>
              </a:srgbClr>
            </a:outerShdw>
          </a:effectLst>
        </p:spPr>
      </p:pic>
      <p:pic>
        <p:nvPicPr>
          <p:cNvPr id="16" name="Immagine 15" descr="Immagine che contiene tavolo&#10;&#10;Descrizione generata automaticamente">
            <a:extLst>
              <a:ext uri="{FF2B5EF4-FFF2-40B4-BE49-F238E27FC236}">
                <a16:creationId xmlns:a16="http://schemas.microsoft.com/office/drawing/2014/main" id="{559F1AA7-6871-8333-1CA9-CA5B8745ABD1}"/>
              </a:ext>
            </a:extLst>
          </p:cNvPr>
          <p:cNvPicPr>
            <a:picLocks noChangeAspect="1"/>
          </p:cNvPicPr>
          <p:nvPr/>
        </p:nvPicPr>
        <p:blipFill>
          <a:blip r:embed="rId7"/>
          <a:stretch>
            <a:fillRect/>
          </a:stretch>
        </p:blipFill>
        <p:spPr>
          <a:xfrm>
            <a:off x="5417850" y="2554159"/>
            <a:ext cx="2962203" cy="882964"/>
          </a:xfrm>
          <a:prstGeom prst="rect">
            <a:avLst/>
          </a:prstGeom>
          <a:ln>
            <a:noFill/>
          </a:ln>
          <a:effectLst>
            <a:outerShdw blurRad="292100" dist="139700" dir="2700000" algn="tl" rotWithShape="0">
              <a:srgbClr val="333333">
                <a:alpha val="65000"/>
              </a:srgbClr>
            </a:outerShdw>
          </a:effectLst>
        </p:spPr>
      </p:pic>
      <p:sp>
        <p:nvSpPr>
          <p:cNvPr id="17" name="CasellaDiTesto 16">
            <a:extLst>
              <a:ext uri="{FF2B5EF4-FFF2-40B4-BE49-F238E27FC236}">
                <a16:creationId xmlns:a16="http://schemas.microsoft.com/office/drawing/2014/main" id="{CF7569DF-5FFF-B6F0-64AA-303336A06DE2}"/>
              </a:ext>
            </a:extLst>
          </p:cNvPr>
          <p:cNvSpPr txBox="1">
            <a:spLocks/>
          </p:cNvSpPr>
          <p:nvPr/>
        </p:nvSpPr>
        <p:spPr>
          <a:xfrm>
            <a:off x="9161114" y="2425886"/>
            <a:ext cx="2789995" cy="3785652"/>
          </a:xfrm>
          <a:prstGeom prst="rect">
            <a:avLst/>
          </a:prstGeom>
          <a:noFill/>
        </p:spPr>
        <p:txBody>
          <a:bodyPr wrap="square" rtlCol="0">
            <a:spAutoFit/>
          </a:bodyPr>
          <a:lstStyle/>
          <a:p>
            <a:r>
              <a:rPr lang="en-US" sz="1600" dirty="0">
                <a:solidFill>
                  <a:srgbClr val="002060"/>
                </a:solidFill>
              </a:rPr>
              <a:t>The </a:t>
            </a:r>
            <a:r>
              <a:rPr lang="en-US" sz="1600" b="1" dirty="0">
                <a:solidFill>
                  <a:srgbClr val="002060"/>
                </a:solidFill>
              </a:rPr>
              <a:t>Throughput</a:t>
            </a:r>
            <a:r>
              <a:rPr lang="en-US" sz="1600" dirty="0">
                <a:solidFill>
                  <a:srgbClr val="002060"/>
                </a:solidFill>
              </a:rPr>
              <a:t> is higher when the service time decreases and vice-versa. </a:t>
            </a:r>
          </a:p>
          <a:p>
            <a:r>
              <a:rPr lang="en-US" sz="1600" dirty="0">
                <a:solidFill>
                  <a:srgbClr val="002060"/>
                </a:solidFill>
              </a:rPr>
              <a:t>In terms of the model studied the player defeats more opponents if their life decreases.</a:t>
            </a:r>
          </a:p>
          <a:p>
            <a:endParaRPr lang="en-US" sz="1600" i="1" dirty="0">
              <a:solidFill>
                <a:srgbClr val="002060"/>
              </a:solidFill>
              <a:latin typeface="Calibri" panose="020F0502020204030204" pitchFamily="34" charset="0"/>
              <a:cs typeface="Calibri" panose="020F0502020204030204" pitchFamily="34" charset="0"/>
            </a:endParaRPr>
          </a:p>
          <a:p>
            <a:r>
              <a:rPr lang="en-US" sz="1600" dirty="0">
                <a:solidFill>
                  <a:srgbClr val="002060"/>
                </a:solidFill>
              </a:rPr>
              <a:t>When the service time is lower than the arrival time, the </a:t>
            </a:r>
            <a:r>
              <a:rPr lang="en-US" sz="1600" b="1" dirty="0">
                <a:solidFill>
                  <a:srgbClr val="002060"/>
                </a:solidFill>
              </a:rPr>
              <a:t>Mean</a:t>
            </a:r>
            <a:r>
              <a:rPr lang="en-US" sz="1600" dirty="0">
                <a:solidFill>
                  <a:srgbClr val="002060"/>
                </a:solidFill>
              </a:rPr>
              <a:t> </a:t>
            </a:r>
            <a:r>
              <a:rPr lang="en-US" sz="1600" b="1" dirty="0">
                <a:solidFill>
                  <a:srgbClr val="002060"/>
                </a:solidFill>
              </a:rPr>
              <a:t>Waiting Time </a:t>
            </a:r>
            <a:r>
              <a:rPr lang="en-US" sz="1600" dirty="0">
                <a:solidFill>
                  <a:srgbClr val="002060"/>
                </a:solidFill>
              </a:rPr>
              <a:t>takes values around 0 (the player has enough time to fight and defeat the opponents before a new one arrives)</a:t>
            </a:r>
            <a:endParaRPr lang="en-GB" sz="1600" dirty="0">
              <a:solidFill>
                <a:srgbClr val="002060"/>
              </a:solidFill>
              <a:latin typeface="Calibri" panose="020F0502020204030204" pitchFamily="34" charset="0"/>
              <a:cs typeface="Calibri" panose="020F0502020204030204" pitchFamily="34" charset="0"/>
            </a:endParaRPr>
          </a:p>
        </p:txBody>
      </p:sp>
      <p:pic>
        <p:nvPicPr>
          <p:cNvPr id="15" name="Immagine 14" descr="Immagine che contiene testo, schermata, numero, Diagramma&#10;&#10;Descrizione generata automaticamente">
            <a:extLst>
              <a:ext uri="{FF2B5EF4-FFF2-40B4-BE49-F238E27FC236}">
                <a16:creationId xmlns:a16="http://schemas.microsoft.com/office/drawing/2014/main" id="{5D0DC6C3-5749-C0F4-D518-12CDF4CA2025}"/>
              </a:ext>
            </a:extLst>
          </p:cNvPr>
          <p:cNvPicPr>
            <a:picLocks noChangeAspect="1"/>
          </p:cNvPicPr>
          <p:nvPr/>
        </p:nvPicPr>
        <p:blipFill>
          <a:blip r:embed="rId8"/>
          <a:stretch>
            <a:fillRect/>
          </a:stretch>
        </p:blipFill>
        <p:spPr>
          <a:xfrm>
            <a:off x="4960289" y="3554796"/>
            <a:ext cx="3877323" cy="25535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17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44245"/>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Verification</a:t>
            </a:r>
            <a:r>
              <a:rPr lang="it-IT" dirty="0">
                <a:solidFill>
                  <a:srgbClr val="002060"/>
                </a:solidFill>
                <a:latin typeface="Calibri" panose="020F0502020204030204" pitchFamily="34" charset="0"/>
                <a:cs typeface="Calibri" panose="020F0502020204030204" pitchFamily="34" charset="0"/>
              </a:rPr>
              <a:t> – </a:t>
            </a:r>
            <a:r>
              <a:rPr lang="it-IT" dirty="0" err="1">
                <a:solidFill>
                  <a:srgbClr val="002060"/>
                </a:solidFill>
                <a:latin typeface="Calibri" panose="020F0502020204030204" pitchFamily="34" charset="0"/>
                <a:cs typeface="Calibri" panose="020F0502020204030204" pitchFamily="34" charset="0"/>
              </a:rPr>
              <a:t>Continuity</a:t>
            </a:r>
            <a:r>
              <a:rPr lang="it-IT" dirty="0">
                <a:solidFill>
                  <a:srgbClr val="002060"/>
                </a:solidFill>
                <a:latin typeface="Calibri" panose="020F0502020204030204" pitchFamily="34" charset="0"/>
                <a:cs typeface="Calibri" panose="020F0502020204030204" pitchFamily="34" charset="0"/>
              </a:rPr>
              <a:t> and </a:t>
            </a:r>
            <a:r>
              <a:rPr lang="it-IT" dirty="0" err="1">
                <a:solidFill>
                  <a:srgbClr val="002060"/>
                </a:solidFill>
                <a:latin typeface="Calibri" panose="020F0502020204030204" pitchFamily="34" charset="0"/>
                <a:cs typeface="Calibri" panose="020F0502020204030204" pitchFamily="34" charset="0"/>
              </a:rPr>
              <a:t>Monotonicity</a:t>
            </a:r>
            <a:r>
              <a:rPr lang="it-IT" dirty="0">
                <a:solidFill>
                  <a:srgbClr val="002060"/>
                </a:solidFill>
                <a:latin typeface="Calibri" panose="020F0502020204030204" pitchFamily="34" charset="0"/>
                <a:cs typeface="Calibri" panose="020F0502020204030204" pitchFamily="34" charset="0"/>
              </a:rPr>
              <a:t> Test</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5</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pic>
        <p:nvPicPr>
          <p:cNvPr id="7" name="Immagine 6" descr="Immagine che contiene grafico&#10;&#10;Descrizione generata automaticamente">
            <a:extLst>
              <a:ext uri="{FF2B5EF4-FFF2-40B4-BE49-F238E27FC236}">
                <a16:creationId xmlns:a16="http://schemas.microsoft.com/office/drawing/2014/main" id="{93789F1B-60D5-F56C-7B40-B9B266BDB199}"/>
              </a:ext>
            </a:extLst>
          </p:cNvPr>
          <p:cNvPicPr>
            <a:picLocks noChangeAspect="1"/>
          </p:cNvPicPr>
          <p:nvPr/>
        </p:nvPicPr>
        <p:blipFill>
          <a:blip r:embed="rId3"/>
          <a:stretch>
            <a:fillRect/>
          </a:stretch>
        </p:blipFill>
        <p:spPr>
          <a:xfrm>
            <a:off x="470959" y="3302190"/>
            <a:ext cx="4089937" cy="2364346"/>
          </a:xfrm>
          <a:prstGeom prst="rect">
            <a:avLst/>
          </a:prstGeom>
          <a:ln>
            <a:noFill/>
          </a:ln>
          <a:effectLst>
            <a:outerShdw blurRad="292100" dist="139700" dir="2700000" algn="tl" rotWithShape="0">
              <a:srgbClr val="333333">
                <a:alpha val="65000"/>
              </a:srgbClr>
            </a:outerShdw>
          </a:effectLst>
        </p:spPr>
      </p:pic>
      <p:pic>
        <p:nvPicPr>
          <p:cNvPr id="10" name="Immagine 9" descr="Immagine che contiene tavolo&#10;&#10;Descrizione generata automaticamente">
            <a:extLst>
              <a:ext uri="{FF2B5EF4-FFF2-40B4-BE49-F238E27FC236}">
                <a16:creationId xmlns:a16="http://schemas.microsoft.com/office/drawing/2014/main" id="{DA7B3686-1CA4-C78D-37CB-872744A9E448}"/>
              </a:ext>
            </a:extLst>
          </p:cNvPr>
          <p:cNvPicPr>
            <a:picLocks noChangeAspect="1"/>
          </p:cNvPicPr>
          <p:nvPr/>
        </p:nvPicPr>
        <p:blipFill>
          <a:blip r:embed="rId4"/>
          <a:stretch>
            <a:fillRect/>
          </a:stretch>
        </p:blipFill>
        <p:spPr>
          <a:xfrm>
            <a:off x="790508" y="1754667"/>
            <a:ext cx="3350543" cy="1085878"/>
          </a:xfrm>
          <a:prstGeom prst="rect">
            <a:avLst/>
          </a:prstGeom>
          <a:ln>
            <a:noFill/>
          </a:ln>
          <a:effectLst>
            <a:outerShdw blurRad="292100" dist="139700" dir="2700000" algn="tl" rotWithShape="0">
              <a:srgbClr val="333333">
                <a:alpha val="65000"/>
              </a:srgbClr>
            </a:outerShdw>
          </a:effectLst>
        </p:spPr>
      </p:pic>
      <p:pic>
        <p:nvPicPr>
          <p:cNvPr id="12" name="Immagine 11" descr="Immagine che contiene grafico&#10;&#10;Descrizione generata automaticamente">
            <a:extLst>
              <a:ext uri="{FF2B5EF4-FFF2-40B4-BE49-F238E27FC236}">
                <a16:creationId xmlns:a16="http://schemas.microsoft.com/office/drawing/2014/main" id="{A4097CC6-6BC1-F50C-918B-F6C24D1B26E0}"/>
              </a:ext>
            </a:extLst>
          </p:cNvPr>
          <p:cNvPicPr>
            <a:picLocks noChangeAspect="1"/>
          </p:cNvPicPr>
          <p:nvPr/>
        </p:nvPicPr>
        <p:blipFill>
          <a:blip r:embed="rId5"/>
          <a:stretch>
            <a:fillRect/>
          </a:stretch>
        </p:blipFill>
        <p:spPr>
          <a:xfrm>
            <a:off x="5159024" y="1464106"/>
            <a:ext cx="3320508" cy="1863801"/>
          </a:xfrm>
          <a:prstGeom prst="rect">
            <a:avLst/>
          </a:prstGeom>
          <a:ln>
            <a:noFill/>
          </a:ln>
          <a:effectLst>
            <a:outerShdw blurRad="292100" dist="139700" dir="2700000" algn="tl" rotWithShape="0">
              <a:srgbClr val="333333">
                <a:alpha val="65000"/>
              </a:srgbClr>
            </a:outerShdw>
          </a:effectLst>
        </p:spPr>
      </p:pic>
      <p:pic>
        <p:nvPicPr>
          <p:cNvPr id="14" name="Immagine 13" descr="Immagine che contiene grafico&#10;&#10;Descrizione generata automaticamente">
            <a:extLst>
              <a:ext uri="{FF2B5EF4-FFF2-40B4-BE49-F238E27FC236}">
                <a16:creationId xmlns:a16="http://schemas.microsoft.com/office/drawing/2014/main" id="{045EE5A7-29B6-54A3-64B3-8B4A69B8C8F3}"/>
              </a:ext>
            </a:extLst>
          </p:cNvPr>
          <p:cNvPicPr>
            <a:picLocks noChangeAspect="1"/>
          </p:cNvPicPr>
          <p:nvPr/>
        </p:nvPicPr>
        <p:blipFill>
          <a:blip r:embed="rId6"/>
          <a:stretch>
            <a:fillRect/>
          </a:stretch>
        </p:blipFill>
        <p:spPr>
          <a:xfrm>
            <a:off x="8812502" y="1464108"/>
            <a:ext cx="3320506" cy="1863799"/>
          </a:xfrm>
          <a:prstGeom prst="rect">
            <a:avLst/>
          </a:prstGeom>
          <a:ln>
            <a:noFill/>
          </a:ln>
          <a:effectLst>
            <a:outerShdw blurRad="292100" dist="139700" dir="2700000" algn="tl" rotWithShape="0">
              <a:srgbClr val="333333">
                <a:alpha val="65000"/>
              </a:srgbClr>
            </a:outerShdw>
          </a:effectLst>
        </p:spPr>
      </p:pic>
      <p:pic>
        <p:nvPicPr>
          <p:cNvPr id="16" name="Immagine 15" descr="Immagine che contiene grafico&#10;&#10;Descrizione generata automaticamente">
            <a:extLst>
              <a:ext uri="{FF2B5EF4-FFF2-40B4-BE49-F238E27FC236}">
                <a16:creationId xmlns:a16="http://schemas.microsoft.com/office/drawing/2014/main" id="{B27824B9-37EE-A460-3AED-41DE73B4CA6A}"/>
              </a:ext>
            </a:extLst>
          </p:cNvPr>
          <p:cNvPicPr>
            <a:picLocks noChangeAspect="1"/>
          </p:cNvPicPr>
          <p:nvPr/>
        </p:nvPicPr>
        <p:blipFill>
          <a:blip r:embed="rId7"/>
          <a:stretch>
            <a:fillRect/>
          </a:stretch>
        </p:blipFill>
        <p:spPr>
          <a:xfrm>
            <a:off x="6916273" y="3686186"/>
            <a:ext cx="3320508" cy="1869530"/>
          </a:xfrm>
          <a:prstGeom prst="rect">
            <a:avLst/>
          </a:prstGeom>
          <a:ln>
            <a:noFill/>
          </a:ln>
          <a:effectLst>
            <a:outerShdw blurRad="292100" dist="139700" dir="2700000" algn="tl" rotWithShape="0">
              <a:srgbClr val="333333">
                <a:alpha val="65000"/>
              </a:srgbClr>
            </a:outerShdw>
          </a:effectLst>
        </p:spPr>
      </p:pic>
      <p:sp>
        <p:nvSpPr>
          <p:cNvPr id="17" name="CasellaDiTesto 16">
            <a:extLst>
              <a:ext uri="{FF2B5EF4-FFF2-40B4-BE49-F238E27FC236}">
                <a16:creationId xmlns:a16="http://schemas.microsoft.com/office/drawing/2014/main" id="{A49C92C8-B53D-A5BC-A281-1E2B58F67696}"/>
              </a:ext>
            </a:extLst>
          </p:cNvPr>
          <p:cNvSpPr txBox="1">
            <a:spLocks/>
          </p:cNvSpPr>
          <p:nvPr/>
        </p:nvSpPr>
        <p:spPr>
          <a:xfrm>
            <a:off x="217637" y="841120"/>
            <a:ext cx="4596582" cy="461665"/>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Continuity Test</a:t>
            </a:r>
          </a:p>
        </p:txBody>
      </p:sp>
      <p:sp>
        <p:nvSpPr>
          <p:cNvPr id="18" name="CasellaDiTesto 17">
            <a:extLst>
              <a:ext uri="{FF2B5EF4-FFF2-40B4-BE49-F238E27FC236}">
                <a16:creationId xmlns:a16="http://schemas.microsoft.com/office/drawing/2014/main" id="{6A3B9B56-6DD8-FE08-C137-21B1223F8815}"/>
              </a:ext>
            </a:extLst>
          </p:cNvPr>
          <p:cNvSpPr txBox="1">
            <a:spLocks/>
          </p:cNvSpPr>
          <p:nvPr/>
        </p:nvSpPr>
        <p:spPr>
          <a:xfrm>
            <a:off x="5159024" y="802553"/>
            <a:ext cx="4596582" cy="461665"/>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Monotonicity Test</a:t>
            </a:r>
          </a:p>
        </p:txBody>
      </p:sp>
      <p:cxnSp>
        <p:nvCxnSpPr>
          <p:cNvPr id="19" name="Straight Connector 14">
            <a:extLst>
              <a:ext uri="{FF2B5EF4-FFF2-40B4-BE49-F238E27FC236}">
                <a16:creationId xmlns:a16="http://schemas.microsoft.com/office/drawing/2014/main" id="{0ABE853B-E04C-8A44-84BC-C5488F7D2D4D}"/>
              </a:ext>
            </a:extLst>
          </p:cNvPr>
          <p:cNvCxnSpPr>
            <a:cxnSpLocks/>
          </p:cNvCxnSpPr>
          <p:nvPr/>
        </p:nvCxnSpPr>
        <p:spPr>
          <a:xfrm>
            <a:off x="4843719" y="951271"/>
            <a:ext cx="0" cy="495545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25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29495"/>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Verification</a:t>
            </a:r>
            <a:r>
              <a:rPr lang="it-IT" dirty="0">
                <a:solidFill>
                  <a:srgbClr val="002060"/>
                </a:solidFill>
                <a:latin typeface="Calibri" panose="020F0502020204030204" pitchFamily="34" charset="0"/>
                <a:cs typeface="Calibri" panose="020F0502020204030204" pitchFamily="34" charset="0"/>
              </a:rPr>
              <a:t> – </a:t>
            </a:r>
            <a:r>
              <a:rPr lang="it-IT" dirty="0" err="1">
                <a:solidFill>
                  <a:srgbClr val="002060"/>
                </a:solidFill>
                <a:latin typeface="Calibri" panose="020F0502020204030204" pitchFamily="34" charset="0"/>
                <a:cs typeface="Calibri" panose="020F0502020204030204" pitchFamily="34" charset="0"/>
              </a:rPr>
              <a:t>Against</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Theoretical</a:t>
            </a:r>
            <a:r>
              <a:rPr lang="it-IT" dirty="0">
                <a:solidFill>
                  <a:srgbClr val="002060"/>
                </a:solidFill>
                <a:latin typeface="Calibri" panose="020F0502020204030204" pitchFamily="34" charset="0"/>
                <a:cs typeface="Calibri" panose="020F0502020204030204" pitchFamily="34" charset="0"/>
              </a:rPr>
              <a:t> Model</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6</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B4B2B354-9DA8-71DB-1FCC-00396EB24B11}"/>
              </a:ext>
            </a:extLst>
          </p:cNvPr>
          <p:cNvSpPr txBox="1">
            <a:spLocks/>
          </p:cNvSpPr>
          <p:nvPr/>
        </p:nvSpPr>
        <p:spPr>
          <a:xfrm>
            <a:off x="311957" y="655072"/>
            <a:ext cx="4859684" cy="1184940"/>
          </a:xfrm>
          <a:prstGeom prst="rect">
            <a:avLst/>
          </a:prstGeom>
          <a:noFill/>
        </p:spPr>
        <p:txBody>
          <a:bodyPr wrap="square" rtlCol="0">
            <a:spAutoFit/>
          </a:bodyPr>
          <a:lstStyle/>
          <a:p>
            <a:pPr marL="342900" indent="-342900">
              <a:spcAft>
                <a:spcPts val="1800"/>
              </a:spcAft>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Assumptions</a:t>
            </a:r>
          </a:p>
          <a:p>
            <a:pPr marL="914400" lvl="1" indent="-457200">
              <a:buFont typeface="+mj-lt"/>
              <a:buAutoNum type="arabicPeriod"/>
            </a:pPr>
            <a:r>
              <a:rPr lang="en-GB" sz="1600" dirty="0">
                <a:solidFill>
                  <a:srgbClr val="002060"/>
                </a:solidFill>
                <a:latin typeface="Calibri" panose="020F0502020204030204" pitchFamily="34" charset="0"/>
                <a:cs typeface="Calibri" panose="020F0502020204030204" pitchFamily="34" charset="0"/>
              </a:rPr>
              <a:t>Only one opponent type ( bosses or minions)</a:t>
            </a:r>
          </a:p>
          <a:p>
            <a:pPr marL="914400" lvl="1" indent="-457200">
              <a:buFont typeface="+mj-lt"/>
              <a:buAutoNum type="arabicPeriod"/>
            </a:pPr>
            <a:r>
              <a:rPr lang="en-GB" sz="1600" dirty="0">
                <a:solidFill>
                  <a:srgbClr val="002060"/>
                </a:solidFill>
                <a:latin typeface="Calibri" panose="020F0502020204030204" pitchFamily="34" charset="0"/>
                <a:cs typeface="Calibri" panose="020F0502020204030204" pitchFamily="34" charset="0"/>
              </a:rPr>
              <a:t>Exponential interarrival and service time</a:t>
            </a:r>
          </a:p>
        </p:txBody>
      </p:sp>
      <p:pic>
        <p:nvPicPr>
          <p:cNvPr id="11" name="Immagine 10" descr="Immagine che contiene grafico&#10;&#10;Descrizione generata automaticamente">
            <a:extLst>
              <a:ext uri="{FF2B5EF4-FFF2-40B4-BE49-F238E27FC236}">
                <a16:creationId xmlns:a16="http://schemas.microsoft.com/office/drawing/2014/main" id="{059FB6CC-00EB-91E4-A04B-0949487698E3}"/>
              </a:ext>
            </a:extLst>
          </p:cNvPr>
          <p:cNvPicPr>
            <a:picLocks noChangeAspect="1"/>
          </p:cNvPicPr>
          <p:nvPr/>
        </p:nvPicPr>
        <p:blipFill>
          <a:blip r:embed="rId3"/>
          <a:stretch>
            <a:fillRect/>
          </a:stretch>
        </p:blipFill>
        <p:spPr>
          <a:xfrm>
            <a:off x="6209230" y="3021618"/>
            <a:ext cx="4734242" cy="2778794"/>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avolo&#10;&#10;Descrizione generata automaticamente">
            <a:extLst>
              <a:ext uri="{FF2B5EF4-FFF2-40B4-BE49-F238E27FC236}">
                <a16:creationId xmlns:a16="http://schemas.microsoft.com/office/drawing/2014/main" id="{FA96A8C5-FB82-33E2-A517-E352559E440F}"/>
              </a:ext>
            </a:extLst>
          </p:cNvPr>
          <p:cNvPicPr>
            <a:picLocks noChangeAspect="1"/>
          </p:cNvPicPr>
          <p:nvPr/>
        </p:nvPicPr>
        <p:blipFill>
          <a:blip r:embed="rId4"/>
          <a:stretch>
            <a:fillRect/>
          </a:stretch>
        </p:blipFill>
        <p:spPr>
          <a:xfrm>
            <a:off x="6678096" y="1655056"/>
            <a:ext cx="3796510" cy="1030402"/>
          </a:xfrm>
          <a:prstGeom prst="rect">
            <a:avLst/>
          </a:prstGeom>
          <a:ln>
            <a:noFill/>
          </a:ln>
          <a:effectLst>
            <a:outerShdw blurRad="292100" dist="139700" dir="2700000" algn="tl" rotWithShape="0">
              <a:srgbClr val="333333">
                <a:alpha val="65000"/>
              </a:srgbClr>
            </a:outerShdw>
          </a:effectLst>
        </p:spPr>
      </p:pic>
      <p:pic>
        <p:nvPicPr>
          <p:cNvPr id="15" name="Immagine 14" descr="Immagine che contiene testo&#10;&#10;Descrizione generata automaticamente">
            <a:extLst>
              <a:ext uri="{FF2B5EF4-FFF2-40B4-BE49-F238E27FC236}">
                <a16:creationId xmlns:a16="http://schemas.microsoft.com/office/drawing/2014/main" id="{E0583ADE-60CC-60AC-926F-2C513EDE884D}"/>
              </a:ext>
            </a:extLst>
          </p:cNvPr>
          <p:cNvPicPr>
            <a:picLocks noChangeAspect="1"/>
          </p:cNvPicPr>
          <p:nvPr/>
        </p:nvPicPr>
        <p:blipFill>
          <a:blip r:embed="rId5"/>
          <a:stretch>
            <a:fillRect/>
          </a:stretch>
        </p:blipFill>
        <p:spPr>
          <a:xfrm>
            <a:off x="3183283" y="637758"/>
            <a:ext cx="1988358" cy="681804"/>
          </a:xfrm>
          <a:prstGeom prst="rect">
            <a:avLst/>
          </a:prstGeom>
        </p:spPr>
      </p:pic>
      <mc:AlternateContent xmlns:mc="http://schemas.openxmlformats.org/markup-compatibility/2006">
        <mc:Choice xmlns:a14="http://schemas.microsoft.com/office/drawing/2010/main" Requires="a14">
          <p:sp>
            <p:nvSpPr>
              <p:cNvPr id="16" name="CasellaDiTesto 15">
                <a:extLst>
                  <a:ext uri="{FF2B5EF4-FFF2-40B4-BE49-F238E27FC236}">
                    <a16:creationId xmlns:a16="http://schemas.microsoft.com/office/drawing/2014/main" id="{C849C0FE-A1C5-667B-5DCB-569AE1660110}"/>
                  </a:ext>
                </a:extLst>
              </p:cNvPr>
              <p:cNvSpPr txBox="1">
                <a:spLocks/>
              </p:cNvSpPr>
              <p:nvPr/>
            </p:nvSpPr>
            <p:spPr>
              <a:xfrm>
                <a:off x="240890" y="2019923"/>
                <a:ext cx="5539082" cy="2316981"/>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Formulas</a:t>
                </a: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System utilization : </a:t>
                </a:r>
                <a:r>
                  <a:rPr lang="el-GR" sz="1600" b="1" i="1" dirty="0">
                    <a:solidFill>
                      <a:srgbClr val="002060"/>
                    </a:solidFill>
                    <a:latin typeface="Calibri" panose="020F0502020204030204" pitchFamily="34" charset="0"/>
                    <a:cs typeface="Calibri" panose="020F0502020204030204" pitchFamily="34" charset="0"/>
                  </a:rPr>
                  <a:t>ρ</a:t>
                </a:r>
                <a:r>
                  <a:rPr lang="en-GB" sz="1600" b="1" i="1" dirty="0">
                    <a:solidFill>
                      <a:srgbClr val="002060"/>
                    </a:solidFill>
                    <a:latin typeface="Calibri" panose="020F0502020204030204" pitchFamily="34" charset="0"/>
                    <a:cs typeface="Calibri" panose="020F0502020204030204" pitchFamily="34" charset="0"/>
                  </a:rPr>
                  <a:t> = </a:t>
                </a:r>
                <a14:m>
                  <m:oMath xmlns:m="http://schemas.openxmlformats.org/officeDocument/2006/math">
                    <m:f>
                      <m:fPr>
                        <m:ctrlPr>
                          <a:rPr lang="en-US" b="1" i="1" smtClean="0">
                            <a:solidFill>
                              <a:srgbClr val="002060"/>
                            </a:solidFill>
                            <a:latin typeface="Cambria Math" panose="02040503050406030204" pitchFamily="18" charset="0"/>
                          </a:rPr>
                        </m:ctrlPr>
                      </m:fPr>
                      <m:num>
                        <m:r>
                          <a:rPr lang="it-IT" b="1" i="1">
                            <a:solidFill>
                              <a:srgbClr val="002060"/>
                            </a:solidFill>
                            <a:latin typeface="Cambria Math" panose="02040503050406030204" pitchFamily="18" charset="0"/>
                          </a:rPr>
                          <m:t>𝝀</m:t>
                        </m:r>
                      </m:num>
                      <m:den>
                        <m:r>
                          <a:rPr lang="en-US" b="1" i="1">
                            <a:solidFill>
                              <a:srgbClr val="002060"/>
                            </a:solidFill>
                            <a:latin typeface="Cambria Math" panose="02040503050406030204" pitchFamily="18" charset="0"/>
                            <a:ea typeface="Cambria Math" panose="02040503050406030204" pitchFamily="18" charset="0"/>
                          </a:rPr>
                          <m:t>𝝁</m:t>
                        </m:r>
                      </m:den>
                    </m:f>
                  </m:oMath>
                </a14:m>
                <a:endParaRPr lang="en-GB" sz="1600" b="1" i="1" dirty="0">
                  <a:solidFill>
                    <a:srgbClr val="00206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Number of jobs in the system : E[N] = </a:t>
                </a:r>
                <a14:m>
                  <m:oMath xmlns:m="http://schemas.openxmlformats.org/officeDocument/2006/math">
                    <m:f>
                      <m:fPr>
                        <m:ctrlPr>
                          <a:rPr lang="en-US" sz="1600" b="1" i="1" smtClean="0">
                            <a:solidFill>
                              <a:srgbClr val="002060"/>
                            </a:solidFill>
                            <a:latin typeface="Cambria Math" panose="02040503050406030204" pitchFamily="18" charset="0"/>
                          </a:rPr>
                        </m:ctrlPr>
                      </m:fPr>
                      <m:num>
                        <m:r>
                          <m:rPr>
                            <m:nor/>
                          </m:rPr>
                          <a:rPr lang="el-GR" sz="1600" b="1" i="1" dirty="0">
                            <a:solidFill>
                              <a:srgbClr val="002060"/>
                            </a:solidFill>
                            <a:latin typeface="Calibri" panose="020F0502020204030204" pitchFamily="34" charset="0"/>
                            <a:cs typeface="Calibri" panose="020F0502020204030204" pitchFamily="34" charset="0"/>
                          </a:rPr>
                          <m:t>ρ</m:t>
                        </m:r>
                      </m:num>
                      <m:den>
                        <m:r>
                          <m:rPr>
                            <m:nor/>
                          </m:rPr>
                          <a:rPr lang="it-IT" sz="1600" b="1" i="1" smtClean="0">
                            <a:solidFill>
                              <a:srgbClr val="002060"/>
                            </a:solidFill>
                            <a:latin typeface="Calibri" panose="020F0502020204030204" pitchFamily="34" charset="0"/>
                            <a:cs typeface="Calibri" panose="020F0502020204030204" pitchFamily="34" charset="0"/>
                          </a:rPr>
                          <m:t>1− </m:t>
                        </m:r>
                        <m:r>
                          <m:rPr>
                            <m:nor/>
                          </m:rPr>
                          <a:rPr lang="el-GR" sz="1600" b="1" i="1" dirty="0">
                            <a:solidFill>
                              <a:srgbClr val="002060"/>
                            </a:solidFill>
                            <a:latin typeface="Calibri" panose="020F0502020204030204" pitchFamily="34" charset="0"/>
                            <a:cs typeface="Calibri" panose="020F0502020204030204" pitchFamily="34" charset="0"/>
                          </a:rPr>
                          <m:t>ρ</m:t>
                        </m:r>
                      </m:den>
                    </m:f>
                  </m:oMath>
                </a14:m>
                <a:r>
                  <a:rPr lang="en-GB" sz="1600" b="1" i="1" dirty="0">
                    <a:solidFill>
                      <a:srgbClr val="002060"/>
                    </a:solidFill>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Mean Response Time : E[R] = </a:t>
                </a:r>
                <a14:m>
                  <m:oMath xmlns:m="http://schemas.openxmlformats.org/officeDocument/2006/math">
                    <m:f>
                      <m:fPr>
                        <m:ctrlPr>
                          <a:rPr lang="en-US" sz="1600" b="1" i="1" smtClean="0">
                            <a:solidFill>
                              <a:srgbClr val="002060"/>
                            </a:solidFill>
                            <a:latin typeface="Cambria Math" panose="02040503050406030204" pitchFamily="18" charset="0"/>
                          </a:rPr>
                        </m:ctrlPr>
                      </m:fPr>
                      <m:num>
                        <m:r>
                          <m:rPr>
                            <m:nor/>
                          </m:rPr>
                          <a:rPr lang="it-IT" sz="1600" b="1" i="1" smtClean="0">
                            <a:solidFill>
                              <a:srgbClr val="002060"/>
                            </a:solidFill>
                            <a:latin typeface="Calibri" panose="020F0502020204030204" pitchFamily="34" charset="0"/>
                            <a:cs typeface="Calibri" panose="020F0502020204030204" pitchFamily="34" charset="0"/>
                          </a:rPr>
                          <m:t>E</m:t>
                        </m:r>
                        <m:r>
                          <m:rPr>
                            <m:nor/>
                          </m:rPr>
                          <a:rPr lang="it-IT" sz="1600" b="1" i="1" smtClean="0">
                            <a:solidFill>
                              <a:srgbClr val="002060"/>
                            </a:solidFill>
                            <a:latin typeface="Calibri" panose="020F0502020204030204" pitchFamily="34" charset="0"/>
                            <a:cs typeface="Calibri" panose="020F0502020204030204" pitchFamily="34" charset="0"/>
                          </a:rPr>
                          <m:t>[</m:t>
                        </m:r>
                        <m:r>
                          <m:rPr>
                            <m:nor/>
                          </m:rPr>
                          <a:rPr lang="it-IT" sz="1600" b="1" i="1" smtClean="0">
                            <a:solidFill>
                              <a:srgbClr val="002060"/>
                            </a:solidFill>
                            <a:latin typeface="Calibri" panose="020F0502020204030204" pitchFamily="34" charset="0"/>
                            <a:cs typeface="Calibri" panose="020F0502020204030204" pitchFamily="34" charset="0"/>
                          </a:rPr>
                          <m:t>N</m:t>
                        </m:r>
                        <m:r>
                          <m:rPr>
                            <m:nor/>
                          </m:rPr>
                          <a:rPr lang="it-IT" sz="1600" b="1" i="1" smtClean="0">
                            <a:solidFill>
                              <a:srgbClr val="002060"/>
                            </a:solidFill>
                            <a:latin typeface="Calibri" panose="020F0502020204030204" pitchFamily="34" charset="0"/>
                            <a:cs typeface="Calibri" panose="020F0502020204030204" pitchFamily="34" charset="0"/>
                          </a:rPr>
                          <m:t>]</m:t>
                        </m:r>
                      </m:num>
                      <m:den>
                        <m:r>
                          <a:rPr lang="it-IT" sz="1600" b="1" i="1">
                            <a:solidFill>
                              <a:srgbClr val="002060"/>
                            </a:solidFill>
                            <a:latin typeface="Cambria Math" panose="02040503050406030204" pitchFamily="18" charset="0"/>
                          </a:rPr>
                          <m:t>𝝀</m:t>
                        </m:r>
                      </m:den>
                    </m:f>
                  </m:oMath>
                </a14:m>
                <a:r>
                  <a:rPr lang="en-GB" sz="1600" b="1" i="1" dirty="0">
                    <a:solidFill>
                      <a:srgbClr val="002060"/>
                    </a:solidFill>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Mean Waiting Time : E[W] = E[R] - </a:t>
                </a:r>
                <a14:m>
                  <m:oMath xmlns:m="http://schemas.openxmlformats.org/officeDocument/2006/math">
                    <m:f>
                      <m:fPr>
                        <m:ctrlPr>
                          <a:rPr lang="en-US" sz="1600" b="1" i="1" smtClean="0">
                            <a:solidFill>
                              <a:srgbClr val="002060"/>
                            </a:solidFill>
                            <a:latin typeface="Cambria Math" panose="02040503050406030204" pitchFamily="18" charset="0"/>
                          </a:rPr>
                        </m:ctrlPr>
                      </m:fPr>
                      <m:num>
                        <m:r>
                          <a:rPr lang="it-IT" sz="1600" b="1" i="1" smtClean="0">
                            <a:solidFill>
                              <a:srgbClr val="002060"/>
                            </a:solidFill>
                            <a:latin typeface="Cambria Math" panose="02040503050406030204" pitchFamily="18" charset="0"/>
                          </a:rPr>
                          <m:t>𝟏</m:t>
                        </m:r>
                      </m:num>
                      <m:den>
                        <m:r>
                          <a:rPr lang="en-US" sz="1600" b="1" i="1">
                            <a:solidFill>
                              <a:srgbClr val="002060"/>
                            </a:solidFill>
                            <a:latin typeface="Cambria Math" panose="02040503050406030204" pitchFamily="18" charset="0"/>
                            <a:ea typeface="Cambria Math" panose="02040503050406030204" pitchFamily="18" charset="0"/>
                          </a:rPr>
                          <m:t>𝝁</m:t>
                        </m:r>
                      </m:den>
                    </m:f>
                  </m:oMath>
                </a14:m>
                <a:endParaRPr lang="en-GB" sz="1600" b="1" i="1" dirty="0">
                  <a:solidFill>
                    <a:srgbClr val="00206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Throughput : </a:t>
                </a:r>
                <a:r>
                  <a:rPr lang="el-GR" sz="1600" b="1" i="1" dirty="0">
                    <a:solidFill>
                      <a:srgbClr val="002060"/>
                    </a:solidFill>
                    <a:latin typeface="Calibri" panose="020F0502020204030204" pitchFamily="34" charset="0"/>
                    <a:cs typeface="Calibri" panose="020F0502020204030204" pitchFamily="34" charset="0"/>
                  </a:rPr>
                  <a:t>γ</a:t>
                </a:r>
                <a:r>
                  <a:rPr lang="it-IT" sz="1600" b="1" i="1" dirty="0">
                    <a:solidFill>
                      <a:srgbClr val="002060"/>
                    </a:solidFill>
                    <a:latin typeface="Calibri" panose="020F0502020204030204" pitchFamily="34" charset="0"/>
                    <a:cs typeface="Calibri" panose="020F0502020204030204" pitchFamily="34" charset="0"/>
                  </a:rPr>
                  <a:t> = </a:t>
                </a:r>
                <a14:m>
                  <m:oMath xmlns:m="http://schemas.openxmlformats.org/officeDocument/2006/math">
                    <m:r>
                      <a:rPr lang="en-US" sz="1600" b="1" i="1" smtClean="0">
                        <a:solidFill>
                          <a:srgbClr val="002060"/>
                        </a:solidFill>
                        <a:latin typeface="Cambria Math" panose="02040503050406030204" pitchFamily="18" charset="0"/>
                        <a:ea typeface="Cambria Math" panose="02040503050406030204" pitchFamily="18" charset="0"/>
                      </a:rPr>
                      <m:t>𝝁</m:t>
                    </m:r>
                  </m:oMath>
                </a14:m>
                <a:r>
                  <a:rPr lang="el-GR" sz="1600" b="1" i="1" dirty="0">
                    <a:solidFill>
                      <a:srgbClr val="002060"/>
                    </a:solidFill>
                    <a:latin typeface="Calibri" panose="020F0502020204030204" pitchFamily="34" charset="0"/>
                    <a:cs typeface="Calibri" panose="020F0502020204030204" pitchFamily="34" charset="0"/>
                  </a:rPr>
                  <a:t>ρ</a:t>
                </a:r>
                <a:endParaRPr lang="en-GB" sz="1600" b="1" i="1" dirty="0">
                  <a:solidFill>
                    <a:srgbClr val="002060"/>
                  </a:solidFill>
                  <a:latin typeface="Calibri" panose="020F0502020204030204" pitchFamily="34" charset="0"/>
                  <a:cs typeface="Calibri" panose="020F0502020204030204" pitchFamily="34" charset="0"/>
                </a:endParaRPr>
              </a:p>
            </p:txBody>
          </p:sp>
        </mc:Choice>
        <mc:Fallback>
          <p:sp>
            <p:nvSpPr>
              <p:cNvPr id="16" name="CasellaDiTesto 15">
                <a:extLst>
                  <a:ext uri="{FF2B5EF4-FFF2-40B4-BE49-F238E27FC236}">
                    <a16:creationId xmlns:a16="http://schemas.microsoft.com/office/drawing/2014/main" id="{C849C0FE-A1C5-667B-5DCB-569AE1660110}"/>
                  </a:ext>
                </a:extLst>
              </p:cNvPr>
              <p:cNvSpPr txBox="1">
                <a:spLocks noRot="1" noChangeAspect="1" noMove="1" noResize="1" noEditPoints="1" noAdjustHandles="1" noChangeArrowheads="1" noChangeShapeType="1" noTextEdit="1"/>
              </p:cNvSpPr>
              <p:nvPr/>
            </p:nvSpPr>
            <p:spPr>
              <a:xfrm>
                <a:off x="240890" y="2019923"/>
                <a:ext cx="5539082" cy="2316981"/>
              </a:xfrm>
              <a:prstGeom prst="rect">
                <a:avLst/>
              </a:prstGeom>
              <a:blipFill>
                <a:blip r:embed="rId6"/>
                <a:stretch>
                  <a:fillRect l="-1542" t="-2105" b="-236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CCA7D99A-AE09-27DA-1741-6D4A58D94429}"/>
                  </a:ext>
                </a:extLst>
              </p:cNvPr>
              <p:cNvSpPr txBox="1">
                <a:spLocks/>
              </p:cNvSpPr>
              <p:nvPr/>
            </p:nvSpPr>
            <p:spPr>
              <a:xfrm>
                <a:off x="240890" y="4453401"/>
                <a:ext cx="5468015" cy="1862946"/>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Scenario</a:t>
                </a:r>
              </a:p>
              <a:p>
                <a:pPr marL="800100" lvl="1" indent="-34290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Bosses Mean Arrival Time : </a:t>
                </a:r>
                <a14:m>
                  <m:oMath xmlns:m="http://schemas.openxmlformats.org/officeDocument/2006/math">
                    <m:f>
                      <m:fPr>
                        <m:ctrlPr>
                          <a:rPr lang="en-US" b="1" i="1" smtClean="0">
                            <a:solidFill>
                              <a:srgbClr val="002060"/>
                            </a:solidFill>
                            <a:latin typeface="Cambria Math" panose="02040503050406030204" pitchFamily="18" charset="0"/>
                          </a:rPr>
                        </m:ctrlPr>
                      </m:fPr>
                      <m:num>
                        <m:r>
                          <a:rPr lang="it-IT" b="1" i="1" smtClean="0">
                            <a:solidFill>
                              <a:srgbClr val="002060"/>
                            </a:solidFill>
                            <a:latin typeface="Cambria Math" panose="02040503050406030204" pitchFamily="18" charset="0"/>
                          </a:rPr>
                          <m:t>𝟏</m:t>
                        </m:r>
                      </m:num>
                      <m:den>
                        <m:r>
                          <a:rPr lang="it-IT" b="1" i="1">
                            <a:solidFill>
                              <a:srgbClr val="002060"/>
                            </a:solidFill>
                            <a:latin typeface="Cambria Math" panose="02040503050406030204" pitchFamily="18" charset="0"/>
                          </a:rPr>
                          <m:t>𝝀</m:t>
                        </m:r>
                      </m:den>
                    </m:f>
                  </m:oMath>
                </a14:m>
                <a:r>
                  <a:rPr lang="en-GB" sz="1600" b="1" dirty="0">
                    <a:solidFill>
                      <a:srgbClr val="002060"/>
                    </a:solidFill>
                    <a:latin typeface="Calibri" panose="020F0502020204030204" pitchFamily="34" charset="0"/>
                    <a:cs typeface="Calibri" panose="020F0502020204030204" pitchFamily="34" charset="0"/>
                  </a:rPr>
                  <a:t> = 1</a:t>
                </a:r>
              </a:p>
              <a:p>
                <a:pPr marL="800100" lvl="1" indent="-34290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Boss Mean Service Time :  </a:t>
                </a:r>
                <a14:m>
                  <m:oMath xmlns:m="http://schemas.openxmlformats.org/officeDocument/2006/math">
                    <m:f>
                      <m:fPr>
                        <m:ctrlPr>
                          <a:rPr lang="en-US" b="1" i="1" smtClean="0">
                            <a:solidFill>
                              <a:srgbClr val="002060"/>
                            </a:solidFill>
                            <a:latin typeface="Cambria Math" panose="02040503050406030204" pitchFamily="18" charset="0"/>
                          </a:rPr>
                        </m:ctrlPr>
                      </m:fPr>
                      <m:num>
                        <m:r>
                          <a:rPr lang="it-IT" b="1" i="1" smtClean="0">
                            <a:solidFill>
                              <a:srgbClr val="002060"/>
                            </a:solidFill>
                            <a:latin typeface="Cambria Math" panose="02040503050406030204" pitchFamily="18" charset="0"/>
                          </a:rPr>
                          <m:t>𝟏</m:t>
                        </m:r>
                      </m:num>
                      <m:den>
                        <m:r>
                          <a:rPr lang="en-US" b="1" i="1">
                            <a:solidFill>
                              <a:srgbClr val="002060"/>
                            </a:solidFill>
                            <a:latin typeface="Cambria Math" panose="02040503050406030204" pitchFamily="18" charset="0"/>
                            <a:ea typeface="Cambria Math" panose="02040503050406030204" pitchFamily="18" charset="0"/>
                          </a:rPr>
                          <m:t>𝝁</m:t>
                        </m:r>
                      </m:den>
                    </m:f>
                  </m:oMath>
                </a14:m>
                <a:r>
                  <a:rPr lang="en-GB" sz="1400" b="1" dirty="0">
                    <a:solidFill>
                      <a:srgbClr val="002060"/>
                    </a:solidFill>
                    <a:latin typeface="Calibri" panose="020F0502020204030204" pitchFamily="34" charset="0"/>
                    <a:cs typeface="Calibri" panose="020F0502020204030204" pitchFamily="34" charset="0"/>
                  </a:rPr>
                  <a:t> = 1</a:t>
                </a:r>
                <a:endParaRPr lang="en-GB" sz="1600" b="1" dirty="0">
                  <a:solidFill>
                    <a:srgbClr val="002060"/>
                  </a:solidFill>
                  <a:latin typeface="Calibri" panose="020F0502020204030204" pitchFamily="34" charset="0"/>
                  <a:cs typeface="Calibri" panose="020F0502020204030204" pitchFamily="34" charset="0"/>
                </a:endParaRPr>
              </a:p>
              <a:p>
                <a:pPr marL="800100" lvl="1" indent="-342900">
                  <a:spcAft>
                    <a:spcPts val="600"/>
                  </a:spcAft>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Simulation duration : 2000 seconds </a:t>
                </a:r>
              </a:p>
              <a:p>
                <a:pPr marL="800100" lvl="1" indent="-342900">
                  <a:buFont typeface="Arial" panose="020B0604020202020204" pitchFamily="34" charset="0"/>
                  <a:buChar char="•"/>
                </a:pPr>
                <a:r>
                  <a:rPr lang="en-GB" sz="1600" b="1" dirty="0">
                    <a:solidFill>
                      <a:srgbClr val="002060"/>
                    </a:solidFill>
                    <a:latin typeface="Calibri" panose="020F0502020204030204" pitchFamily="34" charset="0"/>
                    <a:cs typeface="Calibri" panose="020F0502020204030204" pitchFamily="34" charset="0"/>
                  </a:rPr>
                  <a:t>Repetitions : 30 </a:t>
                </a:r>
              </a:p>
            </p:txBody>
          </p:sp>
        </mc:Choice>
        <mc:Fallback>
          <p:sp>
            <p:nvSpPr>
              <p:cNvPr id="17" name="CasellaDiTesto 16">
                <a:extLst>
                  <a:ext uri="{FF2B5EF4-FFF2-40B4-BE49-F238E27FC236}">
                    <a16:creationId xmlns:a16="http://schemas.microsoft.com/office/drawing/2014/main" id="{CCA7D99A-AE09-27DA-1741-6D4A58D94429}"/>
                  </a:ext>
                </a:extLst>
              </p:cNvPr>
              <p:cNvSpPr txBox="1">
                <a:spLocks noRot="1" noChangeAspect="1" noMove="1" noResize="1" noEditPoints="1" noAdjustHandles="1" noChangeArrowheads="1" noChangeShapeType="1" noTextEdit="1"/>
              </p:cNvSpPr>
              <p:nvPr/>
            </p:nvSpPr>
            <p:spPr>
              <a:xfrm>
                <a:off x="240890" y="4453401"/>
                <a:ext cx="5468015" cy="1862946"/>
              </a:xfrm>
              <a:prstGeom prst="rect">
                <a:avLst/>
              </a:prstGeom>
              <a:blipFill>
                <a:blip r:embed="rId7"/>
                <a:stretch>
                  <a:fillRect l="-1561" t="-2623" b="-3607"/>
                </a:stretch>
              </a:blipFill>
            </p:spPr>
            <p:txBody>
              <a:bodyPr/>
              <a:lstStyle/>
              <a:p>
                <a:r>
                  <a:rPr lang="es-ES">
                    <a:noFill/>
                  </a:rPr>
                  <a:t> </a:t>
                </a:r>
              </a:p>
            </p:txBody>
          </p:sp>
        </mc:Fallback>
      </mc:AlternateContent>
      <p:sp>
        <p:nvSpPr>
          <p:cNvPr id="7" name="CasellaDiTesto 6">
            <a:extLst>
              <a:ext uri="{FF2B5EF4-FFF2-40B4-BE49-F238E27FC236}">
                <a16:creationId xmlns:a16="http://schemas.microsoft.com/office/drawing/2014/main" id="{687D4B3F-0525-472E-85BE-DD3EE550CAFD}"/>
              </a:ext>
            </a:extLst>
          </p:cNvPr>
          <p:cNvSpPr txBox="1">
            <a:spLocks/>
          </p:cNvSpPr>
          <p:nvPr/>
        </p:nvSpPr>
        <p:spPr>
          <a:xfrm>
            <a:off x="5614922" y="628421"/>
            <a:ext cx="6265121" cy="1415772"/>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Results</a:t>
            </a:r>
          </a:p>
          <a:p>
            <a:pPr>
              <a:spcAft>
                <a:spcPts val="1800"/>
              </a:spcAft>
            </a:pPr>
            <a:r>
              <a:rPr lang="en-GB" i="1" dirty="0">
                <a:solidFill>
                  <a:srgbClr val="002060"/>
                </a:solidFill>
                <a:latin typeface="Calibri" panose="020F0502020204030204" pitchFamily="34" charset="0"/>
                <a:cs typeface="Calibri" panose="020F0502020204030204" pitchFamily="34" charset="0"/>
              </a:rPr>
              <a:t>		</a:t>
            </a:r>
            <a:r>
              <a:rPr lang="pt-BR" i="1" dirty="0">
                <a:solidFill>
                  <a:srgbClr val="002060"/>
                </a:solidFill>
                <a:latin typeface="Calibri" panose="020F0502020204030204" pitchFamily="34" charset="0"/>
                <a:cs typeface="Calibri" panose="020F0502020204030204" pitchFamily="34" charset="0"/>
              </a:rPr>
              <a:t>ρ = 0.8,  E[N] = 4,   E[R] = 4,  E[W] = 3.2,  T = 1</a:t>
            </a:r>
            <a:endParaRPr lang="en-GB" i="1" dirty="0">
              <a:solidFill>
                <a:srgbClr val="002060"/>
              </a:solidFill>
              <a:latin typeface="Calibri" panose="020F0502020204030204" pitchFamily="34" charset="0"/>
              <a:cs typeface="Calibri" panose="020F0502020204030204" pitchFamily="34" charset="0"/>
            </a:endParaRPr>
          </a:p>
          <a:p>
            <a:pPr lvl="1">
              <a:spcAft>
                <a:spcPts val="1800"/>
              </a:spcAft>
            </a:pPr>
            <a:endParaRPr lang="en-GB" sz="2400" i="1" dirty="0">
              <a:solidFill>
                <a:srgbClr val="002060"/>
              </a:solidFill>
              <a:latin typeface="Calibri" panose="020F0502020204030204" pitchFamily="34" charset="0"/>
              <a:cs typeface="Calibri" panose="020F0502020204030204" pitchFamily="34" charset="0"/>
            </a:endParaRPr>
          </a:p>
        </p:txBody>
      </p:sp>
      <p:cxnSp>
        <p:nvCxnSpPr>
          <p:cNvPr id="9" name="Straight Connector 14">
            <a:extLst>
              <a:ext uri="{FF2B5EF4-FFF2-40B4-BE49-F238E27FC236}">
                <a16:creationId xmlns:a16="http://schemas.microsoft.com/office/drawing/2014/main" id="{2B1A585A-9022-91AD-B0BB-D9A72A480E21}"/>
              </a:ext>
            </a:extLst>
          </p:cNvPr>
          <p:cNvCxnSpPr>
            <a:cxnSpLocks/>
          </p:cNvCxnSpPr>
          <p:nvPr/>
        </p:nvCxnSpPr>
        <p:spPr>
          <a:xfrm>
            <a:off x="5433654" y="811161"/>
            <a:ext cx="0" cy="5347522"/>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33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106187"/>
            <a:ext cx="11710219" cy="655071"/>
          </a:xfrm>
        </p:spPr>
        <p:txBody>
          <a:bodyPr>
            <a:normAutofit fontScale="90000"/>
          </a:bodyPr>
          <a:lstStyle/>
          <a:p>
            <a:r>
              <a:rPr lang="it-IT" dirty="0" err="1">
                <a:solidFill>
                  <a:srgbClr val="002060"/>
                </a:solidFill>
                <a:latin typeface="Calibri" panose="020F0502020204030204" pitchFamily="34" charset="0"/>
                <a:cs typeface="Calibri" panose="020F0502020204030204" pitchFamily="34" charset="0"/>
              </a:rPr>
              <a:t>Factors</a:t>
            </a:r>
            <a:r>
              <a:rPr lang="it-IT" dirty="0">
                <a:solidFill>
                  <a:srgbClr val="002060"/>
                </a:solidFill>
                <a:latin typeface="Calibri" panose="020F0502020204030204" pitchFamily="34" charset="0"/>
                <a:cs typeface="Calibri" panose="020F0502020204030204" pitchFamily="34" charset="0"/>
              </a:rPr>
              <a:t> </a:t>
            </a:r>
            <a:r>
              <a:rPr lang="it-IT" dirty="0" err="1">
                <a:solidFill>
                  <a:srgbClr val="002060"/>
                </a:solidFill>
                <a:latin typeface="Calibri" panose="020F0502020204030204" pitchFamily="34" charset="0"/>
                <a:cs typeface="Calibri" panose="020F0502020204030204" pitchFamily="34" charset="0"/>
              </a:rPr>
              <a:t>Calibration</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7</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F2D3AE45-F564-B7AC-012D-5E2D2BA92CA2}"/>
              </a:ext>
            </a:extLst>
          </p:cNvPr>
          <p:cNvSpPr txBox="1">
            <a:spLocks/>
          </p:cNvSpPr>
          <p:nvPr/>
        </p:nvSpPr>
        <p:spPr>
          <a:xfrm>
            <a:off x="159385" y="318051"/>
            <a:ext cx="3589347" cy="461665"/>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Scenario Calibration</a:t>
            </a:r>
          </a:p>
        </p:txBody>
      </p:sp>
      <p:sp>
        <p:nvSpPr>
          <p:cNvPr id="7" name="CasellaDiTesto 6">
            <a:extLst>
              <a:ext uri="{FF2B5EF4-FFF2-40B4-BE49-F238E27FC236}">
                <a16:creationId xmlns:a16="http://schemas.microsoft.com/office/drawing/2014/main" id="{C3FD2C27-4731-A22B-9A20-752CF452CF18}"/>
              </a:ext>
            </a:extLst>
          </p:cNvPr>
          <p:cNvSpPr txBox="1">
            <a:spLocks/>
          </p:cNvSpPr>
          <p:nvPr/>
        </p:nvSpPr>
        <p:spPr>
          <a:xfrm>
            <a:off x="159385" y="4536915"/>
            <a:ext cx="4459896" cy="461665"/>
          </a:xfrm>
          <a:prstGeom prst="rect">
            <a:avLst/>
          </a:prstGeom>
          <a:noFill/>
        </p:spPr>
        <p:txBody>
          <a:bodyPr wrap="square" rtlCol="0">
            <a:spAutoFit/>
          </a:bodyPr>
          <a:lstStyle/>
          <a:p>
            <a:pPr marL="342900" indent="-342900">
              <a:buFont typeface="Arial" panose="020B0604020202020204" pitchFamily="34" charset="0"/>
              <a:buChar char="•"/>
            </a:pPr>
            <a:r>
              <a:rPr lang="en-GB" sz="2400" i="1" dirty="0">
                <a:solidFill>
                  <a:srgbClr val="002060"/>
                </a:solidFill>
                <a:latin typeface="Calibri" panose="020F0502020204030204" pitchFamily="34" charset="0"/>
                <a:cs typeface="Calibri" panose="020F0502020204030204" pitchFamily="34" charset="0"/>
              </a:rPr>
              <a:t>Warm-Up  and Simulation Time </a:t>
            </a:r>
          </a:p>
        </p:txBody>
      </p:sp>
      <p:pic>
        <p:nvPicPr>
          <p:cNvPr id="11" name="Immagine 10">
            <a:extLst>
              <a:ext uri="{FF2B5EF4-FFF2-40B4-BE49-F238E27FC236}">
                <a16:creationId xmlns:a16="http://schemas.microsoft.com/office/drawing/2014/main" id="{5D76835B-AB80-2349-EDB7-743A9A758B01}"/>
              </a:ext>
            </a:extLst>
          </p:cNvPr>
          <p:cNvPicPr>
            <a:picLocks noChangeAspect="1"/>
          </p:cNvPicPr>
          <p:nvPr/>
        </p:nvPicPr>
        <p:blipFill>
          <a:blip r:embed="rId3"/>
          <a:stretch>
            <a:fillRect/>
          </a:stretch>
        </p:blipFill>
        <p:spPr>
          <a:xfrm>
            <a:off x="323317" y="1451134"/>
            <a:ext cx="3506920" cy="2172501"/>
          </a:xfrm>
          <a:prstGeom prst="rect">
            <a:avLst/>
          </a:prstGeom>
          <a:ln>
            <a:noFill/>
          </a:ln>
          <a:effectLst>
            <a:outerShdw blurRad="292100" dist="139700" dir="2700000" algn="tl" rotWithShape="0">
              <a:srgbClr val="333333">
                <a:alpha val="65000"/>
              </a:srgbClr>
            </a:outerShdw>
          </a:effectLst>
        </p:spPr>
      </p:pic>
      <p:pic>
        <p:nvPicPr>
          <p:cNvPr id="13" name="Immagine 12">
            <a:extLst>
              <a:ext uri="{FF2B5EF4-FFF2-40B4-BE49-F238E27FC236}">
                <a16:creationId xmlns:a16="http://schemas.microsoft.com/office/drawing/2014/main" id="{B37A20C7-6BF1-2731-818B-35FD79004D03}"/>
              </a:ext>
            </a:extLst>
          </p:cNvPr>
          <p:cNvPicPr>
            <a:picLocks noChangeAspect="1"/>
          </p:cNvPicPr>
          <p:nvPr/>
        </p:nvPicPr>
        <p:blipFill>
          <a:blip r:embed="rId4"/>
          <a:stretch>
            <a:fillRect/>
          </a:stretch>
        </p:blipFill>
        <p:spPr>
          <a:xfrm>
            <a:off x="4709670" y="1091020"/>
            <a:ext cx="2794896" cy="1728722"/>
          </a:xfrm>
          <a:prstGeom prst="rect">
            <a:avLst/>
          </a:prstGeom>
          <a:ln>
            <a:noFill/>
          </a:ln>
          <a:effectLst>
            <a:outerShdw blurRad="292100" dist="139700" dir="2700000" algn="tl" rotWithShape="0">
              <a:srgbClr val="333333">
                <a:alpha val="65000"/>
              </a:srgbClr>
            </a:outerShdw>
          </a:effectLst>
        </p:spPr>
      </p:pic>
      <p:pic>
        <p:nvPicPr>
          <p:cNvPr id="15" name="Immagine 14">
            <a:extLst>
              <a:ext uri="{FF2B5EF4-FFF2-40B4-BE49-F238E27FC236}">
                <a16:creationId xmlns:a16="http://schemas.microsoft.com/office/drawing/2014/main" id="{FEA357C7-3E0E-D8A2-CFA5-19E8595B514C}"/>
              </a:ext>
            </a:extLst>
          </p:cNvPr>
          <p:cNvPicPr>
            <a:picLocks noChangeAspect="1"/>
          </p:cNvPicPr>
          <p:nvPr/>
        </p:nvPicPr>
        <p:blipFill>
          <a:blip r:embed="rId5"/>
          <a:stretch>
            <a:fillRect/>
          </a:stretch>
        </p:blipFill>
        <p:spPr>
          <a:xfrm>
            <a:off x="4687435" y="2922979"/>
            <a:ext cx="2794896" cy="1728724"/>
          </a:xfrm>
          <a:prstGeom prst="rect">
            <a:avLst/>
          </a:prstGeom>
          <a:ln>
            <a:noFill/>
          </a:ln>
          <a:effectLst>
            <a:outerShdw blurRad="292100" dist="139700" dir="2700000" algn="tl" rotWithShape="0">
              <a:srgbClr val="333333">
                <a:alpha val="65000"/>
              </a:srgbClr>
            </a:outerShdw>
          </a:effectLst>
        </p:spPr>
      </p:pic>
      <p:pic>
        <p:nvPicPr>
          <p:cNvPr id="17" name="Immagine 16">
            <a:extLst>
              <a:ext uri="{FF2B5EF4-FFF2-40B4-BE49-F238E27FC236}">
                <a16:creationId xmlns:a16="http://schemas.microsoft.com/office/drawing/2014/main" id="{902D1C1F-1FBC-B628-E2B5-4B14D1088AEC}"/>
              </a:ext>
            </a:extLst>
          </p:cNvPr>
          <p:cNvPicPr>
            <a:picLocks noChangeAspect="1"/>
          </p:cNvPicPr>
          <p:nvPr/>
        </p:nvPicPr>
        <p:blipFill>
          <a:blip r:embed="rId6"/>
          <a:stretch>
            <a:fillRect/>
          </a:stretch>
        </p:blipFill>
        <p:spPr>
          <a:xfrm>
            <a:off x="8205308" y="1462986"/>
            <a:ext cx="3512982" cy="2172502"/>
          </a:xfrm>
          <a:prstGeom prst="rect">
            <a:avLst/>
          </a:prstGeom>
          <a:ln>
            <a:noFill/>
          </a:ln>
          <a:effectLst>
            <a:outerShdw blurRad="292100" dist="139700" dir="2700000" algn="tl" rotWithShape="0">
              <a:srgbClr val="333333">
                <a:alpha val="65000"/>
              </a:srgbClr>
            </a:outerShdw>
          </a:effectLst>
        </p:spPr>
      </p:pic>
      <p:sp>
        <p:nvSpPr>
          <p:cNvPr id="18" name="CasellaDiTesto 17">
            <a:extLst>
              <a:ext uri="{FF2B5EF4-FFF2-40B4-BE49-F238E27FC236}">
                <a16:creationId xmlns:a16="http://schemas.microsoft.com/office/drawing/2014/main" id="{09767C36-246E-C17B-2423-83CCB87230B1}"/>
              </a:ext>
            </a:extLst>
          </p:cNvPr>
          <p:cNvSpPr txBox="1">
            <a:spLocks/>
          </p:cNvSpPr>
          <p:nvPr/>
        </p:nvSpPr>
        <p:spPr>
          <a:xfrm>
            <a:off x="1215391" y="754701"/>
            <a:ext cx="1722772" cy="400110"/>
          </a:xfrm>
          <a:prstGeom prst="rect">
            <a:avLst/>
          </a:prstGeom>
          <a:noFill/>
        </p:spPr>
        <p:txBody>
          <a:bodyPr wrap="square" rtlCol="0">
            <a:spAutoFit/>
          </a:bodyPr>
          <a:lstStyle/>
          <a:p>
            <a:r>
              <a:rPr lang="en-GB" sz="2000" i="1" dirty="0">
                <a:solidFill>
                  <a:srgbClr val="002060"/>
                </a:solidFill>
                <a:latin typeface="Calibri" panose="020F0502020204030204" pitchFamily="34" charset="0"/>
                <a:cs typeface="Calibri" panose="020F0502020204030204" pitchFamily="34" charset="0"/>
              </a:rPr>
              <a:t>Bosses Factors</a:t>
            </a:r>
          </a:p>
        </p:txBody>
      </p:sp>
      <p:sp>
        <p:nvSpPr>
          <p:cNvPr id="19" name="CasellaDiTesto 18">
            <a:extLst>
              <a:ext uri="{FF2B5EF4-FFF2-40B4-BE49-F238E27FC236}">
                <a16:creationId xmlns:a16="http://schemas.microsoft.com/office/drawing/2014/main" id="{9B81B53E-BA9D-D956-585B-0D3C91887954}"/>
              </a:ext>
            </a:extLst>
          </p:cNvPr>
          <p:cNvSpPr txBox="1">
            <a:spLocks/>
          </p:cNvSpPr>
          <p:nvPr/>
        </p:nvSpPr>
        <p:spPr>
          <a:xfrm>
            <a:off x="5161657" y="707218"/>
            <a:ext cx="1846452" cy="400110"/>
          </a:xfrm>
          <a:prstGeom prst="rect">
            <a:avLst/>
          </a:prstGeom>
          <a:noFill/>
        </p:spPr>
        <p:txBody>
          <a:bodyPr wrap="square" rtlCol="0">
            <a:spAutoFit/>
          </a:bodyPr>
          <a:lstStyle/>
          <a:p>
            <a:r>
              <a:rPr lang="en-GB" sz="2000" i="1" dirty="0">
                <a:solidFill>
                  <a:srgbClr val="002060"/>
                </a:solidFill>
                <a:latin typeface="Calibri" panose="020F0502020204030204" pitchFamily="34" charset="0"/>
                <a:cs typeface="Calibri" panose="020F0502020204030204" pitchFamily="34" charset="0"/>
              </a:rPr>
              <a:t>Minions Factors</a:t>
            </a:r>
          </a:p>
        </p:txBody>
      </p:sp>
      <p:sp>
        <p:nvSpPr>
          <p:cNvPr id="20" name="CasellaDiTesto 19">
            <a:extLst>
              <a:ext uri="{FF2B5EF4-FFF2-40B4-BE49-F238E27FC236}">
                <a16:creationId xmlns:a16="http://schemas.microsoft.com/office/drawing/2014/main" id="{992A99BF-E3C3-7FC9-3E68-773EFEFB420B}"/>
              </a:ext>
            </a:extLst>
          </p:cNvPr>
          <p:cNvSpPr txBox="1">
            <a:spLocks/>
          </p:cNvSpPr>
          <p:nvPr/>
        </p:nvSpPr>
        <p:spPr>
          <a:xfrm>
            <a:off x="9011533" y="690910"/>
            <a:ext cx="1722772" cy="400110"/>
          </a:xfrm>
          <a:prstGeom prst="rect">
            <a:avLst/>
          </a:prstGeom>
          <a:noFill/>
        </p:spPr>
        <p:txBody>
          <a:bodyPr wrap="square" rtlCol="0">
            <a:spAutoFit/>
          </a:bodyPr>
          <a:lstStyle/>
          <a:p>
            <a:r>
              <a:rPr lang="en-GB" sz="2000" i="1" dirty="0">
                <a:solidFill>
                  <a:srgbClr val="002060"/>
                </a:solidFill>
                <a:latin typeface="Calibri" panose="020F0502020204030204" pitchFamily="34" charset="0"/>
                <a:cs typeface="Calibri" panose="020F0502020204030204" pitchFamily="34" charset="0"/>
              </a:rPr>
              <a:t>Recover Rate x</a:t>
            </a:r>
          </a:p>
        </p:txBody>
      </p:sp>
      <p:pic>
        <p:nvPicPr>
          <p:cNvPr id="22" name="Immagine 21" descr="Immagine che contiene grafico&#10;&#10;Descrizione generata automaticamente">
            <a:extLst>
              <a:ext uri="{FF2B5EF4-FFF2-40B4-BE49-F238E27FC236}">
                <a16:creationId xmlns:a16="http://schemas.microsoft.com/office/drawing/2014/main" id="{2D7145B9-7D43-6939-E957-64C632CFFD02}"/>
              </a:ext>
            </a:extLst>
          </p:cNvPr>
          <p:cNvPicPr>
            <a:picLocks noChangeAspect="1"/>
          </p:cNvPicPr>
          <p:nvPr/>
        </p:nvPicPr>
        <p:blipFill>
          <a:blip r:embed="rId7"/>
          <a:stretch>
            <a:fillRect/>
          </a:stretch>
        </p:blipFill>
        <p:spPr>
          <a:xfrm>
            <a:off x="708215" y="5019196"/>
            <a:ext cx="4459896" cy="1254346"/>
          </a:xfrm>
          <a:prstGeom prst="rect">
            <a:avLst/>
          </a:prstGeom>
        </p:spPr>
      </p:pic>
      <p:sp>
        <p:nvSpPr>
          <p:cNvPr id="23" name="CasellaDiTesto 22">
            <a:extLst>
              <a:ext uri="{FF2B5EF4-FFF2-40B4-BE49-F238E27FC236}">
                <a16:creationId xmlns:a16="http://schemas.microsoft.com/office/drawing/2014/main" id="{B0FCA950-3A39-ECF2-F55F-7EA048A0BC86}"/>
              </a:ext>
            </a:extLst>
          </p:cNvPr>
          <p:cNvSpPr txBox="1">
            <a:spLocks/>
          </p:cNvSpPr>
          <p:nvPr/>
        </p:nvSpPr>
        <p:spPr>
          <a:xfrm>
            <a:off x="5168111" y="5319785"/>
            <a:ext cx="3070014" cy="830997"/>
          </a:xfrm>
          <a:prstGeom prst="rect">
            <a:avLst/>
          </a:prstGeom>
          <a:noFill/>
        </p:spPr>
        <p:txBody>
          <a:bodyPr wrap="square" rtlCol="0">
            <a:spAutoFit/>
          </a:bodyPr>
          <a:lstStyle/>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Warm-up Time </a:t>
            </a:r>
            <a:r>
              <a:rPr lang="en-GB" sz="1600" i="1" dirty="0">
                <a:solidFill>
                  <a:srgbClr val="002060"/>
                </a:solidFill>
                <a:latin typeface="Calibri" panose="020F0502020204030204" pitchFamily="34" charset="0"/>
                <a:cs typeface="Calibri" panose="020F0502020204030204" pitchFamily="34" charset="0"/>
              </a:rPr>
              <a:t>: 350 seconds</a:t>
            </a:r>
          </a:p>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Simulations Time </a:t>
            </a:r>
            <a:r>
              <a:rPr lang="en-GB" sz="1600" i="1" dirty="0">
                <a:solidFill>
                  <a:srgbClr val="002060"/>
                </a:solidFill>
                <a:latin typeface="Calibri" panose="020F0502020204030204" pitchFamily="34" charset="0"/>
                <a:cs typeface="Calibri" panose="020F0502020204030204" pitchFamily="34" charset="0"/>
              </a:rPr>
              <a:t>: 2500 seconds</a:t>
            </a:r>
          </a:p>
        </p:txBody>
      </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9AE1259-7617-2E04-C455-59F51032C564}"/>
                  </a:ext>
                </a:extLst>
              </p:cNvPr>
              <p:cNvSpPr txBox="1">
                <a:spLocks/>
              </p:cNvSpPr>
              <p:nvPr/>
            </p:nvSpPr>
            <p:spPr>
              <a:xfrm>
                <a:off x="8085339" y="4412467"/>
                <a:ext cx="4106661" cy="1877117"/>
              </a:xfrm>
              <a:prstGeom prst="rect">
                <a:avLst/>
              </a:prstGeom>
              <a:noFill/>
            </p:spPr>
            <p:txBody>
              <a:bodyPr wrap="square" rtlCol="0">
                <a:spAutoFit/>
              </a:bodyPr>
              <a:lstStyle/>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Boss Mean Arrival Time </a:t>
                </a:r>
                <a14:m>
                  <m:oMath xmlns:m="http://schemas.openxmlformats.org/officeDocument/2006/math">
                    <m:f>
                      <m:fPr>
                        <m:ctrlPr>
                          <a:rPr lang="en-US" sz="1600" i="1" smtClean="0">
                            <a:solidFill>
                              <a:srgbClr val="002060"/>
                            </a:solidFill>
                            <a:latin typeface="Cambria Math" panose="02040503050406030204" pitchFamily="18" charset="0"/>
                            <a:ea typeface="Cambria Math" panose="02040503050406030204" pitchFamily="18" charset="0"/>
                          </a:rPr>
                        </m:ctrlPr>
                      </m:fPr>
                      <m:num>
                        <m:r>
                          <a:rPr lang="en-US" sz="1600" b="0" i="1">
                            <a:solidFill>
                              <a:srgbClr val="002060"/>
                            </a:solidFill>
                            <a:latin typeface="Cambria Math" panose="02040503050406030204" pitchFamily="18" charset="0"/>
                            <a:ea typeface="Cambria Math" panose="02040503050406030204" pitchFamily="18" charset="0"/>
                          </a:rPr>
                          <m:t>1</m:t>
                        </m:r>
                      </m:num>
                      <m:den>
                        <m:sSub>
                          <m:sSubPr>
                            <m:ctrlPr>
                              <a:rPr lang="en-US" sz="1600" i="1" smtClean="0">
                                <a:solidFill>
                                  <a:srgbClr val="002060"/>
                                </a:solidFill>
                                <a:latin typeface="Cambria Math" panose="02040503050406030204" pitchFamily="18" charset="0"/>
                                <a:ea typeface="Cambria Math" panose="02040503050406030204" pitchFamily="18" charset="0"/>
                              </a:rPr>
                            </m:ctrlPr>
                          </m:sSubPr>
                          <m:e>
                            <m:r>
                              <m:rPr>
                                <m:nor/>
                              </m:rPr>
                              <a:rPr lang="el-GR" sz="160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λ</m:t>
                            </m:r>
                          </m:e>
                          <m:sub>
                            <m:r>
                              <a:rPr lang="it-IT" sz="1600" b="0" i="1" smtClean="0">
                                <a:solidFill>
                                  <a:srgbClr val="002060"/>
                                </a:solidFill>
                                <a:latin typeface="Cambria Math" panose="02040503050406030204" pitchFamily="18" charset="0"/>
                                <a:ea typeface="Cambria Math" panose="02040503050406030204" pitchFamily="18" charset="0"/>
                              </a:rPr>
                              <m:t>𝑏</m:t>
                            </m:r>
                          </m:sub>
                        </m:sSub>
                      </m:den>
                    </m:f>
                    <m:r>
                      <a:rPr lang="it-IT" sz="1600" b="0" i="1">
                        <a:solidFill>
                          <a:srgbClr val="002060"/>
                        </a:solidFill>
                        <a:latin typeface="Cambria Math" panose="02040503050406030204" pitchFamily="18" charset="0"/>
                      </a:rPr>
                      <m:t> </m:t>
                    </m:r>
                  </m:oMath>
                </a14:m>
                <a:r>
                  <a:rPr lang="en-GB" sz="1600" i="1" dirty="0">
                    <a:solidFill>
                      <a:srgbClr val="002060"/>
                    </a:solidFill>
                    <a:latin typeface="Calibri" panose="020F0502020204030204" pitchFamily="34" charset="0"/>
                    <a:cs typeface="Calibri" panose="020F0502020204030204" pitchFamily="34" charset="0"/>
                  </a:rPr>
                  <a:t>: </a:t>
                </a:r>
                <a:r>
                  <a:rPr lang="en-GB" sz="1600" dirty="0">
                    <a:solidFill>
                      <a:srgbClr val="002060"/>
                    </a:solidFill>
                    <a:latin typeface="Calibri" panose="020F0502020204030204" pitchFamily="34" charset="0"/>
                    <a:cs typeface="Calibri" panose="020F0502020204030204" pitchFamily="34" charset="0"/>
                  </a:rPr>
                  <a:t>[20s, 25s]</a:t>
                </a:r>
              </a:p>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Boss Mean Service Time </a:t>
                </a:r>
                <a14:m>
                  <m:oMath xmlns:m="http://schemas.openxmlformats.org/officeDocument/2006/math">
                    <m:f>
                      <m:fPr>
                        <m:ctrlPr>
                          <a:rPr lang="en-US" sz="1600" i="1" smtClean="0">
                            <a:solidFill>
                              <a:srgbClr val="002060"/>
                            </a:solidFill>
                            <a:latin typeface="Cambria Math" panose="02040503050406030204" pitchFamily="18" charset="0"/>
                            <a:ea typeface="Cambria Math" panose="02040503050406030204" pitchFamily="18" charset="0"/>
                          </a:rPr>
                        </m:ctrlPr>
                      </m:fPr>
                      <m:num>
                        <m:r>
                          <a:rPr lang="en-US" sz="1600" b="0" i="1">
                            <a:solidFill>
                              <a:srgbClr val="002060"/>
                            </a:solidFill>
                            <a:latin typeface="Cambria Math" panose="02040503050406030204" pitchFamily="18" charset="0"/>
                            <a:ea typeface="Cambria Math" panose="02040503050406030204" pitchFamily="18" charset="0"/>
                          </a:rPr>
                          <m:t>1</m:t>
                        </m:r>
                      </m:num>
                      <m:den>
                        <m:sSub>
                          <m:sSubPr>
                            <m:ctrlPr>
                              <a:rPr lang="it-IT" sz="1600" i="1" smtClean="0">
                                <a:solidFill>
                                  <a:srgbClr val="002060"/>
                                </a:solidFill>
                                <a:latin typeface="Cambria Math" panose="02040503050406030204" pitchFamily="18" charset="0"/>
                                <a:ea typeface="Cambria Math" panose="02040503050406030204" pitchFamily="18" charset="0"/>
                              </a:rPr>
                            </m:ctrlPr>
                          </m:sSubPr>
                          <m:e>
                            <m:r>
                              <m:rPr>
                                <m:nor/>
                              </m:rPr>
                              <a:rPr lang="es-ES" sz="1600" i="1">
                                <a:solidFill>
                                  <a:srgbClr val="002060"/>
                                </a:solidFill>
                                <a:latin typeface="Cambria Math" panose="02040503050406030204" pitchFamily="18" charset="0"/>
                                <a:ea typeface="Cambria Math" panose="02040503050406030204" pitchFamily="18" charset="0"/>
                              </a:rPr>
                              <m:t>µ</m:t>
                            </m:r>
                          </m:e>
                          <m:sub>
                            <m:r>
                              <a:rPr lang="it-IT" sz="1600" b="0" i="1" smtClean="0">
                                <a:solidFill>
                                  <a:srgbClr val="002060"/>
                                </a:solidFill>
                                <a:latin typeface="Cambria Math" panose="02040503050406030204" pitchFamily="18" charset="0"/>
                                <a:ea typeface="Cambria Math" panose="02040503050406030204" pitchFamily="18" charset="0"/>
                              </a:rPr>
                              <m:t>𝑏</m:t>
                            </m:r>
                          </m:sub>
                        </m:sSub>
                      </m:den>
                    </m:f>
                  </m:oMath>
                </a14:m>
                <a:r>
                  <a:rPr lang="en-GB" sz="1600" i="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 </a:t>
                </a:r>
                <a:r>
                  <a:rPr lang="en-GB" sz="1600" dirty="0">
                    <a:solidFill>
                      <a:srgbClr val="002060"/>
                    </a:solidFill>
                    <a:latin typeface="Cambria Math" panose="02040503050406030204" pitchFamily="18" charset="0"/>
                    <a:ea typeface="Cambria Math" panose="02040503050406030204" pitchFamily="18" charset="0"/>
                    <a:cs typeface="Calibri" panose="020F0502020204030204" pitchFamily="34" charset="0"/>
                  </a:rPr>
                  <a:t>[5s, 10s]</a:t>
                </a:r>
              </a:p>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Minion Mean Arrival Time </a:t>
                </a:r>
                <a14:m>
                  <m:oMath xmlns:m="http://schemas.openxmlformats.org/officeDocument/2006/math">
                    <m:f>
                      <m:fPr>
                        <m:ctrlPr>
                          <a:rPr lang="en-US" sz="1600" i="1" smtClean="0">
                            <a:solidFill>
                              <a:srgbClr val="002060"/>
                            </a:solidFill>
                            <a:latin typeface="Cambria Math" panose="02040503050406030204" pitchFamily="18" charset="0"/>
                            <a:ea typeface="Cambria Math" panose="02040503050406030204" pitchFamily="18" charset="0"/>
                          </a:rPr>
                        </m:ctrlPr>
                      </m:fPr>
                      <m:num>
                        <m:r>
                          <a:rPr lang="en-US" sz="1600" b="0" i="1">
                            <a:solidFill>
                              <a:srgbClr val="002060"/>
                            </a:solidFill>
                            <a:latin typeface="Cambria Math" panose="02040503050406030204" pitchFamily="18" charset="0"/>
                            <a:ea typeface="Cambria Math" panose="02040503050406030204" pitchFamily="18" charset="0"/>
                          </a:rPr>
                          <m:t>1</m:t>
                        </m:r>
                      </m:num>
                      <m:den>
                        <m:sSub>
                          <m:sSubPr>
                            <m:ctrlPr>
                              <a:rPr lang="en-US" sz="1600" i="1" smtClean="0">
                                <a:solidFill>
                                  <a:srgbClr val="002060"/>
                                </a:solidFill>
                                <a:latin typeface="Cambria Math" panose="02040503050406030204" pitchFamily="18" charset="0"/>
                                <a:ea typeface="Cambria Math" panose="02040503050406030204" pitchFamily="18" charset="0"/>
                              </a:rPr>
                            </m:ctrlPr>
                          </m:sSubPr>
                          <m:e>
                            <m:r>
                              <m:rPr>
                                <m:nor/>
                              </m:rPr>
                              <a:rPr lang="el-GR" sz="1600" i="1">
                                <a:solidFill>
                                  <a:srgbClr val="002060"/>
                                </a:solidFill>
                                <a:latin typeface="Cambria Math" panose="02040503050406030204" pitchFamily="18" charset="0"/>
                                <a:ea typeface="Cambria Math" panose="02040503050406030204" pitchFamily="18" charset="0"/>
                              </a:rPr>
                              <m:t>λ</m:t>
                            </m:r>
                          </m:e>
                          <m:sub>
                            <m:r>
                              <a:rPr lang="it-IT" sz="1600" b="0" i="1" smtClean="0">
                                <a:solidFill>
                                  <a:srgbClr val="002060"/>
                                </a:solidFill>
                                <a:latin typeface="Cambria Math" panose="02040503050406030204" pitchFamily="18" charset="0"/>
                                <a:ea typeface="Cambria Math" panose="02040503050406030204" pitchFamily="18" charset="0"/>
                              </a:rPr>
                              <m:t>𝑚</m:t>
                            </m:r>
                          </m:sub>
                        </m:sSub>
                      </m:den>
                    </m:f>
                    <m:r>
                      <a:rPr lang="it-IT" sz="1600" b="0" i="1" smtClean="0">
                        <a:solidFill>
                          <a:srgbClr val="002060"/>
                        </a:solidFill>
                        <a:latin typeface="Cambria Math" panose="02040503050406030204" pitchFamily="18" charset="0"/>
                        <a:ea typeface="Cambria Math" panose="02040503050406030204" pitchFamily="18" charset="0"/>
                      </a:rPr>
                      <m:t>: </m:t>
                    </m:r>
                    <m:r>
                      <a:rPr lang="it-IT" sz="1600" b="0" i="0" smtClean="0">
                        <a:solidFill>
                          <a:srgbClr val="002060"/>
                        </a:solidFill>
                        <a:latin typeface="Cambria Math" panose="02040503050406030204" pitchFamily="18" charset="0"/>
                        <a:ea typeface="Cambria Math" panose="02040503050406030204" pitchFamily="18" charset="0"/>
                      </a:rPr>
                      <m:t>[10</m:t>
                    </m:r>
                    <m:r>
                      <m:rPr>
                        <m:sty m:val="p"/>
                      </m:rPr>
                      <a:rPr lang="it-IT" sz="1600" b="0" i="0" smtClean="0">
                        <a:solidFill>
                          <a:srgbClr val="002060"/>
                        </a:solidFill>
                        <a:latin typeface="Cambria Math" panose="02040503050406030204" pitchFamily="18" charset="0"/>
                        <a:ea typeface="Cambria Math" panose="02040503050406030204" pitchFamily="18" charset="0"/>
                      </a:rPr>
                      <m:t>s</m:t>
                    </m:r>
                    <m:r>
                      <a:rPr lang="it-IT" sz="1600" b="0" i="0" smtClean="0">
                        <a:solidFill>
                          <a:srgbClr val="002060"/>
                        </a:solidFill>
                        <a:latin typeface="Cambria Math" panose="02040503050406030204" pitchFamily="18" charset="0"/>
                        <a:ea typeface="Cambria Math" panose="02040503050406030204" pitchFamily="18" charset="0"/>
                      </a:rPr>
                      <m:t>, 15</m:t>
                    </m:r>
                    <m:r>
                      <m:rPr>
                        <m:sty m:val="p"/>
                      </m:rPr>
                      <a:rPr lang="it-IT" sz="1600" b="0" i="0" smtClean="0">
                        <a:solidFill>
                          <a:srgbClr val="002060"/>
                        </a:solidFill>
                        <a:latin typeface="Cambria Math" panose="02040503050406030204" pitchFamily="18" charset="0"/>
                        <a:ea typeface="Cambria Math" panose="02040503050406030204" pitchFamily="18" charset="0"/>
                      </a:rPr>
                      <m:t>s</m:t>
                    </m:r>
                    <m:r>
                      <a:rPr lang="it-IT" sz="1600" b="0" i="0" smtClean="0">
                        <a:solidFill>
                          <a:srgbClr val="002060"/>
                        </a:solidFill>
                        <a:latin typeface="Cambria Math" panose="02040503050406030204" pitchFamily="18" charset="0"/>
                        <a:ea typeface="Cambria Math" panose="02040503050406030204" pitchFamily="18" charset="0"/>
                      </a:rPr>
                      <m:t>]</m:t>
                    </m:r>
                  </m:oMath>
                </a14:m>
                <a:endParaRPr lang="en-GB" sz="1600" dirty="0">
                  <a:solidFill>
                    <a:srgbClr val="002060"/>
                  </a:solidFill>
                  <a:latin typeface="Cambria Math" panose="02040503050406030204" pitchFamily="18" charset="0"/>
                  <a:ea typeface="Cambria Math" panose="02040503050406030204" pitchFamily="18" charset="0"/>
                  <a:cs typeface="Calibri" panose="020F0502020204030204" pitchFamily="34" charset="0"/>
                </a:endParaRPr>
              </a:p>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Minion Mean Service Time </a:t>
                </a:r>
                <a14:m>
                  <m:oMath xmlns:m="http://schemas.openxmlformats.org/officeDocument/2006/math">
                    <m:f>
                      <m:fPr>
                        <m:ctrlPr>
                          <a:rPr lang="en-US" sz="1600" i="1" smtClean="0">
                            <a:solidFill>
                              <a:srgbClr val="002060"/>
                            </a:solidFill>
                            <a:latin typeface="Cambria Math" panose="02040503050406030204" pitchFamily="18" charset="0"/>
                            <a:ea typeface="Cambria Math" panose="02040503050406030204" pitchFamily="18" charset="0"/>
                          </a:rPr>
                        </m:ctrlPr>
                      </m:fPr>
                      <m:num>
                        <m:r>
                          <a:rPr lang="en-US" sz="1600" b="0" i="1">
                            <a:solidFill>
                              <a:srgbClr val="002060"/>
                            </a:solidFill>
                            <a:latin typeface="Cambria Math" panose="02040503050406030204" pitchFamily="18" charset="0"/>
                            <a:ea typeface="Cambria Math" panose="02040503050406030204" pitchFamily="18" charset="0"/>
                          </a:rPr>
                          <m:t>1</m:t>
                        </m:r>
                      </m:num>
                      <m:den>
                        <m:sSub>
                          <m:sSubPr>
                            <m:ctrlPr>
                              <a:rPr lang="it-IT" sz="1600" i="1">
                                <a:solidFill>
                                  <a:srgbClr val="002060"/>
                                </a:solidFill>
                                <a:latin typeface="Cambria Math" panose="02040503050406030204" pitchFamily="18" charset="0"/>
                                <a:ea typeface="Cambria Math" panose="02040503050406030204" pitchFamily="18" charset="0"/>
                              </a:rPr>
                            </m:ctrlPr>
                          </m:sSubPr>
                          <m:e>
                            <m:r>
                              <m:rPr>
                                <m:nor/>
                              </m:rPr>
                              <a:rPr lang="es-ES" sz="1600" i="1">
                                <a:solidFill>
                                  <a:srgbClr val="002060"/>
                                </a:solidFill>
                                <a:latin typeface="Cambria Math" panose="02040503050406030204" pitchFamily="18" charset="0"/>
                                <a:ea typeface="Cambria Math" panose="02040503050406030204" pitchFamily="18" charset="0"/>
                              </a:rPr>
                              <m:t>µ</m:t>
                            </m:r>
                          </m:e>
                          <m:sub>
                            <m:r>
                              <a:rPr lang="it-IT" sz="1600" b="0" i="1">
                                <a:solidFill>
                                  <a:srgbClr val="002060"/>
                                </a:solidFill>
                                <a:latin typeface="Cambria Math" panose="02040503050406030204" pitchFamily="18" charset="0"/>
                                <a:ea typeface="Cambria Math" panose="02040503050406030204" pitchFamily="18" charset="0"/>
                              </a:rPr>
                              <m:t>𝑚</m:t>
                            </m:r>
                          </m:sub>
                        </m:sSub>
                      </m:den>
                    </m:f>
                  </m:oMath>
                </a14:m>
                <a:r>
                  <a:rPr lang="en-GB" sz="1600" i="1" dirty="0">
                    <a:solidFill>
                      <a:srgbClr val="002060"/>
                    </a:solidFill>
                    <a:latin typeface="Cambria Math" panose="02040503050406030204" pitchFamily="18" charset="0"/>
                    <a:ea typeface="Cambria Math" panose="02040503050406030204" pitchFamily="18" charset="0"/>
                    <a:cs typeface="Calibri" panose="020F0502020204030204" pitchFamily="34" charset="0"/>
                  </a:rPr>
                  <a:t> : </a:t>
                </a:r>
                <a:r>
                  <a:rPr lang="en-GB" sz="1600" dirty="0">
                    <a:solidFill>
                      <a:srgbClr val="002060"/>
                    </a:solidFill>
                    <a:latin typeface="Cambria Math" panose="02040503050406030204" pitchFamily="18" charset="0"/>
                    <a:ea typeface="Cambria Math" panose="02040503050406030204" pitchFamily="18" charset="0"/>
                    <a:cs typeface="Calibri" panose="020F0502020204030204" pitchFamily="34" charset="0"/>
                  </a:rPr>
                  <a:t>[1s, 7s]</a:t>
                </a:r>
              </a:p>
              <a:p>
                <a:pPr marL="342900" indent="-342900">
                  <a:buFont typeface="Arial" panose="020B0604020202020204" pitchFamily="34" charset="0"/>
                  <a:buChar char="•"/>
                </a:pPr>
                <a:r>
                  <a:rPr lang="en-GB" sz="1600" b="1" i="1" dirty="0">
                    <a:solidFill>
                      <a:srgbClr val="002060"/>
                    </a:solidFill>
                    <a:latin typeface="Calibri" panose="020F0502020204030204" pitchFamily="34" charset="0"/>
                    <a:cs typeface="Calibri" panose="020F0502020204030204" pitchFamily="34" charset="0"/>
                  </a:rPr>
                  <a:t>Recover Rate x :  </a:t>
                </a:r>
                <a:r>
                  <a:rPr lang="en-GB" sz="1600" dirty="0">
                    <a:solidFill>
                      <a:srgbClr val="002060"/>
                    </a:solidFill>
                    <a:latin typeface="Calibri" panose="020F0502020204030204" pitchFamily="34" charset="0"/>
                    <a:cs typeface="Calibri" panose="020F0502020204030204" pitchFamily="34" charset="0"/>
                  </a:rPr>
                  <a:t>[0,100]</a:t>
                </a:r>
              </a:p>
            </p:txBody>
          </p:sp>
        </mc:Choice>
        <mc:Fallback xmlns="">
          <p:sp>
            <p:nvSpPr>
              <p:cNvPr id="24" name="CasellaDiTesto 23">
                <a:extLst>
                  <a:ext uri="{FF2B5EF4-FFF2-40B4-BE49-F238E27FC236}">
                    <a16:creationId xmlns:a16="http://schemas.microsoft.com/office/drawing/2014/main" id="{F9AE1259-7617-2E04-C455-59F51032C564}"/>
                  </a:ext>
                </a:extLst>
              </p:cNvPr>
              <p:cNvSpPr txBox="1">
                <a:spLocks noRot="1" noChangeAspect="1" noMove="1" noResize="1" noEditPoints="1" noAdjustHandles="1" noChangeArrowheads="1" noChangeShapeType="1" noTextEdit="1"/>
              </p:cNvSpPr>
              <p:nvPr/>
            </p:nvSpPr>
            <p:spPr>
              <a:xfrm>
                <a:off x="8085339" y="4412467"/>
                <a:ext cx="4106661" cy="1877117"/>
              </a:xfrm>
              <a:prstGeom prst="rect">
                <a:avLst/>
              </a:prstGeom>
              <a:blipFill>
                <a:blip r:embed="rId8"/>
                <a:stretch>
                  <a:fillRect l="-593" b="-3247"/>
                </a:stretch>
              </a:blipFill>
            </p:spPr>
            <p:txBody>
              <a:bodyPr/>
              <a:lstStyle/>
              <a:p>
                <a:r>
                  <a:rPr lang="es-ES">
                    <a:noFill/>
                  </a:rPr>
                  <a:t> </a:t>
                </a:r>
              </a:p>
            </p:txBody>
          </p:sp>
        </mc:Fallback>
      </mc:AlternateContent>
    </p:spTree>
    <p:extLst>
      <p:ext uri="{BB962C8B-B14F-4D97-AF65-F5344CB8AC3E}">
        <p14:creationId xmlns:p14="http://schemas.microsoft.com/office/powerpoint/2010/main" val="291738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F791CE-390E-F555-2C05-9F6EA229EB98}"/>
              </a:ext>
            </a:extLst>
          </p:cNvPr>
          <p:cNvSpPr>
            <a:spLocks noGrp="1"/>
          </p:cNvSpPr>
          <p:nvPr>
            <p:ph type="title"/>
          </p:nvPr>
        </p:nvSpPr>
        <p:spPr>
          <a:xfrm>
            <a:off x="240890" y="-88488"/>
            <a:ext cx="11710219" cy="655071"/>
          </a:xfrm>
        </p:spPr>
        <p:txBody>
          <a:bodyPr>
            <a:normAutofit fontScale="90000"/>
          </a:bodyPr>
          <a:lstStyle/>
          <a:p>
            <a:r>
              <a:rPr lang="it-IT" dirty="0">
                <a:solidFill>
                  <a:srgbClr val="002060"/>
                </a:solidFill>
                <a:latin typeface="Calibri" panose="020F0502020204030204" pitchFamily="34" charset="0"/>
                <a:cs typeface="Calibri" panose="020F0502020204030204" pitchFamily="34" charset="0"/>
              </a:rPr>
              <a:t>2kr </a:t>
            </a:r>
            <a:r>
              <a:rPr lang="it-IT" dirty="0" err="1">
                <a:solidFill>
                  <a:srgbClr val="002060"/>
                </a:solidFill>
                <a:latin typeface="Calibri" panose="020F0502020204030204" pitchFamily="34" charset="0"/>
                <a:cs typeface="Calibri" panose="020F0502020204030204" pitchFamily="34" charset="0"/>
              </a:rPr>
              <a:t>Factorial</a:t>
            </a:r>
            <a:r>
              <a:rPr lang="it-IT" dirty="0">
                <a:solidFill>
                  <a:srgbClr val="002060"/>
                </a:solidFill>
                <a:latin typeface="Calibri" panose="020F0502020204030204" pitchFamily="34" charset="0"/>
                <a:cs typeface="Calibri" panose="020F0502020204030204" pitchFamily="34" charset="0"/>
              </a:rPr>
              <a:t> Analysis</a:t>
            </a:r>
            <a:endParaRPr lang="es-ES" dirty="0">
              <a:solidFill>
                <a:srgbClr val="002060"/>
              </a:solidFill>
              <a:latin typeface="Calibri" panose="020F0502020204030204" pitchFamily="34" charset="0"/>
              <a:cs typeface="Calibri" panose="020F0502020204030204" pitchFamily="34" charset="0"/>
            </a:endParaRPr>
          </a:p>
        </p:txBody>
      </p:sp>
      <p:pic>
        <p:nvPicPr>
          <p:cNvPr id="4" name="Immagine 6" descr="cherubino_pant541.eps">
            <a:extLst>
              <a:ext uri="{FF2B5EF4-FFF2-40B4-BE49-F238E27FC236}">
                <a16:creationId xmlns:a16="http://schemas.microsoft.com/office/drawing/2014/main" id="{E1CE1B9D-86DC-C273-7E5F-373D0327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1" y="6158683"/>
            <a:ext cx="641657" cy="655071"/>
          </a:xfrm>
          <a:prstGeom prst="rect">
            <a:avLst/>
          </a:prstGeom>
        </p:spPr>
      </p:pic>
      <p:sp>
        <p:nvSpPr>
          <p:cNvPr id="5" name="Segnaposto piè di pagina 4">
            <a:extLst>
              <a:ext uri="{FF2B5EF4-FFF2-40B4-BE49-F238E27FC236}">
                <a16:creationId xmlns:a16="http://schemas.microsoft.com/office/drawing/2014/main" id="{EE31A146-4625-D8A9-6BF7-5F1F4C2418BD}"/>
              </a:ext>
            </a:extLst>
          </p:cNvPr>
          <p:cNvSpPr>
            <a:spLocks noGrp="1"/>
          </p:cNvSpPr>
          <p:nvPr>
            <p:ph type="ftr" sz="quarter" idx="11"/>
          </p:nvPr>
        </p:nvSpPr>
        <p:spPr>
          <a:xfrm>
            <a:off x="3183283" y="6418015"/>
            <a:ext cx="5825432" cy="448592"/>
          </a:xfrm>
        </p:spPr>
        <p:txBody>
          <a:bodyPr/>
          <a:lstStyle/>
          <a:p>
            <a:pPr rtl="0"/>
            <a:r>
              <a:rPr lang="it-IT" sz="1600" dirty="0">
                <a:solidFill>
                  <a:srgbClr val="002060"/>
                </a:solidFill>
                <a:latin typeface="Calibri" panose="020F0502020204030204" pitchFamily="34" charset="0"/>
                <a:cs typeface="Calibri" panose="020F0502020204030204" pitchFamily="34" charset="0"/>
              </a:rPr>
              <a:t>Group 7 – </a:t>
            </a:r>
            <a:r>
              <a:rPr lang="it-IT" sz="1600" dirty="0" err="1">
                <a:solidFill>
                  <a:srgbClr val="002060"/>
                </a:solidFill>
                <a:latin typeface="Calibri" panose="020F0502020204030204" pitchFamily="34" charset="0"/>
                <a:cs typeface="Calibri" panose="020F0502020204030204" pitchFamily="34" charset="0"/>
              </a:rPr>
              <a:t>Punch’em</a:t>
            </a:r>
            <a:r>
              <a:rPr lang="it-IT" sz="1600" dirty="0">
                <a:solidFill>
                  <a:srgbClr val="002060"/>
                </a:solidFill>
                <a:latin typeface="Calibri" panose="020F0502020204030204" pitchFamily="34" charset="0"/>
                <a:cs typeface="Calibri" panose="020F0502020204030204" pitchFamily="34" charset="0"/>
              </a:rPr>
              <a:t> Videogame Project Presentation – 2021/2022</a:t>
            </a:r>
            <a:endParaRPr lang="es-ES" sz="1600" noProof="0" dirty="0">
              <a:solidFill>
                <a:srgbClr val="002060"/>
              </a:solidFill>
              <a:latin typeface="Calibri" panose="020F0502020204030204" pitchFamily="34" charset="0"/>
              <a:cs typeface="Calibri" panose="020F0502020204030204" pitchFamily="34" charset="0"/>
            </a:endParaRPr>
          </a:p>
        </p:txBody>
      </p:sp>
      <p:sp>
        <p:nvSpPr>
          <p:cNvPr id="6" name="Segnaposto numero diapositiva 5">
            <a:extLst>
              <a:ext uri="{FF2B5EF4-FFF2-40B4-BE49-F238E27FC236}">
                <a16:creationId xmlns:a16="http://schemas.microsoft.com/office/drawing/2014/main" id="{66A35F67-CDCD-281D-E0DB-66FE614CDB6B}"/>
              </a:ext>
            </a:extLst>
          </p:cNvPr>
          <p:cNvSpPr>
            <a:spLocks noGrp="1"/>
          </p:cNvSpPr>
          <p:nvPr>
            <p:ph type="sldNum" sz="quarter" idx="12"/>
          </p:nvPr>
        </p:nvSpPr>
        <p:spPr>
          <a:xfrm>
            <a:off x="11485471" y="6365163"/>
            <a:ext cx="465638" cy="448591"/>
          </a:xfrm>
        </p:spPr>
        <p:txBody>
          <a:bodyPr/>
          <a:lstStyle/>
          <a:p>
            <a:pPr rtl="0"/>
            <a:r>
              <a:rPr lang="it-IT" sz="1600" dirty="0">
                <a:solidFill>
                  <a:srgbClr val="002060"/>
                </a:solidFill>
                <a:latin typeface="Calibri" panose="020F0502020204030204" pitchFamily="34" charset="0"/>
                <a:cs typeface="Calibri" panose="020F0502020204030204" pitchFamily="34" charset="0"/>
              </a:rPr>
              <a:t>8</a:t>
            </a:r>
            <a:endParaRPr lang="es-ES" sz="1200" noProof="0" dirty="0">
              <a:solidFill>
                <a:srgbClr val="002060"/>
              </a:solidFill>
              <a:latin typeface="Calibri" panose="020F0502020204030204" pitchFamily="34" charset="0"/>
              <a:cs typeface="Calibri" panose="020F0502020204030204" pitchFamily="34" charset="0"/>
            </a:endParaRPr>
          </a:p>
        </p:txBody>
      </p:sp>
      <p:cxnSp>
        <p:nvCxnSpPr>
          <p:cNvPr id="8" name="Connettore diritto 7">
            <a:extLst>
              <a:ext uri="{FF2B5EF4-FFF2-40B4-BE49-F238E27FC236}">
                <a16:creationId xmlns:a16="http://schemas.microsoft.com/office/drawing/2014/main" id="{2C19DDFA-E3E5-E4DE-6E5E-FF4F7A458A30}"/>
              </a:ext>
            </a:extLst>
          </p:cNvPr>
          <p:cNvCxnSpPr>
            <a:cxnSpLocks/>
          </p:cNvCxnSpPr>
          <p:nvPr/>
        </p:nvCxnSpPr>
        <p:spPr>
          <a:xfrm>
            <a:off x="840658" y="6314777"/>
            <a:ext cx="10644813" cy="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6164338F-DC67-7CC9-20D6-A6227B52DDDE}"/>
              </a:ext>
            </a:extLst>
          </p:cNvPr>
          <p:cNvSpPr txBox="1">
            <a:spLocks/>
          </p:cNvSpPr>
          <p:nvPr/>
        </p:nvSpPr>
        <p:spPr>
          <a:xfrm>
            <a:off x="64871" y="492842"/>
            <a:ext cx="6031129" cy="1477328"/>
          </a:xfrm>
          <a:prstGeom prst="rect">
            <a:avLst/>
          </a:prstGeom>
          <a:noFill/>
        </p:spPr>
        <p:txBody>
          <a:bodyPr wrap="square" rtlCol="0">
            <a:spAutoFit/>
          </a:bodyPr>
          <a:lstStyle/>
          <a:p>
            <a:pPr>
              <a:spcAft>
                <a:spcPts val="1200"/>
              </a:spcAft>
            </a:pPr>
            <a:r>
              <a:rPr lang="en-GB" sz="1600" i="1" dirty="0">
                <a:solidFill>
                  <a:srgbClr val="002060"/>
                </a:solidFill>
                <a:latin typeface="Calibri" panose="020F0502020204030204" pitchFamily="34" charset="0"/>
                <a:cs typeface="Calibri" panose="020F0502020204030204" pitchFamily="34" charset="0"/>
              </a:rPr>
              <a:t>The 2kr analysis is made on both metrics to be analysed, the Throughput T and the Mean Waiting Time E[W], with the aim of understanding the contribution of factors.</a:t>
            </a:r>
          </a:p>
          <a:p>
            <a:r>
              <a:rPr lang="en-GB" sz="1600" i="1" dirty="0" err="1">
                <a:solidFill>
                  <a:srgbClr val="002060"/>
                </a:solidFill>
                <a:latin typeface="Calibri" panose="020F0502020204030204" pitchFamily="34" charset="0"/>
                <a:cs typeface="Calibri" panose="020F0502020204030204" pitchFamily="34" charset="0"/>
              </a:rPr>
              <a:t>Hypotesis</a:t>
            </a:r>
            <a:r>
              <a:rPr lang="en-GB" sz="1600" i="1" dirty="0">
                <a:solidFill>
                  <a:srgbClr val="002060"/>
                </a:solidFill>
                <a:latin typeface="Calibri" panose="020F0502020204030204" pitchFamily="34" charset="0"/>
                <a:cs typeface="Calibri" panose="020F0502020204030204" pitchFamily="34" charset="0"/>
              </a:rPr>
              <a:t> to assess: </a:t>
            </a:r>
            <a:r>
              <a:rPr lang="en-GB" sz="1600" b="1" i="1" dirty="0">
                <a:solidFill>
                  <a:srgbClr val="002060"/>
                </a:solidFill>
                <a:latin typeface="Calibri" panose="020F0502020204030204" pitchFamily="34" charset="0"/>
                <a:cs typeface="Calibri" panose="020F0502020204030204" pitchFamily="34" charset="0"/>
              </a:rPr>
              <a:t>The residuals (errors) are IID’s normal RV with a null mean and a </a:t>
            </a:r>
            <a:r>
              <a:rPr lang="en-GB" sz="1600" b="1" i="1" dirty="0" err="1">
                <a:solidFill>
                  <a:srgbClr val="002060"/>
                </a:solidFill>
                <a:latin typeface="Calibri" panose="020F0502020204030204" pitchFamily="34" charset="0"/>
                <a:cs typeface="Calibri" panose="020F0502020204030204" pitchFamily="34" charset="0"/>
              </a:rPr>
              <a:t>costant</a:t>
            </a:r>
            <a:r>
              <a:rPr lang="en-GB" sz="1600" b="1" i="1" dirty="0">
                <a:solidFill>
                  <a:srgbClr val="002060"/>
                </a:solidFill>
                <a:latin typeface="Calibri" panose="020F0502020204030204" pitchFamily="34" charset="0"/>
                <a:cs typeface="Calibri" panose="020F0502020204030204" pitchFamily="34" charset="0"/>
              </a:rPr>
              <a:t> standard deviation.</a:t>
            </a:r>
          </a:p>
        </p:txBody>
      </p:sp>
      <p:pic>
        <p:nvPicPr>
          <p:cNvPr id="9" name="Immagine 8" descr="Immagine che contiene tavolo&#10;&#10;Descrizione generata automaticamente">
            <a:extLst>
              <a:ext uri="{FF2B5EF4-FFF2-40B4-BE49-F238E27FC236}">
                <a16:creationId xmlns:a16="http://schemas.microsoft.com/office/drawing/2014/main" id="{64B6210E-0836-B932-A567-4E1080A6FC4C}"/>
              </a:ext>
            </a:extLst>
          </p:cNvPr>
          <p:cNvPicPr>
            <a:picLocks noChangeAspect="1"/>
          </p:cNvPicPr>
          <p:nvPr/>
        </p:nvPicPr>
        <p:blipFill>
          <a:blip r:embed="rId3"/>
          <a:stretch>
            <a:fillRect/>
          </a:stretch>
        </p:blipFill>
        <p:spPr>
          <a:xfrm>
            <a:off x="6946921" y="625576"/>
            <a:ext cx="4771369" cy="1263295"/>
          </a:xfrm>
          <a:prstGeom prst="rect">
            <a:avLst/>
          </a:prstGeom>
          <a:ln>
            <a:noFill/>
          </a:ln>
          <a:effectLst>
            <a:outerShdw blurRad="292100" dist="139700" dir="2700000" algn="tl" rotWithShape="0">
              <a:srgbClr val="333333">
                <a:alpha val="65000"/>
              </a:srgbClr>
            </a:outerShdw>
          </a:effectLst>
        </p:spPr>
      </p:pic>
      <p:pic>
        <p:nvPicPr>
          <p:cNvPr id="10" name="Immagine 9" descr="Immagine che contiene grafico&#10;&#10;Descrizione generata automaticamente">
            <a:extLst>
              <a:ext uri="{FF2B5EF4-FFF2-40B4-BE49-F238E27FC236}">
                <a16:creationId xmlns:a16="http://schemas.microsoft.com/office/drawing/2014/main" id="{E88B0E76-830B-A670-A06F-C91377692F71}"/>
              </a:ext>
            </a:extLst>
          </p:cNvPr>
          <p:cNvPicPr>
            <a:picLocks noChangeAspect="1"/>
          </p:cNvPicPr>
          <p:nvPr/>
        </p:nvPicPr>
        <p:blipFill>
          <a:blip r:embed="rId4"/>
          <a:stretch>
            <a:fillRect/>
          </a:stretch>
        </p:blipFill>
        <p:spPr>
          <a:xfrm>
            <a:off x="2934595" y="4624038"/>
            <a:ext cx="2327796" cy="1480130"/>
          </a:xfrm>
          <a:prstGeom prst="rect">
            <a:avLst/>
          </a:prstGeom>
          <a:ln>
            <a:noFill/>
          </a:ln>
          <a:effectLst>
            <a:outerShdw blurRad="292100" dist="139700" dir="2700000" algn="tl" rotWithShape="0">
              <a:srgbClr val="333333">
                <a:alpha val="65000"/>
              </a:srgbClr>
            </a:outerShdw>
          </a:effectLst>
        </p:spPr>
      </p:pic>
      <p:pic>
        <p:nvPicPr>
          <p:cNvPr id="12" name="Immagine 11" descr="Immagine che contiene grafico&#10;&#10;Descrizione generata automaticamente">
            <a:extLst>
              <a:ext uri="{FF2B5EF4-FFF2-40B4-BE49-F238E27FC236}">
                <a16:creationId xmlns:a16="http://schemas.microsoft.com/office/drawing/2014/main" id="{C1D43879-D807-A7B6-BDE3-D4EDEB866108}"/>
              </a:ext>
            </a:extLst>
          </p:cNvPr>
          <p:cNvPicPr>
            <a:picLocks noChangeAspect="1"/>
          </p:cNvPicPr>
          <p:nvPr/>
        </p:nvPicPr>
        <p:blipFill>
          <a:blip r:embed="rId5"/>
          <a:stretch>
            <a:fillRect/>
          </a:stretch>
        </p:blipFill>
        <p:spPr>
          <a:xfrm>
            <a:off x="9420443" y="4501005"/>
            <a:ext cx="2591566" cy="1517356"/>
          </a:xfrm>
          <a:prstGeom prst="rect">
            <a:avLst/>
          </a:prstGeom>
          <a:ln>
            <a:noFill/>
          </a:ln>
          <a:effectLst>
            <a:outerShdw blurRad="292100" dist="139700" dir="2700000" algn="tl" rotWithShape="0">
              <a:srgbClr val="333333">
                <a:alpha val="65000"/>
              </a:srgbClr>
            </a:outerShdw>
          </a:effectLst>
        </p:spPr>
      </p:pic>
      <p:pic>
        <p:nvPicPr>
          <p:cNvPr id="14" name="Immagine 13" descr="Immagine che contiene grafico&#10;&#10;Descrizione generata automaticamente">
            <a:extLst>
              <a:ext uri="{FF2B5EF4-FFF2-40B4-BE49-F238E27FC236}">
                <a16:creationId xmlns:a16="http://schemas.microsoft.com/office/drawing/2014/main" id="{AFD96D12-FA93-3B87-D0B6-C337FD4FD66A}"/>
              </a:ext>
            </a:extLst>
          </p:cNvPr>
          <p:cNvPicPr>
            <a:picLocks noChangeAspect="1"/>
          </p:cNvPicPr>
          <p:nvPr/>
        </p:nvPicPr>
        <p:blipFill>
          <a:blip r:embed="rId6"/>
          <a:stretch>
            <a:fillRect/>
          </a:stretch>
        </p:blipFill>
        <p:spPr>
          <a:xfrm>
            <a:off x="195504" y="4624960"/>
            <a:ext cx="2346344" cy="1477328"/>
          </a:xfrm>
          <a:prstGeom prst="rect">
            <a:avLst/>
          </a:prstGeom>
          <a:ln>
            <a:noFill/>
          </a:ln>
          <a:effectLst>
            <a:outerShdw blurRad="292100" dist="139700" dir="2700000" algn="tl" rotWithShape="0">
              <a:srgbClr val="333333">
                <a:alpha val="65000"/>
              </a:srgbClr>
            </a:outerShdw>
          </a:effectLst>
        </p:spPr>
      </p:pic>
      <p:pic>
        <p:nvPicPr>
          <p:cNvPr id="16" name="Immagine 15" descr="Immagine che contiene grafico&#10;&#10;Descrizione generata automaticamente">
            <a:extLst>
              <a:ext uri="{FF2B5EF4-FFF2-40B4-BE49-F238E27FC236}">
                <a16:creationId xmlns:a16="http://schemas.microsoft.com/office/drawing/2014/main" id="{645D0568-2161-D958-70EB-7FECADCDC62D}"/>
              </a:ext>
            </a:extLst>
          </p:cNvPr>
          <p:cNvPicPr>
            <a:picLocks noChangeAspect="1"/>
          </p:cNvPicPr>
          <p:nvPr/>
        </p:nvPicPr>
        <p:blipFill>
          <a:blip r:embed="rId7"/>
          <a:stretch>
            <a:fillRect/>
          </a:stretch>
        </p:blipFill>
        <p:spPr>
          <a:xfrm>
            <a:off x="6648993" y="4501005"/>
            <a:ext cx="2545603" cy="1517357"/>
          </a:xfrm>
          <a:prstGeom prst="rect">
            <a:avLst/>
          </a:prstGeom>
          <a:ln>
            <a:noFill/>
          </a:ln>
          <a:effectLst>
            <a:outerShdw blurRad="292100" dist="139700" dir="2700000" algn="tl" rotWithShape="0">
              <a:srgbClr val="333333">
                <a:alpha val="65000"/>
              </a:srgbClr>
            </a:outerShdw>
          </a:effectLst>
        </p:spPr>
      </p:pic>
      <p:pic>
        <p:nvPicPr>
          <p:cNvPr id="18" name="Immagine 17" descr="Immagine che contiene testo&#10;&#10;Descrizione generata automaticamente">
            <a:extLst>
              <a:ext uri="{FF2B5EF4-FFF2-40B4-BE49-F238E27FC236}">
                <a16:creationId xmlns:a16="http://schemas.microsoft.com/office/drawing/2014/main" id="{0256D743-7206-9D34-D664-B62D2EDF8BF3}"/>
              </a:ext>
            </a:extLst>
          </p:cNvPr>
          <p:cNvPicPr>
            <a:picLocks noChangeAspect="1"/>
          </p:cNvPicPr>
          <p:nvPr/>
        </p:nvPicPr>
        <p:blipFill>
          <a:blip r:embed="rId8"/>
          <a:stretch>
            <a:fillRect/>
          </a:stretch>
        </p:blipFill>
        <p:spPr>
          <a:xfrm>
            <a:off x="2934595" y="2418622"/>
            <a:ext cx="2274466" cy="1387503"/>
          </a:xfrm>
          <a:prstGeom prst="rect">
            <a:avLst/>
          </a:prstGeom>
          <a:ln>
            <a:noFill/>
          </a:ln>
          <a:effectLst>
            <a:outerShdw blurRad="292100" dist="139700" dir="2700000" algn="tl" rotWithShape="0">
              <a:srgbClr val="333333">
                <a:alpha val="65000"/>
              </a:srgbClr>
            </a:outerShdw>
          </a:effectLst>
        </p:spPr>
      </p:pic>
      <p:pic>
        <p:nvPicPr>
          <p:cNvPr id="20" name="Immagine 19" descr="Immagine che contiene grafico&#10;&#10;Descrizione generata automaticamente">
            <a:extLst>
              <a:ext uri="{FF2B5EF4-FFF2-40B4-BE49-F238E27FC236}">
                <a16:creationId xmlns:a16="http://schemas.microsoft.com/office/drawing/2014/main" id="{306A1146-C90F-DFA5-3B40-937BD06A5796}"/>
              </a:ext>
            </a:extLst>
          </p:cNvPr>
          <p:cNvPicPr>
            <a:picLocks noChangeAspect="1"/>
          </p:cNvPicPr>
          <p:nvPr/>
        </p:nvPicPr>
        <p:blipFill>
          <a:blip r:embed="rId9"/>
          <a:stretch>
            <a:fillRect/>
          </a:stretch>
        </p:blipFill>
        <p:spPr>
          <a:xfrm>
            <a:off x="193766" y="2418623"/>
            <a:ext cx="2348082" cy="1387502"/>
          </a:xfrm>
          <a:prstGeom prst="rect">
            <a:avLst/>
          </a:prstGeom>
          <a:ln>
            <a:noFill/>
          </a:ln>
          <a:effectLst>
            <a:outerShdw blurRad="292100" dist="139700" dir="2700000" algn="tl" rotWithShape="0">
              <a:srgbClr val="333333">
                <a:alpha val="65000"/>
              </a:srgbClr>
            </a:outerShdw>
          </a:effectLst>
        </p:spPr>
      </p:pic>
      <p:pic>
        <p:nvPicPr>
          <p:cNvPr id="22" name="Immagine 21" descr="Immagine che contiene tavolo&#10;&#10;Descrizione generata automaticamente">
            <a:extLst>
              <a:ext uri="{FF2B5EF4-FFF2-40B4-BE49-F238E27FC236}">
                <a16:creationId xmlns:a16="http://schemas.microsoft.com/office/drawing/2014/main" id="{6C0923FB-A381-6E0D-0CAD-C052E4521106}"/>
              </a:ext>
            </a:extLst>
          </p:cNvPr>
          <p:cNvPicPr>
            <a:picLocks noChangeAspect="1"/>
          </p:cNvPicPr>
          <p:nvPr/>
        </p:nvPicPr>
        <p:blipFill>
          <a:blip r:embed="rId10"/>
          <a:stretch>
            <a:fillRect/>
          </a:stretch>
        </p:blipFill>
        <p:spPr>
          <a:xfrm>
            <a:off x="7666917" y="2366708"/>
            <a:ext cx="3331376" cy="1568678"/>
          </a:xfrm>
          <a:prstGeom prst="rect">
            <a:avLst/>
          </a:prstGeom>
          <a:ln>
            <a:noFill/>
          </a:ln>
          <a:effectLst>
            <a:outerShdw blurRad="292100" dist="139700" dir="2700000" algn="tl" rotWithShape="0">
              <a:srgbClr val="333333">
                <a:alpha val="65000"/>
              </a:srgbClr>
            </a:outerShdw>
          </a:effectLst>
        </p:spPr>
      </p:pic>
      <p:sp>
        <p:nvSpPr>
          <p:cNvPr id="23" name="Freccia a destra 22">
            <a:extLst>
              <a:ext uri="{FF2B5EF4-FFF2-40B4-BE49-F238E27FC236}">
                <a16:creationId xmlns:a16="http://schemas.microsoft.com/office/drawing/2014/main" id="{98E7C5DF-0B34-196E-4F66-B1D0E71FE6CF}"/>
              </a:ext>
            </a:extLst>
          </p:cNvPr>
          <p:cNvSpPr/>
          <p:nvPr/>
        </p:nvSpPr>
        <p:spPr>
          <a:xfrm>
            <a:off x="5526138" y="2951364"/>
            <a:ext cx="1951293" cy="383420"/>
          </a:xfrm>
          <a:prstGeom prst="rightArrow">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Freccia a destra 23">
            <a:extLst>
              <a:ext uri="{FF2B5EF4-FFF2-40B4-BE49-F238E27FC236}">
                <a16:creationId xmlns:a16="http://schemas.microsoft.com/office/drawing/2014/main" id="{F9416F3D-D4C3-279C-108C-4A5937A75E1B}"/>
              </a:ext>
            </a:extLst>
          </p:cNvPr>
          <p:cNvSpPr/>
          <p:nvPr/>
        </p:nvSpPr>
        <p:spPr>
          <a:xfrm>
            <a:off x="5476979" y="5069415"/>
            <a:ext cx="946167" cy="383420"/>
          </a:xfrm>
          <a:prstGeom prst="rightArrow">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CasellaDiTesto 25">
            <a:extLst>
              <a:ext uri="{FF2B5EF4-FFF2-40B4-BE49-F238E27FC236}">
                <a16:creationId xmlns:a16="http://schemas.microsoft.com/office/drawing/2014/main" id="{C385A574-6316-F4A2-6E4E-2A7D4400D89B}"/>
              </a:ext>
            </a:extLst>
          </p:cNvPr>
          <p:cNvSpPr txBox="1"/>
          <p:nvPr/>
        </p:nvSpPr>
        <p:spPr>
          <a:xfrm>
            <a:off x="5744404" y="2718921"/>
            <a:ext cx="1514759" cy="338554"/>
          </a:xfrm>
          <a:prstGeom prst="rect">
            <a:avLst/>
          </a:prstGeom>
          <a:noFill/>
        </p:spPr>
        <p:txBody>
          <a:bodyPr wrap="square" rtlCol="0">
            <a:spAutoFit/>
          </a:bodyPr>
          <a:lstStyle/>
          <a:p>
            <a:pPr algn="ctr"/>
            <a:r>
              <a:rPr lang="it-IT" sz="1600" b="1" i="1" dirty="0" err="1">
                <a:solidFill>
                  <a:srgbClr val="002060"/>
                </a:solidFill>
                <a:latin typeface="Calibri" panose="020F0502020204030204" pitchFamily="34" charset="0"/>
                <a:cs typeface="Calibri" panose="020F0502020204030204" pitchFamily="34" charset="0"/>
              </a:rPr>
              <a:t>Results</a:t>
            </a:r>
            <a:endParaRPr lang="es-ES" sz="1600" b="1" i="1" dirty="0">
              <a:solidFill>
                <a:srgbClr val="002060"/>
              </a:solidFill>
              <a:latin typeface="Calibri" panose="020F0502020204030204" pitchFamily="34" charset="0"/>
              <a:cs typeface="Calibri" panose="020F0502020204030204" pitchFamily="34" charset="0"/>
            </a:endParaRPr>
          </a:p>
        </p:txBody>
      </p:sp>
      <p:sp>
        <p:nvSpPr>
          <p:cNvPr id="28" name="CasellaDiTesto 27">
            <a:extLst>
              <a:ext uri="{FF2B5EF4-FFF2-40B4-BE49-F238E27FC236}">
                <a16:creationId xmlns:a16="http://schemas.microsoft.com/office/drawing/2014/main" id="{BDB6AD14-F1C6-0C0B-D6B9-72FEE04B1997}"/>
              </a:ext>
            </a:extLst>
          </p:cNvPr>
          <p:cNvSpPr txBox="1"/>
          <p:nvPr/>
        </p:nvSpPr>
        <p:spPr>
          <a:xfrm>
            <a:off x="4778048" y="4811663"/>
            <a:ext cx="2344028" cy="276999"/>
          </a:xfrm>
          <a:prstGeom prst="rect">
            <a:avLst/>
          </a:prstGeom>
          <a:noFill/>
        </p:spPr>
        <p:txBody>
          <a:bodyPr wrap="square">
            <a:spAutoFit/>
          </a:bodyPr>
          <a:lstStyle/>
          <a:p>
            <a:pPr algn="ctr"/>
            <a:r>
              <a:rPr lang="it-IT" sz="1200" b="1" i="1" dirty="0">
                <a:solidFill>
                  <a:srgbClr val="002060"/>
                </a:solidFill>
                <a:latin typeface="Calibri" panose="020F0502020204030204" pitchFamily="34" charset="0"/>
                <a:cs typeface="Calibri" panose="020F0502020204030204" pitchFamily="34" charset="0"/>
              </a:rPr>
              <a:t>Log </a:t>
            </a:r>
            <a:r>
              <a:rPr lang="it-IT" sz="1200" b="1" i="1" dirty="0" err="1">
                <a:solidFill>
                  <a:srgbClr val="002060"/>
                </a:solidFill>
                <a:latin typeface="Calibri" panose="020F0502020204030204" pitchFamily="34" charset="0"/>
                <a:cs typeface="Calibri" panose="020F0502020204030204" pitchFamily="34" charset="0"/>
              </a:rPr>
              <a:t>Transformation</a:t>
            </a:r>
            <a:endParaRPr lang="es-ES" sz="1200" dirty="0"/>
          </a:p>
        </p:txBody>
      </p:sp>
      <p:sp>
        <p:nvSpPr>
          <p:cNvPr id="29" name="CasellaDiTesto 28">
            <a:extLst>
              <a:ext uri="{FF2B5EF4-FFF2-40B4-BE49-F238E27FC236}">
                <a16:creationId xmlns:a16="http://schemas.microsoft.com/office/drawing/2014/main" id="{5F7998C7-3457-2D39-E01F-508E0B649449}"/>
              </a:ext>
            </a:extLst>
          </p:cNvPr>
          <p:cNvSpPr txBox="1">
            <a:spLocks/>
          </p:cNvSpPr>
          <p:nvPr/>
        </p:nvSpPr>
        <p:spPr>
          <a:xfrm>
            <a:off x="131935" y="2016413"/>
            <a:ext cx="6031129" cy="36933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b="1" i="1" dirty="0">
                <a:solidFill>
                  <a:srgbClr val="002060"/>
                </a:solidFill>
                <a:latin typeface="Calibri" panose="020F0502020204030204" pitchFamily="34" charset="0"/>
                <a:cs typeface="Calibri" panose="020F0502020204030204" pitchFamily="34" charset="0"/>
              </a:rPr>
              <a:t>Throughpu</a:t>
            </a:r>
            <a:r>
              <a:rPr lang="en-GB" sz="1600" b="1" i="1" dirty="0">
                <a:solidFill>
                  <a:srgbClr val="002060"/>
                </a:solidFill>
                <a:latin typeface="Calibri" panose="020F0502020204030204" pitchFamily="34" charset="0"/>
                <a:cs typeface="Calibri" panose="020F0502020204030204" pitchFamily="34" charset="0"/>
              </a:rPr>
              <a:t>t</a:t>
            </a:r>
          </a:p>
        </p:txBody>
      </p:sp>
      <p:sp>
        <p:nvSpPr>
          <p:cNvPr id="30" name="CasellaDiTesto 29">
            <a:extLst>
              <a:ext uri="{FF2B5EF4-FFF2-40B4-BE49-F238E27FC236}">
                <a16:creationId xmlns:a16="http://schemas.microsoft.com/office/drawing/2014/main" id="{538C5CBB-4483-6FBA-B94D-D3A3E96500D2}"/>
              </a:ext>
            </a:extLst>
          </p:cNvPr>
          <p:cNvSpPr txBox="1">
            <a:spLocks/>
          </p:cNvSpPr>
          <p:nvPr/>
        </p:nvSpPr>
        <p:spPr>
          <a:xfrm>
            <a:off x="64871" y="4056731"/>
            <a:ext cx="6031129" cy="36933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b="1" i="1" dirty="0">
                <a:solidFill>
                  <a:srgbClr val="002060"/>
                </a:solidFill>
                <a:latin typeface="Calibri" panose="020F0502020204030204" pitchFamily="34" charset="0"/>
                <a:cs typeface="Calibri" panose="020F0502020204030204" pitchFamily="34" charset="0"/>
              </a:rPr>
              <a:t>Waiting Time</a:t>
            </a:r>
            <a:endParaRPr lang="en-GB" sz="1600" b="1" i="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8599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j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txDef>
      <a:spPr>
        <a:noFill/>
      </a:spPr>
      <a:bodyPr wrap="square" rtlCol="0">
        <a:spAutoFit/>
      </a:bodyPr>
      <a:lstStyle>
        <a:defPPr algn="l">
          <a:defRPr sz="2400" dirty="0">
            <a:solidFill>
              <a:srgbClr val="002060"/>
            </a:solidFill>
          </a:defRPr>
        </a:defPPr>
      </a:lstStyle>
    </a:txDef>
  </a:objectDefaults>
  <a:extraClrSchemeLst/>
  <a:extLst>
    <a:ext uri="{05A4C25C-085E-4340-85A3-A5531E510DB2}">
      <thm15:themeFamily xmlns:thm15="http://schemas.microsoft.com/office/thememl/2012/main" name="Office_36807067_TF22644756.potx" id="{192FCEF1-D9A3-4BB2-BD09-E9A68CCAFCE8}" vid="{F827E824-24FD-40D1-B0D3-D24C023BD8E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Paralaje</Template>
  <TotalTime>1527</TotalTime>
  <Words>1399</Words>
  <Application>Microsoft Office PowerPoint</Application>
  <PresentationFormat>Widescreen</PresentationFormat>
  <Paragraphs>144</Paragraphs>
  <Slides>13</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Cambria Math</vt:lpstr>
      <vt:lpstr>Corbel</vt:lpstr>
      <vt:lpstr>Paralaje</vt:lpstr>
      <vt:lpstr>Punch’em Videogame</vt:lpstr>
      <vt:lpstr>Presentazione standard di PowerPoint</vt:lpstr>
      <vt:lpstr>Modeling</vt:lpstr>
      <vt:lpstr>Implementation</vt:lpstr>
      <vt:lpstr>Verification – Degeneracy and Consistency Test</vt:lpstr>
      <vt:lpstr>Verification – Continuity and Monotonicity Test</vt:lpstr>
      <vt:lpstr>Verification – Against Theoretical Model</vt:lpstr>
      <vt:lpstr>Factors Calibration</vt:lpstr>
      <vt:lpstr>2kr Factorial Analysis</vt:lpstr>
      <vt:lpstr>Simulation Experiments - Throughput</vt:lpstr>
      <vt:lpstr>Simulation Experiments – Mean Waiting Time E[W]</vt:lpstr>
      <vt:lpstr>Simulation Experiments – Recover Rate x Effect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Punch’em Videogame</dc:title>
  <dc:creator>Luca Tartaglia</dc:creator>
  <cp:lastModifiedBy>Luca Tartaglia</cp:lastModifiedBy>
  <cp:revision>63</cp:revision>
  <dcterms:created xsi:type="dcterms:W3CDTF">2023-04-02T16:08:10Z</dcterms:created>
  <dcterms:modified xsi:type="dcterms:W3CDTF">2023-06-20T09:33:18Z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