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9" r:id="rId5"/>
    <p:sldId id="258" r:id="rId6"/>
    <p:sldId id="260" r:id="rId7"/>
    <p:sldId id="262" r:id="rId8"/>
    <p:sldId id="263" r:id="rId9"/>
    <p:sldId id="264" r:id="rId10"/>
    <p:sldId id="268" r:id="rId11"/>
    <p:sldId id="270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9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77" r:id="rId29"/>
    <p:sldId id="287" r:id="rId30"/>
    <p:sldId id="289" r:id="rId31"/>
    <p:sldId id="288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8C83-9070-8DCD-A042-E13DF1D8F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DCF6BD-4154-4661-4866-1EDF8E572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F190CD-D63A-A507-68CF-16B3C181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3852-66D6-4EBD-9253-454E359459CF}" type="datetimeFigureOut">
              <a:rPr lang="de-DE" smtClean="0"/>
              <a:t>17.01.2025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CBD89D-8F94-BCD9-2ED6-D24D5869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722BE7-0264-95AD-5DD3-477584F6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C081-76E1-4B53-B132-10207FFE34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0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4B87A1-B4B9-0CAA-905D-361FF1EE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270215-64C7-C518-AD74-829BC9B73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74D1FB-FE4E-FD55-A0D9-667396A2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3852-66D6-4EBD-9253-454E359459CF}" type="datetimeFigureOut">
              <a:rPr lang="de-DE" smtClean="0"/>
              <a:t>17.01.2025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164393-1ACA-884A-44A6-0F33530A8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41912E-2210-6A40-A05E-19346932F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C081-76E1-4B53-B132-10207FFE34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12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E0734D-E158-4707-FED8-01581EC19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417C59-B3CE-188B-9CC4-4DA1D0E28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81223F-C433-C5F2-FFDD-B31DFC2BD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3852-66D6-4EBD-9253-454E359459CF}" type="datetimeFigureOut">
              <a:rPr lang="de-DE" smtClean="0"/>
              <a:t>17.01.2025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FBCACA-2C9A-B8A5-3ECB-9C15EC76E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E31C34-4989-9534-41F6-0FFF9E56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C081-76E1-4B53-B132-10207FFE34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66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2DB88C-F098-D67C-FE7A-42D10F70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615D92-B150-9317-6036-B2D80F961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80A3B6-90A0-8619-4FB3-58E437031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3852-66D6-4EBD-9253-454E359459CF}" type="datetimeFigureOut">
              <a:rPr lang="de-DE" smtClean="0"/>
              <a:t>17.01.2025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ED2F3C-1C84-36CF-C095-5E0A883E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8E6DD7-FF06-85CD-C9AC-5B524C31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C081-76E1-4B53-B132-10207FFE34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95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9078A-6EAB-A490-CD69-9AFFD2D8E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4790B8-E636-ACA8-6AEE-0695EE1B4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6FBDE9-24EF-DF55-8591-2C698DC8D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3852-66D6-4EBD-9253-454E359459CF}" type="datetimeFigureOut">
              <a:rPr lang="de-DE" smtClean="0"/>
              <a:t>17.01.2025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7EB42C-7F70-AE25-94B7-EB45550A2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6B3E3A-FF5D-ADD8-E302-550AB80AD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C081-76E1-4B53-B132-10207FFE34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1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1DC46-8B40-F7B7-AF83-81A8ACBD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80A981-CCB5-68E4-B39F-6BFB465C4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AE11F8-681F-C0AD-DE8B-CC62B487E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83F6CB-828F-2348-FE43-6B730F7B7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3852-66D6-4EBD-9253-454E359459CF}" type="datetimeFigureOut">
              <a:rPr lang="de-DE" smtClean="0"/>
              <a:t>17.01.2025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6298FB-76C5-9B9E-28E4-7C18CCFA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1616B8-F1E2-A841-73C4-FCD0E910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C081-76E1-4B53-B132-10207FFE34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72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67ECB6-85F7-81FC-BEFE-94084C46D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1CAC3E-9A2A-F7B4-0B5F-D611BC127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F5A52A-DEDC-8E99-4DBC-CDBB80132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D4C13A7-B8A8-0D06-D3A6-120618E60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78AEB78-E982-0B6A-DAE4-97E5C68A2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FCB0C87-D3A3-24CA-7624-EFBCD3E85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3852-66D6-4EBD-9253-454E359459CF}" type="datetimeFigureOut">
              <a:rPr lang="de-DE" smtClean="0"/>
              <a:t>17.01.2025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5A021DF-1315-F2F9-D4D9-7014B38C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ABD2BCA-59CB-A7F5-42C9-6451F69B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C081-76E1-4B53-B132-10207FFE34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52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EF90C-02DF-D40E-2D85-2D590BA7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D4E4E2-8106-7D0A-1098-982D4D5D7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3852-66D6-4EBD-9253-454E359459CF}" type="datetimeFigureOut">
              <a:rPr lang="de-DE" smtClean="0"/>
              <a:t>17.01.2025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887F11-FA69-AFED-2725-76B88006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3C7F77-6618-5603-0FCF-10AB5260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C081-76E1-4B53-B132-10207FFE34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25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B496B5-737A-CBD4-DFE4-47DD1468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3852-66D6-4EBD-9253-454E359459CF}" type="datetimeFigureOut">
              <a:rPr lang="de-DE" smtClean="0"/>
              <a:t>17.01.2025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17E030-1054-BD30-CA8B-F827CA799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9B2994-50CC-D9A8-84C4-F98BFAD9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C081-76E1-4B53-B132-10207FFE34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22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4F7B4B-3C78-29A9-72BA-99849F1E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6CD9C0-FED7-9AEF-BDB8-06CAF94C4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63E6A0-3B13-637E-D86E-89A72C60D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8537E7-9CD4-B34C-22B6-3C5D34910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3852-66D6-4EBD-9253-454E359459CF}" type="datetimeFigureOut">
              <a:rPr lang="de-DE" smtClean="0"/>
              <a:t>17.01.2025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73E4F8-50E9-A327-2844-589F7DB4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0410D5-0B2D-E874-C7F6-043123DA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C081-76E1-4B53-B132-10207FFE34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48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01EE1F-98D5-0A89-C934-539D3E3C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A0038D2-386E-0532-878B-5CC07C8D6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4954E1-801C-7234-D24F-8AFD8046F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08D2E0-A096-2897-1E3E-8BDB3FF2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3852-66D6-4EBD-9253-454E359459CF}" type="datetimeFigureOut">
              <a:rPr lang="de-DE" smtClean="0"/>
              <a:t>17.01.2025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5EE4F1-AE07-7369-CE8A-9E5C59410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5E56CD-ACD6-03E1-75E0-19585FA7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C081-76E1-4B53-B132-10207FFE34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46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0523EE7-C99D-5C7F-8C6E-02D30EE8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98E418-C043-79B6-3251-7B595724D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6B98D4-DF8D-BBF1-09FF-6BC79087B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C3852-66D6-4EBD-9253-454E359459CF}" type="datetimeFigureOut">
              <a:rPr lang="de-DE" smtClean="0"/>
              <a:t>17.01.2025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D3C65C-3246-680A-0336-36A98E822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6A990C-8C7F-189F-67E3-116248E49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AC081-76E1-4B53-B132-10207FFE34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20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502E4-9435-A712-D50F-773BA371B6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Haskell vs. Go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61D96D-A9BF-F0F1-8938-C7A538102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Lucas Weiss</a:t>
            </a:r>
          </a:p>
        </p:txBody>
      </p:sp>
      <p:pic>
        <p:nvPicPr>
          <p:cNvPr id="2050" name="Picture 2" descr="Haskell (Programmiersprache) – Wikipedia">
            <a:extLst>
              <a:ext uri="{FF2B5EF4-FFF2-40B4-BE49-F238E27FC236}">
                <a16:creationId xmlns:a16="http://schemas.microsoft.com/office/drawing/2014/main" id="{7F1B6123-9417-B491-DD08-680F654A5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80" y="416120"/>
            <a:ext cx="2690327" cy="190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o (Programmiersprache) – Wikipedia">
            <a:extLst>
              <a:ext uri="{FF2B5EF4-FFF2-40B4-BE49-F238E27FC236}">
                <a16:creationId xmlns:a16="http://schemas.microsoft.com/office/drawing/2014/main" id="{27806DE7-69F6-346E-B799-090770DAE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2" y="700776"/>
            <a:ext cx="3556518" cy="133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85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B3ACC-937E-D72E-092B-288D843E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5F9269-4536-C63F-8B7B-6B8F5D2F9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164B8CE-D489-6D85-83D1-363CD99D6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1833757"/>
            <a:ext cx="10515600" cy="419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37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C5CC2-2F17-4DCA-911F-85BD21F8B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BDCF2-0B15-F13A-409D-31F23E34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A504C5-A5DD-5033-2C58-09616B49C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Go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EC55AAE-F8EC-5C2F-DD7A-D5FAC3684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502" y="365125"/>
            <a:ext cx="645795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30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05E51-0C6D-BB27-7779-FCA12FDEC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D52E79-B9CA-20C3-F0FF-A4F451671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627954-63A3-27EF-A87D-96F13E5D6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E6A41D-3EDC-36F1-8020-E277944F7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4398" y="1424960"/>
            <a:ext cx="5183188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Go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6B982CB-31CE-BDB9-7EA0-F29721437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1987371"/>
            <a:ext cx="5210512" cy="45724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4230C05-8697-892F-254C-51D60F094E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380"/>
          <a:stretch/>
        </p:blipFill>
        <p:spPr>
          <a:xfrm>
            <a:off x="5994398" y="1987371"/>
            <a:ext cx="4568313" cy="69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7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39366-CB7D-1B45-E7C2-1D5FFF501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3AB02-E50F-2DA8-C0D8-B09C43AE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61F7C9-CC79-FEA7-C6AD-CEC6D9F14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BAA317-D32E-2FEB-76EF-8EDC1FAB2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4398" y="1424960"/>
            <a:ext cx="5183188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Go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E7351AF-3DFE-FF8F-9433-27879E817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398" y="1895378"/>
            <a:ext cx="5372100" cy="6191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819B238-046D-6A89-C4B8-000892649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1" y="1895377"/>
            <a:ext cx="4986205" cy="49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28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1EADA-B26A-4BFA-8B41-E47ADE7D5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22318-3E91-3C26-07FA-235A8D4C4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541843-D8B4-1AB1-6BDA-2E0C55F2F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612ECF-EC9A-88D9-D42F-4442CFD24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4398" y="1424960"/>
            <a:ext cx="5183188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Go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07C2F19-E569-1E10-323F-739FB0267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398" y="1895378"/>
            <a:ext cx="5372100" cy="6191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F55EB32-F02D-553C-EB08-D1225FAC6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1" y="1895377"/>
            <a:ext cx="4986205" cy="493259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C06CD0A-8676-B365-96EF-0E9EBA448F21}"/>
              </a:ext>
            </a:extLst>
          </p:cNvPr>
          <p:cNvSpPr txBox="1"/>
          <p:nvPr/>
        </p:nvSpPr>
        <p:spPr>
          <a:xfrm>
            <a:off x="836611" y="2514503"/>
            <a:ext cx="5157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Listkomprehension</a:t>
            </a:r>
            <a:r>
              <a:rPr lang="de-DE" dirty="0"/>
              <a:t>:    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|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qualifiers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de-DE" dirty="0"/>
          </a:p>
          <a:p>
            <a:r>
              <a:rPr lang="de-DE" dirty="0"/>
              <a:t>Range:		    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..end]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2928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B63F8-568F-633C-04A6-D77967D3A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8CF33-CD8B-58A4-1E19-0E83E9CB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874AB7-E860-93EA-32BB-FDBE5D9AA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F14E0D-6D83-AD16-738C-C252A9C1A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4398" y="1424960"/>
            <a:ext cx="5183188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Go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E493DDD-B63A-0132-62ED-3C2DD5BFF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398" y="1895378"/>
            <a:ext cx="5372100" cy="6191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CD9D250-1426-C223-1F74-7B11E8006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1" y="1895377"/>
            <a:ext cx="4986205" cy="49325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241037E-4F95-86BA-746E-9E88AEC3A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516" y="5120263"/>
            <a:ext cx="4371975" cy="116205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067888B-15C2-24B8-DD3E-FB1223186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397" y="2719963"/>
            <a:ext cx="4333875" cy="11334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28119AB-9458-5E61-F1F1-60645CADA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4397" y="4054475"/>
            <a:ext cx="3657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04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73644-5FD7-0CFE-63AF-5ADD5B317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A8301A-7373-46D7-79DE-9B50B9AA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61ED38-9071-AB41-AFD9-DA61F2A8B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CB19A58-EFD7-0905-7F26-43FD9CC02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4398" y="1424960"/>
            <a:ext cx="5183188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Go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9768390-1DC9-E2C8-60D4-6C5C9893E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1833757"/>
            <a:ext cx="8267700" cy="48577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B7B640C-CD34-B34F-60FA-A86076315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398" y="2462601"/>
            <a:ext cx="47625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43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025C3-0CD9-B5E8-A207-26B7EFA4E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73813-A22E-A438-D150-623E8C9E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E3F1CD-AF00-ECCB-DE34-74FFD4A98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F44DA4-646E-6961-D5A5-27384B6C1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4398" y="1424960"/>
            <a:ext cx="5183188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Go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6202E2C-B6EA-12C0-8263-C875A4ACB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1833757"/>
            <a:ext cx="8267700" cy="48577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E932AA8-BC7E-E75D-998D-15D5D0D33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398" y="2462601"/>
            <a:ext cx="4762500" cy="158115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18ED655-749B-9435-0EF9-9F913DC4D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398" y="4454525"/>
            <a:ext cx="47244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9DEE9-6EF1-CD23-EA75-D0E7F4E92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B14007-CE86-33DC-5D68-FD301DC2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1D5D94-6525-3414-FE2E-D711EC105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D30AD3-954F-DB41-AF93-5BB4F9E67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4398" y="1424960"/>
            <a:ext cx="5183188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Go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974CAF7-EA46-C6E3-D8A2-0C7EDDE09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2176559"/>
            <a:ext cx="6076950" cy="13144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B2386B0-8EAD-E82D-7EDA-D971E6DFA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067" y="4020425"/>
            <a:ext cx="64198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22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8066B-6E6C-4EBE-0113-5EE1E6F82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9BC3D4-FC9C-318C-C786-7BA6B3D0F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0D5890-4BED-3923-6735-E09977309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AF098EA-E510-1E90-21A9-727C06CB2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2176559"/>
            <a:ext cx="60769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2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2F93A-946C-320A-7AAD-26C71E7E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r>
              <a:rPr lang="de-DE" dirty="0"/>
              <a:t>: Funktionale Programmierung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60BB67-194F-F5B4-543E-03F5A7630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Reine Funktionen: keine Seiteneffekte</a:t>
            </a: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Unveränderliche Datenstrukturen</a:t>
            </a: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Funktion höherer Ordnung: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als Parameter oder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Lazy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Keine Loops, nur Rekursion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6313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F8715-F744-510D-98AB-2BFF91665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984EF-CF23-A6AC-3270-28A35BDE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13C878-9E17-7F0C-6650-F5A90CF20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37601DA-8BF9-54E5-301A-03EF55E5B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2176559"/>
            <a:ext cx="6076950" cy="1314450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D8B0D7D-C737-C65E-0221-45C3EA2DFDFF}"/>
              </a:ext>
            </a:extLst>
          </p:cNvPr>
          <p:cNvCxnSpPr>
            <a:cxnSpLocks/>
          </p:cNvCxnSpPr>
          <p:nvPr/>
        </p:nvCxnSpPr>
        <p:spPr>
          <a:xfrm>
            <a:off x="709127" y="2636189"/>
            <a:ext cx="289214" cy="0"/>
          </a:xfrm>
          <a:prstGeom prst="straightConnector1">
            <a:avLst/>
          </a:prstGeom>
          <a:ln w="38100">
            <a:solidFill>
              <a:srgbClr val="A8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1F191BA-D1AF-9F84-10EA-E03C12FCBBFC}"/>
              </a:ext>
            </a:extLst>
          </p:cNvPr>
          <p:cNvCxnSpPr/>
          <p:nvPr/>
        </p:nvCxnSpPr>
        <p:spPr>
          <a:xfrm>
            <a:off x="4310744" y="2537927"/>
            <a:ext cx="7775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77F5F08-97B4-F62D-F197-0D36018E0B16}"/>
              </a:ext>
            </a:extLst>
          </p:cNvPr>
          <p:cNvCxnSpPr/>
          <p:nvPr/>
        </p:nvCxnSpPr>
        <p:spPr>
          <a:xfrm>
            <a:off x="1153887" y="2889380"/>
            <a:ext cx="7775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F787EED6-91BB-8E9D-437C-44D19FB98EBD}"/>
              </a:ext>
            </a:extLst>
          </p:cNvPr>
          <p:cNvCxnSpPr>
            <a:cxnSpLocks/>
          </p:cNvCxnSpPr>
          <p:nvPr/>
        </p:nvCxnSpPr>
        <p:spPr>
          <a:xfrm>
            <a:off x="3187960" y="3082212"/>
            <a:ext cx="1265852" cy="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78BD8834-05CE-BEF2-61D4-DA09FE7B7903}"/>
              </a:ext>
            </a:extLst>
          </p:cNvPr>
          <p:cNvCxnSpPr>
            <a:cxnSpLocks/>
          </p:cNvCxnSpPr>
          <p:nvPr/>
        </p:nvCxnSpPr>
        <p:spPr>
          <a:xfrm>
            <a:off x="3187960" y="3253273"/>
            <a:ext cx="1265852" cy="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D643EBC7-D71F-4E44-2505-9E9C8085BB23}"/>
              </a:ext>
            </a:extLst>
          </p:cNvPr>
          <p:cNvCxnSpPr>
            <a:cxnSpLocks/>
          </p:cNvCxnSpPr>
          <p:nvPr/>
        </p:nvCxnSpPr>
        <p:spPr>
          <a:xfrm>
            <a:off x="1153887" y="3429000"/>
            <a:ext cx="1265852" cy="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21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FC7C0-8CAC-F1EF-076A-ADC3BF1CA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80F8C8-95EB-6B1B-4D70-6CE684079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5D255E-FC48-49BC-3EA2-F63549F2A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B21BC2B-9A64-9DA7-EE20-2FF995272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2176559"/>
            <a:ext cx="6076950" cy="1314450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18302B4-48A6-EB44-A387-6E7525A963FB}"/>
              </a:ext>
            </a:extLst>
          </p:cNvPr>
          <p:cNvCxnSpPr>
            <a:cxnSpLocks/>
          </p:cNvCxnSpPr>
          <p:nvPr/>
        </p:nvCxnSpPr>
        <p:spPr>
          <a:xfrm>
            <a:off x="1160107" y="3491009"/>
            <a:ext cx="570100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843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959D3-32C0-21D1-2C33-3F081AA4E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ECBD9B-66BF-6CCB-5C10-4F442796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A5F9FF-3C5F-52B8-66FF-95BF44BF4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D4EEF4D-CB5A-5BD7-E93A-29A1E4ED6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2176559"/>
            <a:ext cx="6076950" cy="1314450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C67FD29-B826-79C4-4F9C-743575548C38}"/>
              </a:ext>
            </a:extLst>
          </p:cNvPr>
          <p:cNvCxnSpPr>
            <a:cxnSpLocks/>
          </p:cNvCxnSpPr>
          <p:nvPr/>
        </p:nvCxnSpPr>
        <p:spPr>
          <a:xfrm>
            <a:off x="1160107" y="3491009"/>
            <a:ext cx="570100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CD15360-4E4B-B0B6-767A-8EDFB4FC5392}"/>
              </a:ext>
            </a:extLst>
          </p:cNvPr>
          <p:cNvCxnSpPr>
            <a:cxnSpLocks/>
          </p:cNvCxnSpPr>
          <p:nvPr/>
        </p:nvCxnSpPr>
        <p:spPr>
          <a:xfrm flipV="1">
            <a:off x="4010608" y="3429000"/>
            <a:ext cx="13767" cy="547880"/>
          </a:xfrm>
          <a:prstGeom prst="straightConnector1">
            <a:avLst/>
          </a:prstGeom>
          <a:ln w="38100">
            <a:solidFill>
              <a:srgbClr val="A8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49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59A30-3C0B-D01C-7CE3-84FA50605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3C02C-5F82-B285-C1E1-98162E95D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572223-6010-E459-4CA9-6F9B07151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C13EC1C-5841-8CDC-6A58-4C31318B4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2176559"/>
            <a:ext cx="6076950" cy="1314450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6553F6E-21C7-60C4-A313-EDDC5E1EBBB0}"/>
              </a:ext>
            </a:extLst>
          </p:cNvPr>
          <p:cNvCxnSpPr>
            <a:cxnSpLocks/>
          </p:cNvCxnSpPr>
          <p:nvPr/>
        </p:nvCxnSpPr>
        <p:spPr>
          <a:xfrm>
            <a:off x="1160107" y="3491009"/>
            <a:ext cx="570100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8EF1297-0B95-0C72-2EFB-0831CF7BDAD5}"/>
              </a:ext>
            </a:extLst>
          </p:cNvPr>
          <p:cNvCxnSpPr>
            <a:cxnSpLocks/>
          </p:cNvCxnSpPr>
          <p:nvPr/>
        </p:nvCxnSpPr>
        <p:spPr>
          <a:xfrm flipV="1">
            <a:off x="6113105" y="3429000"/>
            <a:ext cx="13767" cy="547880"/>
          </a:xfrm>
          <a:prstGeom prst="straightConnector1">
            <a:avLst/>
          </a:prstGeom>
          <a:ln w="38100">
            <a:solidFill>
              <a:srgbClr val="A8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288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F87D8-FDC1-8989-7D6B-7B1FC9773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D40ADB-885B-6BA5-4D1B-A3D6EE43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FC8E41-0695-38F6-B365-A6389BEC2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DAA1377-EA21-6863-D91B-B1B7C21C0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2176559"/>
            <a:ext cx="6076950" cy="1314450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DDEE945B-C00A-D95A-49F9-D1090FC21758}"/>
              </a:ext>
            </a:extLst>
          </p:cNvPr>
          <p:cNvCxnSpPr>
            <a:cxnSpLocks/>
          </p:cNvCxnSpPr>
          <p:nvPr/>
        </p:nvCxnSpPr>
        <p:spPr>
          <a:xfrm>
            <a:off x="1160107" y="3491009"/>
            <a:ext cx="570100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772F3E3-B990-9633-970C-CB516E441722}"/>
              </a:ext>
            </a:extLst>
          </p:cNvPr>
          <p:cNvCxnSpPr>
            <a:cxnSpLocks/>
          </p:cNvCxnSpPr>
          <p:nvPr/>
        </p:nvCxnSpPr>
        <p:spPr>
          <a:xfrm flipV="1">
            <a:off x="4589105" y="3429000"/>
            <a:ext cx="13767" cy="547880"/>
          </a:xfrm>
          <a:prstGeom prst="straightConnector1">
            <a:avLst/>
          </a:prstGeom>
          <a:ln w="38100">
            <a:solidFill>
              <a:srgbClr val="A8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A2F3E45-12E1-2A0C-643E-152C7D62CF09}"/>
              </a:ext>
            </a:extLst>
          </p:cNvPr>
          <p:cNvCxnSpPr>
            <a:cxnSpLocks/>
          </p:cNvCxnSpPr>
          <p:nvPr/>
        </p:nvCxnSpPr>
        <p:spPr>
          <a:xfrm>
            <a:off x="4889241" y="3429000"/>
            <a:ext cx="75578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2EE6693-DF31-7C55-8654-B1043B2D1479}"/>
              </a:ext>
            </a:extLst>
          </p:cNvPr>
          <p:cNvCxnSpPr>
            <a:cxnSpLocks/>
          </p:cNvCxnSpPr>
          <p:nvPr/>
        </p:nvCxnSpPr>
        <p:spPr>
          <a:xfrm>
            <a:off x="1502229" y="2542592"/>
            <a:ext cx="75578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6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66370-ABF3-7136-9D3E-8B16FEF2E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EB94D-24A6-C617-BD9B-D9269C3B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7C429D-22F9-C31A-D4B1-BB21603BD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FD646E4-72AB-0852-8D14-1AB8EBD80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2176559"/>
            <a:ext cx="6076950" cy="1314450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DE8501A3-40A8-812A-7D54-925B4A65FB5F}"/>
              </a:ext>
            </a:extLst>
          </p:cNvPr>
          <p:cNvCxnSpPr>
            <a:cxnSpLocks/>
          </p:cNvCxnSpPr>
          <p:nvPr/>
        </p:nvCxnSpPr>
        <p:spPr>
          <a:xfrm>
            <a:off x="1160107" y="3491009"/>
            <a:ext cx="570100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EEC2F45-514E-E997-3BA0-E16E0C708BC5}"/>
              </a:ext>
            </a:extLst>
          </p:cNvPr>
          <p:cNvCxnSpPr>
            <a:cxnSpLocks/>
          </p:cNvCxnSpPr>
          <p:nvPr/>
        </p:nvCxnSpPr>
        <p:spPr>
          <a:xfrm flipV="1">
            <a:off x="3415504" y="3429000"/>
            <a:ext cx="13767" cy="547880"/>
          </a:xfrm>
          <a:prstGeom prst="straightConnector1">
            <a:avLst/>
          </a:prstGeom>
          <a:ln w="38100">
            <a:solidFill>
              <a:srgbClr val="A8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384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081D1-1E80-A9B3-AF3C-54C6AC33B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295ED-C01B-DF95-4347-65FA0E00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6E53F9-95F1-D32D-BA10-5D148E91F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E1CEE2A-AC8A-8C8D-04A3-A7F598317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2176559"/>
            <a:ext cx="6076950" cy="131445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9B678FC6-73AA-59D6-2DB4-CC18056C089F}"/>
              </a:ext>
            </a:extLst>
          </p:cNvPr>
          <p:cNvCxnSpPr>
            <a:cxnSpLocks/>
          </p:cNvCxnSpPr>
          <p:nvPr/>
        </p:nvCxnSpPr>
        <p:spPr>
          <a:xfrm>
            <a:off x="1315617" y="3092902"/>
            <a:ext cx="17510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5130416-7291-6C9A-CD9F-6C7E63833031}"/>
              </a:ext>
            </a:extLst>
          </p:cNvPr>
          <p:cNvCxnSpPr>
            <a:cxnSpLocks/>
          </p:cNvCxnSpPr>
          <p:nvPr/>
        </p:nvCxnSpPr>
        <p:spPr>
          <a:xfrm>
            <a:off x="1315617" y="3265422"/>
            <a:ext cx="17510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334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8336E-BDC7-A4A3-83D6-085D20123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4ED5E-022A-1306-C00A-20089BFF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7B3338-5DC0-698E-BAD4-75CD0DAC4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1D100C3-AA18-F6A1-093C-CF5371570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2176559"/>
            <a:ext cx="6076950" cy="1314450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38CDA22C-098F-24A0-AEC9-60AA62F08E7F}"/>
              </a:ext>
            </a:extLst>
          </p:cNvPr>
          <p:cNvCxnSpPr>
            <a:cxnSpLocks/>
          </p:cNvCxnSpPr>
          <p:nvPr/>
        </p:nvCxnSpPr>
        <p:spPr>
          <a:xfrm flipH="1">
            <a:off x="3875086" y="1827658"/>
            <a:ext cx="92077" cy="534542"/>
          </a:xfrm>
          <a:prstGeom prst="straightConnector1">
            <a:avLst/>
          </a:prstGeom>
          <a:ln w="38100">
            <a:solidFill>
              <a:srgbClr val="A8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346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9E654-7B89-ADD9-731B-F203ACC23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402B6-A739-55D9-693B-EFA89C8A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ABD663-4C2E-0CB6-6F0E-061574105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Go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AE3AA8A-4334-6B07-951D-DC6EBE7C4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1936297"/>
            <a:ext cx="6419850" cy="223837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BA274C1-D0E3-EAB0-4055-E3266C8B8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1" y="4563350"/>
            <a:ext cx="29622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44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935181-A318-1D46-EFDD-2470E0D5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47C227-1D28-B0A3-E91C-8DE0546B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Haskell: Gloss</a:t>
            </a:r>
          </a:p>
          <a:p>
            <a:endParaRPr lang="de-DE" dirty="0"/>
          </a:p>
          <a:p>
            <a:r>
              <a:rPr lang="de-DE" dirty="0"/>
              <a:t>Go: </a:t>
            </a:r>
            <a:r>
              <a:rPr lang="de-DE" dirty="0" err="1"/>
              <a:t>Ebitenengine</a:t>
            </a:r>
            <a:r>
              <a:rPr lang="de-DE" dirty="0"/>
              <a:t> V2</a:t>
            </a:r>
          </a:p>
        </p:txBody>
      </p:sp>
    </p:spTree>
    <p:extLst>
      <p:ext uri="{BB962C8B-B14F-4D97-AF65-F5344CB8AC3E}">
        <p14:creationId xmlns:p14="http://schemas.microsoft.com/office/powerpoint/2010/main" val="67570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C3F47-042B-FFFA-1F2E-4FC679224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51130-F4B0-B53F-410F-4DE241BC7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r>
              <a:rPr lang="de-DE" dirty="0"/>
              <a:t>: Funktionale Programmierung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8E03BB-65DF-2C79-81B7-6554F1D47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Reine Funktionen: keine Seiteneffekte</a:t>
            </a:r>
          </a:p>
          <a:p>
            <a:r>
              <a:rPr lang="de-DE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Unveränderliche Datenstrukturen</a:t>
            </a: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Funktion höherer Ordnung: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als Parameter oder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Lazy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Keine Loops, nur Rekursion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60189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CC2A9-23FF-85EC-E32D-81752EF6F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Fazit: Vergleich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B20D7180-538C-F51E-5BC1-25B21B197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589216"/>
              </p:ext>
            </p:extLst>
          </p:nvPr>
        </p:nvGraphicFramePr>
        <p:xfrm>
          <a:off x="1794588" y="1599569"/>
          <a:ext cx="8602824" cy="3658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608">
                  <a:extLst>
                    <a:ext uri="{9D8B030D-6E8A-4147-A177-3AD203B41FA5}">
                      <a16:colId xmlns:a16="http://schemas.microsoft.com/office/drawing/2014/main" val="3170909862"/>
                    </a:ext>
                  </a:extLst>
                </a:gridCol>
                <a:gridCol w="2867608">
                  <a:extLst>
                    <a:ext uri="{9D8B030D-6E8A-4147-A177-3AD203B41FA5}">
                      <a16:colId xmlns:a16="http://schemas.microsoft.com/office/drawing/2014/main" val="3271479350"/>
                    </a:ext>
                  </a:extLst>
                </a:gridCol>
                <a:gridCol w="2867608">
                  <a:extLst>
                    <a:ext uri="{9D8B030D-6E8A-4147-A177-3AD203B41FA5}">
                      <a16:colId xmlns:a16="http://schemas.microsoft.com/office/drawing/2014/main" val="2013860515"/>
                    </a:ext>
                  </a:extLst>
                </a:gridCol>
              </a:tblGrid>
              <a:tr h="401582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Haskell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594423"/>
                  </a:ext>
                </a:extLst>
              </a:tr>
              <a:tr h="407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Rein funktional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559973"/>
                  </a:ext>
                </a:extLst>
              </a:tr>
              <a:tr h="407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Unveränderlichkeit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975271"/>
                  </a:ext>
                </a:extLst>
              </a:tr>
              <a:tr h="407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Lazy</a:t>
                      </a:r>
                      <a:r>
                        <a:rPr lang="de-DE" dirty="0"/>
                        <a:t> 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090190"/>
                  </a:ext>
                </a:extLst>
              </a:tr>
              <a:tr h="407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First-Class </a:t>
                      </a:r>
                      <a:r>
                        <a:rPr lang="de-DE" dirty="0" err="1"/>
                        <a:t>Functions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102575"/>
                  </a:ext>
                </a:extLst>
              </a:tr>
              <a:tr h="407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Pure </a:t>
                      </a:r>
                      <a:r>
                        <a:rPr lang="de-DE" dirty="0" err="1"/>
                        <a:t>functions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13148"/>
                  </a:ext>
                </a:extLst>
              </a:tr>
              <a:tr h="407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Monads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62030"/>
                  </a:ext>
                </a:extLst>
              </a:tr>
              <a:tr h="407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Currying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20284"/>
                  </a:ext>
                </a:extLst>
              </a:tr>
              <a:tr h="407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Map</a:t>
                      </a:r>
                      <a:r>
                        <a:rPr lang="de-DE" dirty="0"/>
                        <a:t>, Filter, </a:t>
                      </a:r>
                      <a:r>
                        <a:rPr lang="de-DE" dirty="0" err="1"/>
                        <a:t>Reduce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035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454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78D8F5-0AE3-399C-AAB8-F03A67D2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CFA58E-058A-1EB9-8BC3-68F594293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Haskell &gt;&gt;&gt; Go für pure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  <a:p>
            <a:r>
              <a:rPr lang="de-DE" dirty="0"/>
              <a:t>Haskell Einrichtung ist aufwendiger als Go vor allem mit Gloss</a:t>
            </a:r>
          </a:p>
          <a:p>
            <a:pPr lvl="1"/>
            <a:r>
              <a:rPr lang="de-DE" dirty="0"/>
              <a:t>Glut Einrichtung auf Windows 8h+</a:t>
            </a:r>
          </a:p>
          <a:p>
            <a:r>
              <a:rPr lang="de-DE" dirty="0"/>
              <a:t>Haskell hat steile </a:t>
            </a:r>
            <a:r>
              <a:rPr lang="de-DE" dirty="0" err="1"/>
              <a:t>Learningcurve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9392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6D2F54-1413-D261-F7E9-69FEAB05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Conway’s</a:t>
            </a:r>
            <a:r>
              <a:rPr lang="de-DE" dirty="0"/>
              <a:t> Game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life</a:t>
            </a:r>
            <a:endParaRPr lang="de-DE" dirty="0"/>
          </a:p>
        </p:txBody>
      </p:sp>
      <p:pic>
        <p:nvPicPr>
          <p:cNvPr id="1026" name="Picture 2" descr="How I optimized Conway's Game Of Life | by Tyler Elliot Bettilyon | Teb's  Lab | Medium">
            <a:extLst>
              <a:ext uri="{FF2B5EF4-FFF2-40B4-BE49-F238E27FC236}">
                <a16:creationId xmlns:a16="http://schemas.microsoft.com/office/drawing/2014/main" id="{6E027F9F-3FC0-F897-92F3-1CC01307D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82061"/>
            <a:ext cx="7707086" cy="433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thematician John Horton Conway, a 'magical genius' known for inventing  the 'Game of Life,' dies at age 82">
            <a:extLst>
              <a:ext uri="{FF2B5EF4-FFF2-40B4-BE49-F238E27FC236}">
                <a16:creationId xmlns:a16="http://schemas.microsoft.com/office/drawing/2014/main" id="{4FF03FF0-1B75-EBD9-C4E9-254457C93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706" y="230155"/>
            <a:ext cx="2039484" cy="237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8674B2A-6BA6-1B2C-9CFA-8B0A40F86398}"/>
              </a:ext>
            </a:extLst>
          </p:cNvPr>
          <p:cNvSpPr txBox="1"/>
          <p:nvPr/>
        </p:nvSpPr>
        <p:spPr>
          <a:xfrm>
            <a:off x="9837706" y="2613626"/>
            <a:ext cx="2289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100" b="0" i="0" dirty="0">
                <a:effectLst/>
                <a:latin typeface="Linux Libertine"/>
              </a:rPr>
              <a:t>John Horton Conway</a:t>
            </a:r>
          </a:p>
        </p:txBody>
      </p:sp>
    </p:spTree>
    <p:extLst>
      <p:ext uri="{BB962C8B-B14F-4D97-AF65-F5344CB8AC3E}">
        <p14:creationId xmlns:p14="http://schemas.microsoft.com/office/powerpoint/2010/main" val="425934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6393E-2202-76C8-0DB7-15DF734F2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Conway’s</a:t>
            </a:r>
            <a:r>
              <a:rPr lang="de-DE" dirty="0"/>
              <a:t> Game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life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ECC5A2-3130-1246-1D57-C05D90A1F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Regeln: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 -&gt; Lebend: genau 3 Nachbaren (Nachbar = lebende Zelle in 8 anschließenden Zellen)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 -&gt; Tot: nicht genau 3 Nachbarn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Lebend -&gt; Lebend: 2 oder 3 Nachbarn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Lebend -&gt; Tot: weniger als 2 oder mehr als 3 Nachbarn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de-DE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 Regel: das </a:t>
            </a:r>
            <a:r>
              <a:rPr lang="de-DE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  <a:r>
              <a:rPr lang="de-DE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ist mit einer Reihe immer toter Zellen umrandet.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9222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B6CBDC-933E-A1A3-DDCE-D616C51E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D5B5E7-5C9C-C284-A3A8-C46D63660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Erste Idee: 2d </a:t>
            </a:r>
            <a:r>
              <a:rPr lang="de-DE" sz="1800" dirty="0" err="1"/>
              <a:t>bool</a:t>
            </a:r>
            <a:r>
              <a:rPr lang="de-DE" sz="1800" dirty="0"/>
              <a:t> Array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r>
              <a:rPr lang="de-DE" sz="1800" dirty="0"/>
              <a:t>Implementierung: (x, y) Liste von lebenden Zellen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824E703-018D-C7C1-BE8D-126705D7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998"/>
          <a:stretch/>
        </p:blipFill>
        <p:spPr>
          <a:xfrm>
            <a:off x="838200" y="2129607"/>
            <a:ext cx="5334000" cy="170596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AA99443-C4E0-1B0D-0E65-FF64E7AC7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46815"/>
            <a:ext cx="33718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99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AA8BD-ACD1-297F-9399-2B78B5D6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 Datentypen, Alias, </a:t>
            </a:r>
            <a:r>
              <a:rPr lang="de-DE" dirty="0" err="1"/>
              <a:t>Struct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8680D5-68EB-E926-F527-58336648C3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Cell</a:t>
            </a:r>
            <a:r>
              <a:rPr lang="de-DE" dirty="0"/>
              <a:t> Definition</a:t>
            </a:r>
          </a:p>
          <a:p>
            <a:r>
              <a:rPr lang="de-DE" dirty="0"/>
              <a:t>Haskell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5C7DB1-095F-ED41-8C1A-275C0240D6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de-DE" sz="24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Cell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de-DE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endParaRPr lang="en-US" sz="14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::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Cell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test = 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E9856E-98AC-9E37-DB28-DE74234E6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Go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0118DBF6-51C5-A484-EAB1-E2CB3F8DDAD8}"/>
              </a:ext>
            </a:extLst>
          </p:cNvPr>
          <p:cNvSpPr txBox="1">
            <a:spLocks/>
          </p:cNvSpPr>
          <p:nvPr/>
        </p:nvSpPr>
        <p:spPr>
          <a:xfrm>
            <a:off x="5997575" y="2505075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1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de-DE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Cell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ts val="1425"/>
              </a:lnSpc>
              <a:buNone/>
            </a:pP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endParaRPr lang="de-DE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1425"/>
              </a:lnSpc>
              <a:buNone/>
            </a:pPr>
            <a:endParaRPr lang="fr-FR" sz="14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fr-F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Cell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533529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74EF7-B843-CBD5-89F4-C145A5553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9B2CD-F478-F416-BE3E-D4BF383B4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 Datentypen, Alias, </a:t>
            </a:r>
            <a:r>
              <a:rPr lang="de-DE" dirty="0" err="1"/>
              <a:t>Struct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4E6E79-23F0-0624-8CA0-9D904BC6EA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GameState</a:t>
            </a:r>
            <a:r>
              <a:rPr lang="de-DE" dirty="0"/>
              <a:t> Definition</a:t>
            </a:r>
          </a:p>
          <a:p>
            <a:r>
              <a:rPr lang="de-DE" dirty="0"/>
              <a:t>Haskell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DD2B20-0555-A03E-48DC-4D188174D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405502" cy="368458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de-DE" sz="14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GameState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Game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isRunning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::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aliveCells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:: [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Cell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ts val="1425"/>
              </a:lnSpc>
              <a:buNone/>
            </a:pPr>
            <a:r>
              <a:rPr lang="de-DE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initialGame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:: </a:t>
            </a:r>
            <a:r>
              <a:rPr lang="de-DE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GameState</a:t>
            </a:r>
            <a:endParaRPr lang="de-DE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de-DE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initialGame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Game</a:t>
            </a:r>
          </a:p>
          <a:p>
            <a:pPr marL="0" indent="0">
              <a:lnSpc>
                <a:spcPts val="1425"/>
              </a:lnSpc>
              <a:buNone/>
            </a:pP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isRunning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ts val="1425"/>
              </a:lnSpc>
              <a:buNone/>
            </a:pP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aliveCells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[(</a:t>
            </a:r>
            <a:r>
              <a:rPr lang="de-D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de-D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de-D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de-D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de-D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pPr marL="0" indent="0">
              <a:lnSpc>
                <a:spcPts val="1425"/>
              </a:lnSpc>
              <a:buNone/>
            </a:pP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de-DE" sz="14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162FBF-5CD9-EFA0-35C2-A61F05128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Go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61B79417-51BD-F012-8C74-0A864A21080C}"/>
              </a:ext>
            </a:extLst>
          </p:cNvPr>
          <p:cNvSpPr txBox="1">
            <a:spLocks/>
          </p:cNvSpPr>
          <p:nvPr/>
        </p:nvSpPr>
        <p:spPr>
          <a:xfrm>
            <a:off x="5997575" y="2505075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1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GameState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liveCells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[]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Cell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isRunning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1425"/>
              </a:lnSpc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de-DE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de-DE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GameState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ts val="1425"/>
              </a:lnSpc>
              <a:buNone/>
            </a:pPr>
            <a:r>
              <a:rPr lang="de-DE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liveCells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initialLiveCells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de-DE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isRunning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de-DE" sz="14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691205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F4420-1277-8C93-888F-CBFCE4BF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Konstanten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62A72E-2B0F-4C44-5D75-CDA2E985A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948516"/>
            <a:ext cx="5157787" cy="823912"/>
          </a:xfrm>
        </p:spPr>
        <p:txBody>
          <a:bodyPr/>
          <a:lstStyle/>
          <a:p>
            <a:r>
              <a:rPr lang="de-DE" dirty="0"/>
              <a:t>Haskell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A7189B-8BDA-A680-1C89-940845EB0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948516"/>
            <a:ext cx="5183188" cy="823912"/>
          </a:xfrm>
        </p:spPr>
        <p:txBody>
          <a:bodyPr/>
          <a:lstStyle/>
          <a:p>
            <a:r>
              <a:rPr lang="de-DE" dirty="0"/>
              <a:t>Go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95FEFDC-B373-2C83-984F-BF24BF354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854167"/>
            <a:ext cx="4533900" cy="484822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54AF018-7905-FA62-E4F1-90786D9AA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4167"/>
            <a:ext cx="55626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9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Office PowerPoint</Application>
  <PresentationFormat>Breitbild</PresentationFormat>
  <Paragraphs>158</Paragraphs>
  <Slides>31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Courier New</vt:lpstr>
      <vt:lpstr>Linux Libertine</vt:lpstr>
      <vt:lpstr>Office</vt:lpstr>
      <vt:lpstr>Haskell vs. Go</vt:lpstr>
      <vt:lpstr>Recap: Funktionale Programmierung</vt:lpstr>
      <vt:lpstr>Recap: Funktionale Programmierung</vt:lpstr>
      <vt:lpstr>Conway’s Game of life</vt:lpstr>
      <vt:lpstr>Conway’s Game of life</vt:lpstr>
      <vt:lpstr>Game of Life</vt:lpstr>
      <vt:lpstr>Eigene Datentypen, Alias, Struct</vt:lpstr>
      <vt:lpstr>Eigene Datentypen, Alias, Struct</vt:lpstr>
      <vt:lpstr>Konstanten</vt:lpstr>
      <vt:lpstr>Game of Life Logik</vt:lpstr>
      <vt:lpstr>Game of Life Logik</vt:lpstr>
      <vt:lpstr>Game of Life Logik</vt:lpstr>
      <vt:lpstr>Game of Life Logik</vt:lpstr>
      <vt:lpstr>Game of Life Logik</vt:lpstr>
      <vt:lpstr>Game of Life Logik</vt:lpstr>
      <vt:lpstr>Game of Life Logik</vt:lpstr>
      <vt:lpstr>Game of Life Logik</vt:lpstr>
      <vt:lpstr>Game of Life Logik</vt:lpstr>
      <vt:lpstr>Game of Life Logik</vt:lpstr>
      <vt:lpstr>Game of Life Logik</vt:lpstr>
      <vt:lpstr>Game of Life Logik</vt:lpstr>
      <vt:lpstr>Game of Life Logik</vt:lpstr>
      <vt:lpstr>Game of Life Logik</vt:lpstr>
      <vt:lpstr>Game of Life Logik</vt:lpstr>
      <vt:lpstr>Game of Life Logik</vt:lpstr>
      <vt:lpstr>Game of Life Logik</vt:lpstr>
      <vt:lpstr>Game of Life Logik</vt:lpstr>
      <vt:lpstr>Game of Life Logik</vt:lpstr>
      <vt:lpstr>GUI</vt:lpstr>
      <vt:lpstr>Fazit: Vergleich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Weiss</dc:creator>
  <cp:lastModifiedBy>Lucas Weiss</cp:lastModifiedBy>
  <cp:revision>10</cp:revision>
  <dcterms:created xsi:type="dcterms:W3CDTF">2025-01-07T15:06:58Z</dcterms:created>
  <dcterms:modified xsi:type="dcterms:W3CDTF">2025-01-17T17:12:39Z</dcterms:modified>
</cp:coreProperties>
</file>