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27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A5584-4364-4475-B504-A3F56DB81D67}" type="datetimeFigureOut">
              <a:rPr lang="ro-RO" smtClean="0"/>
              <a:t>04.10.2025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01C46-72E9-4889-917B-D946103B2DD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6944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85C312F-9E2E-A401-2CB9-A7C66402D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479D329F-2508-D435-325F-1D6512B31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EAC8289-5B16-B110-A912-88AAF874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8EAD-C4A9-468C-9B08-38D359922C8D}" type="datetimeFigureOut">
              <a:rPr lang="ro-RO" smtClean="0"/>
              <a:t>04.10.2025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DDB6D063-6DD8-6083-4745-8F15014C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B99BC4C6-5007-535E-7FA4-947CAEA91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6DD87-F256-433F-9D4B-29EF92E50B8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9443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EB7ED6C-01A1-2E56-1FB5-013C91810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E9AA3444-6176-6B94-9A54-4C1541B8B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8B4F3DD4-5BD7-3956-150E-0D5D544D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8EAD-C4A9-468C-9B08-38D359922C8D}" type="datetimeFigureOut">
              <a:rPr lang="ro-RO" smtClean="0"/>
              <a:t>04.10.2025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BA25FD49-E194-9401-D73F-BE8E333D5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88D5F857-3431-C04D-90D2-DA99B395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6DD87-F256-433F-9D4B-29EF92E50B8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1194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32EEFED0-BE7F-7F02-B40D-7C0A1D4CF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73AF9A37-7BDD-534E-6472-5D432896D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DC5B18D0-A1B2-F4FC-8665-FA7DD409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8EAD-C4A9-468C-9B08-38D359922C8D}" type="datetimeFigureOut">
              <a:rPr lang="ro-RO" smtClean="0"/>
              <a:t>04.10.2025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3950191B-6E51-2BB4-88B4-F48F8D16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C82072C-826B-486B-4158-3127BF30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6DD87-F256-433F-9D4B-29EF92E50B8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3106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49C9350-24AF-373D-BEFB-46760358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57EA51C-B6CA-0590-F2DB-C198DF3B4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5BE07FF4-89C5-D8F9-B597-753304CA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8EAD-C4A9-468C-9B08-38D359922C8D}" type="datetimeFigureOut">
              <a:rPr lang="ro-RO" smtClean="0"/>
              <a:t>04.10.2025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F7AF3A8-E1F8-AAC5-FB0B-F2976B0A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C27EBF8A-938C-D66F-3734-0DED08BB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6DD87-F256-433F-9D4B-29EF92E50B8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7572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F51CDEB-B898-4708-015E-9D58D1B6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36C72A6B-7A3F-7F0C-02E2-B773ABDCE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8B5B825A-E495-AF12-72A3-B0174AF5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8EAD-C4A9-468C-9B08-38D359922C8D}" type="datetimeFigureOut">
              <a:rPr lang="ro-RO" smtClean="0"/>
              <a:t>04.10.2025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0D239A68-068E-B03B-5D96-05B1602C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FE1E1C1B-52B9-BEA5-C02E-F99D3DB5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6DD87-F256-433F-9D4B-29EF92E50B8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1930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B700E33-6194-0961-1F69-E54E76663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D353FEA-4AEA-4FE4-A68A-38037E16C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8334543D-5A5C-5965-618E-3CF636B30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1BA11302-3784-3029-819E-DFE3001F3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8EAD-C4A9-468C-9B08-38D359922C8D}" type="datetimeFigureOut">
              <a:rPr lang="ro-RO" smtClean="0"/>
              <a:t>04.10.2025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76CE66FA-5094-B4B0-09EB-4044EECCA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70E07070-A8C6-8C0A-CA48-A1F91881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6DD87-F256-433F-9D4B-29EF92E50B8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483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2BF19A5-1936-7B69-3C0F-5DD2D0E82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4FA00712-57BE-7AAE-D403-1D3079925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813265EF-3C89-214A-6F0B-B8E7150F3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AA651BC6-7350-EF74-40F8-663500628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CC93692F-40F8-B0EF-9B3E-CC94F27C5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14322C44-818D-C22B-09A4-EF3069BE8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8EAD-C4A9-468C-9B08-38D359922C8D}" type="datetimeFigureOut">
              <a:rPr lang="ro-RO" smtClean="0"/>
              <a:t>04.10.2025</a:t>
            </a:fld>
            <a:endParaRPr lang="ro-RO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32A1C471-49EE-8D18-6CE1-CEE8AEF2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C463455B-20C3-6A2F-C1A7-7E14C3EF3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6DD87-F256-433F-9D4B-29EF92E50B8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0982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A2CB174-A3AC-C452-5E24-B537AD403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17763F2D-59A0-1356-1D0A-FD27F5774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8EAD-C4A9-468C-9B08-38D359922C8D}" type="datetimeFigureOut">
              <a:rPr lang="ro-RO" smtClean="0"/>
              <a:t>04.10.2025</a:t>
            </a:fld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F45D15A1-DF83-9422-834A-AC9CCDF15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D9D92F10-E8E4-CA0D-4EDA-B0FCB30B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6DD87-F256-433F-9D4B-29EF92E50B8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097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038D3924-7D61-4151-6C54-21E75A97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8EAD-C4A9-468C-9B08-38D359922C8D}" type="datetimeFigureOut">
              <a:rPr lang="ro-RO" smtClean="0"/>
              <a:t>04.10.2025</a:t>
            </a:fld>
            <a:endParaRPr lang="ro-RO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8B0BC12E-6265-BE77-7423-1DF541641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9F9D3DEA-4831-8C01-A171-8EA9E9DD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6DD87-F256-433F-9D4B-29EF92E50B8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1891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32CF4F4-65F3-A88E-BE57-C5E5D32F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C9A7FF2-0225-5AFC-EBAE-D25369B25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9BFF360F-5523-03A1-4E1E-1DF682E1A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4440E3BE-7337-C298-DC03-6FB3CD13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8EAD-C4A9-468C-9B08-38D359922C8D}" type="datetimeFigureOut">
              <a:rPr lang="ro-RO" smtClean="0"/>
              <a:t>04.10.2025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36AD4DD-E700-4708-252F-B0CBEA8A7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21D7C193-D5C3-C039-FC64-6DDEC491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6DD87-F256-433F-9D4B-29EF92E50B8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4465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FEEEC19-FB41-0104-4FA7-4BEB34F3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128815FA-2DE6-8E20-4C2C-215448BBA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A0ADA56E-3360-4C37-626A-A4928D70C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7A1AEAA0-790B-6549-1087-345CEE7BF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8EAD-C4A9-468C-9B08-38D359922C8D}" type="datetimeFigureOut">
              <a:rPr lang="ro-RO" smtClean="0"/>
              <a:t>04.10.2025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2FF9EC9-4C6E-9681-BEF5-9ADEBB385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43F2F2D1-5826-638A-81C2-A3F52B8F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6DD87-F256-433F-9D4B-29EF92E50B8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9903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E792F71E-0255-6BE8-531F-B183CCC74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E9839B9A-D532-4E66-8A3B-8E68E14BF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02CFE611-C272-91AD-D647-88E8D23DE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48EAD-C4A9-468C-9B08-38D359922C8D}" type="datetimeFigureOut">
              <a:rPr lang="ro-RO" smtClean="0"/>
              <a:t>04.10.2025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AB8AD097-1FCF-B940-99D1-7B9E1882E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5A4F085-835D-F0A3-7FCB-02B1EDAE5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6DD87-F256-433F-9D4B-29EF92E50B8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6559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fif"/><Relationship Id="rId3" Type="http://schemas.openxmlformats.org/officeDocument/2006/relationships/image" Target="../media/image2.jfif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fif"/><Relationship Id="rId4" Type="http://schemas.openxmlformats.org/officeDocument/2006/relationships/image" Target="../media/image3.jfif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fif"/><Relationship Id="rId3" Type="http://schemas.openxmlformats.org/officeDocument/2006/relationships/image" Target="../media/image2.jfif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fif"/><Relationship Id="rId4" Type="http://schemas.openxmlformats.org/officeDocument/2006/relationships/image" Target="../media/image3.jfif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fif"/><Relationship Id="rId3" Type="http://schemas.openxmlformats.org/officeDocument/2006/relationships/image" Target="../media/image2.jfif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fif"/><Relationship Id="rId4" Type="http://schemas.openxmlformats.org/officeDocument/2006/relationships/image" Target="../media/image3.jfif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fif"/><Relationship Id="rId3" Type="http://schemas.openxmlformats.org/officeDocument/2006/relationships/image" Target="../media/image2.jfif"/><Relationship Id="rId7" Type="http://schemas.openxmlformats.org/officeDocument/2006/relationships/image" Target="../media/image9.jf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fif"/><Relationship Id="rId4" Type="http://schemas.openxmlformats.org/officeDocument/2006/relationships/image" Target="../media/image3.jfif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fif"/><Relationship Id="rId3" Type="http://schemas.openxmlformats.org/officeDocument/2006/relationships/image" Target="../media/image2.jfif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fif"/><Relationship Id="rId4" Type="http://schemas.openxmlformats.org/officeDocument/2006/relationships/image" Target="../media/image3.jfif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fif"/><Relationship Id="rId3" Type="http://schemas.openxmlformats.org/officeDocument/2006/relationships/image" Target="../media/image2.jfif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fif"/><Relationship Id="rId4" Type="http://schemas.openxmlformats.org/officeDocument/2006/relationships/image" Target="../media/image3.jfif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fif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f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fif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fif"/><Relationship Id="rId4" Type="http://schemas.openxmlformats.org/officeDocument/2006/relationships/image" Target="../media/image12.jf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fif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fif"/><Relationship Id="rId4" Type="http://schemas.openxmlformats.org/officeDocument/2006/relationships/image" Target="../media/image12.jf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fif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fif"/><Relationship Id="rId4" Type="http://schemas.openxmlformats.org/officeDocument/2006/relationships/image" Target="../media/image12.jf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fif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fif"/><Relationship Id="rId4" Type="http://schemas.openxmlformats.org/officeDocument/2006/relationships/image" Target="../media/image12.jf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fif"/><Relationship Id="rId3" Type="http://schemas.openxmlformats.org/officeDocument/2006/relationships/image" Target="../media/image2.jfif"/><Relationship Id="rId7" Type="http://schemas.openxmlformats.org/officeDocument/2006/relationships/image" Target="../media/image9.jf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fif"/><Relationship Id="rId4" Type="http://schemas.openxmlformats.org/officeDocument/2006/relationships/image" Target="../media/image3.jfif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fif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fif"/><Relationship Id="rId4" Type="http://schemas.openxmlformats.org/officeDocument/2006/relationships/image" Target="../media/image12.jf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f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fif"/><Relationship Id="rId3" Type="http://schemas.openxmlformats.org/officeDocument/2006/relationships/image" Target="../media/image2.jfif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fif"/><Relationship Id="rId10" Type="http://schemas.openxmlformats.org/officeDocument/2006/relationships/image" Target="../media/image16.jpg"/><Relationship Id="rId4" Type="http://schemas.openxmlformats.org/officeDocument/2006/relationships/image" Target="../media/image3.jfif"/><Relationship Id="rId9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fif"/><Relationship Id="rId3" Type="http://schemas.openxmlformats.org/officeDocument/2006/relationships/image" Target="../media/image2.jfif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fif"/><Relationship Id="rId10" Type="http://schemas.openxmlformats.org/officeDocument/2006/relationships/image" Target="../media/image16.jpg"/><Relationship Id="rId4" Type="http://schemas.openxmlformats.org/officeDocument/2006/relationships/image" Target="../media/image3.jfif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fif"/><Relationship Id="rId3" Type="http://schemas.openxmlformats.org/officeDocument/2006/relationships/image" Target="../media/image2.jfif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fif"/><Relationship Id="rId4" Type="http://schemas.openxmlformats.org/officeDocument/2006/relationships/image" Target="../media/image3.jfif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fif"/><Relationship Id="rId3" Type="http://schemas.openxmlformats.org/officeDocument/2006/relationships/image" Target="../media/image2.jfif"/><Relationship Id="rId7" Type="http://schemas.openxmlformats.org/officeDocument/2006/relationships/image" Target="../media/image9.jf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fif"/><Relationship Id="rId4" Type="http://schemas.openxmlformats.org/officeDocument/2006/relationships/image" Target="../media/image3.jfif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fif"/><Relationship Id="rId3" Type="http://schemas.openxmlformats.org/officeDocument/2006/relationships/image" Target="../media/image2.jfif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fif"/><Relationship Id="rId4" Type="http://schemas.openxmlformats.org/officeDocument/2006/relationships/image" Target="../media/image3.jfif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fif"/><Relationship Id="rId3" Type="http://schemas.openxmlformats.org/officeDocument/2006/relationships/image" Target="../media/image2.jfif"/><Relationship Id="rId7" Type="http://schemas.openxmlformats.org/officeDocument/2006/relationships/image" Target="../media/image9.jf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fif"/><Relationship Id="rId4" Type="http://schemas.openxmlformats.org/officeDocument/2006/relationships/image" Target="../media/image3.jfif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fif"/><Relationship Id="rId3" Type="http://schemas.openxmlformats.org/officeDocument/2006/relationships/image" Target="../media/image2.jfif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fif"/><Relationship Id="rId4" Type="http://schemas.openxmlformats.org/officeDocument/2006/relationships/image" Target="../media/image3.jfif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fif"/><Relationship Id="rId3" Type="http://schemas.openxmlformats.org/officeDocument/2006/relationships/image" Target="../media/image2.jfif"/><Relationship Id="rId7" Type="http://schemas.openxmlformats.org/officeDocument/2006/relationships/image" Target="../media/image9.jf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fif"/><Relationship Id="rId4" Type="http://schemas.openxmlformats.org/officeDocument/2006/relationships/image" Target="../media/image3.jfif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fif"/><Relationship Id="rId3" Type="http://schemas.openxmlformats.org/officeDocument/2006/relationships/image" Target="../media/image2.jfif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fif"/><Relationship Id="rId4" Type="http://schemas.openxmlformats.org/officeDocument/2006/relationships/image" Target="../media/image3.jfi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4E64D4E1-35E1-D5DB-A72F-6EB86774B9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30B1DA9A-A92C-EAE3-83E5-6A83C26F9D3A}"/>
              </a:ext>
            </a:extLst>
          </p:cNvPr>
          <p:cNvSpPr txBox="1"/>
          <p:nvPr/>
        </p:nvSpPr>
        <p:spPr>
          <a:xfrm>
            <a:off x="609600" y="538480"/>
            <a:ext cx="1111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600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SPACETOPIA: A HOME AWAY FROM HOME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17585B-DB37-6810-E196-0599D6E9602B}"/>
              </a:ext>
            </a:extLst>
          </p:cNvPr>
          <p:cNvSpPr/>
          <p:nvPr/>
        </p:nvSpPr>
        <p:spPr>
          <a:xfrm>
            <a:off x="4912360" y="3008018"/>
            <a:ext cx="1920240" cy="1808480"/>
          </a:xfrm>
          <a:prstGeom prst="ellipse">
            <a:avLst/>
          </a:prstGeom>
          <a:blipFill>
            <a:blip r:embed="rId3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14D21A-5E3E-8F40-3139-4EC4B324B94D}"/>
              </a:ext>
            </a:extLst>
          </p:cNvPr>
          <p:cNvSpPr/>
          <p:nvPr/>
        </p:nvSpPr>
        <p:spPr>
          <a:xfrm>
            <a:off x="7137400" y="3117165"/>
            <a:ext cx="1920240" cy="1808480"/>
          </a:xfrm>
          <a:prstGeom prst="ellipse">
            <a:avLst/>
          </a:prstGeom>
          <a:blipFill>
            <a:blip r:embed="rId4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98B64E-91BB-BBBF-E6A2-01A464B0D90F}"/>
              </a:ext>
            </a:extLst>
          </p:cNvPr>
          <p:cNvSpPr/>
          <p:nvPr/>
        </p:nvSpPr>
        <p:spPr>
          <a:xfrm>
            <a:off x="2799080" y="3073400"/>
            <a:ext cx="1920240" cy="1808480"/>
          </a:xfrm>
          <a:prstGeom prst="ellipse">
            <a:avLst/>
          </a:prstGeom>
          <a:blipFill>
            <a:blip r:embed="rId5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FB695B6-8669-B9D6-70A9-2AF83B75CDC3}"/>
              </a:ext>
            </a:extLst>
          </p:cNvPr>
          <p:cNvSpPr/>
          <p:nvPr/>
        </p:nvSpPr>
        <p:spPr>
          <a:xfrm>
            <a:off x="4912360" y="1075663"/>
            <a:ext cx="1920240" cy="1808480"/>
          </a:xfrm>
          <a:prstGeom prst="ellipse">
            <a:avLst/>
          </a:prstGeom>
          <a:blipFill>
            <a:blip r:embed="rId6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8384A3C-74A6-BFB9-9966-B5421BAD0F9D}"/>
              </a:ext>
            </a:extLst>
          </p:cNvPr>
          <p:cNvSpPr/>
          <p:nvPr/>
        </p:nvSpPr>
        <p:spPr>
          <a:xfrm>
            <a:off x="4958080" y="4925645"/>
            <a:ext cx="1920240" cy="1808480"/>
          </a:xfrm>
          <a:prstGeom prst="ellipse">
            <a:avLst/>
          </a:prstGeom>
          <a:blipFill>
            <a:blip r:embed="rId7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91FBA37-B54B-91BA-4D7E-2F68C8814961}"/>
              </a:ext>
            </a:extLst>
          </p:cNvPr>
          <p:cNvSpPr/>
          <p:nvPr/>
        </p:nvSpPr>
        <p:spPr>
          <a:xfrm>
            <a:off x="574040" y="3117165"/>
            <a:ext cx="1920240" cy="1808480"/>
          </a:xfrm>
          <a:prstGeom prst="ellipse">
            <a:avLst/>
          </a:prstGeom>
          <a:blipFill>
            <a:blip r:embed="rId8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ADCB42-0576-201B-3CDE-BBE229F058B2}"/>
              </a:ext>
            </a:extLst>
          </p:cNvPr>
          <p:cNvSpPr/>
          <p:nvPr/>
        </p:nvSpPr>
        <p:spPr>
          <a:xfrm>
            <a:off x="9441180" y="3117165"/>
            <a:ext cx="1920240" cy="1808480"/>
          </a:xfrm>
          <a:prstGeom prst="ellipse">
            <a:avLst/>
          </a:prstGeom>
          <a:blipFill>
            <a:blip r:embed="rId9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823849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FB1EBD-003F-5B2A-7673-936142804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3BC1A54F-B9F4-4BA2-648D-A24502E96A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A328F689-8049-4CDF-8E7C-FF9167429BBF}"/>
              </a:ext>
            </a:extLst>
          </p:cNvPr>
          <p:cNvSpPr txBox="1"/>
          <p:nvPr/>
        </p:nvSpPr>
        <p:spPr>
          <a:xfrm>
            <a:off x="692573" y="-1859865"/>
            <a:ext cx="1111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600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SPACETOPIA: A HOME AWAY FROM HOME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FC997D-A6B5-9164-F52E-3C757FF438D1}"/>
              </a:ext>
            </a:extLst>
          </p:cNvPr>
          <p:cNvSpPr/>
          <p:nvPr/>
        </p:nvSpPr>
        <p:spPr>
          <a:xfrm>
            <a:off x="4610946" y="-4267195"/>
            <a:ext cx="1920240" cy="1808480"/>
          </a:xfrm>
          <a:prstGeom prst="ellipse">
            <a:avLst/>
          </a:prstGeom>
          <a:blipFill>
            <a:blip r:embed="rId3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053C9D-0937-286F-90E8-DA28083A7F6F}"/>
              </a:ext>
            </a:extLst>
          </p:cNvPr>
          <p:cNvSpPr/>
          <p:nvPr/>
        </p:nvSpPr>
        <p:spPr>
          <a:xfrm>
            <a:off x="12192000" y="-4598247"/>
            <a:ext cx="1920240" cy="1808480"/>
          </a:xfrm>
          <a:prstGeom prst="ellipse">
            <a:avLst/>
          </a:prstGeom>
          <a:blipFill>
            <a:blip r:embed="rId4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8B7994-698B-71F1-A880-F7403CF60543}"/>
              </a:ext>
            </a:extLst>
          </p:cNvPr>
          <p:cNvSpPr/>
          <p:nvPr/>
        </p:nvSpPr>
        <p:spPr>
          <a:xfrm>
            <a:off x="-3347720" y="-550334"/>
            <a:ext cx="1920240" cy="1808480"/>
          </a:xfrm>
          <a:prstGeom prst="ellipse">
            <a:avLst/>
          </a:prstGeom>
          <a:blipFill>
            <a:blip r:embed="rId5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4C1895-A421-F709-8454-42D4863D1C1E}"/>
              </a:ext>
            </a:extLst>
          </p:cNvPr>
          <p:cNvSpPr/>
          <p:nvPr/>
        </p:nvSpPr>
        <p:spPr>
          <a:xfrm>
            <a:off x="3235960" y="-2955578"/>
            <a:ext cx="1920240" cy="1808480"/>
          </a:xfrm>
          <a:prstGeom prst="ellipse">
            <a:avLst/>
          </a:prstGeom>
          <a:blipFill>
            <a:blip r:embed="rId6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9F0CE3-8EEB-5C2B-FCF1-5C1BFEC81DAD}"/>
              </a:ext>
            </a:extLst>
          </p:cNvPr>
          <p:cNvSpPr/>
          <p:nvPr/>
        </p:nvSpPr>
        <p:spPr>
          <a:xfrm>
            <a:off x="499533" y="1258146"/>
            <a:ext cx="4258734" cy="4058921"/>
          </a:xfrm>
          <a:prstGeom prst="ellipse">
            <a:avLst/>
          </a:prstGeom>
          <a:blipFill>
            <a:blip r:embed="rId7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30D916-3817-EC5C-A7AC-83F667BAAD78}"/>
              </a:ext>
            </a:extLst>
          </p:cNvPr>
          <p:cNvSpPr/>
          <p:nvPr/>
        </p:nvSpPr>
        <p:spPr>
          <a:xfrm>
            <a:off x="-916093" y="-2623235"/>
            <a:ext cx="1920240" cy="1808480"/>
          </a:xfrm>
          <a:prstGeom prst="ellipse">
            <a:avLst/>
          </a:prstGeom>
          <a:blipFill>
            <a:blip r:embed="rId8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3E9679-CC74-2FCE-D9B5-DA9D88EB126D}"/>
              </a:ext>
            </a:extLst>
          </p:cNvPr>
          <p:cNvSpPr/>
          <p:nvPr/>
        </p:nvSpPr>
        <p:spPr>
          <a:xfrm>
            <a:off x="7441353" y="-3668345"/>
            <a:ext cx="1920240" cy="1808480"/>
          </a:xfrm>
          <a:prstGeom prst="ellipse">
            <a:avLst/>
          </a:prstGeom>
          <a:blipFill>
            <a:blip r:embed="rId9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2BA83D79-1BCA-078F-3094-161F739A268D}"/>
              </a:ext>
            </a:extLst>
          </p:cNvPr>
          <p:cNvSpPr txBox="1"/>
          <p:nvPr/>
        </p:nvSpPr>
        <p:spPr>
          <a:xfrm>
            <a:off x="5257800" y="1439334"/>
            <a:ext cx="4944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THE CONSERVATORY</a:t>
            </a:r>
          </a:p>
        </p:txBody>
      </p:sp>
      <p:sp>
        <p:nvSpPr>
          <p:cNvPr id="13" name="CasetăText 12">
            <a:extLst>
              <a:ext uri="{FF2B5EF4-FFF2-40B4-BE49-F238E27FC236}">
                <a16:creationId xmlns:a16="http://schemas.microsoft.com/office/drawing/2014/main" id="{0053A72B-33AE-9AE7-4B93-D0276A0E32EB}"/>
              </a:ext>
            </a:extLst>
          </p:cNvPr>
          <p:cNvSpPr txBox="1"/>
          <p:nvPr/>
        </p:nvSpPr>
        <p:spPr>
          <a:xfrm>
            <a:off x="5430519" y="2280072"/>
            <a:ext cx="42587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An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oasis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of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relaxation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,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the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conservatory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combines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the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sleeping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quarters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with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a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relaxation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zone,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where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scientists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can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enjoy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an artificial zone of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nature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. Here,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oxygen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is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being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collected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using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the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method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of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electrolysis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. It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collects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the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oxygen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from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water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by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separating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it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from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hydrogen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. It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uses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the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energy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from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the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solar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panels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and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the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electromagnetic radar.</a:t>
            </a:r>
          </a:p>
        </p:txBody>
      </p:sp>
    </p:spTree>
    <p:extLst>
      <p:ext uri="{BB962C8B-B14F-4D97-AF65-F5344CB8AC3E}">
        <p14:creationId xmlns:p14="http://schemas.microsoft.com/office/powerpoint/2010/main" val="8001940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409086-BDC3-94C8-ADBF-2A9E7D204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7CB33277-E164-C50E-E9EC-6F82AC0D8F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E3C0DF85-FFC0-B731-8343-B4084878C917}"/>
              </a:ext>
            </a:extLst>
          </p:cNvPr>
          <p:cNvSpPr txBox="1"/>
          <p:nvPr/>
        </p:nvSpPr>
        <p:spPr>
          <a:xfrm>
            <a:off x="574040" y="331177"/>
            <a:ext cx="1111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600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SPACETOPIA: A HOME AWAY FROM HOME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181430-3634-15D4-07C5-2335936082CC}"/>
              </a:ext>
            </a:extLst>
          </p:cNvPr>
          <p:cNvSpPr/>
          <p:nvPr/>
        </p:nvSpPr>
        <p:spPr>
          <a:xfrm>
            <a:off x="4912360" y="3008018"/>
            <a:ext cx="1920240" cy="1808480"/>
          </a:xfrm>
          <a:prstGeom prst="ellipse">
            <a:avLst/>
          </a:prstGeom>
          <a:blipFill>
            <a:blip r:embed="rId3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CC777A-BA7D-8376-B208-9A41051D1E8D}"/>
              </a:ext>
            </a:extLst>
          </p:cNvPr>
          <p:cNvSpPr/>
          <p:nvPr/>
        </p:nvSpPr>
        <p:spPr>
          <a:xfrm>
            <a:off x="7137400" y="3117165"/>
            <a:ext cx="1920240" cy="1808480"/>
          </a:xfrm>
          <a:prstGeom prst="ellipse">
            <a:avLst/>
          </a:prstGeom>
          <a:blipFill>
            <a:blip r:embed="rId4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622B7D-BE56-279A-858F-7BC0AE7072BF}"/>
              </a:ext>
            </a:extLst>
          </p:cNvPr>
          <p:cNvSpPr/>
          <p:nvPr/>
        </p:nvSpPr>
        <p:spPr>
          <a:xfrm>
            <a:off x="2799080" y="3073400"/>
            <a:ext cx="1920240" cy="1808480"/>
          </a:xfrm>
          <a:prstGeom prst="ellipse">
            <a:avLst/>
          </a:prstGeom>
          <a:blipFill>
            <a:blip r:embed="rId5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D19025-9A25-7001-E1E5-80036B23F629}"/>
              </a:ext>
            </a:extLst>
          </p:cNvPr>
          <p:cNvSpPr/>
          <p:nvPr/>
        </p:nvSpPr>
        <p:spPr>
          <a:xfrm>
            <a:off x="4912360" y="1075663"/>
            <a:ext cx="1920240" cy="1808480"/>
          </a:xfrm>
          <a:prstGeom prst="ellipse">
            <a:avLst/>
          </a:prstGeom>
          <a:blipFill>
            <a:blip r:embed="rId6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9EF8E94-38CA-72D2-B4B6-AD4F1931B08E}"/>
              </a:ext>
            </a:extLst>
          </p:cNvPr>
          <p:cNvSpPr/>
          <p:nvPr/>
        </p:nvSpPr>
        <p:spPr>
          <a:xfrm>
            <a:off x="4958080" y="4925645"/>
            <a:ext cx="1920240" cy="1808480"/>
          </a:xfrm>
          <a:prstGeom prst="ellipse">
            <a:avLst/>
          </a:prstGeom>
          <a:blipFill>
            <a:blip r:embed="rId7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58E4D0-3805-EEB8-801E-D2BED41D91D9}"/>
              </a:ext>
            </a:extLst>
          </p:cNvPr>
          <p:cNvSpPr/>
          <p:nvPr/>
        </p:nvSpPr>
        <p:spPr>
          <a:xfrm>
            <a:off x="574040" y="3117165"/>
            <a:ext cx="1920240" cy="1808480"/>
          </a:xfrm>
          <a:prstGeom prst="ellipse">
            <a:avLst/>
          </a:prstGeom>
          <a:blipFill>
            <a:blip r:embed="rId8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BA3285-7977-C92D-168B-AB37CA1DBC68}"/>
              </a:ext>
            </a:extLst>
          </p:cNvPr>
          <p:cNvSpPr/>
          <p:nvPr/>
        </p:nvSpPr>
        <p:spPr>
          <a:xfrm>
            <a:off x="9441180" y="3117165"/>
            <a:ext cx="1920240" cy="1808480"/>
          </a:xfrm>
          <a:prstGeom prst="ellipse">
            <a:avLst/>
          </a:prstGeom>
          <a:blipFill>
            <a:blip r:embed="rId9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228682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786331-12CF-9810-ED08-68358AE3E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4F8C3D0E-3377-C772-0978-5DC046E215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536DD7AF-BED5-8FEA-D8DE-2F5F433FC590}"/>
              </a:ext>
            </a:extLst>
          </p:cNvPr>
          <p:cNvSpPr txBox="1"/>
          <p:nvPr/>
        </p:nvSpPr>
        <p:spPr>
          <a:xfrm>
            <a:off x="246380" y="-1612170"/>
            <a:ext cx="1111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600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SPACETOPIA: A HOME AWAY FROM HOME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937C56-DC3D-A404-AFF7-751D53F0E19A}"/>
              </a:ext>
            </a:extLst>
          </p:cNvPr>
          <p:cNvSpPr/>
          <p:nvPr/>
        </p:nvSpPr>
        <p:spPr>
          <a:xfrm>
            <a:off x="1314450" y="-2774319"/>
            <a:ext cx="1920240" cy="1808480"/>
          </a:xfrm>
          <a:prstGeom prst="ellipse">
            <a:avLst/>
          </a:prstGeom>
          <a:blipFill>
            <a:blip r:embed="rId3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452F9C-2A14-EDBD-A0D9-AC2176DCBE1D}"/>
              </a:ext>
            </a:extLst>
          </p:cNvPr>
          <p:cNvSpPr/>
          <p:nvPr/>
        </p:nvSpPr>
        <p:spPr>
          <a:xfrm>
            <a:off x="8481060" y="-3463245"/>
            <a:ext cx="1920240" cy="1808480"/>
          </a:xfrm>
          <a:prstGeom prst="ellipse">
            <a:avLst/>
          </a:prstGeom>
          <a:blipFill>
            <a:blip r:embed="rId4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2B4F7C-A950-63F1-3066-65F0F43C61D0}"/>
              </a:ext>
            </a:extLst>
          </p:cNvPr>
          <p:cNvSpPr/>
          <p:nvPr/>
        </p:nvSpPr>
        <p:spPr>
          <a:xfrm>
            <a:off x="462280" y="1281592"/>
            <a:ext cx="4389967" cy="4052408"/>
          </a:xfrm>
          <a:prstGeom prst="ellipse">
            <a:avLst/>
          </a:prstGeom>
          <a:blipFill>
            <a:blip r:embed="rId5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24E206E-566A-9F20-7C55-DB372379651B}"/>
              </a:ext>
            </a:extLst>
          </p:cNvPr>
          <p:cNvSpPr/>
          <p:nvPr/>
        </p:nvSpPr>
        <p:spPr>
          <a:xfrm>
            <a:off x="4302760" y="-3312489"/>
            <a:ext cx="1920240" cy="1808480"/>
          </a:xfrm>
          <a:prstGeom prst="ellipse">
            <a:avLst/>
          </a:prstGeom>
          <a:blipFill>
            <a:blip r:embed="rId6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D9E6AE-F344-7FEE-D344-78277F92753A}"/>
              </a:ext>
            </a:extLst>
          </p:cNvPr>
          <p:cNvSpPr/>
          <p:nvPr/>
        </p:nvSpPr>
        <p:spPr>
          <a:xfrm>
            <a:off x="5135880" y="7245511"/>
            <a:ext cx="1920240" cy="1808480"/>
          </a:xfrm>
          <a:prstGeom prst="ellipse">
            <a:avLst/>
          </a:prstGeom>
          <a:blipFill>
            <a:blip r:embed="rId7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B196DDE-0964-1095-872A-D389A79ED0B9}"/>
              </a:ext>
            </a:extLst>
          </p:cNvPr>
          <p:cNvSpPr/>
          <p:nvPr/>
        </p:nvSpPr>
        <p:spPr>
          <a:xfrm>
            <a:off x="-1457960" y="-2408249"/>
            <a:ext cx="1920240" cy="1808480"/>
          </a:xfrm>
          <a:prstGeom prst="ellipse">
            <a:avLst/>
          </a:prstGeom>
          <a:blipFill>
            <a:blip r:embed="rId8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877962-25E7-1045-0D0C-0A4B56109E0E}"/>
              </a:ext>
            </a:extLst>
          </p:cNvPr>
          <p:cNvSpPr/>
          <p:nvPr/>
        </p:nvSpPr>
        <p:spPr>
          <a:xfrm>
            <a:off x="10864850" y="-2902799"/>
            <a:ext cx="1920240" cy="1808480"/>
          </a:xfrm>
          <a:prstGeom prst="ellipse">
            <a:avLst/>
          </a:prstGeom>
          <a:blipFill>
            <a:blip r:embed="rId9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B7B1C781-F71F-9B6B-E04D-2F516D329618}"/>
              </a:ext>
            </a:extLst>
          </p:cNvPr>
          <p:cNvSpPr txBox="1"/>
          <p:nvPr/>
        </p:nvSpPr>
        <p:spPr>
          <a:xfrm>
            <a:off x="5135880" y="1877034"/>
            <a:ext cx="6166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MARS RESEARCH CENTRE</a:t>
            </a:r>
          </a:p>
        </p:txBody>
      </p:sp>
      <p:sp>
        <p:nvSpPr>
          <p:cNvPr id="13" name="CasetăText 12">
            <a:extLst>
              <a:ext uri="{FF2B5EF4-FFF2-40B4-BE49-F238E27FC236}">
                <a16:creationId xmlns:a16="http://schemas.microsoft.com/office/drawing/2014/main" id="{4A01D322-018C-343F-4AD7-633E19ADD3C8}"/>
              </a:ext>
            </a:extLst>
          </p:cNvPr>
          <p:cNvSpPr txBox="1"/>
          <p:nvPr/>
        </p:nvSpPr>
        <p:spPr>
          <a:xfrm>
            <a:off x="5135880" y="2569132"/>
            <a:ext cx="57289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The Mars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Research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Centre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is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an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innovation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we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created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for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the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famous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NASA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initiative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to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make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the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Red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Planet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livable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. In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our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hub,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scientists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can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study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different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rocks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and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metals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from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Mars’s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structure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and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surface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07968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8A0AE7-12CB-4292-A6C9-B6808CEAE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85A12FD8-D953-468D-6D61-7C0A1929E2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A04A9261-DAC7-358D-5EF6-5AE8161159B2}"/>
              </a:ext>
            </a:extLst>
          </p:cNvPr>
          <p:cNvSpPr txBox="1"/>
          <p:nvPr/>
        </p:nvSpPr>
        <p:spPr>
          <a:xfrm>
            <a:off x="574040" y="331177"/>
            <a:ext cx="1111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600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SPACETOPIA: A HOME AWAY FROM HOME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87B034-B487-E849-BB11-963AF5D63E9D}"/>
              </a:ext>
            </a:extLst>
          </p:cNvPr>
          <p:cNvSpPr/>
          <p:nvPr/>
        </p:nvSpPr>
        <p:spPr>
          <a:xfrm>
            <a:off x="4912360" y="3008018"/>
            <a:ext cx="1920240" cy="1808480"/>
          </a:xfrm>
          <a:prstGeom prst="ellipse">
            <a:avLst/>
          </a:prstGeom>
          <a:blipFill>
            <a:blip r:embed="rId3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8F94D0-A4C7-13A5-255F-6E07636C3C59}"/>
              </a:ext>
            </a:extLst>
          </p:cNvPr>
          <p:cNvSpPr/>
          <p:nvPr/>
        </p:nvSpPr>
        <p:spPr>
          <a:xfrm>
            <a:off x="7137400" y="3117165"/>
            <a:ext cx="1920240" cy="1808480"/>
          </a:xfrm>
          <a:prstGeom prst="ellipse">
            <a:avLst/>
          </a:prstGeom>
          <a:blipFill>
            <a:blip r:embed="rId4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1C16A86-8DF7-2795-F3B8-79AB72C649F9}"/>
              </a:ext>
            </a:extLst>
          </p:cNvPr>
          <p:cNvSpPr/>
          <p:nvPr/>
        </p:nvSpPr>
        <p:spPr>
          <a:xfrm>
            <a:off x="2799080" y="3073400"/>
            <a:ext cx="1920240" cy="1808480"/>
          </a:xfrm>
          <a:prstGeom prst="ellipse">
            <a:avLst/>
          </a:prstGeom>
          <a:blipFill>
            <a:blip r:embed="rId5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25CD0A-B7E1-08C9-1627-F3CFD85242A2}"/>
              </a:ext>
            </a:extLst>
          </p:cNvPr>
          <p:cNvSpPr/>
          <p:nvPr/>
        </p:nvSpPr>
        <p:spPr>
          <a:xfrm>
            <a:off x="4912360" y="1075663"/>
            <a:ext cx="1920240" cy="1808480"/>
          </a:xfrm>
          <a:prstGeom prst="ellipse">
            <a:avLst/>
          </a:prstGeom>
          <a:blipFill>
            <a:blip r:embed="rId6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0765-F34C-D232-B46D-6387D01B3C52}"/>
              </a:ext>
            </a:extLst>
          </p:cNvPr>
          <p:cNvSpPr/>
          <p:nvPr/>
        </p:nvSpPr>
        <p:spPr>
          <a:xfrm>
            <a:off x="4958080" y="4925645"/>
            <a:ext cx="1920240" cy="1808480"/>
          </a:xfrm>
          <a:prstGeom prst="ellipse">
            <a:avLst/>
          </a:prstGeom>
          <a:blipFill>
            <a:blip r:embed="rId7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E85B0A6-691B-8D3E-1885-DF2A2EBFACAA}"/>
              </a:ext>
            </a:extLst>
          </p:cNvPr>
          <p:cNvSpPr/>
          <p:nvPr/>
        </p:nvSpPr>
        <p:spPr>
          <a:xfrm>
            <a:off x="574040" y="3117165"/>
            <a:ext cx="1920240" cy="1808480"/>
          </a:xfrm>
          <a:prstGeom prst="ellipse">
            <a:avLst/>
          </a:prstGeom>
          <a:blipFill>
            <a:blip r:embed="rId8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57DCE00-E225-B318-043B-054EA59024CE}"/>
              </a:ext>
            </a:extLst>
          </p:cNvPr>
          <p:cNvSpPr/>
          <p:nvPr/>
        </p:nvSpPr>
        <p:spPr>
          <a:xfrm>
            <a:off x="9441180" y="3117165"/>
            <a:ext cx="1920240" cy="1808480"/>
          </a:xfrm>
          <a:prstGeom prst="ellipse">
            <a:avLst/>
          </a:prstGeom>
          <a:blipFill>
            <a:blip r:embed="rId9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548978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30CA4F-C610-ED7A-D409-A5009E807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AEE31726-F28C-6798-6AB9-FDA7FCDB91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9C194E59-6FBE-1E48-39CA-96B1A431DCFD}"/>
              </a:ext>
            </a:extLst>
          </p:cNvPr>
          <p:cNvSpPr txBox="1"/>
          <p:nvPr/>
        </p:nvSpPr>
        <p:spPr>
          <a:xfrm>
            <a:off x="987213" y="-2260600"/>
            <a:ext cx="1111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600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SPACETOPIA: A HOME AWAY FROM HOME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AB042D-B5F4-E70C-2C67-B571AFF3B8EB}"/>
              </a:ext>
            </a:extLst>
          </p:cNvPr>
          <p:cNvSpPr/>
          <p:nvPr/>
        </p:nvSpPr>
        <p:spPr>
          <a:xfrm>
            <a:off x="3037840" y="-2260600"/>
            <a:ext cx="1920240" cy="1808480"/>
          </a:xfrm>
          <a:prstGeom prst="ellipse">
            <a:avLst/>
          </a:prstGeom>
          <a:blipFill>
            <a:blip r:embed="rId3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8FB24F-E31A-8DAD-D38C-ACD43D8049F8}"/>
              </a:ext>
            </a:extLst>
          </p:cNvPr>
          <p:cNvSpPr/>
          <p:nvPr/>
        </p:nvSpPr>
        <p:spPr>
          <a:xfrm>
            <a:off x="8481060" y="-2260600"/>
            <a:ext cx="1920240" cy="1808480"/>
          </a:xfrm>
          <a:prstGeom prst="ellipse">
            <a:avLst/>
          </a:prstGeom>
          <a:blipFill>
            <a:blip r:embed="rId4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253DAA-6836-8F4C-786D-D1266FCD9694}"/>
              </a:ext>
            </a:extLst>
          </p:cNvPr>
          <p:cNvSpPr/>
          <p:nvPr/>
        </p:nvSpPr>
        <p:spPr>
          <a:xfrm>
            <a:off x="987213" y="-2547131"/>
            <a:ext cx="1920240" cy="1808480"/>
          </a:xfrm>
          <a:prstGeom prst="ellipse">
            <a:avLst/>
          </a:prstGeom>
          <a:blipFill>
            <a:blip r:embed="rId5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DC63BD-24F2-FE95-BC1C-ECF60EA8CB52}"/>
              </a:ext>
            </a:extLst>
          </p:cNvPr>
          <p:cNvSpPr/>
          <p:nvPr/>
        </p:nvSpPr>
        <p:spPr>
          <a:xfrm>
            <a:off x="5217160" y="-2712720"/>
            <a:ext cx="1920240" cy="1808480"/>
          </a:xfrm>
          <a:prstGeom prst="ellipse">
            <a:avLst/>
          </a:prstGeom>
          <a:blipFill>
            <a:blip r:embed="rId6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A2E5D6-2B7A-AC70-13C8-D62B7A3593F3}"/>
              </a:ext>
            </a:extLst>
          </p:cNvPr>
          <p:cNvSpPr/>
          <p:nvPr/>
        </p:nvSpPr>
        <p:spPr>
          <a:xfrm>
            <a:off x="13535660" y="-1334477"/>
            <a:ext cx="1920240" cy="1808480"/>
          </a:xfrm>
          <a:prstGeom prst="ellipse">
            <a:avLst/>
          </a:prstGeom>
          <a:blipFill>
            <a:blip r:embed="rId7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B91CEC-BCCF-D018-2098-1D6BD2379F5C}"/>
              </a:ext>
            </a:extLst>
          </p:cNvPr>
          <p:cNvSpPr/>
          <p:nvPr/>
        </p:nvSpPr>
        <p:spPr>
          <a:xfrm>
            <a:off x="408093" y="1300741"/>
            <a:ext cx="4549987" cy="4256518"/>
          </a:xfrm>
          <a:prstGeom prst="ellipse">
            <a:avLst/>
          </a:prstGeom>
          <a:blipFill>
            <a:blip r:embed="rId8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3046D0-493A-FE7C-C4C0-E6036C26843C}"/>
              </a:ext>
            </a:extLst>
          </p:cNvPr>
          <p:cNvSpPr/>
          <p:nvPr/>
        </p:nvSpPr>
        <p:spPr>
          <a:xfrm>
            <a:off x="11231880" y="-2668955"/>
            <a:ext cx="1920240" cy="1808480"/>
          </a:xfrm>
          <a:prstGeom prst="ellipse">
            <a:avLst/>
          </a:prstGeom>
          <a:blipFill>
            <a:blip r:embed="rId9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F6E95D8E-671A-6B8A-183A-DD669D0A083E}"/>
              </a:ext>
            </a:extLst>
          </p:cNvPr>
          <p:cNvSpPr txBox="1"/>
          <p:nvPr/>
        </p:nvSpPr>
        <p:spPr>
          <a:xfrm>
            <a:off x="5366173" y="1946020"/>
            <a:ext cx="5184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THE RECYCLING ROOM</a:t>
            </a: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CC2720F5-4AA7-3BAD-81A0-F9902617FEB1}"/>
              </a:ext>
            </a:extLst>
          </p:cNvPr>
          <p:cNvSpPr txBox="1"/>
          <p:nvPr/>
        </p:nvSpPr>
        <p:spPr>
          <a:xfrm>
            <a:off x="5401733" y="2607733"/>
            <a:ext cx="48429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Here,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the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trash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is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deposited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in special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baskets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that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are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turned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into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cartridges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for 3D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printers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that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immitate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different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rocks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from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Mars. It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is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an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easier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alternative for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studying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rare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materials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4601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B91EFD2F-4C58-5924-B15F-8E69EF7CD4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5AF1BB-DD9C-D02C-2829-E4F07EED1E6E}"/>
              </a:ext>
            </a:extLst>
          </p:cNvPr>
          <p:cNvSpPr/>
          <p:nvPr/>
        </p:nvSpPr>
        <p:spPr>
          <a:xfrm>
            <a:off x="508000" y="821267"/>
            <a:ext cx="5350933" cy="49784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8F6F91-030C-46A6-7B6B-2A3A5DAA5F31}"/>
              </a:ext>
            </a:extLst>
          </p:cNvPr>
          <p:cNvSpPr/>
          <p:nvPr/>
        </p:nvSpPr>
        <p:spPr>
          <a:xfrm>
            <a:off x="7027333" y="1562100"/>
            <a:ext cx="3996267" cy="37338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958304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4C501B-9031-DE92-1CE4-E72A37F57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37E2D9A4-24D6-4A6D-A416-331E2C7488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1EA40A-711F-6DD2-26C8-FF2303E2096C}"/>
              </a:ext>
            </a:extLst>
          </p:cNvPr>
          <p:cNvSpPr/>
          <p:nvPr/>
        </p:nvSpPr>
        <p:spPr>
          <a:xfrm>
            <a:off x="-2980267" y="939800"/>
            <a:ext cx="5350933" cy="49784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DBA59C-B7FD-32F8-DA12-38F6BCF53930}"/>
              </a:ext>
            </a:extLst>
          </p:cNvPr>
          <p:cNvSpPr/>
          <p:nvPr/>
        </p:nvSpPr>
        <p:spPr>
          <a:xfrm>
            <a:off x="6028266" y="1765300"/>
            <a:ext cx="3996267" cy="37338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3" name="Conector: curbat 2">
            <a:extLst>
              <a:ext uri="{FF2B5EF4-FFF2-40B4-BE49-F238E27FC236}">
                <a16:creationId xmlns:a16="http://schemas.microsoft.com/office/drawing/2014/main" id="{121D63F7-E6C2-3640-16E2-E121031A6ADE}"/>
              </a:ext>
            </a:extLst>
          </p:cNvPr>
          <p:cNvCxnSpPr/>
          <p:nvPr/>
        </p:nvCxnSpPr>
        <p:spPr>
          <a:xfrm flipV="1">
            <a:off x="2734732" y="745067"/>
            <a:ext cx="2929467" cy="2472266"/>
          </a:xfrm>
          <a:prstGeom prst="curvedConnector3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: curbat 4">
            <a:extLst>
              <a:ext uri="{FF2B5EF4-FFF2-40B4-BE49-F238E27FC236}">
                <a16:creationId xmlns:a16="http://schemas.microsoft.com/office/drawing/2014/main" id="{069CE423-6AED-39F2-2697-83DD957EAAF2}"/>
              </a:ext>
            </a:extLst>
          </p:cNvPr>
          <p:cNvCxnSpPr>
            <a:cxnSpLocks/>
          </p:cNvCxnSpPr>
          <p:nvPr/>
        </p:nvCxnSpPr>
        <p:spPr>
          <a:xfrm>
            <a:off x="2734732" y="3632200"/>
            <a:ext cx="2929466" cy="2599267"/>
          </a:xfrm>
          <a:prstGeom prst="curvedConnector3">
            <a:avLst>
              <a:gd name="adj1" fmla="val 50000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curbat 11">
            <a:extLst>
              <a:ext uri="{FF2B5EF4-FFF2-40B4-BE49-F238E27FC236}">
                <a16:creationId xmlns:a16="http://schemas.microsoft.com/office/drawing/2014/main" id="{FF44A347-79C9-BC0A-DFB5-18622B2A4D18}"/>
              </a:ext>
            </a:extLst>
          </p:cNvPr>
          <p:cNvCxnSpPr/>
          <p:nvPr/>
        </p:nvCxnSpPr>
        <p:spPr>
          <a:xfrm flipV="1">
            <a:off x="3073399" y="956734"/>
            <a:ext cx="2929467" cy="2472266"/>
          </a:xfrm>
          <a:prstGeom prst="curvedConnector3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: curbat 12">
            <a:extLst>
              <a:ext uri="{FF2B5EF4-FFF2-40B4-BE49-F238E27FC236}">
                <a16:creationId xmlns:a16="http://schemas.microsoft.com/office/drawing/2014/main" id="{62F695D1-F70B-92DD-AA36-FDABCDE7A26E}"/>
              </a:ext>
            </a:extLst>
          </p:cNvPr>
          <p:cNvCxnSpPr>
            <a:cxnSpLocks/>
          </p:cNvCxnSpPr>
          <p:nvPr/>
        </p:nvCxnSpPr>
        <p:spPr>
          <a:xfrm>
            <a:off x="3287184" y="3632200"/>
            <a:ext cx="2377014" cy="2345267"/>
          </a:xfrm>
          <a:prstGeom prst="curvedConnector3">
            <a:avLst>
              <a:gd name="adj1" fmla="val 50000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curbat 18">
            <a:extLst>
              <a:ext uri="{FF2B5EF4-FFF2-40B4-BE49-F238E27FC236}">
                <a16:creationId xmlns:a16="http://schemas.microsoft.com/office/drawing/2014/main" id="{8F98F40C-DC3F-94DE-C657-6F10568E0C7C}"/>
              </a:ext>
            </a:extLst>
          </p:cNvPr>
          <p:cNvCxnSpPr/>
          <p:nvPr/>
        </p:nvCxnSpPr>
        <p:spPr>
          <a:xfrm flipV="1">
            <a:off x="3488264" y="1058334"/>
            <a:ext cx="2929467" cy="2472266"/>
          </a:xfrm>
          <a:prstGeom prst="curvedConnector3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ector: curbat 19">
            <a:extLst>
              <a:ext uri="{FF2B5EF4-FFF2-40B4-BE49-F238E27FC236}">
                <a16:creationId xmlns:a16="http://schemas.microsoft.com/office/drawing/2014/main" id="{6E7487BB-F3EA-3BDC-E3A8-B572DE094B71}"/>
              </a:ext>
            </a:extLst>
          </p:cNvPr>
          <p:cNvCxnSpPr>
            <a:cxnSpLocks/>
          </p:cNvCxnSpPr>
          <p:nvPr/>
        </p:nvCxnSpPr>
        <p:spPr>
          <a:xfrm>
            <a:off x="3557058" y="3530600"/>
            <a:ext cx="2402414" cy="2269066"/>
          </a:xfrm>
          <a:prstGeom prst="curvedConnector3">
            <a:avLst>
              <a:gd name="adj1" fmla="val 50000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9C47A8ED-CB11-87A2-ACB2-9B54AFCA8170}"/>
              </a:ext>
            </a:extLst>
          </p:cNvPr>
          <p:cNvSpPr/>
          <p:nvPr/>
        </p:nvSpPr>
        <p:spPr>
          <a:xfrm>
            <a:off x="4770966" y="2768600"/>
            <a:ext cx="1049868" cy="999067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092322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3F3CCD-7FA5-6DDC-C4B2-1435A3DF8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E4C7E791-9080-1062-E23B-C7B7B045D7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043CEA-910A-7CB9-1459-8CDB75232F8F}"/>
              </a:ext>
            </a:extLst>
          </p:cNvPr>
          <p:cNvSpPr/>
          <p:nvPr/>
        </p:nvSpPr>
        <p:spPr>
          <a:xfrm>
            <a:off x="3191933" y="1521856"/>
            <a:ext cx="5350933" cy="49784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67B713-156C-F1DB-CE32-622FA9B96CB5}"/>
              </a:ext>
            </a:extLst>
          </p:cNvPr>
          <p:cNvSpPr/>
          <p:nvPr/>
        </p:nvSpPr>
        <p:spPr>
          <a:xfrm rot="21308616">
            <a:off x="5334984" y="144569"/>
            <a:ext cx="1385477" cy="1321011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890FE76-BA3F-059A-CDA6-8D822B59380E}"/>
              </a:ext>
            </a:extLst>
          </p:cNvPr>
          <p:cNvSpPr/>
          <p:nvPr/>
        </p:nvSpPr>
        <p:spPr>
          <a:xfrm>
            <a:off x="4679996" y="88296"/>
            <a:ext cx="594225" cy="672632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766619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613743-517E-9E61-C464-75D559736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67FB1213-BBEC-E02C-D6EF-93FCB21C44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98E90A-BD89-CB93-968E-054DF10776CE}"/>
              </a:ext>
            </a:extLst>
          </p:cNvPr>
          <p:cNvSpPr/>
          <p:nvPr/>
        </p:nvSpPr>
        <p:spPr>
          <a:xfrm>
            <a:off x="3420533" y="1521856"/>
            <a:ext cx="5350933" cy="49784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AABDB1-6236-677D-8657-AEE309AEAAD7}"/>
              </a:ext>
            </a:extLst>
          </p:cNvPr>
          <p:cNvSpPr/>
          <p:nvPr/>
        </p:nvSpPr>
        <p:spPr>
          <a:xfrm rot="4604295">
            <a:off x="9282791" y="3061568"/>
            <a:ext cx="1408868" cy="1407636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3DE1042-E040-BF48-107B-7B7EFA66E0D3}"/>
              </a:ext>
            </a:extLst>
          </p:cNvPr>
          <p:cNvSpPr/>
          <p:nvPr/>
        </p:nvSpPr>
        <p:spPr>
          <a:xfrm rot="5152801">
            <a:off x="9231927" y="2261458"/>
            <a:ext cx="594225" cy="672632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668073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EDC98A-7432-96D9-782D-79FD53C5E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C6FDCF65-9AD5-AE16-81B5-B490A05603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7E64E0-F9B1-5D4B-04F8-138748E64E7A}"/>
              </a:ext>
            </a:extLst>
          </p:cNvPr>
          <p:cNvSpPr/>
          <p:nvPr/>
        </p:nvSpPr>
        <p:spPr>
          <a:xfrm>
            <a:off x="3012517" y="379574"/>
            <a:ext cx="5350933" cy="49784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FD4FF64-E207-970E-AB79-51791FE131E0}"/>
              </a:ext>
            </a:extLst>
          </p:cNvPr>
          <p:cNvSpPr/>
          <p:nvPr/>
        </p:nvSpPr>
        <p:spPr>
          <a:xfrm rot="11166425">
            <a:off x="4983549" y="5404169"/>
            <a:ext cx="1408868" cy="1407636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2F1586-0011-B7B6-1728-1F51CC12644F}"/>
              </a:ext>
            </a:extLst>
          </p:cNvPr>
          <p:cNvSpPr/>
          <p:nvPr/>
        </p:nvSpPr>
        <p:spPr>
          <a:xfrm rot="5152801">
            <a:off x="6759468" y="5771671"/>
            <a:ext cx="594225" cy="672632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47908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3C395B-9DB2-41A9-0E04-8985C90BB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B799E2D1-D07F-4CD5-B760-AEB42BCABD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F319EBBC-ACA4-89E6-1484-FCED4844063F}"/>
              </a:ext>
            </a:extLst>
          </p:cNvPr>
          <p:cNvSpPr txBox="1"/>
          <p:nvPr/>
        </p:nvSpPr>
        <p:spPr>
          <a:xfrm>
            <a:off x="1275080" y="-914584"/>
            <a:ext cx="1111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600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SPACETOPIA: A HOME AWAY FROM HOME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390633F-C864-2CF4-6D41-6990029EE523}"/>
              </a:ext>
            </a:extLst>
          </p:cNvPr>
          <p:cNvSpPr/>
          <p:nvPr/>
        </p:nvSpPr>
        <p:spPr>
          <a:xfrm>
            <a:off x="314960" y="1305123"/>
            <a:ext cx="4556759" cy="4247754"/>
          </a:xfrm>
          <a:prstGeom prst="ellipse">
            <a:avLst/>
          </a:prstGeom>
          <a:blipFill>
            <a:blip r:embed="rId3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54D122-E968-5203-1E6D-C09FFF5C8705}"/>
              </a:ext>
            </a:extLst>
          </p:cNvPr>
          <p:cNvSpPr/>
          <p:nvPr/>
        </p:nvSpPr>
        <p:spPr>
          <a:xfrm>
            <a:off x="10469880" y="8561752"/>
            <a:ext cx="1920240" cy="1808480"/>
          </a:xfrm>
          <a:prstGeom prst="ellipse">
            <a:avLst/>
          </a:prstGeom>
          <a:blipFill>
            <a:blip r:embed="rId4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5BF322-0916-7AA8-9361-09037F42CB2B}"/>
              </a:ext>
            </a:extLst>
          </p:cNvPr>
          <p:cNvSpPr/>
          <p:nvPr/>
        </p:nvSpPr>
        <p:spPr>
          <a:xfrm>
            <a:off x="314960" y="8020538"/>
            <a:ext cx="1920240" cy="1808480"/>
          </a:xfrm>
          <a:prstGeom prst="ellipse">
            <a:avLst/>
          </a:prstGeom>
          <a:blipFill>
            <a:blip r:embed="rId5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954B16-FC34-5D36-A0B8-228F0DA20BEE}"/>
              </a:ext>
            </a:extLst>
          </p:cNvPr>
          <p:cNvSpPr/>
          <p:nvPr/>
        </p:nvSpPr>
        <p:spPr>
          <a:xfrm>
            <a:off x="4292991" y="-3681877"/>
            <a:ext cx="1920240" cy="1808480"/>
          </a:xfrm>
          <a:prstGeom prst="ellipse">
            <a:avLst/>
          </a:prstGeom>
          <a:blipFill>
            <a:blip r:embed="rId6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70FE63-3071-2B72-1EDE-A0BC0EAD4F98}"/>
              </a:ext>
            </a:extLst>
          </p:cNvPr>
          <p:cNvSpPr/>
          <p:nvPr/>
        </p:nvSpPr>
        <p:spPr>
          <a:xfrm>
            <a:off x="5310945" y="8583245"/>
            <a:ext cx="1920240" cy="1808480"/>
          </a:xfrm>
          <a:prstGeom prst="ellipse">
            <a:avLst/>
          </a:prstGeom>
          <a:blipFill>
            <a:blip r:embed="rId7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B091BF-556C-6E6E-A764-1343A19D816C}"/>
              </a:ext>
            </a:extLst>
          </p:cNvPr>
          <p:cNvSpPr/>
          <p:nvPr/>
        </p:nvSpPr>
        <p:spPr>
          <a:xfrm>
            <a:off x="-3568700" y="2718581"/>
            <a:ext cx="1920240" cy="1808480"/>
          </a:xfrm>
          <a:prstGeom prst="ellipse">
            <a:avLst/>
          </a:prstGeom>
          <a:blipFill>
            <a:blip r:embed="rId8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8A2623-5CD8-CA6D-F2B6-58557A620677}"/>
              </a:ext>
            </a:extLst>
          </p:cNvPr>
          <p:cNvSpPr/>
          <p:nvPr/>
        </p:nvSpPr>
        <p:spPr>
          <a:xfrm>
            <a:off x="13840460" y="678765"/>
            <a:ext cx="1920240" cy="1808480"/>
          </a:xfrm>
          <a:prstGeom prst="ellipse">
            <a:avLst/>
          </a:prstGeom>
          <a:blipFill>
            <a:blip r:embed="rId9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6AEB2575-6779-2DB5-555A-32D1FDEC98D6}"/>
              </a:ext>
            </a:extLst>
          </p:cNvPr>
          <p:cNvSpPr txBox="1"/>
          <p:nvPr/>
        </p:nvSpPr>
        <p:spPr>
          <a:xfrm>
            <a:off x="6174935" y="1832935"/>
            <a:ext cx="4381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HEADQUARTERS</a:t>
            </a: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716F96D3-2EB5-B333-322F-61626C24F2FB}"/>
              </a:ext>
            </a:extLst>
          </p:cNvPr>
          <p:cNvSpPr txBox="1"/>
          <p:nvPr/>
        </p:nvSpPr>
        <p:spPr>
          <a:xfrm>
            <a:off x="6174935" y="2551837"/>
            <a:ext cx="47138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Every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space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habitat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needs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a place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where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things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are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organized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and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put in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order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.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This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place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is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the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headquarters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,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where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everything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is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centralized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. Here,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the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meetings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are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held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. The control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panels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are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also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located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here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2683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AA0A91-EF3C-06AD-BF68-259C97840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5C2BC017-DBD5-F3B3-9C1B-AC1F9908826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6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7AEC3E-E5D1-D776-AF94-2ECF2AFA8BCE}"/>
              </a:ext>
            </a:extLst>
          </p:cNvPr>
          <p:cNvSpPr/>
          <p:nvPr/>
        </p:nvSpPr>
        <p:spPr>
          <a:xfrm>
            <a:off x="3012517" y="379574"/>
            <a:ext cx="5350933" cy="49784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6953209-FFD6-E05B-9BDE-FEB2DFEB5100}"/>
              </a:ext>
            </a:extLst>
          </p:cNvPr>
          <p:cNvSpPr/>
          <p:nvPr/>
        </p:nvSpPr>
        <p:spPr>
          <a:xfrm rot="17642356">
            <a:off x="1532770" y="2164956"/>
            <a:ext cx="1408868" cy="1407636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8F5A284-3974-59D4-A777-6B82B0C7878F}"/>
              </a:ext>
            </a:extLst>
          </p:cNvPr>
          <p:cNvSpPr/>
          <p:nvPr/>
        </p:nvSpPr>
        <p:spPr>
          <a:xfrm rot="10121214">
            <a:off x="2296885" y="3843934"/>
            <a:ext cx="594225" cy="672632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94020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8C0DA2-CC22-4370-536E-834D30888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A2F2C199-801E-4EA7-1E41-1FD4C5C2F1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15B99020-6DF5-5700-BD3C-4480B4FF78A7}"/>
              </a:ext>
            </a:extLst>
          </p:cNvPr>
          <p:cNvSpPr txBox="1"/>
          <p:nvPr/>
        </p:nvSpPr>
        <p:spPr>
          <a:xfrm>
            <a:off x="574040" y="331177"/>
            <a:ext cx="1111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600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SPACETOPIA: A HOME AWAY FROM HOME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8E80FFE-0703-A3E8-1AC1-F6EBAB57429E}"/>
              </a:ext>
            </a:extLst>
          </p:cNvPr>
          <p:cNvSpPr/>
          <p:nvPr/>
        </p:nvSpPr>
        <p:spPr>
          <a:xfrm>
            <a:off x="1145894" y="1794076"/>
            <a:ext cx="3838937" cy="3530278"/>
          </a:xfrm>
          <a:prstGeom prst="ellipse">
            <a:avLst/>
          </a:prstGeom>
          <a:blipFill>
            <a:blip r:embed="rId3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D37E5330-217F-6D00-A9B1-B4C2589D32B4}"/>
              </a:ext>
            </a:extLst>
          </p:cNvPr>
          <p:cNvSpPr txBox="1"/>
          <p:nvPr/>
        </p:nvSpPr>
        <p:spPr>
          <a:xfrm>
            <a:off x="5463250" y="2332985"/>
            <a:ext cx="45604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Spacetopia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is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powered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by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solar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panels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,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which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are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charged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during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the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3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month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faze of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the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orbitation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around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the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sun,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during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which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the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satellite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heats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up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. </a:t>
            </a:r>
          </a:p>
        </p:txBody>
      </p:sp>
      <p:sp>
        <p:nvSpPr>
          <p:cNvPr id="13" name="CasetăText 12">
            <a:extLst>
              <a:ext uri="{FF2B5EF4-FFF2-40B4-BE49-F238E27FC236}">
                <a16:creationId xmlns:a16="http://schemas.microsoft.com/office/drawing/2014/main" id="{09760696-87FF-1B9C-3B4C-06CDEAD36BC2}"/>
              </a:ext>
            </a:extLst>
          </p:cNvPr>
          <p:cNvSpPr txBox="1"/>
          <p:nvPr/>
        </p:nvSpPr>
        <p:spPr>
          <a:xfrm>
            <a:off x="5463250" y="1655180"/>
            <a:ext cx="5335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THE ENERGY SOURCE</a:t>
            </a:r>
          </a:p>
        </p:txBody>
      </p:sp>
    </p:spTree>
    <p:extLst>
      <p:ext uri="{BB962C8B-B14F-4D97-AF65-F5344CB8AC3E}">
        <p14:creationId xmlns:p14="http://schemas.microsoft.com/office/powerpoint/2010/main" val="16232113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60F12C-ED61-76C2-2D9B-A19067152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EBFAD19D-94F0-C6C1-11C0-C018C742FB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1038C062-7ECE-24A8-B3FF-B4C2BC1C1BFF}"/>
              </a:ext>
            </a:extLst>
          </p:cNvPr>
          <p:cNvSpPr txBox="1"/>
          <p:nvPr/>
        </p:nvSpPr>
        <p:spPr>
          <a:xfrm>
            <a:off x="574040" y="331177"/>
            <a:ext cx="1111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600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SPACETOPIA: A HOME AWAY FROM HOME</a:t>
            </a:r>
          </a:p>
        </p:txBody>
      </p:sp>
      <p:sp>
        <p:nvSpPr>
          <p:cNvPr id="13" name="CasetăText 12">
            <a:extLst>
              <a:ext uri="{FF2B5EF4-FFF2-40B4-BE49-F238E27FC236}">
                <a16:creationId xmlns:a16="http://schemas.microsoft.com/office/drawing/2014/main" id="{1FC92A71-7D29-BC2D-F25C-19FDBA8867DA}"/>
              </a:ext>
            </a:extLst>
          </p:cNvPr>
          <p:cNvSpPr txBox="1"/>
          <p:nvPr/>
        </p:nvSpPr>
        <p:spPr>
          <a:xfrm>
            <a:off x="5463250" y="1481560"/>
            <a:ext cx="5335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MATERIALS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B0F131-4D02-8B06-AC61-ACE6D09A1E8C}"/>
              </a:ext>
            </a:extLst>
          </p:cNvPr>
          <p:cNvSpPr/>
          <p:nvPr/>
        </p:nvSpPr>
        <p:spPr>
          <a:xfrm>
            <a:off x="1076446" y="2262574"/>
            <a:ext cx="3472404" cy="3310360"/>
          </a:xfrm>
          <a:prstGeom prst="ellipse">
            <a:avLst/>
          </a:prstGeom>
          <a:blipFill>
            <a:blip r:embed="rId3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BFE0B9EB-6AA3-6A22-B3A1-D2589C37C90F}"/>
              </a:ext>
            </a:extLst>
          </p:cNvPr>
          <p:cNvSpPr txBox="1"/>
          <p:nvPr/>
        </p:nvSpPr>
        <p:spPr>
          <a:xfrm>
            <a:off x="5625296" y="2488557"/>
            <a:ext cx="53359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Because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of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the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high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or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low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temperatures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in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space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,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depending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on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which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planet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you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go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to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,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Spacetopia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needs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to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be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made out of a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resistant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metal,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like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Titanium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.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To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preserve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the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atmospheric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pressure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on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Earth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,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with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the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value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of 101.325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Pascals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, a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thermos-like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mechanism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is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necesarry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.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Because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of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that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,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the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two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titanium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fibers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will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have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a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space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with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air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in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between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,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so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that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the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environment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in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the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satellite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won’t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exchange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with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the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cosmic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environment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107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F072B-F4AF-B919-9F20-9E969DFCA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208B63E3-5BA5-4994-70D6-A3137A16210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E0FEFCD7-A63C-662E-F059-A02EEB93F611}"/>
              </a:ext>
            </a:extLst>
          </p:cNvPr>
          <p:cNvSpPr txBox="1"/>
          <p:nvPr/>
        </p:nvSpPr>
        <p:spPr>
          <a:xfrm>
            <a:off x="574040" y="331177"/>
            <a:ext cx="1111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600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SPACETOPIA: A HOME AWAY FROM HOME</a:t>
            </a:r>
          </a:p>
        </p:txBody>
      </p:sp>
      <p:grpSp>
        <p:nvGrpSpPr>
          <p:cNvPr id="13" name="Grupare 12">
            <a:extLst>
              <a:ext uri="{FF2B5EF4-FFF2-40B4-BE49-F238E27FC236}">
                <a16:creationId xmlns:a16="http://schemas.microsoft.com/office/drawing/2014/main" id="{619C9CD0-0600-A67A-BC6D-54A68E3CFD4A}"/>
              </a:ext>
            </a:extLst>
          </p:cNvPr>
          <p:cNvGrpSpPr/>
          <p:nvPr/>
        </p:nvGrpSpPr>
        <p:grpSpPr>
          <a:xfrm>
            <a:off x="-4111847" y="1075663"/>
            <a:ext cx="15473267" cy="5658462"/>
            <a:chOff x="-4111847" y="1075663"/>
            <a:chExt cx="15473267" cy="565846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7BFB52-D6CD-3276-87D7-9F303995F33F}"/>
                </a:ext>
              </a:extLst>
            </p:cNvPr>
            <p:cNvSpPr/>
            <p:nvPr/>
          </p:nvSpPr>
          <p:spPr>
            <a:xfrm>
              <a:off x="4912360" y="3008018"/>
              <a:ext cx="1920240" cy="1808480"/>
            </a:xfrm>
            <a:prstGeom prst="ellipse">
              <a:avLst/>
            </a:prstGeom>
            <a:blipFill>
              <a:blip r:embed="rId3">
                <a:alphaModFix amt="60000"/>
              </a:blip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B211300-D463-AB41-733D-F2D59A2BFF2A}"/>
                </a:ext>
              </a:extLst>
            </p:cNvPr>
            <p:cNvSpPr/>
            <p:nvPr/>
          </p:nvSpPr>
          <p:spPr>
            <a:xfrm>
              <a:off x="7137400" y="3117165"/>
              <a:ext cx="1920240" cy="1808480"/>
            </a:xfrm>
            <a:prstGeom prst="ellipse">
              <a:avLst/>
            </a:prstGeom>
            <a:blipFill>
              <a:blip r:embed="rId4">
                <a:alphaModFix amt="60000"/>
              </a:blip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D53B70A-8AFE-2276-EF58-A44A2D89C11E}"/>
                </a:ext>
              </a:extLst>
            </p:cNvPr>
            <p:cNvSpPr/>
            <p:nvPr/>
          </p:nvSpPr>
          <p:spPr>
            <a:xfrm>
              <a:off x="2799080" y="3073400"/>
              <a:ext cx="1920240" cy="1808480"/>
            </a:xfrm>
            <a:prstGeom prst="ellipse">
              <a:avLst/>
            </a:prstGeom>
            <a:blipFill>
              <a:blip r:embed="rId5">
                <a:alphaModFix amt="60000"/>
              </a:blip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A324130-8C21-77A0-31DF-1D7FDE7A53CF}"/>
                </a:ext>
              </a:extLst>
            </p:cNvPr>
            <p:cNvSpPr/>
            <p:nvPr/>
          </p:nvSpPr>
          <p:spPr>
            <a:xfrm>
              <a:off x="4912360" y="1075663"/>
              <a:ext cx="1920240" cy="1808480"/>
            </a:xfrm>
            <a:prstGeom prst="ellipse">
              <a:avLst/>
            </a:prstGeom>
            <a:blipFill>
              <a:blip r:embed="rId6">
                <a:alphaModFix amt="60000"/>
              </a:blip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B24FA65-90E6-AC1F-B075-3C0EDF153569}"/>
                </a:ext>
              </a:extLst>
            </p:cNvPr>
            <p:cNvSpPr/>
            <p:nvPr/>
          </p:nvSpPr>
          <p:spPr>
            <a:xfrm>
              <a:off x="4958080" y="4925645"/>
              <a:ext cx="1920240" cy="1808480"/>
            </a:xfrm>
            <a:prstGeom prst="ellipse">
              <a:avLst/>
            </a:prstGeom>
            <a:blipFill>
              <a:blip r:embed="rId7">
                <a:alphaModFix amt="60000"/>
              </a:blip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C6C372-F033-FD16-7665-0C404A8C4FC7}"/>
                </a:ext>
              </a:extLst>
            </p:cNvPr>
            <p:cNvSpPr/>
            <p:nvPr/>
          </p:nvSpPr>
          <p:spPr>
            <a:xfrm>
              <a:off x="574040" y="3117165"/>
              <a:ext cx="1920240" cy="1808480"/>
            </a:xfrm>
            <a:prstGeom prst="ellipse">
              <a:avLst/>
            </a:prstGeom>
            <a:blipFill>
              <a:blip r:embed="rId8">
                <a:alphaModFix amt="60000"/>
              </a:blip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5C7FAF6-00B2-CF4A-8409-7023F793BAD3}"/>
                </a:ext>
              </a:extLst>
            </p:cNvPr>
            <p:cNvSpPr/>
            <p:nvPr/>
          </p:nvSpPr>
          <p:spPr>
            <a:xfrm>
              <a:off x="9441180" y="3117165"/>
              <a:ext cx="1920240" cy="1808480"/>
            </a:xfrm>
            <a:prstGeom prst="ellipse">
              <a:avLst/>
            </a:prstGeom>
            <a:blipFill>
              <a:blip r:embed="rId9">
                <a:alphaModFix amt="60000"/>
              </a:blip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2" name="Trapez 1">
              <a:extLst>
                <a:ext uri="{FF2B5EF4-FFF2-40B4-BE49-F238E27FC236}">
                  <a16:creationId xmlns:a16="http://schemas.microsoft.com/office/drawing/2014/main" id="{6FAA76E5-4D21-2A69-D443-6A50D6D021F7}"/>
                </a:ext>
              </a:extLst>
            </p:cNvPr>
            <p:cNvSpPr/>
            <p:nvPr/>
          </p:nvSpPr>
          <p:spPr>
            <a:xfrm rot="5400000">
              <a:off x="-1552921" y="3108092"/>
              <a:ext cx="2514825" cy="1739096"/>
            </a:xfrm>
            <a:prstGeom prst="trapezoid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3" name="Nor 2">
              <a:extLst>
                <a:ext uri="{FF2B5EF4-FFF2-40B4-BE49-F238E27FC236}">
                  <a16:creationId xmlns:a16="http://schemas.microsoft.com/office/drawing/2014/main" id="{AB5519B3-D739-66DE-834C-589FD752C171}"/>
                </a:ext>
              </a:extLst>
            </p:cNvPr>
            <p:cNvSpPr/>
            <p:nvPr/>
          </p:nvSpPr>
          <p:spPr>
            <a:xfrm rot="16200000">
              <a:off x="-4185766" y="2884143"/>
              <a:ext cx="2662664" cy="2514826"/>
            </a:xfrm>
            <a:prstGeom prst="cloud">
              <a:avLst/>
            </a:prstGeom>
            <a:blipFill>
              <a:blip r:embed="rId10">
                <a:alphaModFix amt="60000"/>
              </a:blip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</p:spTree>
    <p:extLst>
      <p:ext uri="{BB962C8B-B14F-4D97-AF65-F5344CB8AC3E}">
        <p14:creationId xmlns:p14="http://schemas.microsoft.com/office/powerpoint/2010/main" val="27305397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06C6B2-9CE2-7F69-8A93-1D3F8C4D1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28A153C0-C9AA-D4B3-FDAE-8CF145D428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7A6A392A-0DED-1CF8-FDE4-B68A27F8ABAA}"/>
              </a:ext>
            </a:extLst>
          </p:cNvPr>
          <p:cNvSpPr txBox="1"/>
          <p:nvPr/>
        </p:nvSpPr>
        <p:spPr>
          <a:xfrm>
            <a:off x="574040" y="331177"/>
            <a:ext cx="1111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600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SPACETOPIA: A HOME AWAY FROM HOME</a:t>
            </a:r>
          </a:p>
        </p:txBody>
      </p:sp>
      <p:grpSp>
        <p:nvGrpSpPr>
          <p:cNvPr id="13" name="Grupare 12">
            <a:extLst>
              <a:ext uri="{FF2B5EF4-FFF2-40B4-BE49-F238E27FC236}">
                <a16:creationId xmlns:a16="http://schemas.microsoft.com/office/drawing/2014/main" id="{4DDEB422-389A-2B7D-E083-1632ED00FB10}"/>
              </a:ext>
            </a:extLst>
          </p:cNvPr>
          <p:cNvGrpSpPr/>
          <p:nvPr/>
        </p:nvGrpSpPr>
        <p:grpSpPr>
          <a:xfrm>
            <a:off x="12538739" y="331177"/>
            <a:ext cx="15473267" cy="5658462"/>
            <a:chOff x="-4111847" y="1075663"/>
            <a:chExt cx="15473267" cy="565846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DACEA1B-9463-EC77-318B-E330BDBCADFA}"/>
                </a:ext>
              </a:extLst>
            </p:cNvPr>
            <p:cNvSpPr/>
            <p:nvPr/>
          </p:nvSpPr>
          <p:spPr>
            <a:xfrm>
              <a:off x="4912360" y="3008018"/>
              <a:ext cx="1920240" cy="1808480"/>
            </a:xfrm>
            <a:prstGeom prst="ellipse">
              <a:avLst/>
            </a:prstGeom>
            <a:blipFill>
              <a:blip r:embed="rId3">
                <a:alphaModFix amt="60000"/>
              </a:blip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3145619-2E68-D2F8-39A8-2FF35977C844}"/>
                </a:ext>
              </a:extLst>
            </p:cNvPr>
            <p:cNvSpPr/>
            <p:nvPr/>
          </p:nvSpPr>
          <p:spPr>
            <a:xfrm>
              <a:off x="7137400" y="3117165"/>
              <a:ext cx="1920240" cy="1808480"/>
            </a:xfrm>
            <a:prstGeom prst="ellipse">
              <a:avLst/>
            </a:prstGeom>
            <a:blipFill>
              <a:blip r:embed="rId4">
                <a:alphaModFix amt="60000"/>
              </a:blip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80971A5-B08E-A1EF-3F63-8D0C2CBE4E18}"/>
                </a:ext>
              </a:extLst>
            </p:cNvPr>
            <p:cNvSpPr/>
            <p:nvPr/>
          </p:nvSpPr>
          <p:spPr>
            <a:xfrm>
              <a:off x="2799080" y="3073400"/>
              <a:ext cx="1920240" cy="1808480"/>
            </a:xfrm>
            <a:prstGeom prst="ellipse">
              <a:avLst/>
            </a:prstGeom>
            <a:blipFill>
              <a:blip r:embed="rId5">
                <a:alphaModFix amt="60000"/>
              </a:blip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70BB8D3-D176-E231-ABCE-33ACF513B3AC}"/>
                </a:ext>
              </a:extLst>
            </p:cNvPr>
            <p:cNvSpPr/>
            <p:nvPr/>
          </p:nvSpPr>
          <p:spPr>
            <a:xfrm>
              <a:off x="4912360" y="1075663"/>
              <a:ext cx="1920240" cy="1808480"/>
            </a:xfrm>
            <a:prstGeom prst="ellipse">
              <a:avLst/>
            </a:prstGeom>
            <a:blipFill>
              <a:blip r:embed="rId6">
                <a:alphaModFix amt="60000"/>
              </a:blip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8B38735-B930-FBE6-6885-3DCE9E21D302}"/>
                </a:ext>
              </a:extLst>
            </p:cNvPr>
            <p:cNvSpPr/>
            <p:nvPr/>
          </p:nvSpPr>
          <p:spPr>
            <a:xfrm>
              <a:off x="4958080" y="4925645"/>
              <a:ext cx="1920240" cy="1808480"/>
            </a:xfrm>
            <a:prstGeom prst="ellipse">
              <a:avLst/>
            </a:prstGeom>
            <a:blipFill>
              <a:blip r:embed="rId7">
                <a:alphaModFix amt="60000"/>
              </a:blip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3C024D9-10B8-302F-D855-60460DE6F59B}"/>
                </a:ext>
              </a:extLst>
            </p:cNvPr>
            <p:cNvSpPr/>
            <p:nvPr/>
          </p:nvSpPr>
          <p:spPr>
            <a:xfrm>
              <a:off x="574040" y="3117165"/>
              <a:ext cx="1920240" cy="1808480"/>
            </a:xfrm>
            <a:prstGeom prst="ellipse">
              <a:avLst/>
            </a:prstGeom>
            <a:blipFill>
              <a:blip r:embed="rId8">
                <a:alphaModFix amt="60000"/>
              </a:blip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F33AA1E-87D3-F55A-A76D-DDDD462B8D40}"/>
                </a:ext>
              </a:extLst>
            </p:cNvPr>
            <p:cNvSpPr/>
            <p:nvPr/>
          </p:nvSpPr>
          <p:spPr>
            <a:xfrm>
              <a:off x="9441180" y="3117165"/>
              <a:ext cx="1920240" cy="1808480"/>
            </a:xfrm>
            <a:prstGeom prst="ellipse">
              <a:avLst/>
            </a:prstGeom>
            <a:blipFill>
              <a:blip r:embed="rId9">
                <a:alphaModFix amt="60000"/>
              </a:blip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2" name="Trapez 1">
              <a:extLst>
                <a:ext uri="{FF2B5EF4-FFF2-40B4-BE49-F238E27FC236}">
                  <a16:creationId xmlns:a16="http://schemas.microsoft.com/office/drawing/2014/main" id="{C06A465B-1A3E-7E15-4C5D-D43F4C0D5B8F}"/>
                </a:ext>
              </a:extLst>
            </p:cNvPr>
            <p:cNvSpPr/>
            <p:nvPr/>
          </p:nvSpPr>
          <p:spPr>
            <a:xfrm rot="5400000">
              <a:off x="-1552921" y="3108092"/>
              <a:ext cx="2514825" cy="1739096"/>
            </a:xfrm>
            <a:prstGeom prst="trapezoid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3" name="Nor 2">
              <a:extLst>
                <a:ext uri="{FF2B5EF4-FFF2-40B4-BE49-F238E27FC236}">
                  <a16:creationId xmlns:a16="http://schemas.microsoft.com/office/drawing/2014/main" id="{CDA72041-87FD-2CDB-47D5-12297B6CDE65}"/>
                </a:ext>
              </a:extLst>
            </p:cNvPr>
            <p:cNvSpPr/>
            <p:nvPr/>
          </p:nvSpPr>
          <p:spPr>
            <a:xfrm rot="16200000">
              <a:off x="-4185766" y="2884143"/>
              <a:ext cx="2662664" cy="2514826"/>
            </a:xfrm>
            <a:prstGeom prst="cloud">
              <a:avLst/>
            </a:prstGeom>
            <a:blipFill>
              <a:blip r:embed="rId10">
                <a:alphaModFix amt="60000"/>
              </a:blip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14" name="CasetăText 13">
            <a:extLst>
              <a:ext uri="{FF2B5EF4-FFF2-40B4-BE49-F238E27FC236}">
                <a16:creationId xmlns:a16="http://schemas.microsoft.com/office/drawing/2014/main" id="{9E8ADFEE-0709-35E4-FD43-FAF8DC92275B}"/>
              </a:ext>
            </a:extLst>
          </p:cNvPr>
          <p:cNvSpPr txBox="1"/>
          <p:nvPr/>
        </p:nvSpPr>
        <p:spPr>
          <a:xfrm>
            <a:off x="621739" y="1681017"/>
            <a:ext cx="111964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THANK YOU FOR YOUR ATTENTION!</a:t>
            </a:r>
            <a:endParaRPr lang="ro-RO" dirty="0">
              <a:latin typeface="Cooper Black" panose="0208090404030B020404" pitchFamily="18" charset="0"/>
            </a:endParaRPr>
          </a:p>
        </p:txBody>
      </p:sp>
      <p:sp>
        <p:nvSpPr>
          <p:cNvPr id="15" name="CasetăText 14">
            <a:extLst>
              <a:ext uri="{FF2B5EF4-FFF2-40B4-BE49-F238E27FC236}">
                <a16:creationId xmlns:a16="http://schemas.microsoft.com/office/drawing/2014/main" id="{DE140D8F-3EE5-2290-F5AA-36A23E28BA34}"/>
              </a:ext>
            </a:extLst>
          </p:cNvPr>
          <p:cNvSpPr txBox="1"/>
          <p:nvPr/>
        </p:nvSpPr>
        <p:spPr>
          <a:xfrm>
            <a:off x="960699" y="2893671"/>
            <a:ext cx="98817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OUR TEAM: YOUNG HACKERS</a:t>
            </a:r>
          </a:p>
          <a:p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Stefan Lazarescu</a:t>
            </a:r>
          </a:p>
          <a:p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Matei Dumitrescu</a:t>
            </a:r>
          </a:p>
          <a:p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Andrei Florica</a:t>
            </a:r>
          </a:p>
          <a:p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Ayan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Pasol</a:t>
            </a:r>
            <a:endParaRPr lang="ro-RO" dirty="0">
              <a:solidFill>
                <a:schemeClr val="bg2">
                  <a:lumMod val="50000"/>
                </a:schemeClr>
              </a:solidFill>
              <a:latin typeface="Cooper Black" panose="0208090404030B020404" pitchFamily="18" charset="0"/>
            </a:endParaRPr>
          </a:p>
          <a:p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Stefan Ionescu</a:t>
            </a:r>
          </a:p>
          <a:p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Luca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Plopsoreanu</a:t>
            </a:r>
            <a:endParaRPr lang="ro-RO" dirty="0">
              <a:solidFill>
                <a:schemeClr val="bg2">
                  <a:lumMod val="50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5406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01083B-890A-EA71-7B05-F6EA7E5EF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B2154A6E-6720-1038-2536-D37D1743FC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3DD4D239-5B98-D87D-EAF1-B9F9CF510B53}"/>
              </a:ext>
            </a:extLst>
          </p:cNvPr>
          <p:cNvSpPr txBox="1"/>
          <p:nvPr/>
        </p:nvSpPr>
        <p:spPr>
          <a:xfrm>
            <a:off x="574040" y="331177"/>
            <a:ext cx="1111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600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SPACETOPIA: A HOME AWAY FROM HOME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63512D-A9E4-8ED0-3DDE-F61BC7EBFCBC}"/>
              </a:ext>
            </a:extLst>
          </p:cNvPr>
          <p:cNvSpPr/>
          <p:nvPr/>
        </p:nvSpPr>
        <p:spPr>
          <a:xfrm>
            <a:off x="4912360" y="3008018"/>
            <a:ext cx="1920240" cy="1808480"/>
          </a:xfrm>
          <a:prstGeom prst="ellipse">
            <a:avLst/>
          </a:prstGeom>
          <a:blipFill>
            <a:blip r:embed="rId3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DCCA5E-72D0-B32E-CDA9-29C480548B9C}"/>
              </a:ext>
            </a:extLst>
          </p:cNvPr>
          <p:cNvSpPr/>
          <p:nvPr/>
        </p:nvSpPr>
        <p:spPr>
          <a:xfrm>
            <a:off x="7137400" y="3117165"/>
            <a:ext cx="1920240" cy="1808480"/>
          </a:xfrm>
          <a:prstGeom prst="ellipse">
            <a:avLst/>
          </a:prstGeom>
          <a:blipFill>
            <a:blip r:embed="rId4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FB505C-BC9B-51E8-B0E1-42375A8494EE}"/>
              </a:ext>
            </a:extLst>
          </p:cNvPr>
          <p:cNvSpPr/>
          <p:nvPr/>
        </p:nvSpPr>
        <p:spPr>
          <a:xfrm>
            <a:off x="2799080" y="3073400"/>
            <a:ext cx="1920240" cy="1808480"/>
          </a:xfrm>
          <a:prstGeom prst="ellipse">
            <a:avLst/>
          </a:prstGeom>
          <a:blipFill>
            <a:blip r:embed="rId5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B5F9D46-9256-A725-41F5-EFF8E1CF909A}"/>
              </a:ext>
            </a:extLst>
          </p:cNvPr>
          <p:cNvSpPr/>
          <p:nvPr/>
        </p:nvSpPr>
        <p:spPr>
          <a:xfrm>
            <a:off x="4912360" y="1075663"/>
            <a:ext cx="1920240" cy="1808480"/>
          </a:xfrm>
          <a:prstGeom prst="ellipse">
            <a:avLst/>
          </a:prstGeom>
          <a:blipFill>
            <a:blip r:embed="rId6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BA4E4F-DBBD-A141-EBF3-B8DE18352A35}"/>
              </a:ext>
            </a:extLst>
          </p:cNvPr>
          <p:cNvSpPr/>
          <p:nvPr/>
        </p:nvSpPr>
        <p:spPr>
          <a:xfrm>
            <a:off x="4958080" y="4925645"/>
            <a:ext cx="1920240" cy="1808480"/>
          </a:xfrm>
          <a:prstGeom prst="ellipse">
            <a:avLst/>
          </a:prstGeom>
          <a:blipFill>
            <a:blip r:embed="rId7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F34511-B286-6F65-691A-0785D41B33BD}"/>
              </a:ext>
            </a:extLst>
          </p:cNvPr>
          <p:cNvSpPr/>
          <p:nvPr/>
        </p:nvSpPr>
        <p:spPr>
          <a:xfrm>
            <a:off x="574040" y="3117165"/>
            <a:ext cx="1920240" cy="1808480"/>
          </a:xfrm>
          <a:prstGeom prst="ellipse">
            <a:avLst/>
          </a:prstGeom>
          <a:blipFill>
            <a:blip r:embed="rId8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B8B53A3-EF40-7AB0-5D92-50021586C6BC}"/>
              </a:ext>
            </a:extLst>
          </p:cNvPr>
          <p:cNvSpPr/>
          <p:nvPr/>
        </p:nvSpPr>
        <p:spPr>
          <a:xfrm>
            <a:off x="9441180" y="3117165"/>
            <a:ext cx="1920240" cy="1808480"/>
          </a:xfrm>
          <a:prstGeom prst="ellipse">
            <a:avLst/>
          </a:prstGeom>
          <a:blipFill>
            <a:blip r:embed="rId9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658827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859DE4-076D-3FA8-EDED-6F78DD0D4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8C845249-6CC9-8DAF-DCC7-B69A9CD767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F45C197F-2195-7694-F224-0215F2694AD2}"/>
              </a:ext>
            </a:extLst>
          </p:cNvPr>
          <p:cNvSpPr txBox="1"/>
          <p:nvPr/>
        </p:nvSpPr>
        <p:spPr>
          <a:xfrm>
            <a:off x="574040" y="-1107368"/>
            <a:ext cx="1111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600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SPACETOPIA: A HOME AWAY FROM HOME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C0A43C-6630-CC53-D387-A5BC74B40E89}"/>
              </a:ext>
            </a:extLst>
          </p:cNvPr>
          <p:cNvSpPr/>
          <p:nvPr/>
        </p:nvSpPr>
        <p:spPr>
          <a:xfrm>
            <a:off x="4605020" y="-2472645"/>
            <a:ext cx="1920240" cy="1808480"/>
          </a:xfrm>
          <a:prstGeom prst="ellipse">
            <a:avLst/>
          </a:prstGeom>
          <a:blipFill>
            <a:blip r:embed="rId3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06B059-BF80-540A-8785-9169244EB192}"/>
              </a:ext>
            </a:extLst>
          </p:cNvPr>
          <p:cNvSpPr/>
          <p:nvPr/>
        </p:nvSpPr>
        <p:spPr>
          <a:xfrm>
            <a:off x="502920" y="1144315"/>
            <a:ext cx="3637280" cy="3626855"/>
          </a:xfrm>
          <a:prstGeom prst="ellipse">
            <a:avLst/>
          </a:prstGeom>
          <a:blipFill>
            <a:blip r:embed="rId4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CA019D-5FEE-9CC1-BD4D-F51686C8D611}"/>
              </a:ext>
            </a:extLst>
          </p:cNvPr>
          <p:cNvSpPr/>
          <p:nvPr/>
        </p:nvSpPr>
        <p:spPr>
          <a:xfrm>
            <a:off x="1869440" y="6858000"/>
            <a:ext cx="1920240" cy="1808480"/>
          </a:xfrm>
          <a:prstGeom prst="ellipse">
            <a:avLst/>
          </a:prstGeom>
          <a:blipFill>
            <a:blip r:embed="rId5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17CA1B-081D-7B75-C88E-F8A8AB6775D3}"/>
              </a:ext>
            </a:extLst>
          </p:cNvPr>
          <p:cNvSpPr/>
          <p:nvPr/>
        </p:nvSpPr>
        <p:spPr>
          <a:xfrm>
            <a:off x="1361440" y="-2712720"/>
            <a:ext cx="1920240" cy="1808480"/>
          </a:xfrm>
          <a:prstGeom prst="ellipse">
            <a:avLst/>
          </a:prstGeom>
          <a:blipFill>
            <a:blip r:embed="rId6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AE440D-5B3E-3F00-ED75-59E610B25930}"/>
              </a:ext>
            </a:extLst>
          </p:cNvPr>
          <p:cNvSpPr/>
          <p:nvPr/>
        </p:nvSpPr>
        <p:spPr>
          <a:xfrm>
            <a:off x="4912360" y="7029423"/>
            <a:ext cx="1920240" cy="1808480"/>
          </a:xfrm>
          <a:prstGeom prst="ellipse">
            <a:avLst/>
          </a:prstGeom>
          <a:blipFill>
            <a:blip r:embed="rId7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27E7E-CF2C-D40B-AC4E-735E9FB87A80}"/>
              </a:ext>
            </a:extLst>
          </p:cNvPr>
          <p:cNvSpPr/>
          <p:nvPr/>
        </p:nvSpPr>
        <p:spPr>
          <a:xfrm>
            <a:off x="-2112010" y="2884143"/>
            <a:ext cx="1920240" cy="1808480"/>
          </a:xfrm>
          <a:prstGeom prst="ellipse">
            <a:avLst/>
          </a:prstGeom>
          <a:blipFill>
            <a:blip r:embed="rId8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E8F2DD-0409-DB3B-742D-264B0CCCE06A}"/>
              </a:ext>
            </a:extLst>
          </p:cNvPr>
          <p:cNvSpPr/>
          <p:nvPr/>
        </p:nvSpPr>
        <p:spPr>
          <a:xfrm>
            <a:off x="10556240" y="-2592683"/>
            <a:ext cx="1920240" cy="1808480"/>
          </a:xfrm>
          <a:prstGeom prst="ellipse">
            <a:avLst/>
          </a:prstGeom>
          <a:blipFill>
            <a:blip r:embed="rId9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A5F9B1B2-0E8D-5E50-A1CC-F6A363C7A7DC}"/>
              </a:ext>
            </a:extLst>
          </p:cNvPr>
          <p:cNvSpPr txBox="1"/>
          <p:nvPr/>
        </p:nvSpPr>
        <p:spPr>
          <a:xfrm>
            <a:off x="4705350" y="1402080"/>
            <a:ext cx="7386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EARTH RESEARCH CENTRE</a:t>
            </a: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CCDDAC4D-158C-5162-BE03-613DD84EF0EA}"/>
              </a:ext>
            </a:extLst>
          </p:cNvPr>
          <p:cNvSpPr txBox="1"/>
          <p:nvPr/>
        </p:nvSpPr>
        <p:spPr>
          <a:xfrm>
            <a:off x="4777740" y="2415646"/>
            <a:ext cx="6776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Here,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we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have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all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sorts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of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equipment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for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research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about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Earth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.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This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section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is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useful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for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the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times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Spacetopia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stays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on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Earth’s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orbit.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Some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example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of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equipment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we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have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here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are GPS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trackers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,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meteorological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equipment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and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telescopes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.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We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,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humans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,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want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progress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more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than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anything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usually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. But,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sometimes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,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we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have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to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pay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more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attention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to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our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planet,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because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it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is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our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duty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to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protect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and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conserve it.</a:t>
            </a:r>
          </a:p>
        </p:txBody>
      </p:sp>
    </p:spTree>
    <p:extLst>
      <p:ext uri="{BB962C8B-B14F-4D97-AF65-F5344CB8AC3E}">
        <p14:creationId xmlns:p14="http://schemas.microsoft.com/office/powerpoint/2010/main" val="38802490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EDDF7D-6304-EBAD-4A3A-B19C48F2E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F2A3A511-FEA6-EE1D-3D7A-5339CC5ECE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41D5B381-6657-284A-3F19-7DD520205327}"/>
              </a:ext>
            </a:extLst>
          </p:cNvPr>
          <p:cNvSpPr txBox="1"/>
          <p:nvPr/>
        </p:nvSpPr>
        <p:spPr>
          <a:xfrm>
            <a:off x="574040" y="331177"/>
            <a:ext cx="1111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600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SPACETOPIA: A HOME AWAY FROM HOME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B4F605-1078-6C19-4748-0A5E4A4EAB37}"/>
              </a:ext>
            </a:extLst>
          </p:cNvPr>
          <p:cNvSpPr/>
          <p:nvPr/>
        </p:nvSpPr>
        <p:spPr>
          <a:xfrm>
            <a:off x="4912360" y="3008018"/>
            <a:ext cx="1920240" cy="1808480"/>
          </a:xfrm>
          <a:prstGeom prst="ellipse">
            <a:avLst/>
          </a:prstGeom>
          <a:blipFill>
            <a:blip r:embed="rId3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B7088F-68AA-040D-4279-2B04735DB4FA}"/>
              </a:ext>
            </a:extLst>
          </p:cNvPr>
          <p:cNvSpPr/>
          <p:nvPr/>
        </p:nvSpPr>
        <p:spPr>
          <a:xfrm>
            <a:off x="7137400" y="3117165"/>
            <a:ext cx="1920240" cy="1808480"/>
          </a:xfrm>
          <a:prstGeom prst="ellipse">
            <a:avLst/>
          </a:prstGeom>
          <a:blipFill>
            <a:blip r:embed="rId4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929F08-D3C0-1715-42FC-0CAE347AD716}"/>
              </a:ext>
            </a:extLst>
          </p:cNvPr>
          <p:cNvSpPr/>
          <p:nvPr/>
        </p:nvSpPr>
        <p:spPr>
          <a:xfrm>
            <a:off x="2799080" y="3073400"/>
            <a:ext cx="1920240" cy="1808480"/>
          </a:xfrm>
          <a:prstGeom prst="ellipse">
            <a:avLst/>
          </a:prstGeom>
          <a:blipFill>
            <a:blip r:embed="rId5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7ABAA0-3F68-7540-7924-55C382ED7A72}"/>
              </a:ext>
            </a:extLst>
          </p:cNvPr>
          <p:cNvSpPr/>
          <p:nvPr/>
        </p:nvSpPr>
        <p:spPr>
          <a:xfrm>
            <a:off x="4912360" y="1075663"/>
            <a:ext cx="1920240" cy="1808480"/>
          </a:xfrm>
          <a:prstGeom prst="ellipse">
            <a:avLst/>
          </a:prstGeom>
          <a:blipFill>
            <a:blip r:embed="rId6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523448-3F2F-3948-FE62-481E04228838}"/>
              </a:ext>
            </a:extLst>
          </p:cNvPr>
          <p:cNvSpPr/>
          <p:nvPr/>
        </p:nvSpPr>
        <p:spPr>
          <a:xfrm>
            <a:off x="4958080" y="4925645"/>
            <a:ext cx="1920240" cy="1808480"/>
          </a:xfrm>
          <a:prstGeom prst="ellipse">
            <a:avLst/>
          </a:prstGeom>
          <a:blipFill>
            <a:blip r:embed="rId7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3B02795-0009-F799-CBB0-AC1BF29E6ACC}"/>
              </a:ext>
            </a:extLst>
          </p:cNvPr>
          <p:cNvSpPr/>
          <p:nvPr/>
        </p:nvSpPr>
        <p:spPr>
          <a:xfrm>
            <a:off x="574040" y="3117165"/>
            <a:ext cx="1920240" cy="1808480"/>
          </a:xfrm>
          <a:prstGeom prst="ellipse">
            <a:avLst/>
          </a:prstGeom>
          <a:blipFill>
            <a:blip r:embed="rId8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3A9451-2284-FF87-7B3C-3D868338C2B5}"/>
              </a:ext>
            </a:extLst>
          </p:cNvPr>
          <p:cNvSpPr/>
          <p:nvPr/>
        </p:nvSpPr>
        <p:spPr>
          <a:xfrm>
            <a:off x="9441180" y="3117165"/>
            <a:ext cx="1920240" cy="1808480"/>
          </a:xfrm>
          <a:prstGeom prst="ellipse">
            <a:avLst/>
          </a:prstGeom>
          <a:blipFill>
            <a:blip r:embed="rId9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400913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E0B4C7-AE76-9248-B31E-F06A54BA0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5453A676-4D90-BEA3-C1E4-31E5AC8C52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98C224B6-C924-DC98-477B-EECC740BD7D3}"/>
              </a:ext>
            </a:extLst>
          </p:cNvPr>
          <p:cNvSpPr txBox="1"/>
          <p:nvPr/>
        </p:nvSpPr>
        <p:spPr>
          <a:xfrm>
            <a:off x="619760" y="-3065572"/>
            <a:ext cx="1111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600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SPACETOPIA: A HOME AWAY FROM HOME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AD71120-F366-2ACF-7A2A-FBB414D40071}"/>
              </a:ext>
            </a:extLst>
          </p:cNvPr>
          <p:cNvSpPr/>
          <p:nvPr/>
        </p:nvSpPr>
        <p:spPr>
          <a:xfrm>
            <a:off x="2880360" y="-2040597"/>
            <a:ext cx="1920240" cy="1808480"/>
          </a:xfrm>
          <a:prstGeom prst="ellipse">
            <a:avLst/>
          </a:prstGeom>
          <a:blipFill>
            <a:blip r:embed="rId3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3E8474-AA39-0265-7AFF-8A4623DC00EF}"/>
              </a:ext>
            </a:extLst>
          </p:cNvPr>
          <p:cNvSpPr/>
          <p:nvPr/>
        </p:nvSpPr>
        <p:spPr>
          <a:xfrm>
            <a:off x="8514080" y="-2187124"/>
            <a:ext cx="1920240" cy="1808480"/>
          </a:xfrm>
          <a:prstGeom prst="ellipse">
            <a:avLst/>
          </a:prstGeom>
          <a:blipFill>
            <a:blip r:embed="rId4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371A47-7B6A-1ACD-3A97-D081FED5D7DB}"/>
              </a:ext>
            </a:extLst>
          </p:cNvPr>
          <p:cNvSpPr/>
          <p:nvPr/>
        </p:nvSpPr>
        <p:spPr>
          <a:xfrm>
            <a:off x="543560" y="-2113861"/>
            <a:ext cx="1920240" cy="1808480"/>
          </a:xfrm>
          <a:prstGeom prst="ellipse">
            <a:avLst/>
          </a:prstGeom>
          <a:blipFill>
            <a:blip r:embed="rId5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156E322-D2B2-CE7F-7BEF-265F5306287E}"/>
              </a:ext>
            </a:extLst>
          </p:cNvPr>
          <p:cNvSpPr/>
          <p:nvPr/>
        </p:nvSpPr>
        <p:spPr>
          <a:xfrm>
            <a:off x="5217160" y="-2041502"/>
            <a:ext cx="1920240" cy="1808480"/>
          </a:xfrm>
          <a:prstGeom prst="ellipse">
            <a:avLst/>
          </a:prstGeom>
          <a:blipFill>
            <a:blip r:embed="rId6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12B04C8-207A-9F74-EB22-FC3AD96F4491}"/>
              </a:ext>
            </a:extLst>
          </p:cNvPr>
          <p:cNvSpPr/>
          <p:nvPr/>
        </p:nvSpPr>
        <p:spPr>
          <a:xfrm>
            <a:off x="12614812" y="-2945742"/>
            <a:ext cx="1920240" cy="1808480"/>
          </a:xfrm>
          <a:prstGeom prst="ellipse">
            <a:avLst/>
          </a:prstGeom>
          <a:blipFill>
            <a:blip r:embed="rId7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CCFACFC-45ED-0DC5-917D-5C5DD6324731}"/>
              </a:ext>
            </a:extLst>
          </p:cNvPr>
          <p:cNvSpPr/>
          <p:nvPr/>
        </p:nvSpPr>
        <p:spPr>
          <a:xfrm>
            <a:off x="-2753360" y="-610774"/>
            <a:ext cx="1920240" cy="1808480"/>
          </a:xfrm>
          <a:prstGeom prst="ellipse">
            <a:avLst/>
          </a:prstGeom>
          <a:blipFill>
            <a:blip r:embed="rId8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B10309E-7950-621D-F5FA-77FC7265D0E6}"/>
              </a:ext>
            </a:extLst>
          </p:cNvPr>
          <p:cNvSpPr/>
          <p:nvPr/>
        </p:nvSpPr>
        <p:spPr>
          <a:xfrm>
            <a:off x="312420" y="1003299"/>
            <a:ext cx="4488180" cy="4432301"/>
          </a:xfrm>
          <a:prstGeom prst="ellipse">
            <a:avLst/>
          </a:prstGeom>
          <a:blipFill>
            <a:blip r:embed="rId9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4D3E7294-C6B5-E2E7-684A-3E9669871374}"/>
              </a:ext>
            </a:extLst>
          </p:cNvPr>
          <p:cNvSpPr txBox="1"/>
          <p:nvPr/>
        </p:nvSpPr>
        <p:spPr>
          <a:xfrm>
            <a:off x="5794587" y="2186219"/>
            <a:ext cx="309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THE DEPOSIT</a:t>
            </a: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CE06CEBE-5112-6945-EDF5-F91C322FA869}"/>
              </a:ext>
            </a:extLst>
          </p:cNvPr>
          <p:cNvSpPr txBox="1"/>
          <p:nvPr/>
        </p:nvSpPr>
        <p:spPr>
          <a:xfrm>
            <a:off x="5794587" y="3016782"/>
            <a:ext cx="4639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The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deposit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is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used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for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storing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food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and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water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. Here,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we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have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all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sorts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of organic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food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that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helps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scientists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to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stay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healthy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and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energic. A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balanced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diet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is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perfect for a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long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voyage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on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Earth’s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orbit or in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space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056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D5946A-FED3-A466-19E5-80D050934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91A787CA-3B49-DE72-C6D3-40A61ED4F3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3968A2D4-8069-2CA1-29AD-7AF44A4BA4EF}"/>
              </a:ext>
            </a:extLst>
          </p:cNvPr>
          <p:cNvSpPr txBox="1"/>
          <p:nvPr/>
        </p:nvSpPr>
        <p:spPr>
          <a:xfrm>
            <a:off x="574040" y="331177"/>
            <a:ext cx="1111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600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SPACETOPIA: A HOME AWAY FROM HOME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55F1293-F8AE-97B8-F1D8-12F8CFA29783}"/>
              </a:ext>
            </a:extLst>
          </p:cNvPr>
          <p:cNvSpPr/>
          <p:nvPr/>
        </p:nvSpPr>
        <p:spPr>
          <a:xfrm>
            <a:off x="4912360" y="3008018"/>
            <a:ext cx="1920240" cy="1808480"/>
          </a:xfrm>
          <a:prstGeom prst="ellipse">
            <a:avLst/>
          </a:prstGeom>
          <a:blipFill>
            <a:blip r:embed="rId3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2C5A5B-2FBA-B225-87AC-101B11C3CC14}"/>
              </a:ext>
            </a:extLst>
          </p:cNvPr>
          <p:cNvSpPr/>
          <p:nvPr/>
        </p:nvSpPr>
        <p:spPr>
          <a:xfrm>
            <a:off x="7137400" y="3117165"/>
            <a:ext cx="1920240" cy="1808480"/>
          </a:xfrm>
          <a:prstGeom prst="ellipse">
            <a:avLst/>
          </a:prstGeom>
          <a:blipFill>
            <a:blip r:embed="rId4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C34546-28F9-6A09-FC44-43673AD100DC}"/>
              </a:ext>
            </a:extLst>
          </p:cNvPr>
          <p:cNvSpPr/>
          <p:nvPr/>
        </p:nvSpPr>
        <p:spPr>
          <a:xfrm>
            <a:off x="2799080" y="3073400"/>
            <a:ext cx="1920240" cy="1808480"/>
          </a:xfrm>
          <a:prstGeom prst="ellipse">
            <a:avLst/>
          </a:prstGeom>
          <a:blipFill>
            <a:blip r:embed="rId5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405AF3-4504-0F3D-8DF6-3E3BDB013FCC}"/>
              </a:ext>
            </a:extLst>
          </p:cNvPr>
          <p:cNvSpPr/>
          <p:nvPr/>
        </p:nvSpPr>
        <p:spPr>
          <a:xfrm>
            <a:off x="4912360" y="1075663"/>
            <a:ext cx="1920240" cy="1808480"/>
          </a:xfrm>
          <a:prstGeom prst="ellipse">
            <a:avLst/>
          </a:prstGeom>
          <a:blipFill>
            <a:blip r:embed="rId6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951EDF-12B6-5B06-FF52-04CD615AE9CB}"/>
              </a:ext>
            </a:extLst>
          </p:cNvPr>
          <p:cNvSpPr/>
          <p:nvPr/>
        </p:nvSpPr>
        <p:spPr>
          <a:xfrm>
            <a:off x="4958080" y="4925645"/>
            <a:ext cx="1920240" cy="1808480"/>
          </a:xfrm>
          <a:prstGeom prst="ellipse">
            <a:avLst/>
          </a:prstGeom>
          <a:blipFill>
            <a:blip r:embed="rId7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F8D640C-884B-B2C6-C0ED-BDE19F08CF82}"/>
              </a:ext>
            </a:extLst>
          </p:cNvPr>
          <p:cNvSpPr/>
          <p:nvPr/>
        </p:nvSpPr>
        <p:spPr>
          <a:xfrm>
            <a:off x="574040" y="3117165"/>
            <a:ext cx="1920240" cy="1808480"/>
          </a:xfrm>
          <a:prstGeom prst="ellipse">
            <a:avLst/>
          </a:prstGeom>
          <a:blipFill>
            <a:blip r:embed="rId8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AD34F3-287C-1A95-EEDE-7D1F325CF904}"/>
              </a:ext>
            </a:extLst>
          </p:cNvPr>
          <p:cNvSpPr/>
          <p:nvPr/>
        </p:nvSpPr>
        <p:spPr>
          <a:xfrm>
            <a:off x="9441180" y="3117165"/>
            <a:ext cx="1920240" cy="1808480"/>
          </a:xfrm>
          <a:prstGeom prst="ellipse">
            <a:avLst/>
          </a:prstGeom>
          <a:blipFill>
            <a:blip r:embed="rId9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052992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E1BEC6-AD9E-986A-E98B-6F4ADA73F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F39D43C6-B367-EE8D-3CF2-318B158FF6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sz="3200" dirty="0">
              <a:latin typeface="Cooper Black" panose="0208090404030B020404" pitchFamily="18" charset="0"/>
            </a:endParaRP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CFC51351-E770-52D4-DEEB-417E308ACC92}"/>
              </a:ext>
            </a:extLst>
          </p:cNvPr>
          <p:cNvSpPr txBox="1"/>
          <p:nvPr/>
        </p:nvSpPr>
        <p:spPr>
          <a:xfrm>
            <a:off x="5249332" y="-2139657"/>
            <a:ext cx="1111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600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SPACETOPIA: A HOME AWAY FROM HOME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4F2DEB-546B-418E-7CB1-3DEB7AA396F5}"/>
              </a:ext>
            </a:extLst>
          </p:cNvPr>
          <p:cNvSpPr/>
          <p:nvPr/>
        </p:nvSpPr>
        <p:spPr>
          <a:xfrm>
            <a:off x="4958080" y="-2139657"/>
            <a:ext cx="1920240" cy="1808480"/>
          </a:xfrm>
          <a:prstGeom prst="ellipse">
            <a:avLst/>
          </a:prstGeom>
          <a:blipFill>
            <a:blip r:embed="rId3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964EEA-CDCE-B6A0-DC77-8C74D43EABE4}"/>
              </a:ext>
            </a:extLst>
          </p:cNvPr>
          <p:cNvSpPr/>
          <p:nvPr/>
        </p:nvSpPr>
        <p:spPr>
          <a:xfrm>
            <a:off x="8339666" y="7989766"/>
            <a:ext cx="1920240" cy="1808480"/>
          </a:xfrm>
          <a:prstGeom prst="ellipse">
            <a:avLst/>
          </a:prstGeom>
          <a:blipFill>
            <a:blip r:embed="rId4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17C749-F822-2403-6D13-6A6E94FF8BD3}"/>
              </a:ext>
            </a:extLst>
          </p:cNvPr>
          <p:cNvSpPr/>
          <p:nvPr/>
        </p:nvSpPr>
        <p:spPr>
          <a:xfrm>
            <a:off x="2494280" y="-2139657"/>
            <a:ext cx="1920240" cy="1808480"/>
          </a:xfrm>
          <a:prstGeom prst="ellipse">
            <a:avLst/>
          </a:prstGeom>
          <a:blipFill>
            <a:blip r:embed="rId5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8565D49-4742-DC31-6D02-383573C45C00}"/>
              </a:ext>
            </a:extLst>
          </p:cNvPr>
          <p:cNvSpPr/>
          <p:nvPr/>
        </p:nvSpPr>
        <p:spPr>
          <a:xfrm>
            <a:off x="387772" y="1433275"/>
            <a:ext cx="4026747" cy="4070057"/>
          </a:xfrm>
          <a:prstGeom prst="ellipse">
            <a:avLst/>
          </a:prstGeom>
          <a:blipFill>
            <a:blip r:embed="rId6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5760C4-78AF-CE7B-E01A-6A1022AFAA75}"/>
              </a:ext>
            </a:extLst>
          </p:cNvPr>
          <p:cNvSpPr/>
          <p:nvPr/>
        </p:nvSpPr>
        <p:spPr>
          <a:xfrm>
            <a:off x="5872480" y="8093417"/>
            <a:ext cx="1920240" cy="1808480"/>
          </a:xfrm>
          <a:prstGeom prst="ellipse">
            <a:avLst/>
          </a:prstGeom>
          <a:blipFill>
            <a:blip r:embed="rId7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98C8783-F8CD-7020-BB81-7931AB2473BC}"/>
              </a:ext>
            </a:extLst>
          </p:cNvPr>
          <p:cNvSpPr/>
          <p:nvPr/>
        </p:nvSpPr>
        <p:spPr>
          <a:xfrm>
            <a:off x="-1920240" y="-2139657"/>
            <a:ext cx="1920240" cy="1808480"/>
          </a:xfrm>
          <a:prstGeom prst="ellipse">
            <a:avLst/>
          </a:prstGeom>
          <a:blipFill>
            <a:blip r:embed="rId8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989445-BD9D-2367-E2B5-37CA59967D42}"/>
              </a:ext>
            </a:extLst>
          </p:cNvPr>
          <p:cNvSpPr/>
          <p:nvPr/>
        </p:nvSpPr>
        <p:spPr>
          <a:xfrm>
            <a:off x="10806852" y="7189177"/>
            <a:ext cx="1920240" cy="1808480"/>
          </a:xfrm>
          <a:prstGeom prst="ellipse">
            <a:avLst/>
          </a:prstGeom>
          <a:blipFill>
            <a:blip r:embed="rId9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124B7B90-C5B8-D79D-7758-2C65FC272514}"/>
              </a:ext>
            </a:extLst>
          </p:cNvPr>
          <p:cNvSpPr txBox="1"/>
          <p:nvPr/>
        </p:nvSpPr>
        <p:spPr>
          <a:xfrm>
            <a:off x="4907280" y="1346998"/>
            <a:ext cx="4631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THE GYM</a:t>
            </a:r>
          </a:p>
        </p:txBody>
      </p:sp>
      <p:sp>
        <p:nvSpPr>
          <p:cNvPr id="13" name="CasetăText 12">
            <a:extLst>
              <a:ext uri="{FF2B5EF4-FFF2-40B4-BE49-F238E27FC236}">
                <a16:creationId xmlns:a16="http://schemas.microsoft.com/office/drawing/2014/main" id="{17AAA139-4A4B-CDC1-D98F-2AD17F7EDD6C}"/>
              </a:ext>
            </a:extLst>
          </p:cNvPr>
          <p:cNvSpPr txBox="1"/>
          <p:nvPr/>
        </p:nvSpPr>
        <p:spPr>
          <a:xfrm>
            <a:off x="4907280" y="1970762"/>
            <a:ext cx="45550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The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gym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is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mandatory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for a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healthy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lifestyle in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space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.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Many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astronauts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have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reported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different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symptoms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after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staying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for a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long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time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in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spaceships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. For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this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reason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, NASA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published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a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book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,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where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they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mention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necessary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exercises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for a fit lifestyle. For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example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, a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crew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between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4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and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6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members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should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exercise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daily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for 2h,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focusing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on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aerobics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and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pilates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.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These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exercises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make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their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bodies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resistent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to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the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influences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in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space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. The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gym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also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provides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a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bathroom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,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with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  <a:r>
              <a:rPr lang="ro-RO" dirty="0" err="1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showers</a:t>
            </a:r>
            <a:r>
              <a:rPr lang="ro-RO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36232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819A25-2EB8-EA5F-2D98-4D6D5DC1E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>
            <a:extLst>
              <a:ext uri="{FF2B5EF4-FFF2-40B4-BE49-F238E27FC236}">
                <a16:creationId xmlns:a16="http://schemas.microsoft.com/office/drawing/2014/main" id="{C402BE4D-C3D5-7523-EE2E-BEB93A16E7E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2216FCBC-8048-6E18-37BB-5C67123D0755}"/>
              </a:ext>
            </a:extLst>
          </p:cNvPr>
          <p:cNvSpPr txBox="1"/>
          <p:nvPr/>
        </p:nvSpPr>
        <p:spPr>
          <a:xfrm>
            <a:off x="574040" y="331177"/>
            <a:ext cx="1111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3600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SPACETOPIA: A HOME AWAY FROM HOME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5B384F-77ED-DBB9-C54D-2023C3BDAEC5}"/>
              </a:ext>
            </a:extLst>
          </p:cNvPr>
          <p:cNvSpPr/>
          <p:nvPr/>
        </p:nvSpPr>
        <p:spPr>
          <a:xfrm>
            <a:off x="4912360" y="3008018"/>
            <a:ext cx="1920240" cy="1808480"/>
          </a:xfrm>
          <a:prstGeom prst="ellipse">
            <a:avLst/>
          </a:prstGeom>
          <a:blipFill>
            <a:blip r:embed="rId3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F7127B-BA01-85C1-9F54-9E1F66D26C44}"/>
              </a:ext>
            </a:extLst>
          </p:cNvPr>
          <p:cNvSpPr/>
          <p:nvPr/>
        </p:nvSpPr>
        <p:spPr>
          <a:xfrm>
            <a:off x="7137400" y="3117165"/>
            <a:ext cx="1920240" cy="1808480"/>
          </a:xfrm>
          <a:prstGeom prst="ellipse">
            <a:avLst/>
          </a:prstGeom>
          <a:blipFill>
            <a:blip r:embed="rId4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C34FEF-F7BB-BA0F-0445-D11DE8633D1B}"/>
              </a:ext>
            </a:extLst>
          </p:cNvPr>
          <p:cNvSpPr/>
          <p:nvPr/>
        </p:nvSpPr>
        <p:spPr>
          <a:xfrm>
            <a:off x="2799080" y="3073400"/>
            <a:ext cx="1920240" cy="1808480"/>
          </a:xfrm>
          <a:prstGeom prst="ellipse">
            <a:avLst/>
          </a:prstGeom>
          <a:blipFill>
            <a:blip r:embed="rId5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9378411-0A33-E734-9742-4CA76F28EA7E}"/>
              </a:ext>
            </a:extLst>
          </p:cNvPr>
          <p:cNvSpPr/>
          <p:nvPr/>
        </p:nvSpPr>
        <p:spPr>
          <a:xfrm>
            <a:off x="4912360" y="1075663"/>
            <a:ext cx="1920240" cy="1808480"/>
          </a:xfrm>
          <a:prstGeom prst="ellipse">
            <a:avLst/>
          </a:prstGeom>
          <a:blipFill>
            <a:blip r:embed="rId6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647FC62-06C5-EC93-4DF1-98F3B98B5887}"/>
              </a:ext>
            </a:extLst>
          </p:cNvPr>
          <p:cNvSpPr/>
          <p:nvPr/>
        </p:nvSpPr>
        <p:spPr>
          <a:xfrm>
            <a:off x="4958080" y="4925645"/>
            <a:ext cx="1920240" cy="1808480"/>
          </a:xfrm>
          <a:prstGeom prst="ellipse">
            <a:avLst/>
          </a:prstGeom>
          <a:blipFill>
            <a:blip r:embed="rId7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D7EA16E-2F63-5DB3-E786-6CE1B7431EC0}"/>
              </a:ext>
            </a:extLst>
          </p:cNvPr>
          <p:cNvSpPr/>
          <p:nvPr/>
        </p:nvSpPr>
        <p:spPr>
          <a:xfrm>
            <a:off x="574040" y="3117165"/>
            <a:ext cx="1920240" cy="1808480"/>
          </a:xfrm>
          <a:prstGeom prst="ellipse">
            <a:avLst/>
          </a:prstGeom>
          <a:blipFill>
            <a:blip r:embed="rId8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A22E5D7-B160-168E-FF50-2079E3278C28}"/>
              </a:ext>
            </a:extLst>
          </p:cNvPr>
          <p:cNvSpPr/>
          <p:nvPr/>
        </p:nvSpPr>
        <p:spPr>
          <a:xfrm>
            <a:off x="9441180" y="3117165"/>
            <a:ext cx="1920240" cy="1808480"/>
          </a:xfrm>
          <a:prstGeom prst="ellipse">
            <a:avLst/>
          </a:prstGeom>
          <a:blipFill>
            <a:blip r:embed="rId9">
              <a:alphaModFix amt="60000"/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62736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670</Words>
  <Application>Microsoft Office PowerPoint</Application>
  <PresentationFormat>Ecran lat</PresentationFormat>
  <Paragraphs>44</Paragraphs>
  <Slides>24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Cooper Black</vt:lpstr>
      <vt:lpstr>Temă Office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Theodor-Stefan Lazarescu</dc:creator>
  <cp:lastModifiedBy>Theodor-Stefan Lazarescu</cp:lastModifiedBy>
  <cp:revision>4</cp:revision>
  <dcterms:created xsi:type="dcterms:W3CDTF">2025-10-04T08:46:27Z</dcterms:created>
  <dcterms:modified xsi:type="dcterms:W3CDTF">2025-10-05T07:59:32Z</dcterms:modified>
</cp:coreProperties>
</file>