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106" r:id="rId2"/>
    <p:sldId id="1011" r:id="rId3"/>
    <p:sldId id="1123" r:id="rId4"/>
    <p:sldId id="1127" r:id="rId5"/>
    <p:sldId id="1126" r:id="rId6"/>
    <p:sldId id="1128" r:id="rId7"/>
    <p:sldId id="1129" r:id="rId8"/>
    <p:sldId id="1130" r:id="rId9"/>
    <p:sldId id="1131" r:id="rId10"/>
    <p:sldId id="1132" r:id="rId11"/>
    <p:sldId id="1133" r:id="rId12"/>
    <p:sldId id="1134" r:id="rId13"/>
    <p:sldId id="1135" r:id="rId14"/>
    <p:sldId id="1136" r:id="rId15"/>
    <p:sldId id="1124" r:id="rId16"/>
    <p:sldId id="1107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58B"/>
    <a:srgbClr val="D13B40"/>
    <a:srgbClr val="F89933"/>
    <a:srgbClr val="4EC6A5"/>
    <a:srgbClr val="247893"/>
    <a:srgbClr val="FFBF26"/>
    <a:srgbClr val="022CFF"/>
    <a:srgbClr val="4C6AFF"/>
    <a:srgbClr val="001490"/>
    <a:srgbClr val="050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7" autoAdjust="0"/>
    <p:restoredTop sz="86406" autoAdjust="0"/>
  </p:normalViewPr>
  <p:slideViewPr>
    <p:cSldViewPr>
      <p:cViewPr varScale="1">
        <p:scale>
          <a:sx n="126" d="100"/>
          <a:sy n="126" d="100"/>
        </p:scale>
        <p:origin x="216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8C718-2775-1246-B10C-704F7F00C30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5A4578D9-237C-334E-90A7-E25361447E99}">
      <dgm:prSet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To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evaluate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both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HW/SW security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solutions</a:t>
          </a:r>
          <a:endParaRPr lang="it-IT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2043DF7-1F15-954B-BC66-4E2C13F300F0}" type="parTrans" cxnId="{2B6BDAC1-927E-AF4B-AB87-FE30D143C054}">
      <dgm:prSet/>
      <dgm:spPr/>
      <dgm:t>
        <a:bodyPr/>
        <a:lstStyle/>
        <a:p>
          <a:endParaRPr lang="it-IT"/>
        </a:p>
      </dgm:t>
    </dgm:pt>
    <dgm:pt modelId="{01D71B4B-7A77-2D4C-9BFA-F443908CECD8}" type="sibTrans" cxnId="{2B6BDAC1-927E-AF4B-AB87-FE30D143C054}">
      <dgm:prSet/>
      <dgm:spPr/>
      <dgm:t>
        <a:bodyPr/>
        <a:lstStyle/>
        <a:p>
          <a:endParaRPr lang="it-IT"/>
        </a:p>
      </dgm:t>
    </dgm:pt>
    <dgm:pt modelId="{683998B0-36B8-3B46-AD55-2231586B76FE}">
      <dgm:prSet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Open-source design</a:t>
          </a:r>
        </a:p>
      </dgm:t>
    </dgm:pt>
    <dgm:pt modelId="{A9EADE57-6191-FE4F-BA20-A7DCD1C16EA1}" type="parTrans" cxnId="{05EE03D9-C39E-4941-A95E-8CBA2AC23C6D}">
      <dgm:prSet/>
      <dgm:spPr/>
      <dgm:t>
        <a:bodyPr/>
        <a:lstStyle/>
        <a:p>
          <a:endParaRPr lang="it-IT"/>
        </a:p>
      </dgm:t>
    </dgm:pt>
    <dgm:pt modelId="{8CE65732-0CED-F849-98BB-41AEFC2EF3AC}" type="sibTrans" cxnId="{05EE03D9-C39E-4941-A95E-8CBA2AC23C6D}">
      <dgm:prSet/>
      <dgm:spPr/>
      <dgm:t>
        <a:bodyPr/>
        <a:lstStyle/>
        <a:p>
          <a:endParaRPr lang="it-IT"/>
        </a:p>
      </dgm:t>
    </dgm:pt>
    <dgm:pt modelId="{DD0447C5-17E8-6443-8B51-7F12BC0A9029}">
      <dgm:prSet/>
      <dgm:spPr/>
      <dgm:t>
        <a:bodyPr/>
        <a:lstStyle/>
        <a:p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customizable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starting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from the core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itself</a:t>
          </a:r>
          <a:endParaRPr lang="it-IT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28C79EF-50A5-6C49-8DF1-419428CBED1D}" type="parTrans" cxnId="{02E7E7CF-6B8F-C74F-9891-4F0C524BA2C9}">
      <dgm:prSet/>
      <dgm:spPr/>
      <dgm:t>
        <a:bodyPr/>
        <a:lstStyle/>
        <a:p>
          <a:endParaRPr lang="it-IT"/>
        </a:p>
      </dgm:t>
    </dgm:pt>
    <dgm:pt modelId="{3B119766-799C-8841-AD63-9DB1567510B3}" type="sibTrans" cxnId="{02E7E7CF-6B8F-C74F-9891-4F0C524BA2C9}">
      <dgm:prSet/>
      <dgm:spPr/>
      <dgm:t>
        <a:bodyPr/>
        <a:lstStyle/>
        <a:p>
          <a:endParaRPr lang="it-IT"/>
        </a:p>
      </dgm:t>
    </dgm:pt>
    <dgm:pt modelId="{D72FD44C-007A-E647-AE21-424B5F194AE3}">
      <dgm:prSet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Open-source ISA</a:t>
          </a:r>
        </a:p>
      </dgm:t>
    </dgm:pt>
    <dgm:pt modelId="{F7E32641-265D-8448-BDCE-7815EAEC9B5C}" type="parTrans" cxnId="{F024B36A-779C-2F48-B1CA-D29EB67A63E5}">
      <dgm:prSet/>
      <dgm:spPr/>
      <dgm:t>
        <a:bodyPr/>
        <a:lstStyle/>
        <a:p>
          <a:endParaRPr lang="it-IT"/>
        </a:p>
      </dgm:t>
    </dgm:pt>
    <dgm:pt modelId="{BE0D0A2B-F39E-D94B-87E2-55282076FBB6}" type="sibTrans" cxnId="{F024B36A-779C-2F48-B1CA-D29EB67A63E5}">
      <dgm:prSet/>
      <dgm:spPr/>
      <dgm:t>
        <a:bodyPr/>
        <a:lstStyle/>
        <a:p>
          <a:endParaRPr lang="it-IT"/>
        </a:p>
      </dgm:t>
    </dgm:pt>
    <dgm:pt modelId="{B028D9D2-1356-D04F-A8AA-73D1BE9FC1DE}">
      <dgm:prSet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Simple</a:t>
          </a:r>
        </a:p>
      </dgm:t>
    </dgm:pt>
    <dgm:pt modelId="{6E2AD771-8E15-C64F-AD23-4DDC18F56499}" type="parTrans" cxnId="{17661224-455E-4F46-B06A-D555946849B0}">
      <dgm:prSet/>
      <dgm:spPr/>
      <dgm:t>
        <a:bodyPr/>
        <a:lstStyle/>
        <a:p>
          <a:endParaRPr lang="it-IT"/>
        </a:p>
      </dgm:t>
    </dgm:pt>
    <dgm:pt modelId="{DC146112-B26D-EC42-9272-0BD73568867C}" type="sibTrans" cxnId="{17661224-455E-4F46-B06A-D555946849B0}">
      <dgm:prSet/>
      <dgm:spPr/>
      <dgm:t>
        <a:bodyPr/>
        <a:lstStyle/>
        <a:p>
          <a:endParaRPr lang="it-IT"/>
        </a:p>
      </dgm:t>
    </dgm:pt>
    <dgm:pt modelId="{7C05793B-EE0B-F545-964E-25BB3F589884}">
      <dgm:prSet/>
      <dgm:spPr/>
      <dgm:t>
        <a:bodyPr/>
        <a:lstStyle/>
        <a:p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Supported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by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popular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software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toolchain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, e.g., GNU GCC</a:t>
          </a:r>
        </a:p>
      </dgm:t>
    </dgm:pt>
    <dgm:pt modelId="{572F51E8-93DE-7548-9726-00BFBEE1CB68}" type="parTrans" cxnId="{14784488-F0BE-B148-95ED-6E90EC00534C}">
      <dgm:prSet/>
      <dgm:spPr/>
      <dgm:t>
        <a:bodyPr/>
        <a:lstStyle/>
        <a:p>
          <a:endParaRPr lang="it-IT"/>
        </a:p>
      </dgm:t>
    </dgm:pt>
    <dgm:pt modelId="{607EF69C-5A03-0747-9D15-B8E612065482}" type="sibTrans" cxnId="{14784488-F0BE-B148-95ED-6E90EC00534C}">
      <dgm:prSet/>
      <dgm:spPr/>
      <dgm:t>
        <a:bodyPr/>
        <a:lstStyle/>
        <a:p>
          <a:endParaRPr lang="it-IT"/>
        </a:p>
      </dgm:t>
    </dgm:pt>
    <dgm:pt modelId="{5FAE7A9A-955D-8645-A65E-AE83E4643610}">
      <dgm:prSet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RISC-V ISA</a:t>
          </a:r>
        </a:p>
      </dgm:t>
    </dgm:pt>
    <dgm:pt modelId="{4895CC3C-EE29-614E-B48A-178D8CD0C3B2}" type="parTrans" cxnId="{52E83395-06A5-FD43-B904-DDE40673B543}">
      <dgm:prSet/>
      <dgm:spPr/>
      <dgm:t>
        <a:bodyPr/>
        <a:lstStyle/>
        <a:p>
          <a:endParaRPr lang="it-IT"/>
        </a:p>
      </dgm:t>
    </dgm:pt>
    <dgm:pt modelId="{133B5A04-C4FD-5F46-818D-15CF69659E95}" type="sibTrans" cxnId="{52E83395-06A5-FD43-B904-DDE40673B543}">
      <dgm:prSet/>
      <dgm:spPr/>
      <dgm:t>
        <a:bodyPr/>
        <a:lstStyle/>
        <a:p>
          <a:endParaRPr lang="it-IT"/>
        </a:p>
      </dgm:t>
    </dgm:pt>
    <dgm:pt modelId="{D58AFC22-3CB8-DB4E-B931-BB69B1EFAB0B}">
      <dgm:prSet/>
      <dgm:spPr/>
      <dgm:t>
        <a:bodyPr/>
        <a:lstStyle/>
        <a:p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Synthesizable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on FPGA</a:t>
          </a:r>
        </a:p>
      </dgm:t>
    </dgm:pt>
    <dgm:pt modelId="{118BBA3D-8ABF-5248-A68E-F18D1ABB6108}" type="parTrans" cxnId="{5D061794-0DEE-5B47-89E9-EDB45D5397C7}">
      <dgm:prSet/>
      <dgm:spPr/>
      <dgm:t>
        <a:bodyPr/>
        <a:lstStyle/>
        <a:p>
          <a:endParaRPr lang="it-IT"/>
        </a:p>
      </dgm:t>
    </dgm:pt>
    <dgm:pt modelId="{3A65753E-AD36-0D40-A0DF-6C6FD8376FAB}" type="sibTrans" cxnId="{5D061794-0DEE-5B47-89E9-EDB45D5397C7}">
      <dgm:prSet/>
      <dgm:spPr/>
      <dgm:t>
        <a:bodyPr/>
        <a:lstStyle/>
        <a:p>
          <a:endParaRPr lang="it-IT"/>
        </a:p>
      </dgm:t>
    </dgm:pt>
    <dgm:pt modelId="{96787621-C230-FB49-894E-729A1C9041FC}" type="pres">
      <dgm:prSet presAssocID="{1828C718-2775-1246-B10C-704F7F00C305}" presName="Name0" presStyleCnt="0">
        <dgm:presLayoutVars>
          <dgm:dir/>
          <dgm:resizeHandles val="exact"/>
        </dgm:presLayoutVars>
      </dgm:prSet>
      <dgm:spPr/>
    </dgm:pt>
    <dgm:pt modelId="{249AF00F-444F-0940-B58A-DC27841CD500}" type="pres">
      <dgm:prSet presAssocID="{5A4578D9-237C-334E-90A7-E25361447E99}" presName="node" presStyleLbl="node1" presStyleIdx="0" presStyleCnt="4">
        <dgm:presLayoutVars>
          <dgm:bulletEnabled val="1"/>
        </dgm:presLayoutVars>
      </dgm:prSet>
      <dgm:spPr/>
    </dgm:pt>
    <dgm:pt modelId="{CC03E504-D79E-404D-8601-F5A2A92968CF}" type="pres">
      <dgm:prSet presAssocID="{01D71B4B-7A77-2D4C-9BFA-F443908CECD8}" presName="sibTrans" presStyleLbl="sibTrans2D1" presStyleIdx="0" presStyleCnt="3"/>
      <dgm:spPr/>
    </dgm:pt>
    <dgm:pt modelId="{A45C7222-B77C-A94C-8C80-3CFDDC79DDBF}" type="pres">
      <dgm:prSet presAssocID="{01D71B4B-7A77-2D4C-9BFA-F443908CECD8}" presName="connectorText" presStyleLbl="sibTrans2D1" presStyleIdx="0" presStyleCnt="3"/>
      <dgm:spPr/>
    </dgm:pt>
    <dgm:pt modelId="{B94B5992-0AEA-FE47-8F59-15DBB7BA7B08}" type="pres">
      <dgm:prSet presAssocID="{683998B0-36B8-3B46-AD55-2231586B76FE}" presName="node" presStyleLbl="node1" presStyleIdx="1" presStyleCnt="4">
        <dgm:presLayoutVars>
          <dgm:bulletEnabled val="1"/>
        </dgm:presLayoutVars>
      </dgm:prSet>
      <dgm:spPr/>
    </dgm:pt>
    <dgm:pt modelId="{A211268F-AAAE-E844-BF55-D38762214537}" type="pres">
      <dgm:prSet presAssocID="{8CE65732-0CED-F849-98BB-41AEFC2EF3AC}" presName="sibTrans" presStyleLbl="sibTrans2D1" presStyleIdx="1" presStyleCnt="3"/>
      <dgm:spPr/>
    </dgm:pt>
    <dgm:pt modelId="{0AFAEA63-9729-5C47-8A54-8A5A34E55AED}" type="pres">
      <dgm:prSet presAssocID="{8CE65732-0CED-F849-98BB-41AEFC2EF3AC}" presName="connectorText" presStyleLbl="sibTrans2D1" presStyleIdx="1" presStyleCnt="3"/>
      <dgm:spPr/>
    </dgm:pt>
    <dgm:pt modelId="{DBAECA17-5327-5543-B884-A6834F6FA60D}" type="pres">
      <dgm:prSet presAssocID="{D72FD44C-007A-E647-AE21-424B5F194AE3}" presName="node" presStyleLbl="node1" presStyleIdx="2" presStyleCnt="4">
        <dgm:presLayoutVars>
          <dgm:bulletEnabled val="1"/>
        </dgm:presLayoutVars>
      </dgm:prSet>
      <dgm:spPr/>
    </dgm:pt>
    <dgm:pt modelId="{D6C50054-657B-4045-9BDD-ED579AD9F5BC}" type="pres">
      <dgm:prSet presAssocID="{BE0D0A2B-F39E-D94B-87E2-55282076FBB6}" presName="sibTrans" presStyleLbl="sibTrans2D1" presStyleIdx="2" presStyleCnt="3"/>
      <dgm:spPr/>
    </dgm:pt>
    <dgm:pt modelId="{EC2E3EB6-6664-0E43-BBEF-9B97AE5CEAD2}" type="pres">
      <dgm:prSet presAssocID="{BE0D0A2B-F39E-D94B-87E2-55282076FBB6}" presName="connectorText" presStyleLbl="sibTrans2D1" presStyleIdx="2" presStyleCnt="3"/>
      <dgm:spPr/>
    </dgm:pt>
    <dgm:pt modelId="{14B99605-70F0-B64C-96C4-05A3D5193501}" type="pres">
      <dgm:prSet presAssocID="{5FAE7A9A-955D-8645-A65E-AE83E4643610}" presName="node" presStyleLbl="node1" presStyleIdx="3" presStyleCnt="4">
        <dgm:presLayoutVars>
          <dgm:bulletEnabled val="1"/>
        </dgm:presLayoutVars>
      </dgm:prSet>
      <dgm:spPr/>
    </dgm:pt>
  </dgm:ptLst>
  <dgm:cxnLst>
    <dgm:cxn modelId="{ECF48718-DEB7-4746-98AE-FBB87877DB95}" type="presOf" srcId="{D58AFC22-3CB8-DB4E-B931-BB69B1EFAB0B}" destId="{B94B5992-0AEA-FE47-8F59-15DBB7BA7B08}" srcOrd="0" destOrd="2" presId="urn:microsoft.com/office/officeart/2005/8/layout/process1"/>
    <dgm:cxn modelId="{17661224-455E-4F46-B06A-D555946849B0}" srcId="{D72FD44C-007A-E647-AE21-424B5F194AE3}" destId="{B028D9D2-1356-D04F-A8AA-73D1BE9FC1DE}" srcOrd="0" destOrd="0" parTransId="{6E2AD771-8E15-C64F-AD23-4DDC18F56499}" sibTransId="{DC146112-B26D-EC42-9272-0BD73568867C}"/>
    <dgm:cxn modelId="{9B024B3F-19CC-AB4D-87D5-4123038F7570}" type="presOf" srcId="{01D71B4B-7A77-2D4C-9BFA-F443908CECD8}" destId="{CC03E504-D79E-404D-8601-F5A2A92968CF}" srcOrd="0" destOrd="0" presId="urn:microsoft.com/office/officeart/2005/8/layout/process1"/>
    <dgm:cxn modelId="{0EE4EB3F-7C78-A340-9C18-6BED07695FA3}" type="presOf" srcId="{683998B0-36B8-3B46-AD55-2231586B76FE}" destId="{B94B5992-0AEA-FE47-8F59-15DBB7BA7B08}" srcOrd="0" destOrd="0" presId="urn:microsoft.com/office/officeart/2005/8/layout/process1"/>
    <dgm:cxn modelId="{66B78D4A-D6A4-BA43-BB07-282ACD738430}" type="presOf" srcId="{5FAE7A9A-955D-8645-A65E-AE83E4643610}" destId="{14B99605-70F0-B64C-96C4-05A3D5193501}" srcOrd="0" destOrd="0" presId="urn:microsoft.com/office/officeart/2005/8/layout/process1"/>
    <dgm:cxn modelId="{FD2C044E-00B5-3E44-A5B3-D6168AF3D76E}" type="presOf" srcId="{01D71B4B-7A77-2D4C-9BFA-F443908CECD8}" destId="{A45C7222-B77C-A94C-8C80-3CFDDC79DDBF}" srcOrd="1" destOrd="0" presId="urn:microsoft.com/office/officeart/2005/8/layout/process1"/>
    <dgm:cxn modelId="{E2793C54-933D-AE4F-B57A-0ADA65D136B3}" type="presOf" srcId="{BE0D0A2B-F39E-D94B-87E2-55282076FBB6}" destId="{EC2E3EB6-6664-0E43-BBEF-9B97AE5CEAD2}" srcOrd="1" destOrd="0" presId="urn:microsoft.com/office/officeart/2005/8/layout/process1"/>
    <dgm:cxn modelId="{F024B36A-779C-2F48-B1CA-D29EB67A63E5}" srcId="{1828C718-2775-1246-B10C-704F7F00C305}" destId="{D72FD44C-007A-E647-AE21-424B5F194AE3}" srcOrd="2" destOrd="0" parTransId="{F7E32641-265D-8448-BDCE-7815EAEC9B5C}" sibTransId="{BE0D0A2B-F39E-D94B-87E2-55282076FBB6}"/>
    <dgm:cxn modelId="{5306F082-A312-C345-9E84-F76592C853D7}" type="presOf" srcId="{D72FD44C-007A-E647-AE21-424B5F194AE3}" destId="{DBAECA17-5327-5543-B884-A6834F6FA60D}" srcOrd="0" destOrd="0" presId="urn:microsoft.com/office/officeart/2005/8/layout/process1"/>
    <dgm:cxn modelId="{14784488-F0BE-B148-95ED-6E90EC00534C}" srcId="{D72FD44C-007A-E647-AE21-424B5F194AE3}" destId="{7C05793B-EE0B-F545-964E-25BB3F589884}" srcOrd="1" destOrd="0" parTransId="{572F51E8-93DE-7548-9726-00BFBEE1CB68}" sibTransId="{607EF69C-5A03-0747-9D15-B8E612065482}"/>
    <dgm:cxn modelId="{5D061794-0DEE-5B47-89E9-EDB45D5397C7}" srcId="{683998B0-36B8-3B46-AD55-2231586B76FE}" destId="{D58AFC22-3CB8-DB4E-B931-BB69B1EFAB0B}" srcOrd="1" destOrd="0" parTransId="{118BBA3D-8ABF-5248-A68E-F18D1ABB6108}" sibTransId="{3A65753E-AD36-0D40-A0DF-6C6FD8376FAB}"/>
    <dgm:cxn modelId="{52E83395-06A5-FD43-B904-DDE40673B543}" srcId="{1828C718-2775-1246-B10C-704F7F00C305}" destId="{5FAE7A9A-955D-8645-A65E-AE83E4643610}" srcOrd="3" destOrd="0" parTransId="{4895CC3C-EE29-614E-B48A-178D8CD0C3B2}" sibTransId="{133B5A04-C4FD-5F46-818D-15CF69659E95}"/>
    <dgm:cxn modelId="{A5F3149D-CC33-B941-B5DB-5E653E2595B2}" type="presOf" srcId="{8CE65732-0CED-F849-98BB-41AEFC2EF3AC}" destId="{0AFAEA63-9729-5C47-8A54-8A5A34E55AED}" srcOrd="1" destOrd="0" presId="urn:microsoft.com/office/officeart/2005/8/layout/process1"/>
    <dgm:cxn modelId="{2B6BDAC1-927E-AF4B-AB87-FE30D143C054}" srcId="{1828C718-2775-1246-B10C-704F7F00C305}" destId="{5A4578D9-237C-334E-90A7-E25361447E99}" srcOrd="0" destOrd="0" parTransId="{D2043DF7-1F15-954B-BC66-4E2C13F300F0}" sibTransId="{01D71B4B-7A77-2D4C-9BFA-F443908CECD8}"/>
    <dgm:cxn modelId="{FEC4ECC4-D10E-494A-9517-CAA777C6BB04}" type="presOf" srcId="{BE0D0A2B-F39E-D94B-87E2-55282076FBB6}" destId="{D6C50054-657B-4045-9BDD-ED579AD9F5BC}" srcOrd="0" destOrd="0" presId="urn:microsoft.com/office/officeart/2005/8/layout/process1"/>
    <dgm:cxn modelId="{02E7E7CF-6B8F-C74F-9891-4F0C524BA2C9}" srcId="{683998B0-36B8-3B46-AD55-2231586B76FE}" destId="{DD0447C5-17E8-6443-8B51-7F12BC0A9029}" srcOrd="0" destOrd="0" parTransId="{F28C79EF-50A5-6C49-8DF1-419428CBED1D}" sibTransId="{3B119766-799C-8841-AD63-9DB1567510B3}"/>
    <dgm:cxn modelId="{05EE03D9-C39E-4941-A95E-8CBA2AC23C6D}" srcId="{1828C718-2775-1246-B10C-704F7F00C305}" destId="{683998B0-36B8-3B46-AD55-2231586B76FE}" srcOrd="1" destOrd="0" parTransId="{A9EADE57-6191-FE4F-BA20-A7DCD1C16EA1}" sibTransId="{8CE65732-0CED-F849-98BB-41AEFC2EF3AC}"/>
    <dgm:cxn modelId="{F69BC0DA-D97F-E249-9731-8D83E24CF4BA}" type="presOf" srcId="{8CE65732-0CED-F849-98BB-41AEFC2EF3AC}" destId="{A211268F-AAAE-E844-BF55-D38762214537}" srcOrd="0" destOrd="0" presId="urn:microsoft.com/office/officeart/2005/8/layout/process1"/>
    <dgm:cxn modelId="{5ED3B9E1-4046-C342-A7B4-F1683CDCC539}" type="presOf" srcId="{7C05793B-EE0B-F545-964E-25BB3F589884}" destId="{DBAECA17-5327-5543-B884-A6834F6FA60D}" srcOrd="0" destOrd="2" presId="urn:microsoft.com/office/officeart/2005/8/layout/process1"/>
    <dgm:cxn modelId="{4C8305E7-A9C2-A747-B0A2-D0D599C2806E}" type="presOf" srcId="{DD0447C5-17E8-6443-8B51-7F12BC0A9029}" destId="{B94B5992-0AEA-FE47-8F59-15DBB7BA7B08}" srcOrd="0" destOrd="1" presId="urn:microsoft.com/office/officeart/2005/8/layout/process1"/>
    <dgm:cxn modelId="{B30571E9-2650-A54D-BD16-E0C57DE02D1C}" type="presOf" srcId="{B028D9D2-1356-D04F-A8AA-73D1BE9FC1DE}" destId="{DBAECA17-5327-5543-B884-A6834F6FA60D}" srcOrd="0" destOrd="1" presId="urn:microsoft.com/office/officeart/2005/8/layout/process1"/>
    <dgm:cxn modelId="{02A10DEF-CC97-7A48-9713-8098097B3B99}" type="presOf" srcId="{5A4578D9-237C-334E-90A7-E25361447E99}" destId="{249AF00F-444F-0940-B58A-DC27841CD500}" srcOrd="0" destOrd="0" presId="urn:microsoft.com/office/officeart/2005/8/layout/process1"/>
    <dgm:cxn modelId="{4645DAEF-EF5D-5E47-9D0F-440E070C455A}" type="presOf" srcId="{1828C718-2775-1246-B10C-704F7F00C305}" destId="{96787621-C230-FB49-894E-729A1C9041FC}" srcOrd="0" destOrd="0" presId="urn:microsoft.com/office/officeart/2005/8/layout/process1"/>
    <dgm:cxn modelId="{ADBA2221-6F4D-7B43-ADF1-C5C9F340F6E2}" type="presParOf" srcId="{96787621-C230-FB49-894E-729A1C9041FC}" destId="{249AF00F-444F-0940-B58A-DC27841CD500}" srcOrd="0" destOrd="0" presId="urn:microsoft.com/office/officeart/2005/8/layout/process1"/>
    <dgm:cxn modelId="{D089A57F-7A85-5E47-95C4-9B4F8C5D3676}" type="presParOf" srcId="{96787621-C230-FB49-894E-729A1C9041FC}" destId="{CC03E504-D79E-404D-8601-F5A2A92968CF}" srcOrd="1" destOrd="0" presId="urn:microsoft.com/office/officeart/2005/8/layout/process1"/>
    <dgm:cxn modelId="{F577FC32-8F78-B249-A754-93FCF3807B91}" type="presParOf" srcId="{CC03E504-D79E-404D-8601-F5A2A92968CF}" destId="{A45C7222-B77C-A94C-8C80-3CFDDC79DDBF}" srcOrd="0" destOrd="0" presId="urn:microsoft.com/office/officeart/2005/8/layout/process1"/>
    <dgm:cxn modelId="{EBB22218-E5CF-574E-AE74-2AB9BF8F9318}" type="presParOf" srcId="{96787621-C230-FB49-894E-729A1C9041FC}" destId="{B94B5992-0AEA-FE47-8F59-15DBB7BA7B08}" srcOrd="2" destOrd="0" presId="urn:microsoft.com/office/officeart/2005/8/layout/process1"/>
    <dgm:cxn modelId="{71097BF1-FF20-604D-A2DE-85CA7BA03F0B}" type="presParOf" srcId="{96787621-C230-FB49-894E-729A1C9041FC}" destId="{A211268F-AAAE-E844-BF55-D38762214537}" srcOrd="3" destOrd="0" presId="urn:microsoft.com/office/officeart/2005/8/layout/process1"/>
    <dgm:cxn modelId="{F2F799D6-D755-634F-B097-68172FA54B09}" type="presParOf" srcId="{A211268F-AAAE-E844-BF55-D38762214537}" destId="{0AFAEA63-9729-5C47-8A54-8A5A34E55AED}" srcOrd="0" destOrd="0" presId="urn:microsoft.com/office/officeart/2005/8/layout/process1"/>
    <dgm:cxn modelId="{A083E818-57A2-974A-BBEF-21F2BEC6509B}" type="presParOf" srcId="{96787621-C230-FB49-894E-729A1C9041FC}" destId="{DBAECA17-5327-5543-B884-A6834F6FA60D}" srcOrd="4" destOrd="0" presId="urn:microsoft.com/office/officeart/2005/8/layout/process1"/>
    <dgm:cxn modelId="{FC22F583-106A-3E4F-9D7E-43E7A53C33E7}" type="presParOf" srcId="{96787621-C230-FB49-894E-729A1C9041FC}" destId="{D6C50054-657B-4045-9BDD-ED579AD9F5BC}" srcOrd="5" destOrd="0" presId="urn:microsoft.com/office/officeart/2005/8/layout/process1"/>
    <dgm:cxn modelId="{BAF26642-CB6E-AD47-ADCC-E147E02B937B}" type="presParOf" srcId="{D6C50054-657B-4045-9BDD-ED579AD9F5BC}" destId="{EC2E3EB6-6664-0E43-BBEF-9B97AE5CEAD2}" srcOrd="0" destOrd="0" presId="urn:microsoft.com/office/officeart/2005/8/layout/process1"/>
    <dgm:cxn modelId="{3F75192C-4BCC-EC43-AAE0-6D3F59563B7E}" type="presParOf" srcId="{96787621-C230-FB49-894E-729A1C9041FC}" destId="{14B99605-70F0-B64C-96C4-05A3D519350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7A6061-81F5-5447-BC63-753016BFC4FF}" type="doc">
      <dgm:prSet loTypeId="urn:microsoft.com/office/officeart/2005/8/layout/radial2" loCatId="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23E96EAD-7641-774A-A386-B9863EAF5C3F}">
      <dgm:prSet phldrT="[Testo]" custT="1"/>
      <dgm:spPr/>
      <dgm:t>
        <a:bodyPr/>
        <a:lstStyle/>
        <a:p>
          <a:r>
            <a:rPr lang="it-IT" sz="1800" dirty="0">
              <a:latin typeface="Calibri" panose="020F0502020204030204" pitchFamily="34" charset="0"/>
              <a:cs typeface="Calibri" panose="020F0502020204030204" pitchFamily="34" charset="0"/>
            </a:rPr>
            <a:t>Simple</a:t>
          </a:r>
        </a:p>
      </dgm:t>
    </dgm:pt>
    <dgm:pt modelId="{DAE4D5A9-78C0-7043-9052-BE8046FC62CF}" type="parTrans" cxnId="{5FE3081F-E2EB-EA4D-84B8-8E01CBAA54D0}">
      <dgm:prSet/>
      <dgm:spPr/>
      <dgm:t>
        <a:bodyPr/>
        <a:lstStyle/>
        <a:p>
          <a:endParaRPr lang="it-IT"/>
        </a:p>
      </dgm:t>
    </dgm:pt>
    <dgm:pt modelId="{1DF84DF2-A96E-484C-987A-8CDF435D7FAD}" type="sibTrans" cxnId="{5FE3081F-E2EB-EA4D-84B8-8E01CBAA54D0}">
      <dgm:prSet/>
      <dgm:spPr/>
      <dgm:t>
        <a:bodyPr/>
        <a:lstStyle/>
        <a:p>
          <a:endParaRPr lang="it-IT"/>
        </a:p>
      </dgm:t>
    </dgm:pt>
    <dgm:pt modelId="{01E9FFA4-C0AA-CC4E-B6E4-E984598A9E64}">
      <dgm:prSet phldrT="[Testo]"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Small standard base (47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instructions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gm:t>
    </dgm:pt>
    <dgm:pt modelId="{F7609A84-F09A-F140-9957-23A877A74B73}" type="parTrans" cxnId="{C4680F5C-8E1D-5342-A921-7E5ABC48C941}">
      <dgm:prSet/>
      <dgm:spPr/>
      <dgm:t>
        <a:bodyPr/>
        <a:lstStyle/>
        <a:p>
          <a:endParaRPr lang="it-IT"/>
        </a:p>
      </dgm:t>
    </dgm:pt>
    <dgm:pt modelId="{B766990A-CC5C-F941-9FDE-7D81B695B0B8}" type="sibTrans" cxnId="{C4680F5C-8E1D-5342-A921-7E5ABC48C941}">
      <dgm:prSet/>
      <dgm:spPr/>
      <dgm:t>
        <a:bodyPr/>
        <a:lstStyle/>
        <a:p>
          <a:endParaRPr lang="it-IT"/>
        </a:p>
      </dgm:t>
    </dgm:pt>
    <dgm:pt modelId="{9CFD814C-F0AF-7445-B13C-5B589C94626E}">
      <dgm:prSet phldrT="[Testo]"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Modular ISA</a:t>
          </a:r>
        </a:p>
      </dgm:t>
    </dgm:pt>
    <dgm:pt modelId="{6CCD8178-4660-7C45-899B-CA44B74A0FE3}" type="parTrans" cxnId="{2937DE20-F279-2E43-B119-3CFD24FA12C6}">
      <dgm:prSet/>
      <dgm:spPr/>
      <dgm:t>
        <a:bodyPr/>
        <a:lstStyle/>
        <a:p>
          <a:endParaRPr lang="it-IT"/>
        </a:p>
      </dgm:t>
    </dgm:pt>
    <dgm:pt modelId="{F24269C9-418D-3C42-9279-18E50F23D53D}" type="sibTrans" cxnId="{2937DE20-F279-2E43-B119-3CFD24FA12C6}">
      <dgm:prSet/>
      <dgm:spPr/>
      <dgm:t>
        <a:bodyPr/>
        <a:lstStyle/>
        <a:p>
          <a:endParaRPr lang="it-IT"/>
        </a:p>
      </dgm:t>
    </dgm:pt>
    <dgm:pt modelId="{8A4BCF94-D71D-B94A-88CA-CF4CB43FDD79}">
      <dgm:prSet phldrT="[Testo]"/>
      <dgm:spPr/>
      <dgm:t>
        <a:bodyPr/>
        <a:lstStyle/>
        <a:p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Additions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via optional extensions</a:t>
          </a:r>
        </a:p>
      </dgm:t>
    </dgm:pt>
    <dgm:pt modelId="{194F734C-8F5C-F347-87A5-CE8C119FA084}" type="parTrans" cxnId="{5435FA8D-B035-0145-A693-CEF3B59135FE}">
      <dgm:prSet/>
      <dgm:spPr/>
      <dgm:t>
        <a:bodyPr/>
        <a:lstStyle/>
        <a:p>
          <a:endParaRPr lang="it-IT"/>
        </a:p>
      </dgm:t>
    </dgm:pt>
    <dgm:pt modelId="{B797BB46-95DD-9F42-8E39-C0567BF8D1AB}" type="sibTrans" cxnId="{5435FA8D-B035-0145-A693-CEF3B59135FE}">
      <dgm:prSet/>
      <dgm:spPr/>
      <dgm:t>
        <a:bodyPr/>
        <a:lstStyle/>
        <a:p>
          <a:endParaRPr lang="it-IT"/>
        </a:p>
      </dgm:t>
    </dgm:pt>
    <dgm:pt modelId="{AE2635DC-8E13-6F40-8DEC-85F8381020A3}">
      <dgm:prSet phldrT="[Testo]"/>
      <dgm:spPr/>
      <dgm:t>
        <a:bodyPr/>
        <a:lstStyle/>
        <a:p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Designed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for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Extensibility</a:t>
          </a:r>
          <a:endParaRPr lang="it-IT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6624E4-3045-FA42-836A-D3ECFA31FB92}" type="parTrans" cxnId="{14FF7B9A-3FE7-BC4A-B99A-2DFC98451195}">
      <dgm:prSet/>
      <dgm:spPr/>
      <dgm:t>
        <a:bodyPr/>
        <a:lstStyle/>
        <a:p>
          <a:endParaRPr lang="it-IT"/>
        </a:p>
      </dgm:t>
    </dgm:pt>
    <dgm:pt modelId="{B26D9AC9-B661-2C4D-8622-7C361E3C9518}" type="sibTrans" cxnId="{14FF7B9A-3FE7-BC4A-B99A-2DFC98451195}">
      <dgm:prSet/>
      <dgm:spPr/>
      <dgm:t>
        <a:bodyPr/>
        <a:lstStyle/>
        <a:p>
          <a:endParaRPr lang="it-IT"/>
        </a:p>
      </dgm:t>
    </dgm:pt>
    <dgm:pt modelId="{8B848D7D-14A2-6A41-B56D-5104B77D9FE6}">
      <dgm:prSet phldrT="[Testo]"/>
      <dgm:spPr/>
      <dgm:t>
        <a:bodyPr/>
        <a:lstStyle/>
        <a:p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Stable</a:t>
          </a:r>
          <a:endParaRPr lang="it-IT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7D2AE4-2A3B-A94E-A85A-2DB64532BABC}" type="parTrans" cxnId="{B789A648-4AA6-8A43-999C-130DC6A33EB6}">
      <dgm:prSet/>
      <dgm:spPr/>
      <dgm:t>
        <a:bodyPr/>
        <a:lstStyle/>
        <a:p>
          <a:endParaRPr lang="it-IT"/>
        </a:p>
      </dgm:t>
    </dgm:pt>
    <dgm:pt modelId="{4D657A6F-9065-DD45-BC30-226317A84AAB}" type="sibTrans" cxnId="{B789A648-4AA6-8A43-999C-130DC6A33EB6}">
      <dgm:prSet/>
      <dgm:spPr/>
      <dgm:t>
        <a:bodyPr/>
        <a:lstStyle/>
        <a:p>
          <a:endParaRPr lang="it-IT"/>
        </a:p>
      </dgm:t>
    </dgm:pt>
    <dgm:pt modelId="{720E0B44-F3B9-1F42-A12A-B15CB818E7C4}">
      <dgm:prSet phldrT="[Testo]"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Base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is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frozen</a:t>
          </a:r>
          <a:endParaRPr lang="it-IT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45A2753-5711-DC4A-B3FB-5CE566258F21}" type="parTrans" cxnId="{12D90E61-9002-BE4E-9F5D-6A463484DE52}">
      <dgm:prSet/>
      <dgm:spPr/>
      <dgm:t>
        <a:bodyPr/>
        <a:lstStyle/>
        <a:p>
          <a:endParaRPr lang="it-IT"/>
        </a:p>
      </dgm:t>
    </dgm:pt>
    <dgm:pt modelId="{91851CB3-15CC-3E44-A7AE-92700A4BADB7}" type="sibTrans" cxnId="{12D90E61-9002-BE4E-9F5D-6A463484DE52}">
      <dgm:prSet/>
      <dgm:spPr/>
      <dgm:t>
        <a:bodyPr/>
        <a:lstStyle/>
        <a:p>
          <a:endParaRPr lang="it-IT"/>
        </a:p>
      </dgm:t>
    </dgm:pt>
    <dgm:pt modelId="{8F723AF5-7377-414A-8A07-483572762C41}">
      <dgm:prSet/>
      <dgm:spPr/>
      <dgm:t>
        <a:bodyPr/>
        <a:lstStyle/>
        <a:p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Today's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open-source standard in embedded systems design</a:t>
          </a:r>
        </a:p>
      </dgm:t>
    </dgm:pt>
    <dgm:pt modelId="{D97057AA-85A1-B048-A1D0-7B6D8955143B}" type="parTrans" cxnId="{432385EC-D4A2-574E-B469-9CABFEF9EFC5}">
      <dgm:prSet/>
      <dgm:spPr/>
      <dgm:t>
        <a:bodyPr/>
        <a:lstStyle/>
        <a:p>
          <a:endParaRPr lang="it-IT"/>
        </a:p>
      </dgm:t>
    </dgm:pt>
    <dgm:pt modelId="{B30FC9C8-2951-7E4C-968A-F68B4CA147A8}" type="sibTrans" cxnId="{432385EC-D4A2-574E-B469-9CABFEF9EFC5}">
      <dgm:prSet/>
      <dgm:spPr/>
      <dgm:t>
        <a:bodyPr/>
        <a:lstStyle/>
        <a:p>
          <a:endParaRPr lang="it-IT"/>
        </a:p>
      </dgm:t>
    </dgm:pt>
    <dgm:pt modelId="{FAC55695-04AE-B640-827B-B0B08BD28CA5}" type="pres">
      <dgm:prSet presAssocID="{1D7A6061-81F5-5447-BC63-753016BFC4FF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CE42FBD-7E43-9E4B-8510-8818D3C4A61E}" type="pres">
      <dgm:prSet presAssocID="{1D7A6061-81F5-5447-BC63-753016BFC4FF}" presName="cycle" presStyleCnt="0"/>
      <dgm:spPr/>
    </dgm:pt>
    <dgm:pt modelId="{AFF28E70-310A-1345-ADDC-3DB0CDE4703F}" type="pres">
      <dgm:prSet presAssocID="{1D7A6061-81F5-5447-BC63-753016BFC4FF}" presName="centerShape" presStyleCnt="0"/>
      <dgm:spPr/>
    </dgm:pt>
    <dgm:pt modelId="{6293AFE6-F512-FF46-8185-C904B4A5D0FD}" type="pres">
      <dgm:prSet presAssocID="{1D7A6061-81F5-5447-BC63-753016BFC4FF}" presName="connSite" presStyleLbl="node1" presStyleIdx="0" presStyleCnt="4"/>
      <dgm:spPr/>
    </dgm:pt>
    <dgm:pt modelId="{0467BCFB-25D8-5147-B5EA-2447F24A208B}" type="pres">
      <dgm:prSet presAssocID="{1D7A6061-81F5-5447-BC63-753016BFC4FF}" presName="visible" presStyleLbl="node1" presStyleIdx="0" presStyleCnt="4" custScaleX="146172" custScaleY="116729" custLinFactNeighborX="-16614" custLinFactNeighborY="170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124" r="-9124"/>
          </a:stretch>
        </a:blipFill>
      </dgm:spPr>
    </dgm:pt>
    <dgm:pt modelId="{7CE4D803-2469-D54E-BC6B-127805A6A26A}" type="pres">
      <dgm:prSet presAssocID="{DAE4D5A9-78C0-7043-9052-BE8046FC62CF}" presName="Name25" presStyleLbl="parChTrans1D1" presStyleIdx="0" presStyleCnt="3"/>
      <dgm:spPr/>
    </dgm:pt>
    <dgm:pt modelId="{BBA290FB-0A54-C843-8B19-4DD231D0D5E7}" type="pres">
      <dgm:prSet presAssocID="{23E96EAD-7641-774A-A386-B9863EAF5C3F}" presName="node" presStyleCnt="0"/>
      <dgm:spPr/>
    </dgm:pt>
    <dgm:pt modelId="{456A1080-0B38-F04A-A290-44E7DA0D3752}" type="pres">
      <dgm:prSet presAssocID="{23E96EAD-7641-774A-A386-B9863EAF5C3F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4802332D-C72B-6B43-9B0F-274157B3A808}" type="pres">
      <dgm:prSet presAssocID="{23E96EAD-7641-774A-A386-B9863EAF5C3F}" presName="childNode" presStyleLbl="revTx" presStyleIdx="0" presStyleCnt="3">
        <dgm:presLayoutVars>
          <dgm:bulletEnabled val="1"/>
        </dgm:presLayoutVars>
      </dgm:prSet>
      <dgm:spPr/>
    </dgm:pt>
    <dgm:pt modelId="{B8AF8D83-07C1-4B48-8C11-7F7A3445D059}" type="pres">
      <dgm:prSet presAssocID="{6CCD8178-4660-7C45-899B-CA44B74A0FE3}" presName="Name25" presStyleLbl="parChTrans1D1" presStyleIdx="1" presStyleCnt="3"/>
      <dgm:spPr/>
    </dgm:pt>
    <dgm:pt modelId="{96EE2244-FF6C-FE45-9ACC-100221B3E0A2}" type="pres">
      <dgm:prSet presAssocID="{9CFD814C-F0AF-7445-B13C-5B589C94626E}" presName="node" presStyleCnt="0"/>
      <dgm:spPr/>
    </dgm:pt>
    <dgm:pt modelId="{5E469843-C897-3D4D-988F-D22DAE4931D5}" type="pres">
      <dgm:prSet presAssocID="{9CFD814C-F0AF-7445-B13C-5B589C94626E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D52ED49D-11CD-4543-93E0-EC203DE9B5B1}" type="pres">
      <dgm:prSet presAssocID="{9CFD814C-F0AF-7445-B13C-5B589C94626E}" presName="childNode" presStyleLbl="revTx" presStyleIdx="1" presStyleCnt="3">
        <dgm:presLayoutVars>
          <dgm:bulletEnabled val="1"/>
        </dgm:presLayoutVars>
      </dgm:prSet>
      <dgm:spPr/>
    </dgm:pt>
    <dgm:pt modelId="{F557F8F5-C36E-8E49-ACE8-80544F85ED9F}" type="pres">
      <dgm:prSet presAssocID="{507D2AE4-2A3B-A94E-A85A-2DB64532BABC}" presName="Name25" presStyleLbl="parChTrans1D1" presStyleIdx="2" presStyleCnt="3"/>
      <dgm:spPr/>
    </dgm:pt>
    <dgm:pt modelId="{C7BFEA4C-62A9-D245-9C0F-99B13EB326A5}" type="pres">
      <dgm:prSet presAssocID="{8B848D7D-14A2-6A41-B56D-5104B77D9FE6}" presName="node" presStyleCnt="0"/>
      <dgm:spPr/>
    </dgm:pt>
    <dgm:pt modelId="{B4B9B0A0-A03C-4D4C-8275-090798A8EA70}" type="pres">
      <dgm:prSet presAssocID="{8B848D7D-14A2-6A41-B56D-5104B77D9FE6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57DEF39E-517F-8746-BE7E-6188FABE98DC}" type="pres">
      <dgm:prSet presAssocID="{8B848D7D-14A2-6A41-B56D-5104B77D9FE6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5FE3081F-E2EB-EA4D-84B8-8E01CBAA54D0}" srcId="{1D7A6061-81F5-5447-BC63-753016BFC4FF}" destId="{23E96EAD-7641-774A-A386-B9863EAF5C3F}" srcOrd="0" destOrd="0" parTransId="{DAE4D5A9-78C0-7043-9052-BE8046FC62CF}" sibTransId="{1DF84DF2-A96E-484C-987A-8CDF435D7FAD}"/>
    <dgm:cxn modelId="{2937DE20-F279-2E43-B119-3CFD24FA12C6}" srcId="{1D7A6061-81F5-5447-BC63-753016BFC4FF}" destId="{9CFD814C-F0AF-7445-B13C-5B589C94626E}" srcOrd="1" destOrd="0" parTransId="{6CCD8178-4660-7C45-899B-CA44B74A0FE3}" sibTransId="{F24269C9-418D-3C42-9279-18E50F23D53D}"/>
    <dgm:cxn modelId="{6912E53A-385E-FE4F-BDB6-D7E6ACC0CD7C}" type="presOf" srcId="{AE2635DC-8E13-6F40-8DEC-85F8381020A3}" destId="{D52ED49D-11CD-4543-93E0-EC203DE9B5B1}" srcOrd="0" destOrd="0" presId="urn:microsoft.com/office/officeart/2005/8/layout/radial2"/>
    <dgm:cxn modelId="{4AB4423F-F328-9A4C-A08B-9D2248ABF462}" type="presOf" srcId="{8A4BCF94-D71D-B94A-88CA-CF4CB43FDD79}" destId="{D52ED49D-11CD-4543-93E0-EC203DE9B5B1}" srcOrd="0" destOrd="1" presId="urn:microsoft.com/office/officeart/2005/8/layout/radial2"/>
    <dgm:cxn modelId="{A7157444-927A-3B4C-9C73-A03B32B6621B}" type="presOf" srcId="{720E0B44-F3B9-1F42-A12A-B15CB818E7C4}" destId="{57DEF39E-517F-8746-BE7E-6188FABE98DC}" srcOrd="0" destOrd="0" presId="urn:microsoft.com/office/officeart/2005/8/layout/radial2"/>
    <dgm:cxn modelId="{B789A648-4AA6-8A43-999C-130DC6A33EB6}" srcId="{1D7A6061-81F5-5447-BC63-753016BFC4FF}" destId="{8B848D7D-14A2-6A41-B56D-5104B77D9FE6}" srcOrd="2" destOrd="0" parTransId="{507D2AE4-2A3B-A94E-A85A-2DB64532BABC}" sibTransId="{4D657A6F-9065-DD45-BC30-226317A84AAB}"/>
    <dgm:cxn modelId="{A358E556-DDE1-0C45-82E6-C808FC4841FC}" type="presOf" srcId="{6CCD8178-4660-7C45-899B-CA44B74A0FE3}" destId="{B8AF8D83-07C1-4B48-8C11-7F7A3445D059}" srcOrd="0" destOrd="0" presId="urn:microsoft.com/office/officeart/2005/8/layout/radial2"/>
    <dgm:cxn modelId="{41D2BA5B-E8C5-1844-8A2C-9DF53AC87647}" type="presOf" srcId="{8F723AF5-7377-414A-8A07-483572762C41}" destId="{57DEF39E-517F-8746-BE7E-6188FABE98DC}" srcOrd="0" destOrd="1" presId="urn:microsoft.com/office/officeart/2005/8/layout/radial2"/>
    <dgm:cxn modelId="{C4680F5C-8E1D-5342-A921-7E5ABC48C941}" srcId="{23E96EAD-7641-774A-A386-B9863EAF5C3F}" destId="{01E9FFA4-C0AA-CC4E-B6E4-E984598A9E64}" srcOrd="0" destOrd="0" parTransId="{F7609A84-F09A-F140-9957-23A877A74B73}" sibTransId="{B766990A-CC5C-F941-9FDE-7D81B695B0B8}"/>
    <dgm:cxn modelId="{E095545D-B652-9042-9734-502B3527E83D}" type="presOf" srcId="{23E96EAD-7641-774A-A386-B9863EAF5C3F}" destId="{456A1080-0B38-F04A-A290-44E7DA0D3752}" srcOrd="0" destOrd="0" presId="urn:microsoft.com/office/officeart/2005/8/layout/radial2"/>
    <dgm:cxn modelId="{12D90E61-9002-BE4E-9F5D-6A463484DE52}" srcId="{8B848D7D-14A2-6A41-B56D-5104B77D9FE6}" destId="{720E0B44-F3B9-1F42-A12A-B15CB818E7C4}" srcOrd="0" destOrd="0" parTransId="{E45A2753-5711-DC4A-B3FB-5CE566258F21}" sibTransId="{91851CB3-15CC-3E44-A7AE-92700A4BADB7}"/>
    <dgm:cxn modelId="{2F723063-07E9-4F4D-AEC7-ECF766961F67}" type="presOf" srcId="{507D2AE4-2A3B-A94E-A85A-2DB64532BABC}" destId="{F557F8F5-C36E-8E49-ACE8-80544F85ED9F}" srcOrd="0" destOrd="0" presId="urn:microsoft.com/office/officeart/2005/8/layout/radial2"/>
    <dgm:cxn modelId="{7F2AC873-3EFB-2646-B758-4C3795B48CEE}" type="presOf" srcId="{DAE4D5A9-78C0-7043-9052-BE8046FC62CF}" destId="{7CE4D803-2469-D54E-BC6B-127805A6A26A}" srcOrd="0" destOrd="0" presId="urn:microsoft.com/office/officeart/2005/8/layout/radial2"/>
    <dgm:cxn modelId="{ED7DB48D-EF9E-AE44-BC80-B19CE19305B9}" type="presOf" srcId="{1D7A6061-81F5-5447-BC63-753016BFC4FF}" destId="{FAC55695-04AE-B640-827B-B0B08BD28CA5}" srcOrd="0" destOrd="0" presId="urn:microsoft.com/office/officeart/2005/8/layout/radial2"/>
    <dgm:cxn modelId="{5435FA8D-B035-0145-A693-CEF3B59135FE}" srcId="{9CFD814C-F0AF-7445-B13C-5B589C94626E}" destId="{8A4BCF94-D71D-B94A-88CA-CF4CB43FDD79}" srcOrd="1" destOrd="0" parTransId="{194F734C-8F5C-F347-87A5-CE8C119FA084}" sibTransId="{B797BB46-95DD-9F42-8E39-C0567BF8D1AB}"/>
    <dgm:cxn modelId="{14FF7B9A-3FE7-BC4A-B99A-2DFC98451195}" srcId="{9CFD814C-F0AF-7445-B13C-5B589C94626E}" destId="{AE2635DC-8E13-6F40-8DEC-85F8381020A3}" srcOrd="0" destOrd="0" parTransId="{626624E4-3045-FA42-836A-D3ECFA31FB92}" sibTransId="{B26D9AC9-B661-2C4D-8622-7C361E3C9518}"/>
    <dgm:cxn modelId="{F1EA49D7-3A1C-C042-909A-49C75BDEDBF5}" type="presOf" srcId="{8B848D7D-14A2-6A41-B56D-5104B77D9FE6}" destId="{B4B9B0A0-A03C-4D4C-8275-090798A8EA70}" srcOrd="0" destOrd="0" presId="urn:microsoft.com/office/officeart/2005/8/layout/radial2"/>
    <dgm:cxn modelId="{432385EC-D4A2-574E-B469-9CABFEF9EFC5}" srcId="{8B848D7D-14A2-6A41-B56D-5104B77D9FE6}" destId="{8F723AF5-7377-414A-8A07-483572762C41}" srcOrd="1" destOrd="0" parTransId="{D97057AA-85A1-B048-A1D0-7B6D8955143B}" sibTransId="{B30FC9C8-2951-7E4C-968A-F68B4CA147A8}"/>
    <dgm:cxn modelId="{FFAD69F7-1132-4045-AD87-994CCC620231}" type="presOf" srcId="{9CFD814C-F0AF-7445-B13C-5B589C94626E}" destId="{5E469843-C897-3D4D-988F-D22DAE4931D5}" srcOrd="0" destOrd="0" presId="urn:microsoft.com/office/officeart/2005/8/layout/radial2"/>
    <dgm:cxn modelId="{95ABBAFF-FACD-F544-A8D0-855154CBBED1}" type="presOf" srcId="{01E9FFA4-C0AA-CC4E-B6E4-E984598A9E64}" destId="{4802332D-C72B-6B43-9B0F-274157B3A808}" srcOrd="0" destOrd="0" presId="urn:microsoft.com/office/officeart/2005/8/layout/radial2"/>
    <dgm:cxn modelId="{5CF78AEF-99A4-C041-AE37-FD48051C5A29}" type="presParOf" srcId="{FAC55695-04AE-B640-827B-B0B08BD28CA5}" destId="{7CE42FBD-7E43-9E4B-8510-8818D3C4A61E}" srcOrd="0" destOrd="0" presId="urn:microsoft.com/office/officeart/2005/8/layout/radial2"/>
    <dgm:cxn modelId="{67BA800A-0B82-A54A-8AA7-AAEF2D84E2B3}" type="presParOf" srcId="{7CE42FBD-7E43-9E4B-8510-8818D3C4A61E}" destId="{AFF28E70-310A-1345-ADDC-3DB0CDE4703F}" srcOrd="0" destOrd="0" presId="urn:microsoft.com/office/officeart/2005/8/layout/radial2"/>
    <dgm:cxn modelId="{FBE0C679-A2E6-C340-8776-BFD471D49060}" type="presParOf" srcId="{AFF28E70-310A-1345-ADDC-3DB0CDE4703F}" destId="{6293AFE6-F512-FF46-8185-C904B4A5D0FD}" srcOrd="0" destOrd="0" presId="urn:microsoft.com/office/officeart/2005/8/layout/radial2"/>
    <dgm:cxn modelId="{F188010A-8A9B-C54E-BE3D-0C39C4682BEB}" type="presParOf" srcId="{AFF28E70-310A-1345-ADDC-3DB0CDE4703F}" destId="{0467BCFB-25D8-5147-B5EA-2447F24A208B}" srcOrd="1" destOrd="0" presId="urn:microsoft.com/office/officeart/2005/8/layout/radial2"/>
    <dgm:cxn modelId="{5D109FEA-551C-6946-B671-356C6D03CA7C}" type="presParOf" srcId="{7CE42FBD-7E43-9E4B-8510-8818D3C4A61E}" destId="{7CE4D803-2469-D54E-BC6B-127805A6A26A}" srcOrd="1" destOrd="0" presId="urn:microsoft.com/office/officeart/2005/8/layout/radial2"/>
    <dgm:cxn modelId="{002EA214-ADE1-9B40-BC62-D473A212360B}" type="presParOf" srcId="{7CE42FBD-7E43-9E4B-8510-8818D3C4A61E}" destId="{BBA290FB-0A54-C843-8B19-4DD231D0D5E7}" srcOrd="2" destOrd="0" presId="urn:microsoft.com/office/officeart/2005/8/layout/radial2"/>
    <dgm:cxn modelId="{7DB177FA-B4E6-C443-B2FB-B03C7A61FF33}" type="presParOf" srcId="{BBA290FB-0A54-C843-8B19-4DD231D0D5E7}" destId="{456A1080-0B38-F04A-A290-44E7DA0D3752}" srcOrd="0" destOrd="0" presId="urn:microsoft.com/office/officeart/2005/8/layout/radial2"/>
    <dgm:cxn modelId="{DB8F3664-2975-5C48-A44B-DC61D31257EE}" type="presParOf" srcId="{BBA290FB-0A54-C843-8B19-4DD231D0D5E7}" destId="{4802332D-C72B-6B43-9B0F-274157B3A808}" srcOrd="1" destOrd="0" presId="urn:microsoft.com/office/officeart/2005/8/layout/radial2"/>
    <dgm:cxn modelId="{B7623BFD-6A1E-8440-B520-7A39A14EFBBD}" type="presParOf" srcId="{7CE42FBD-7E43-9E4B-8510-8818D3C4A61E}" destId="{B8AF8D83-07C1-4B48-8C11-7F7A3445D059}" srcOrd="3" destOrd="0" presId="urn:microsoft.com/office/officeart/2005/8/layout/radial2"/>
    <dgm:cxn modelId="{EB38A4BF-3F43-5E47-A755-DF12156144EB}" type="presParOf" srcId="{7CE42FBD-7E43-9E4B-8510-8818D3C4A61E}" destId="{96EE2244-FF6C-FE45-9ACC-100221B3E0A2}" srcOrd="4" destOrd="0" presId="urn:microsoft.com/office/officeart/2005/8/layout/radial2"/>
    <dgm:cxn modelId="{8A3B9A87-747C-054C-AB20-C6D9965AC5E9}" type="presParOf" srcId="{96EE2244-FF6C-FE45-9ACC-100221B3E0A2}" destId="{5E469843-C897-3D4D-988F-D22DAE4931D5}" srcOrd="0" destOrd="0" presId="urn:microsoft.com/office/officeart/2005/8/layout/radial2"/>
    <dgm:cxn modelId="{E963A38F-29E1-B54F-B087-0558D7B82AAF}" type="presParOf" srcId="{96EE2244-FF6C-FE45-9ACC-100221B3E0A2}" destId="{D52ED49D-11CD-4543-93E0-EC203DE9B5B1}" srcOrd="1" destOrd="0" presId="urn:microsoft.com/office/officeart/2005/8/layout/radial2"/>
    <dgm:cxn modelId="{D04AD65F-59B3-9A4F-9EB3-F6C18DAB0C8D}" type="presParOf" srcId="{7CE42FBD-7E43-9E4B-8510-8818D3C4A61E}" destId="{F557F8F5-C36E-8E49-ACE8-80544F85ED9F}" srcOrd="5" destOrd="0" presId="urn:microsoft.com/office/officeart/2005/8/layout/radial2"/>
    <dgm:cxn modelId="{7DB6E0FA-4855-6245-8D57-10CC6F0E9FBE}" type="presParOf" srcId="{7CE42FBD-7E43-9E4B-8510-8818D3C4A61E}" destId="{C7BFEA4C-62A9-D245-9C0F-99B13EB326A5}" srcOrd="6" destOrd="0" presId="urn:microsoft.com/office/officeart/2005/8/layout/radial2"/>
    <dgm:cxn modelId="{ED56D377-5DFF-C14F-B218-4461AE59D186}" type="presParOf" srcId="{C7BFEA4C-62A9-D245-9C0F-99B13EB326A5}" destId="{B4B9B0A0-A03C-4D4C-8275-090798A8EA70}" srcOrd="0" destOrd="0" presId="urn:microsoft.com/office/officeart/2005/8/layout/radial2"/>
    <dgm:cxn modelId="{84B66469-0AD7-934B-9AB3-96C705E2649F}" type="presParOf" srcId="{C7BFEA4C-62A9-D245-9C0F-99B13EB326A5}" destId="{57DEF39E-517F-8746-BE7E-6188FABE98D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D985EC-E1F2-8349-8F7F-D8D4D7ED0FE3}" type="doc">
      <dgm:prSet loTypeId="urn:microsoft.com/office/officeart/2008/layout/VerticalCurvedLis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770A1299-A6F0-1E48-9F4B-AB9D2BE9949A}">
      <dgm:prSet phldrT="[Testo]"/>
      <dgm:spPr/>
      <dgm:t>
        <a:bodyPr/>
        <a:lstStyle/>
        <a:p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Creation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of a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fully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synthesizable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design</a:t>
          </a:r>
        </a:p>
      </dgm:t>
    </dgm:pt>
    <dgm:pt modelId="{78BC0540-A747-2847-BD4C-1C819AA4800C}" type="parTrans" cxnId="{318A8CDE-4F24-694D-BB91-448A11F78D22}">
      <dgm:prSet/>
      <dgm:spPr/>
      <dgm:t>
        <a:bodyPr/>
        <a:lstStyle/>
        <a:p>
          <a:endParaRPr lang="it-IT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58C62F-FBFA-304F-88DE-2436F7E4BD07}" type="sibTrans" cxnId="{318A8CDE-4F24-694D-BB91-448A11F78D22}">
      <dgm:prSet/>
      <dgm:spPr/>
      <dgm:t>
        <a:bodyPr/>
        <a:lstStyle/>
        <a:p>
          <a:endParaRPr lang="it-IT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7B04C27-8D88-1747-83A7-A167A03DB33C}">
      <dgm:prSet phldrT="[Testo]"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Architecture and software libraries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allow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MC2101 to be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used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on a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development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board</a:t>
          </a:r>
        </a:p>
      </dgm:t>
    </dgm:pt>
    <dgm:pt modelId="{372260AE-C71E-9348-B405-9FBD49D66F45}" type="parTrans" cxnId="{7D3F1C46-CAAF-9249-8663-2C81F89A7A56}">
      <dgm:prSet/>
      <dgm:spPr/>
      <dgm:t>
        <a:bodyPr/>
        <a:lstStyle/>
        <a:p>
          <a:endParaRPr lang="it-IT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826A5-22EC-0945-91C5-9725E31F35F5}" type="sibTrans" cxnId="{7D3F1C46-CAAF-9249-8663-2C81F89A7A56}">
      <dgm:prSet/>
      <dgm:spPr/>
      <dgm:t>
        <a:bodyPr/>
        <a:lstStyle/>
        <a:p>
          <a:endParaRPr lang="it-IT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27ECEC-658D-8B43-AC31-D97B86B51285}">
      <dgm:prSet phldrT="[Testo]"/>
      <dgm:spPr/>
      <dgm:t>
        <a:bodyPr/>
        <a:lstStyle/>
        <a:p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Tests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demonstrated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the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ability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of the system to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perform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all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the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functions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setup</a:t>
          </a:r>
        </a:p>
      </dgm:t>
    </dgm:pt>
    <dgm:pt modelId="{C478E369-7EE9-D349-B540-D80163DD7CD2}" type="parTrans" cxnId="{B1257C8B-6736-774D-A224-2957F61F472F}">
      <dgm:prSet/>
      <dgm:spPr/>
      <dgm:t>
        <a:bodyPr/>
        <a:lstStyle/>
        <a:p>
          <a:endParaRPr lang="it-IT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3BE83D-B709-1A40-B276-8319755E7257}" type="sibTrans" cxnId="{B1257C8B-6736-774D-A224-2957F61F472F}">
      <dgm:prSet/>
      <dgm:spPr/>
      <dgm:t>
        <a:bodyPr/>
        <a:lstStyle/>
        <a:p>
          <a:endParaRPr lang="it-IT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CBD4D7-15E5-5A48-A03F-E3DA5930D46B}">
      <dgm:prSet/>
      <dgm:spPr/>
      <dgm:t>
        <a:bodyPr/>
        <a:lstStyle/>
        <a:p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Included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software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toolchain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allows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to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automate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synthesis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processes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, RTL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simulations</a:t>
          </a:r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, and compilation of custom </a:t>
          </a:r>
          <a:r>
            <a:rPr lang="it-IT" dirty="0" err="1">
              <a:latin typeface="Calibri" panose="020F0502020204030204" pitchFamily="34" charset="0"/>
              <a:cs typeface="Calibri" panose="020F0502020204030204" pitchFamily="34" charset="0"/>
            </a:rPr>
            <a:t>applications</a:t>
          </a:r>
          <a:endParaRPr lang="it-IT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F63497-DCA2-2140-8648-89025B7BDC77}" type="parTrans" cxnId="{CE63F225-4DA1-994B-9EAB-E856F9BC791F}">
      <dgm:prSet/>
      <dgm:spPr/>
      <dgm:t>
        <a:bodyPr/>
        <a:lstStyle/>
        <a:p>
          <a:endParaRPr lang="it-IT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480A03-C278-E040-86F2-EE716F737FB1}" type="sibTrans" cxnId="{CE63F225-4DA1-994B-9EAB-E856F9BC791F}">
      <dgm:prSet/>
      <dgm:spPr/>
      <dgm:t>
        <a:bodyPr/>
        <a:lstStyle/>
        <a:p>
          <a:endParaRPr lang="it-IT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8A806F-A55B-C946-9748-785DF8307A83}" type="pres">
      <dgm:prSet presAssocID="{F9D985EC-E1F2-8349-8F7F-D8D4D7ED0FE3}" presName="Name0" presStyleCnt="0">
        <dgm:presLayoutVars>
          <dgm:chMax val="7"/>
          <dgm:chPref val="7"/>
          <dgm:dir/>
        </dgm:presLayoutVars>
      </dgm:prSet>
      <dgm:spPr/>
    </dgm:pt>
    <dgm:pt modelId="{43C5375E-DB1E-0641-9080-8AF33DA12C94}" type="pres">
      <dgm:prSet presAssocID="{F9D985EC-E1F2-8349-8F7F-D8D4D7ED0FE3}" presName="Name1" presStyleCnt="0"/>
      <dgm:spPr/>
    </dgm:pt>
    <dgm:pt modelId="{B5B93CC1-DD1E-FF40-B107-C25C68C4F146}" type="pres">
      <dgm:prSet presAssocID="{F9D985EC-E1F2-8349-8F7F-D8D4D7ED0FE3}" presName="cycle" presStyleCnt="0"/>
      <dgm:spPr/>
    </dgm:pt>
    <dgm:pt modelId="{3DBDB6FD-21F4-814A-8C9A-EC0C3210A0D7}" type="pres">
      <dgm:prSet presAssocID="{F9D985EC-E1F2-8349-8F7F-D8D4D7ED0FE3}" presName="srcNode" presStyleLbl="node1" presStyleIdx="0" presStyleCnt="4"/>
      <dgm:spPr/>
    </dgm:pt>
    <dgm:pt modelId="{5768485D-2D77-9A41-9B0E-487C2E71D37B}" type="pres">
      <dgm:prSet presAssocID="{F9D985EC-E1F2-8349-8F7F-D8D4D7ED0FE3}" presName="conn" presStyleLbl="parChTrans1D2" presStyleIdx="0" presStyleCnt="1"/>
      <dgm:spPr/>
    </dgm:pt>
    <dgm:pt modelId="{C5C6AB7F-97ED-D045-8BDF-CCE6FF4B77FB}" type="pres">
      <dgm:prSet presAssocID="{F9D985EC-E1F2-8349-8F7F-D8D4D7ED0FE3}" presName="extraNode" presStyleLbl="node1" presStyleIdx="0" presStyleCnt="4"/>
      <dgm:spPr/>
    </dgm:pt>
    <dgm:pt modelId="{CF306723-E05F-AF45-AF00-AD7C68FD177C}" type="pres">
      <dgm:prSet presAssocID="{F9D985EC-E1F2-8349-8F7F-D8D4D7ED0FE3}" presName="dstNode" presStyleLbl="node1" presStyleIdx="0" presStyleCnt="4"/>
      <dgm:spPr/>
    </dgm:pt>
    <dgm:pt modelId="{5A4ABFE2-B449-074A-8B6C-4524CB15776E}" type="pres">
      <dgm:prSet presAssocID="{770A1299-A6F0-1E48-9F4B-AB9D2BE9949A}" presName="text_1" presStyleLbl="node1" presStyleIdx="0" presStyleCnt="4">
        <dgm:presLayoutVars>
          <dgm:bulletEnabled val="1"/>
        </dgm:presLayoutVars>
      </dgm:prSet>
      <dgm:spPr/>
    </dgm:pt>
    <dgm:pt modelId="{05CF1392-5620-7742-8760-19628904E027}" type="pres">
      <dgm:prSet presAssocID="{770A1299-A6F0-1E48-9F4B-AB9D2BE9949A}" presName="accent_1" presStyleCnt="0"/>
      <dgm:spPr/>
    </dgm:pt>
    <dgm:pt modelId="{CA5DFDA4-6A77-7B4F-8264-54F72D077EC6}" type="pres">
      <dgm:prSet presAssocID="{770A1299-A6F0-1E48-9F4B-AB9D2BE9949A}" presName="accentRepeatNode" presStyleLbl="solidFgAcc1" presStyleIdx="0" presStyleCnt="4"/>
      <dgm:spPr/>
    </dgm:pt>
    <dgm:pt modelId="{D120B59B-1344-0240-B73E-694904F643DF}" type="pres">
      <dgm:prSet presAssocID="{A7B04C27-8D88-1747-83A7-A167A03DB33C}" presName="text_2" presStyleLbl="node1" presStyleIdx="1" presStyleCnt="4">
        <dgm:presLayoutVars>
          <dgm:bulletEnabled val="1"/>
        </dgm:presLayoutVars>
      </dgm:prSet>
      <dgm:spPr/>
    </dgm:pt>
    <dgm:pt modelId="{33F295A9-1324-AE40-B4A9-C24C08AACF89}" type="pres">
      <dgm:prSet presAssocID="{A7B04C27-8D88-1747-83A7-A167A03DB33C}" presName="accent_2" presStyleCnt="0"/>
      <dgm:spPr/>
    </dgm:pt>
    <dgm:pt modelId="{966AFDD1-4628-374F-BEB1-BAE81B6FBAE2}" type="pres">
      <dgm:prSet presAssocID="{A7B04C27-8D88-1747-83A7-A167A03DB33C}" presName="accentRepeatNode" presStyleLbl="solidFgAcc1" presStyleIdx="1" presStyleCnt="4"/>
      <dgm:spPr/>
    </dgm:pt>
    <dgm:pt modelId="{36B657BC-8B8C-964B-A509-B53AA29EF1D4}" type="pres">
      <dgm:prSet presAssocID="{FF27ECEC-658D-8B43-AC31-D97B86B51285}" presName="text_3" presStyleLbl="node1" presStyleIdx="2" presStyleCnt="4">
        <dgm:presLayoutVars>
          <dgm:bulletEnabled val="1"/>
        </dgm:presLayoutVars>
      </dgm:prSet>
      <dgm:spPr/>
    </dgm:pt>
    <dgm:pt modelId="{8B59818D-AB67-854B-B5BD-73246A6A5BB8}" type="pres">
      <dgm:prSet presAssocID="{FF27ECEC-658D-8B43-AC31-D97B86B51285}" presName="accent_3" presStyleCnt="0"/>
      <dgm:spPr/>
    </dgm:pt>
    <dgm:pt modelId="{C773E819-FFCB-834F-80E3-AD3B70994261}" type="pres">
      <dgm:prSet presAssocID="{FF27ECEC-658D-8B43-AC31-D97B86B51285}" presName="accentRepeatNode" presStyleLbl="solidFgAcc1" presStyleIdx="2" presStyleCnt="4"/>
      <dgm:spPr/>
    </dgm:pt>
    <dgm:pt modelId="{AF86F091-7FEF-BE42-BCA0-6321550B08E3}" type="pres">
      <dgm:prSet presAssocID="{85CBD4D7-15E5-5A48-A03F-E3DA5930D46B}" presName="text_4" presStyleLbl="node1" presStyleIdx="3" presStyleCnt="4">
        <dgm:presLayoutVars>
          <dgm:bulletEnabled val="1"/>
        </dgm:presLayoutVars>
      </dgm:prSet>
      <dgm:spPr/>
    </dgm:pt>
    <dgm:pt modelId="{0DB3F5BC-3FDB-2345-8DC3-BC34F1BB6490}" type="pres">
      <dgm:prSet presAssocID="{85CBD4D7-15E5-5A48-A03F-E3DA5930D46B}" presName="accent_4" presStyleCnt="0"/>
      <dgm:spPr/>
    </dgm:pt>
    <dgm:pt modelId="{5D69C3A2-4362-C145-AB5B-DD789659A45C}" type="pres">
      <dgm:prSet presAssocID="{85CBD4D7-15E5-5A48-A03F-E3DA5930D46B}" presName="accentRepeatNode" presStyleLbl="solidFgAcc1" presStyleIdx="3" presStyleCnt="4"/>
      <dgm:spPr/>
    </dgm:pt>
  </dgm:ptLst>
  <dgm:cxnLst>
    <dgm:cxn modelId="{BC459B23-DAAF-2048-9F13-AE8412B3BC6F}" type="presOf" srcId="{FF27ECEC-658D-8B43-AC31-D97B86B51285}" destId="{36B657BC-8B8C-964B-A509-B53AA29EF1D4}" srcOrd="0" destOrd="0" presId="urn:microsoft.com/office/officeart/2008/layout/VerticalCurvedList"/>
    <dgm:cxn modelId="{CE63F225-4DA1-994B-9EAB-E856F9BC791F}" srcId="{F9D985EC-E1F2-8349-8F7F-D8D4D7ED0FE3}" destId="{85CBD4D7-15E5-5A48-A03F-E3DA5930D46B}" srcOrd="3" destOrd="0" parTransId="{B7F63497-DCA2-2140-8648-89025B7BDC77}" sibTransId="{02480A03-C278-E040-86F2-EE716F737FB1}"/>
    <dgm:cxn modelId="{4D3B7838-D3FA-1C4C-B91C-AC52891EF980}" type="presOf" srcId="{770A1299-A6F0-1E48-9F4B-AB9D2BE9949A}" destId="{5A4ABFE2-B449-074A-8B6C-4524CB15776E}" srcOrd="0" destOrd="0" presId="urn:microsoft.com/office/officeart/2008/layout/VerticalCurvedList"/>
    <dgm:cxn modelId="{7D3F1C46-CAAF-9249-8663-2C81F89A7A56}" srcId="{F9D985EC-E1F2-8349-8F7F-D8D4D7ED0FE3}" destId="{A7B04C27-8D88-1747-83A7-A167A03DB33C}" srcOrd="1" destOrd="0" parTransId="{372260AE-C71E-9348-B405-9FBD49D66F45}" sibTransId="{F47826A5-22EC-0945-91C5-9725E31F35F5}"/>
    <dgm:cxn modelId="{B1257C8B-6736-774D-A224-2957F61F472F}" srcId="{F9D985EC-E1F2-8349-8F7F-D8D4D7ED0FE3}" destId="{FF27ECEC-658D-8B43-AC31-D97B86B51285}" srcOrd="2" destOrd="0" parTransId="{C478E369-7EE9-D349-B540-D80163DD7CD2}" sibTransId="{273BE83D-B709-1A40-B276-8319755E7257}"/>
    <dgm:cxn modelId="{90B55A9E-F00C-9046-A2FF-E715DBB52AD0}" type="presOf" srcId="{F9D985EC-E1F2-8349-8F7F-D8D4D7ED0FE3}" destId="{478A806F-A55B-C946-9748-785DF8307A83}" srcOrd="0" destOrd="0" presId="urn:microsoft.com/office/officeart/2008/layout/VerticalCurvedList"/>
    <dgm:cxn modelId="{E1DD84A2-EB3D-804E-BEE2-1DC928C1CB15}" type="presOf" srcId="{A7B04C27-8D88-1747-83A7-A167A03DB33C}" destId="{D120B59B-1344-0240-B73E-694904F643DF}" srcOrd="0" destOrd="0" presId="urn:microsoft.com/office/officeart/2008/layout/VerticalCurvedList"/>
    <dgm:cxn modelId="{8CFDDCB6-90A2-B742-A663-D6DF6BA4F6C8}" type="presOf" srcId="{4758C62F-FBFA-304F-88DE-2436F7E4BD07}" destId="{5768485D-2D77-9A41-9B0E-487C2E71D37B}" srcOrd="0" destOrd="0" presId="urn:microsoft.com/office/officeart/2008/layout/VerticalCurvedList"/>
    <dgm:cxn modelId="{D99A4FDD-DB0B-314F-A3F1-3AE06166D7F1}" type="presOf" srcId="{85CBD4D7-15E5-5A48-A03F-E3DA5930D46B}" destId="{AF86F091-7FEF-BE42-BCA0-6321550B08E3}" srcOrd="0" destOrd="0" presId="urn:microsoft.com/office/officeart/2008/layout/VerticalCurvedList"/>
    <dgm:cxn modelId="{318A8CDE-4F24-694D-BB91-448A11F78D22}" srcId="{F9D985EC-E1F2-8349-8F7F-D8D4D7ED0FE3}" destId="{770A1299-A6F0-1E48-9F4B-AB9D2BE9949A}" srcOrd="0" destOrd="0" parTransId="{78BC0540-A747-2847-BD4C-1C819AA4800C}" sibTransId="{4758C62F-FBFA-304F-88DE-2436F7E4BD07}"/>
    <dgm:cxn modelId="{78BF6A16-E5E9-EC40-8AF6-0F85821CE798}" type="presParOf" srcId="{478A806F-A55B-C946-9748-785DF8307A83}" destId="{43C5375E-DB1E-0641-9080-8AF33DA12C94}" srcOrd="0" destOrd="0" presId="urn:microsoft.com/office/officeart/2008/layout/VerticalCurvedList"/>
    <dgm:cxn modelId="{E40B8B88-5A92-274B-9D51-93CD5ED42CCB}" type="presParOf" srcId="{43C5375E-DB1E-0641-9080-8AF33DA12C94}" destId="{B5B93CC1-DD1E-FF40-B107-C25C68C4F146}" srcOrd="0" destOrd="0" presId="urn:microsoft.com/office/officeart/2008/layout/VerticalCurvedList"/>
    <dgm:cxn modelId="{E13788B4-BC76-2B42-B107-DFAC06C083F8}" type="presParOf" srcId="{B5B93CC1-DD1E-FF40-B107-C25C68C4F146}" destId="{3DBDB6FD-21F4-814A-8C9A-EC0C3210A0D7}" srcOrd="0" destOrd="0" presId="urn:microsoft.com/office/officeart/2008/layout/VerticalCurvedList"/>
    <dgm:cxn modelId="{1E8228A0-FE56-9B46-9D9F-9DDEA0CF1F9C}" type="presParOf" srcId="{B5B93CC1-DD1E-FF40-B107-C25C68C4F146}" destId="{5768485D-2D77-9A41-9B0E-487C2E71D37B}" srcOrd="1" destOrd="0" presId="urn:microsoft.com/office/officeart/2008/layout/VerticalCurvedList"/>
    <dgm:cxn modelId="{6BBC3DC6-7B2C-FC4B-A1F3-8F2956F2383B}" type="presParOf" srcId="{B5B93CC1-DD1E-FF40-B107-C25C68C4F146}" destId="{C5C6AB7F-97ED-D045-8BDF-CCE6FF4B77FB}" srcOrd="2" destOrd="0" presId="urn:microsoft.com/office/officeart/2008/layout/VerticalCurvedList"/>
    <dgm:cxn modelId="{0CEF8229-4DCC-7C42-B172-1863C51DBA7F}" type="presParOf" srcId="{B5B93CC1-DD1E-FF40-B107-C25C68C4F146}" destId="{CF306723-E05F-AF45-AF00-AD7C68FD177C}" srcOrd="3" destOrd="0" presId="urn:microsoft.com/office/officeart/2008/layout/VerticalCurvedList"/>
    <dgm:cxn modelId="{B362087B-FE95-384F-A0DD-3B433D4994C8}" type="presParOf" srcId="{43C5375E-DB1E-0641-9080-8AF33DA12C94}" destId="{5A4ABFE2-B449-074A-8B6C-4524CB15776E}" srcOrd="1" destOrd="0" presId="urn:microsoft.com/office/officeart/2008/layout/VerticalCurvedList"/>
    <dgm:cxn modelId="{6A68E744-4BA6-6F41-A885-E59FEFB627B0}" type="presParOf" srcId="{43C5375E-DB1E-0641-9080-8AF33DA12C94}" destId="{05CF1392-5620-7742-8760-19628904E027}" srcOrd="2" destOrd="0" presId="urn:microsoft.com/office/officeart/2008/layout/VerticalCurvedList"/>
    <dgm:cxn modelId="{CB5DC407-D68F-0549-9A23-818B23D3C922}" type="presParOf" srcId="{05CF1392-5620-7742-8760-19628904E027}" destId="{CA5DFDA4-6A77-7B4F-8264-54F72D077EC6}" srcOrd="0" destOrd="0" presId="urn:microsoft.com/office/officeart/2008/layout/VerticalCurvedList"/>
    <dgm:cxn modelId="{A01F2C3A-469D-DD40-969D-6F08A8C83AB4}" type="presParOf" srcId="{43C5375E-DB1E-0641-9080-8AF33DA12C94}" destId="{D120B59B-1344-0240-B73E-694904F643DF}" srcOrd="3" destOrd="0" presId="urn:microsoft.com/office/officeart/2008/layout/VerticalCurvedList"/>
    <dgm:cxn modelId="{CE79EA12-5354-6B48-B840-9885A543D43A}" type="presParOf" srcId="{43C5375E-DB1E-0641-9080-8AF33DA12C94}" destId="{33F295A9-1324-AE40-B4A9-C24C08AACF89}" srcOrd="4" destOrd="0" presId="urn:microsoft.com/office/officeart/2008/layout/VerticalCurvedList"/>
    <dgm:cxn modelId="{5F8E7038-9304-284F-ABFA-1C061CA4F75F}" type="presParOf" srcId="{33F295A9-1324-AE40-B4A9-C24C08AACF89}" destId="{966AFDD1-4628-374F-BEB1-BAE81B6FBAE2}" srcOrd="0" destOrd="0" presId="urn:microsoft.com/office/officeart/2008/layout/VerticalCurvedList"/>
    <dgm:cxn modelId="{CB65FE47-7846-BC47-B0F1-0315DAA4712D}" type="presParOf" srcId="{43C5375E-DB1E-0641-9080-8AF33DA12C94}" destId="{36B657BC-8B8C-964B-A509-B53AA29EF1D4}" srcOrd="5" destOrd="0" presId="urn:microsoft.com/office/officeart/2008/layout/VerticalCurvedList"/>
    <dgm:cxn modelId="{3FA16754-ED61-E344-ABF6-53350F409022}" type="presParOf" srcId="{43C5375E-DB1E-0641-9080-8AF33DA12C94}" destId="{8B59818D-AB67-854B-B5BD-73246A6A5BB8}" srcOrd="6" destOrd="0" presId="urn:microsoft.com/office/officeart/2008/layout/VerticalCurvedList"/>
    <dgm:cxn modelId="{D87B5C61-C634-B441-92DF-4046C87DD2DB}" type="presParOf" srcId="{8B59818D-AB67-854B-B5BD-73246A6A5BB8}" destId="{C773E819-FFCB-834F-80E3-AD3B70994261}" srcOrd="0" destOrd="0" presId="urn:microsoft.com/office/officeart/2008/layout/VerticalCurvedList"/>
    <dgm:cxn modelId="{7E1FFB15-5141-B543-A35F-BE9094DD99FE}" type="presParOf" srcId="{43C5375E-DB1E-0641-9080-8AF33DA12C94}" destId="{AF86F091-7FEF-BE42-BCA0-6321550B08E3}" srcOrd="7" destOrd="0" presId="urn:microsoft.com/office/officeart/2008/layout/VerticalCurvedList"/>
    <dgm:cxn modelId="{AC787D20-1B68-9E49-B7A6-5C50C9BE4D1F}" type="presParOf" srcId="{43C5375E-DB1E-0641-9080-8AF33DA12C94}" destId="{0DB3F5BC-3FDB-2345-8DC3-BC34F1BB6490}" srcOrd="8" destOrd="0" presId="urn:microsoft.com/office/officeart/2008/layout/VerticalCurvedList"/>
    <dgm:cxn modelId="{48C7B032-7634-5140-A659-72EE4B4AFAFC}" type="presParOf" srcId="{0DB3F5BC-3FDB-2345-8DC3-BC34F1BB6490}" destId="{5D69C3A2-4362-C145-AB5B-DD789659A4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AF00F-444F-0940-B58A-DC27841CD500}">
      <dsp:nvSpPr>
        <dsp:cNvPr id="0" name=""/>
        <dsp:cNvSpPr/>
      </dsp:nvSpPr>
      <dsp:spPr>
        <a:xfrm>
          <a:off x="3583" y="697688"/>
          <a:ext cx="1566583" cy="2033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Calibri" panose="020F0502020204030204" pitchFamily="34" charset="0"/>
              <a:cs typeface="Calibri" panose="020F0502020204030204" pitchFamily="34" charset="0"/>
            </a:rPr>
            <a:t>To </a:t>
          </a:r>
          <a:r>
            <a:rPr lang="it-IT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evaluate</a:t>
          </a:r>
          <a:r>
            <a:rPr lang="it-IT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both</a:t>
          </a:r>
          <a:r>
            <a:rPr lang="it-IT" sz="1800" kern="1200" dirty="0">
              <a:latin typeface="Calibri" panose="020F0502020204030204" pitchFamily="34" charset="0"/>
              <a:cs typeface="Calibri" panose="020F0502020204030204" pitchFamily="34" charset="0"/>
            </a:rPr>
            <a:t> HW/SW security </a:t>
          </a:r>
          <a:r>
            <a:rPr lang="it-IT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solutions</a:t>
          </a:r>
          <a:endParaRPr lang="it-IT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467" y="743572"/>
        <a:ext cx="1474815" cy="1941855"/>
      </dsp:txXfrm>
    </dsp:sp>
    <dsp:sp modelId="{CC03E504-D79E-404D-8601-F5A2A92968CF}">
      <dsp:nvSpPr>
        <dsp:cNvPr id="0" name=""/>
        <dsp:cNvSpPr/>
      </dsp:nvSpPr>
      <dsp:spPr>
        <a:xfrm>
          <a:off x="1726824" y="1520243"/>
          <a:ext cx="332115" cy="3885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1726824" y="1597945"/>
        <a:ext cx="232481" cy="233108"/>
      </dsp:txXfrm>
    </dsp:sp>
    <dsp:sp modelId="{B94B5992-0AEA-FE47-8F59-15DBB7BA7B08}">
      <dsp:nvSpPr>
        <dsp:cNvPr id="0" name=""/>
        <dsp:cNvSpPr/>
      </dsp:nvSpPr>
      <dsp:spPr>
        <a:xfrm>
          <a:off x="2196799" y="697688"/>
          <a:ext cx="1566583" cy="2033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Calibri" panose="020F0502020204030204" pitchFamily="34" charset="0"/>
              <a:cs typeface="Calibri" panose="020F0502020204030204" pitchFamily="34" charset="0"/>
            </a:rPr>
            <a:t>Open-source design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customizable</a:t>
          </a:r>
          <a:r>
            <a:rPr lang="it-IT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starting</a:t>
          </a:r>
          <a:r>
            <a:rPr lang="it-IT" sz="1400" kern="1200" dirty="0">
              <a:latin typeface="Calibri" panose="020F0502020204030204" pitchFamily="34" charset="0"/>
              <a:cs typeface="Calibri" panose="020F0502020204030204" pitchFamily="34" charset="0"/>
            </a:rPr>
            <a:t> from the core </a:t>
          </a:r>
          <a:r>
            <a:rPr lang="it-IT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itself</a:t>
          </a:r>
          <a:endParaRPr lang="it-IT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Synthesizable</a:t>
          </a:r>
          <a:r>
            <a:rPr lang="it-IT" sz="1400" kern="1200" dirty="0">
              <a:latin typeface="Calibri" panose="020F0502020204030204" pitchFamily="34" charset="0"/>
              <a:cs typeface="Calibri" panose="020F0502020204030204" pitchFamily="34" charset="0"/>
            </a:rPr>
            <a:t> on FPGA</a:t>
          </a:r>
        </a:p>
      </dsp:txBody>
      <dsp:txXfrm>
        <a:off x="2242683" y="743572"/>
        <a:ext cx="1474815" cy="1941855"/>
      </dsp:txXfrm>
    </dsp:sp>
    <dsp:sp modelId="{A211268F-AAAE-E844-BF55-D38762214537}">
      <dsp:nvSpPr>
        <dsp:cNvPr id="0" name=""/>
        <dsp:cNvSpPr/>
      </dsp:nvSpPr>
      <dsp:spPr>
        <a:xfrm>
          <a:off x="3920041" y="1520243"/>
          <a:ext cx="332115" cy="3885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3920041" y="1597945"/>
        <a:ext cx="232481" cy="233108"/>
      </dsp:txXfrm>
    </dsp:sp>
    <dsp:sp modelId="{DBAECA17-5327-5543-B884-A6834F6FA60D}">
      <dsp:nvSpPr>
        <dsp:cNvPr id="0" name=""/>
        <dsp:cNvSpPr/>
      </dsp:nvSpPr>
      <dsp:spPr>
        <a:xfrm>
          <a:off x="4390016" y="697688"/>
          <a:ext cx="1566583" cy="2033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Calibri" panose="020F0502020204030204" pitchFamily="34" charset="0"/>
              <a:cs typeface="Calibri" panose="020F0502020204030204" pitchFamily="34" charset="0"/>
            </a:rPr>
            <a:t>Open-source ISA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latin typeface="Calibri" panose="020F0502020204030204" pitchFamily="34" charset="0"/>
              <a:cs typeface="Calibri" panose="020F0502020204030204" pitchFamily="34" charset="0"/>
            </a:rPr>
            <a:t>Simple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Supported</a:t>
          </a:r>
          <a:r>
            <a:rPr lang="it-IT" sz="1400" kern="1200" dirty="0">
              <a:latin typeface="Calibri" panose="020F0502020204030204" pitchFamily="34" charset="0"/>
              <a:cs typeface="Calibri" panose="020F0502020204030204" pitchFamily="34" charset="0"/>
            </a:rPr>
            <a:t> by </a:t>
          </a:r>
          <a:r>
            <a:rPr lang="it-IT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popular</a:t>
          </a:r>
          <a:r>
            <a:rPr lang="it-IT" sz="1400" kern="1200" dirty="0">
              <a:latin typeface="Calibri" panose="020F0502020204030204" pitchFamily="34" charset="0"/>
              <a:cs typeface="Calibri" panose="020F0502020204030204" pitchFamily="34" charset="0"/>
            </a:rPr>
            <a:t> software </a:t>
          </a:r>
          <a:r>
            <a:rPr lang="it-IT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toolchain</a:t>
          </a:r>
          <a:r>
            <a:rPr lang="it-IT" sz="1400" kern="1200" dirty="0">
              <a:latin typeface="Calibri" panose="020F0502020204030204" pitchFamily="34" charset="0"/>
              <a:cs typeface="Calibri" panose="020F0502020204030204" pitchFamily="34" charset="0"/>
            </a:rPr>
            <a:t>, e.g., GNU GCC</a:t>
          </a:r>
        </a:p>
      </dsp:txBody>
      <dsp:txXfrm>
        <a:off x="4435900" y="743572"/>
        <a:ext cx="1474815" cy="1941855"/>
      </dsp:txXfrm>
    </dsp:sp>
    <dsp:sp modelId="{D6C50054-657B-4045-9BDD-ED579AD9F5BC}">
      <dsp:nvSpPr>
        <dsp:cNvPr id="0" name=""/>
        <dsp:cNvSpPr/>
      </dsp:nvSpPr>
      <dsp:spPr>
        <a:xfrm>
          <a:off x="6113258" y="1520243"/>
          <a:ext cx="332115" cy="3885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6113258" y="1597945"/>
        <a:ext cx="232481" cy="233108"/>
      </dsp:txXfrm>
    </dsp:sp>
    <dsp:sp modelId="{14B99605-70F0-B64C-96C4-05A3D5193501}">
      <dsp:nvSpPr>
        <dsp:cNvPr id="0" name=""/>
        <dsp:cNvSpPr/>
      </dsp:nvSpPr>
      <dsp:spPr>
        <a:xfrm>
          <a:off x="6583233" y="697688"/>
          <a:ext cx="1566583" cy="2033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Calibri" panose="020F0502020204030204" pitchFamily="34" charset="0"/>
              <a:cs typeface="Calibri" panose="020F0502020204030204" pitchFamily="34" charset="0"/>
            </a:rPr>
            <a:t>RISC-V ISA</a:t>
          </a:r>
        </a:p>
      </dsp:txBody>
      <dsp:txXfrm>
        <a:off x="6629117" y="743572"/>
        <a:ext cx="1474815" cy="1941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7F8F5-C36E-8E49-ACE8-80544F85ED9F}">
      <dsp:nvSpPr>
        <dsp:cNvPr id="0" name=""/>
        <dsp:cNvSpPr/>
      </dsp:nvSpPr>
      <dsp:spPr>
        <a:xfrm rot="2562790">
          <a:off x="3286853" y="2404504"/>
          <a:ext cx="518003" cy="36738"/>
        </a:xfrm>
        <a:custGeom>
          <a:avLst/>
          <a:gdLst/>
          <a:ahLst/>
          <a:cxnLst/>
          <a:rect l="0" t="0" r="0" b="0"/>
          <a:pathLst>
            <a:path>
              <a:moveTo>
                <a:pt x="0" y="18369"/>
              </a:moveTo>
              <a:lnTo>
                <a:pt x="518003" y="18369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F8D83-07C1-4B48-8C11-7F7A3445D059}">
      <dsp:nvSpPr>
        <dsp:cNvPr id="0" name=""/>
        <dsp:cNvSpPr/>
      </dsp:nvSpPr>
      <dsp:spPr>
        <a:xfrm>
          <a:off x="3355551" y="1696130"/>
          <a:ext cx="576202" cy="36738"/>
        </a:xfrm>
        <a:custGeom>
          <a:avLst/>
          <a:gdLst/>
          <a:ahLst/>
          <a:cxnLst/>
          <a:rect l="0" t="0" r="0" b="0"/>
          <a:pathLst>
            <a:path>
              <a:moveTo>
                <a:pt x="0" y="18369"/>
              </a:moveTo>
              <a:lnTo>
                <a:pt x="576202" y="18369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4D803-2469-D54E-BC6B-127805A6A26A}">
      <dsp:nvSpPr>
        <dsp:cNvPr id="0" name=""/>
        <dsp:cNvSpPr/>
      </dsp:nvSpPr>
      <dsp:spPr>
        <a:xfrm rot="19037210">
          <a:off x="3286853" y="987757"/>
          <a:ext cx="518003" cy="36738"/>
        </a:xfrm>
        <a:custGeom>
          <a:avLst/>
          <a:gdLst/>
          <a:ahLst/>
          <a:cxnLst/>
          <a:rect l="0" t="0" r="0" b="0"/>
          <a:pathLst>
            <a:path>
              <a:moveTo>
                <a:pt x="0" y="18369"/>
              </a:moveTo>
              <a:lnTo>
                <a:pt x="518003" y="18369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7BCFB-25D8-5147-B5EA-2447F24A208B}">
      <dsp:nvSpPr>
        <dsp:cNvPr id="0" name=""/>
        <dsp:cNvSpPr/>
      </dsp:nvSpPr>
      <dsp:spPr>
        <a:xfrm>
          <a:off x="1299785" y="780346"/>
          <a:ext cx="2409746" cy="1924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124" r="-9124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6A1080-0B38-F04A-A290-44E7DA0D3752}">
      <dsp:nvSpPr>
        <dsp:cNvPr id="0" name=""/>
        <dsp:cNvSpPr/>
      </dsp:nvSpPr>
      <dsp:spPr>
        <a:xfrm>
          <a:off x="3604978" y="386"/>
          <a:ext cx="989141" cy="989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Calibri" panose="020F0502020204030204" pitchFamily="34" charset="0"/>
              <a:cs typeface="Calibri" panose="020F0502020204030204" pitchFamily="34" charset="0"/>
            </a:rPr>
            <a:t>Simple</a:t>
          </a:r>
        </a:p>
      </dsp:txBody>
      <dsp:txXfrm>
        <a:off x="3749834" y="145242"/>
        <a:ext cx="699429" cy="699429"/>
      </dsp:txXfrm>
    </dsp:sp>
    <dsp:sp modelId="{4802332D-C72B-6B43-9B0F-274157B3A808}">
      <dsp:nvSpPr>
        <dsp:cNvPr id="0" name=""/>
        <dsp:cNvSpPr/>
      </dsp:nvSpPr>
      <dsp:spPr>
        <a:xfrm>
          <a:off x="4693033" y="386"/>
          <a:ext cx="1483712" cy="98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>
              <a:latin typeface="Calibri" panose="020F0502020204030204" pitchFamily="34" charset="0"/>
              <a:cs typeface="Calibri" panose="020F0502020204030204" pitchFamily="34" charset="0"/>
            </a:rPr>
            <a:t>Small standard base (47 </a:t>
          </a:r>
          <a:r>
            <a:rPr lang="it-IT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instructions</a:t>
          </a:r>
          <a:r>
            <a:rPr lang="it-IT" sz="13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sp:txBody>
      <dsp:txXfrm>
        <a:off x="4693033" y="386"/>
        <a:ext cx="1483712" cy="989141"/>
      </dsp:txXfrm>
    </dsp:sp>
    <dsp:sp modelId="{5E469843-C897-3D4D-988F-D22DAE4931D5}">
      <dsp:nvSpPr>
        <dsp:cNvPr id="0" name=""/>
        <dsp:cNvSpPr/>
      </dsp:nvSpPr>
      <dsp:spPr>
        <a:xfrm>
          <a:off x="3931753" y="1219929"/>
          <a:ext cx="989141" cy="989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Modular ISA</a:t>
          </a:r>
        </a:p>
      </dsp:txBody>
      <dsp:txXfrm>
        <a:off x="4076609" y="1364785"/>
        <a:ext cx="699429" cy="699429"/>
      </dsp:txXfrm>
    </dsp:sp>
    <dsp:sp modelId="{D52ED49D-11CD-4543-93E0-EC203DE9B5B1}">
      <dsp:nvSpPr>
        <dsp:cNvPr id="0" name=""/>
        <dsp:cNvSpPr/>
      </dsp:nvSpPr>
      <dsp:spPr>
        <a:xfrm>
          <a:off x="5019809" y="1219929"/>
          <a:ext cx="1483712" cy="98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Designed</a:t>
          </a:r>
          <a:r>
            <a:rPr lang="it-IT" sz="1300" kern="1200" dirty="0">
              <a:latin typeface="Calibri" panose="020F0502020204030204" pitchFamily="34" charset="0"/>
              <a:cs typeface="Calibri" panose="020F0502020204030204" pitchFamily="34" charset="0"/>
            </a:rPr>
            <a:t> for </a:t>
          </a:r>
          <a:r>
            <a:rPr lang="it-IT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Extensibility</a:t>
          </a:r>
          <a:endParaRPr lang="it-IT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Additions</a:t>
          </a:r>
          <a:r>
            <a:rPr lang="it-IT" sz="1300" kern="1200" dirty="0">
              <a:latin typeface="Calibri" panose="020F0502020204030204" pitchFamily="34" charset="0"/>
              <a:cs typeface="Calibri" panose="020F0502020204030204" pitchFamily="34" charset="0"/>
            </a:rPr>
            <a:t> via optional extensions</a:t>
          </a:r>
        </a:p>
      </dsp:txBody>
      <dsp:txXfrm>
        <a:off x="5019809" y="1219929"/>
        <a:ext cx="1483712" cy="989141"/>
      </dsp:txXfrm>
    </dsp:sp>
    <dsp:sp modelId="{B4B9B0A0-A03C-4D4C-8275-090798A8EA70}">
      <dsp:nvSpPr>
        <dsp:cNvPr id="0" name=""/>
        <dsp:cNvSpPr/>
      </dsp:nvSpPr>
      <dsp:spPr>
        <a:xfrm>
          <a:off x="3604978" y="2439472"/>
          <a:ext cx="989141" cy="989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Stable</a:t>
          </a:r>
          <a:endParaRPr lang="it-IT" sz="1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9834" y="2584328"/>
        <a:ext cx="699429" cy="699429"/>
      </dsp:txXfrm>
    </dsp:sp>
    <dsp:sp modelId="{57DEF39E-517F-8746-BE7E-6188FABE98DC}">
      <dsp:nvSpPr>
        <dsp:cNvPr id="0" name=""/>
        <dsp:cNvSpPr/>
      </dsp:nvSpPr>
      <dsp:spPr>
        <a:xfrm>
          <a:off x="4693033" y="2439472"/>
          <a:ext cx="1483712" cy="98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>
              <a:latin typeface="Calibri" panose="020F0502020204030204" pitchFamily="34" charset="0"/>
              <a:cs typeface="Calibri" panose="020F0502020204030204" pitchFamily="34" charset="0"/>
            </a:rPr>
            <a:t>Base </a:t>
          </a:r>
          <a:r>
            <a:rPr lang="it-IT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is</a:t>
          </a:r>
          <a:r>
            <a:rPr lang="it-IT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frozen</a:t>
          </a:r>
          <a:endParaRPr lang="it-IT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Today's</a:t>
          </a:r>
          <a:r>
            <a:rPr lang="it-IT" sz="1300" kern="1200" dirty="0">
              <a:latin typeface="Calibri" panose="020F0502020204030204" pitchFamily="34" charset="0"/>
              <a:cs typeface="Calibri" panose="020F0502020204030204" pitchFamily="34" charset="0"/>
            </a:rPr>
            <a:t> open-source standard in embedded systems design</a:t>
          </a:r>
        </a:p>
      </dsp:txBody>
      <dsp:txXfrm>
        <a:off x="4693033" y="2439472"/>
        <a:ext cx="1483712" cy="9891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8485D-2D77-9A41-9B0E-487C2E71D37B}">
      <dsp:nvSpPr>
        <dsp:cNvPr id="0" name=""/>
        <dsp:cNvSpPr/>
      </dsp:nvSpPr>
      <dsp:spPr>
        <a:xfrm>
          <a:off x="-3703485" y="-568975"/>
          <a:ext cx="4414550" cy="4414550"/>
        </a:xfrm>
        <a:prstGeom prst="blockArc">
          <a:avLst>
            <a:gd name="adj1" fmla="val 18900000"/>
            <a:gd name="adj2" fmla="val 2700000"/>
            <a:gd name="adj3" fmla="val 489"/>
          </a:avLst>
        </a:pr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ABFE2-B449-074A-8B6C-4524CB15776E}">
      <dsp:nvSpPr>
        <dsp:cNvPr id="0" name=""/>
        <dsp:cNvSpPr/>
      </dsp:nvSpPr>
      <dsp:spPr>
        <a:xfrm>
          <a:off x="372722" y="251905"/>
          <a:ext cx="7433127" cy="5040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10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Creation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of a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fully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synthesizable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design</a:t>
          </a:r>
        </a:p>
      </dsp:txBody>
      <dsp:txXfrm>
        <a:off x="372722" y="251905"/>
        <a:ext cx="7433127" cy="504072"/>
      </dsp:txXfrm>
    </dsp:sp>
    <dsp:sp modelId="{CA5DFDA4-6A77-7B4F-8264-54F72D077EC6}">
      <dsp:nvSpPr>
        <dsp:cNvPr id="0" name=""/>
        <dsp:cNvSpPr/>
      </dsp:nvSpPr>
      <dsp:spPr>
        <a:xfrm>
          <a:off x="57677" y="188895"/>
          <a:ext cx="630090" cy="630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0B59B-1344-0240-B73E-694904F643DF}">
      <dsp:nvSpPr>
        <dsp:cNvPr id="0" name=""/>
        <dsp:cNvSpPr/>
      </dsp:nvSpPr>
      <dsp:spPr>
        <a:xfrm>
          <a:off x="661718" y="1008144"/>
          <a:ext cx="7144131" cy="5040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10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Architecture and software libraries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allow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MC2101 to be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used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on a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development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board</a:t>
          </a:r>
        </a:p>
      </dsp:txBody>
      <dsp:txXfrm>
        <a:off x="661718" y="1008144"/>
        <a:ext cx="7144131" cy="504072"/>
      </dsp:txXfrm>
    </dsp:sp>
    <dsp:sp modelId="{966AFDD1-4628-374F-BEB1-BAE81B6FBAE2}">
      <dsp:nvSpPr>
        <dsp:cNvPr id="0" name=""/>
        <dsp:cNvSpPr/>
      </dsp:nvSpPr>
      <dsp:spPr>
        <a:xfrm>
          <a:off x="346673" y="945135"/>
          <a:ext cx="630090" cy="630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657BC-8B8C-964B-A509-B53AA29EF1D4}">
      <dsp:nvSpPr>
        <dsp:cNvPr id="0" name=""/>
        <dsp:cNvSpPr/>
      </dsp:nvSpPr>
      <dsp:spPr>
        <a:xfrm>
          <a:off x="661718" y="1764383"/>
          <a:ext cx="7144131" cy="5040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10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Tests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demonstrated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the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ability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of the system to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perform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all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the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functions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setup</a:t>
          </a:r>
        </a:p>
      </dsp:txBody>
      <dsp:txXfrm>
        <a:off x="661718" y="1764383"/>
        <a:ext cx="7144131" cy="504072"/>
      </dsp:txXfrm>
    </dsp:sp>
    <dsp:sp modelId="{C773E819-FFCB-834F-80E3-AD3B70994261}">
      <dsp:nvSpPr>
        <dsp:cNvPr id="0" name=""/>
        <dsp:cNvSpPr/>
      </dsp:nvSpPr>
      <dsp:spPr>
        <a:xfrm>
          <a:off x="346673" y="1701374"/>
          <a:ext cx="630090" cy="630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6F091-7FEF-BE42-BCA0-6321550B08E3}">
      <dsp:nvSpPr>
        <dsp:cNvPr id="0" name=""/>
        <dsp:cNvSpPr/>
      </dsp:nvSpPr>
      <dsp:spPr>
        <a:xfrm>
          <a:off x="372722" y="2520622"/>
          <a:ext cx="7433127" cy="5040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10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Included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software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toolchain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allows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to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automate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synthesis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processes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, RTL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simulations</a:t>
          </a:r>
          <a:r>
            <a:rPr lang="it-IT" sz="1500" kern="1200" dirty="0">
              <a:latin typeface="Calibri" panose="020F0502020204030204" pitchFamily="34" charset="0"/>
              <a:cs typeface="Calibri" panose="020F0502020204030204" pitchFamily="34" charset="0"/>
            </a:rPr>
            <a:t>, and compilation of custom </a:t>
          </a:r>
          <a:r>
            <a:rPr lang="it-IT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applications</a:t>
          </a:r>
          <a:endParaRPr lang="it-IT" sz="1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2722" y="2520622"/>
        <a:ext cx="7433127" cy="504072"/>
      </dsp:txXfrm>
    </dsp:sp>
    <dsp:sp modelId="{5D69C3A2-4362-C145-AB5B-DD789659A45C}">
      <dsp:nvSpPr>
        <dsp:cNvPr id="0" name=""/>
        <dsp:cNvSpPr/>
      </dsp:nvSpPr>
      <dsp:spPr>
        <a:xfrm>
          <a:off x="57677" y="2457613"/>
          <a:ext cx="630090" cy="630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C17B-16E3-FA4B-9123-14A2B07F2CAE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31AC-9BB5-A24B-A33F-BE9E31A46A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9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/>
              <a:t>design of  MC2101:</a:t>
            </a:r>
          </a:p>
          <a:p>
            <a:endParaRPr lang="it-IT" noProof="0" dirty="0"/>
          </a:p>
          <a:p>
            <a:r>
              <a:rPr lang="it-IT" noProof="0" dirty="0"/>
              <a:t>work </a:t>
            </a:r>
            <a:r>
              <a:rPr lang="it-IT" noProof="0" dirty="0" err="1"/>
              <a:t>realized</a:t>
            </a:r>
            <a:r>
              <a:rPr lang="it-IT" noProof="0" dirty="0"/>
              <a:t> under the </a:t>
            </a:r>
            <a:r>
              <a:rPr lang="it-IT" noProof="0" dirty="0" err="1"/>
              <a:t>supervision</a:t>
            </a:r>
            <a:r>
              <a:rPr lang="it-IT" noProof="0" dirty="0"/>
              <a:t> of P. and </a:t>
            </a:r>
            <a:r>
              <a:rPr lang="it-IT" noProof="0" dirty="0" err="1"/>
              <a:t>R</a:t>
            </a:r>
            <a:r>
              <a:rPr lang="it-IT" noProof="0" dirty="0"/>
              <a:t>.</a:t>
            </a:r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in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microcontroller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for a diverse </a:t>
            </a:r>
            <a:r>
              <a:rPr lang="it-IT" dirty="0" err="1"/>
              <a:t>variety</a:t>
            </a:r>
            <a:r>
              <a:rPr lang="it-IT" dirty="0"/>
              <a:t> of </a:t>
            </a:r>
            <a:r>
              <a:rPr lang="it-IT" dirty="0" err="1"/>
              <a:t>applications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physical</a:t>
            </a:r>
            <a:r>
              <a:rPr lang="it-IT" dirty="0"/>
              <a:t> pins --&gt; in </a:t>
            </a:r>
            <a:r>
              <a:rPr lang="it-IT" dirty="0" err="1"/>
              <a:t>FPGAs</a:t>
            </a:r>
            <a:r>
              <a:rPr lang="it-IT" dirty="0"/>
              <a:t> can be </a:t>
            </a:r>
            <a:r>
              <a:rPr lang="it-IT" dirty="0" err="1"/>
              <a:t>mapped</a:t>
            </a:r>
            <a:r>
              <a:rPr lang="it-IT" dirty="0"/>
              <a:t> to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components</a:t>
            </a:r>
            <a:r>
              <a:rPr lang="it-IT" dirty="0"/>
              <a:t> like </a:t>
            </a:r>
            <a:r>
              <a:rPr lang="it-IT" dirty="0" err="1"/>
              <a:t>BUTTONs</a:t>
            </a:r>
            <a:r>
              <a:rPr lang="it-IT" dirty="0"/>
              <a:t>, </a:t>
            </a:r>
            <a:r>
              <a:rPr lang="it-IT" dirty="0" err="1"/>
              <a:t>LEDs</a:t>
            </a:r>
            <a:r>
              <a:rPr lang="it-IT" dirty="0"/>
              <a:t>, </a:t>
            </a:r>
            <a:r>
              <a:rPr lang="it-IT" dirty="0" err="1"/>
              <a:t>SWITCHEs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0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and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to monitor the </a:t>
            </a:r>
            <a:r>
              <a:rPr lang="it-IT" dirty="0" err="1"/>
              <a:t>integrity</a:t>
            </a:r>
            <a:r>
              <a:rPr lang="it-IT" dirty="0"/>
              <a:t> of a </a:t>
            </a:r>
            <a:r>
              <a:rPr lang="it-IT" dirty="0" err="1"/>
              <a:t>communication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buffered</a:t>
            </a:r>
            <a:r>
              <a:rPr lang="it-IT" dirty="0"/>
              <a:t> </a:t>
            </a:r>
            <a:r>
              <a:rPr lang="it-IT" dirty="0" err="1"/>
              <a:t>communications</a:t>
            </a:r>
            <a:r>
              <a:rPr lang="it-IT" dirty="0"/>
              <a:t> for </a:t>
            </a:r>
            <a:r>
              <a:rPr lang="it-IT" dirty="0" err="1"/>
              <a:t>optimizing</a:t>
            </a:r>
            <a:r>
              <a:rPr lang="it-IT" dirty="0"/>
              <a:t> interrupts </a:t>
            </a:r>
            <a:r>
              <a:rPr lang="it-IT" dirty="0" err="1"/>
              <a:t>triggering</a:t>
            </a:r>
            <a:r>
              <a:rPr lang="it-IT" dirty="0"/>
              <a:t> and transmissions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6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software </a:t>
            </a:r>
            <a:r>
              <a:rPr lang="it-IT" dirty="0" err="1"/>
              <a:t>also</a:t>
            </a:r>
            <a:r>
              <a:rPr lang="it-IT" dirty="0"/>
              <a:t> include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manipulation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togheter</a:t>
            </a:r>
            <a:r>
              <a:rPr lang="it-IT" dirty="0"/>
              <a:t> with the </a:t>
            </a:r>
            <a:r>
              <a:rPr lang="it-IT" dirty="0" err="1"/>
              <a:t>printf</a:t>
            </a:r>
            <a:r>
              <a:rPr lang="it-IT" dirty="0"/>
              <a:t> and </a:t>
            </a:r>
            <a:r>
              <a:rPr lang="it-IT" dirty="0" err="1"/>
              <a:t>scanf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60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6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toolchain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CMake</a:t>
            </a:r>
            <a:r>
              <a:rPr lang="it-IT" dirty="0"/>
              <a:t> and Make tools, </a:t>
            </a:r>
            <a:r>
              <a:rPr lang="it-IT" dirty="0" err="1"/>
              <a:t>ModelSim</a:t>
            </a:r>
            <a:r>
              <a:rPr lang="it-IT" dirty="0"/>
              <a:t> and </a:t>
            </a:r>
            <a:r>
              <a:rPr lang="it-IT" dirty="0" err="1"/>
              <a:t>Quartus</a:t>
            </a:r>
            <a:r>
              <a:rPr lang="it-IT" dirty="0"/>
              <a:t> </a:t>
            </a:r>
            <a:r>
              <a:rPr lang="it-IT" dirty="0" err="1"/>
              <a:t>commands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the </a:t>
            </a:r>
            <a:r>
              <a:rPr lang="it-IT" dirty="0" err="1"/>
              <a:t>automation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6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9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on the context in which the present work is involved</a:t>
            </a:r>
          </a:p>
          <a:p>
            <a:r>
              <a:rPr lang="en-US" dirty="0"/>
              <a:t>purposes of this thesis work</a:t>
            </a:r>
          </a:p>
          <a:p>
            <a:endParaRPr lang="en-US" dirty="0"/>
          </a:p>
          <a:p>
            <a:r>
              <a:rPr lang="en-US" dirty="0"/>
              <a:t>overview of the main components and functionalities the designed platform can provide </a:t>
            </a:r>
          </a:p>
          <a:p>
            <a:endParaRPr lang="en-US" dirty="0"/>
          </a:p>
          <a:p>
            <a:r>
              <a:rPr lang="en-US" dirty="0"/>
              <a:t>In the experimental results are discussed and reported the resources used by this platform once synthesized on FPGA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5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They</a:t>
            </a:r>
            <a:r>
              <a:rPr lang="it-IT" dirty="0"/>
              <a:t> play </a:t>
            </a:r>
            <a:r>
              <a:rPr lang="it-IT" dirty="0" err="1"/>
              <a:t>crucial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 in </a:t>
            </a:r>
            <a:r>
              <a:rPr lang="it-IT" dirty="0" err="1"/>
              <a:t>functioning</a:t>
            </a:r>
            <a:r>
              <a:rPr lang="it-IT" dirty="0"/>
              <a:t> of cars, </a:t>
            </a:r>
            <a:r>
              <a:rPr lang="it-IT" dirty="0" err="1"/>
              <a:t>aircraft</a:t>
            </a:r>
            <a:r>
              <a:rPr lang="it-IT" dirty="0"/>
              <a:t>, </a:t>
            </a:r>
            <a:r>
              <a:rPr lang="it-IT" dirty="0" err="1"/>
              <a:t>trains</a:t>
            </a:r>
            <a:r>
              <a:rPr lang="it-IT" dirty="0"/>
              <a:t>, </a:t>
            </a:r>
            <a:r>
              <a:rPr lang="it-IT" dirty="0" err="1"/>
              <a:t>medical</a:t>
            </a:r>
            <a:r>
              <a:rPr lang="it-IT" dirty="0"/>
              <a:t> </a:t>
            </a:r>
            <a:r>
              <a:rPr lang="it-IT" dirty="0" err="1"/>
              <a:t>equipment</a:t>
            </a:r>
            <a:endParaRPr lang="it-IT" dirty="0"/>
          </a:p>
          <a:p>
            <a:endParaRPr lang="it-IT" dirty="0"/>
          </a:p>
          <a:p>
            <a:r>
              <a:rPr lang="it-IT" dirty="0"/>
              <a:t>Real time </a:t>
            </a:r>
            <a:r>
              <a:rPr lang="it-IT" dirty="0" err="1"/>
              <a:t>reliable</a:t>
            </a:r>
            <a:endParaRPr lang="it-IT" dirty="0"/>
          </a:p>
          <a:p>
            <a:r>
              <a:rPr lang="it-IT" dirty="0"/>
              <a:t>	</a:t>
            </a:r>
            <a:r>
              <a:rPr lang="it-IT" dirty="0" err="1"/>
              <a:t>engineered</a:t>
            </a:r>
            <a:r>
              <a:rPr lang="it-IT" dirty="0"/>
              <a:t> to solve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tasks with no or </a:t>
            </a:r>
            <a:r>
              <a:rPr lang="it-IT" dirty="0" err="1"/>
              <a:t>little</a:t>
            </a:r>
            <a:r>
              <a:rPr lang="it-IT" dirty="0"/>
              <a:t> delay</a:t>
            </a:r>
          </a:p>
          <a:p>
            <a:r>
              <a:rPr lang="it-IT" dirty="0"/>
              <a:t>	</a:t>
            </a:r>
            <a:r>
              <a:rPr lang="it-IT" dirty="0" err="1"/>
              <a:t>guaranteeing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 low power </a:t>
            </a:r>
            <a:r>
              <a:rPr lang="it-IT" dirty="0" err="1"/>
              <a:t>consumption</a:t>
            </a:r>
            <a:r>
              <a:rPr lang="it-IT" dirty="0"/>
              <a:t> and low manufacturing cost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safety</a:t>
            </a:r>
            <a:r>
              <a:rPr lang="it-IT" dirty="0"/>
              <a:t>/business-</a:t>
            </a:r>
            <a:r>
              <a:rPr lang="it-IT" dirty="0" err="1"/>
              <a:t>critical</a:t>
            </a:r>
            <a:r>
              <a:rPr lang="it-IT" dirty="0"/>
              <a:t> missions </a:t>
            </a:r>
            <a:r>
              <a:rPr lang="it-IT" dirty="0" err="1"/>
              <a:t>require</a:t>
            </a:r>
            <a:r>
              <a:rPr lang="it-IT" dirty="0"/>
              <a:t> secure and </a:t>
            </a:r>
            <a:r>
              <a:rPr lang="it-IT" dirty="0" err="1"/>
              <a:t>reliable</a:t>
            </a:r>
            <a:r>
              <a:rPr lang="it-IT" dirty="0"/>
              <a:t> devices</a:t>
            </a:r>
          </a:p>
          <a:p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: </a:t>
            </a:r>
            <a:r>
              <a:rPr lang="it-IT" dirty="0" err="1"/>
              <a:t>Being</a:t>
            </a:r>
            <a:r>
              <a:rPr lang="it-IT" dirty="0"/>
              <a:t> cheap and low power </a:t>
            </a:r>
            <a:r>
              <a:rPr lang="it-IT" dirty="0" err="1"/>
              <a:t>imply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and performances (</a:t>
            </a:r>
            <a:r>
              <a:rPr lang="it-IT" dirty="0" err="1"/>
              <a:t>few</a:t>
            </a:r>
            <a:r>
              <a:rPr lang="it-IT" dirty="0"/>
              <a:t> KB of Memory, </a:t>
            </a:r>
            <a:r>
              <a:rPr lang="it-IT" dirty="0" err="1"/>
              <a:t>Few</a:t>
            </a:r>
            <a:r>
              <a:rPr lang="it-IT" dirty="0"/>
              <a:t> MHz CORE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support </a:t>
            </a:r>
            <a:r>
              <a:rPr lang="it-IT" dirty="0" err="1"/>
              <a:t>robust</a:t>
            </a:r>
            <a:r>
              <a:rPr lang="it-IT" dirty="0"/>
              <a:t> HW and OS)</a:t>
            </a:r>
          </a:p>
          <a:p>
            <a:r>
              <a:rPr lang="it-IT" dirty="0"/>
              <a:t>CONSEQUENCE: build in device security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minimal</a:t>
            </a:r>
            <a:endParaRPr lang="it-IT" dirty="0"/>
          </a:p>
          <a:p>
            <a:r>
              <a:rPr lang="it-IT" dirty="0"/>
              <a:t>SOLUTIONS</a:t>
            </a:r>
          </a:p>
          <a:p>
            <a:r>
              <a:rPr lang="it-IT" dirty="0"/>
              <a:t>	software: </a:t>
            </a:r>
            <a:r>
              <a:rPr lang="it-IT" dirty="0" err="1"/>
              <a:t>protect</a:t>
            </a:r>
            <a:r>
              <a:rPr lang="it-IT" dirty="0"/>
              <a:t> the system </a:t>
            </a:r>
            <a:r>
              <a:rPr lang="it-IT" dirty="0" err="1"/>
              <a:t>at</a:t>
            </a:r>
            <a:r>
              <a:rPr lang="it-IT" dirty="0"/>
              <a:t> app </a:t>
            </a:r>
            <a:r>
              <a:rPr lang="it-IT" dirty="0" err="1"/>
              <a:t>level</a:t>
            </a:r>
            <a:endParaRPr lang="it-IT" dirty="0"/>
          </a:p>
          <a:p>
            <a:r>
              <a:rPr lang="it-IT" dirty="0"/>
              <a:t>	hardware: </a:t>
            </a:r>
            <a:r>
              <a:rPr lang="it-IT" dirty="0" err="1"/>
              <a:t>protect</a:t>
            </a:r>
            <a:r>
              <a:rPr lang="it-IT" dirty="0"/>
              <a:t> the system </a:t>
            </a:r>
            <a:r>
              <a:rPr lang="it-IT" dirty="0" err="1"/>
              <a:t>at</a:t>
            </a:r>
            <a:r>
              <a:rPr lang="it-IT" dirty="0"/>
              <a:t> hard </a:t>
            </a:r>
            <a:r>
              <a:rPr lang="it-IT" dirty="0" err="1"/>
              <a:t>level</a:t>
            </a:r>
            <a:r>
              <a:rPr lang="it-IT" dirty="0"/>
              <a:t> </a:t>
            </a:r>
          </a:p>
          <a:p>
            <a:r>
              <a:rPr lang="it-IT" dirty="0"/>
              <a:t>Hardware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hardware to be </a:t>
            </a:r>
            <a:r>
              <a:rPr lang="it-IT" dirty="0" err="1"/>
              <a:t>tested</a:t>
            </a:r>
            <a:r>
              <a:rPr lang="it-IT" dirty="0"/>
              <a:t> and </a:t>
            </a:r>
            <a:r>
              <a:rPr lang="it-IT" dirty="0" err="1"/>
              <a:t>evaluated</a:t>
            </a:r>
            <a:r>
              <a:rPr lang="it-IT" dirty="0"/>
              <a:t> --&gt;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in use (x86, ARM) are </a:t>
            </a:r>
            <a:r>
              <a:rPr lang="it-IT" dirty="0" err="1"/>
              <a:t>licenced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, </a:t>
            </a:r>
            <a:r>
              <a:rPr lang="it-IT" dirty="0" err="1"/>
              <a:t>research</a:t>
            </a:r>
            <a:r>
              <a:rPr lang="it-IT" dirty="0"/>
              <a:t> and </a:t>
            </a:r>
            <a:r>
              <a:rPr lang="it-IT" dirty="0" err="1"/>
              <a:t>academia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an open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</a:t>
            </a:r>
            <a:r>
              <a:rPr lang="it-IT" dirty="0" err="1"/>
              <a:t>evaluate</a:t>
            </a:r>
            <a:r>
              <a:rPr lang="it-IT" dirty="0"/>
              <a:t> HW/SW </a:t>
            </a:r>
            <a:r>
              <a:rPr lang="it-IT" dirty="0" err="1"/>
              <a:t>solutions</a:t>
            </a:r>
            <a:r>
              <a:rPr lang="it-IT" dirty="0"/>
              <a:t>: </a:t>
            </a:r>
            <a:r>
              <a:rPr lang="it-IT" dirty="0" err="1"/>
              <a:t>research</a:t>
            </a:r>
            <a:r>
              <a:rPr lang="it-IT" dirty="0"/>
              <a:t> community </a:t>
            </a:r>
            <a:r>
              <a:rPr lang="it-IT" dirty="0" err="1"/>
              <a:t>needs</a:t>
            </a:r>
            <a:r>
              <a:rPr lang="it-IT" dirty="0"/>
              <a:t> an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UNLIKE Intel or ARM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accessible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known</a:t>
            </a:r>
            <a:r>
              <a:rPr lang="it-IT" dirty="0"/>
              <a:t> open source designs, the </a:t>
            </a:r>
            <a:r>
              <a:rPr lang="it-IT" dirty="0" err="1"/>
              <a:t>most</a:t>
            </a:r>
            <a:r>
              <a:rPr lang="it-IT" dirty="0"/>
              <a:t> complete </a:t>
            </a:r>
            <a:r>
              <a:rPr lang="it-IT" dirty="0" err="1"/>
              <a:t>is</a:t>
            </a:r>
            <a:r>
              <a:rPr lang="it-IT" dirty="0"/>
              <a:t> the RISC-V ISA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47 </a:t>
            </a:r>
            <a:r>
              <a:rPr lang="it-IT" dirty="0" err="1"/>
              <a:t>instructions</a:t>
            </a:r>
            <a:r>
              <a:rPr lang="it-IT" dirty="0"/>
              <a:t> are </a:t>
            </a:r>
            <a:r>
              <a:rPr lang="it-IT" dirty="0" err="1"/>
              <a:t>enough</a:t>
            </a:r>
            <a:r>
              <a:rPr lang="it-IT" dirty="0"/>
              <a:t> to build a </a:t>
            </a:r>
            <a:r>
              <a:rPr lang="it-IT" dirty="0" err="1"/>
              <a:t>minimalistic</a:t>
            </a:r>
            <a:r>
              <a:rPr lang="it-IT" dirty="0"/>
              <a:t> RISC-V machine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3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it-IT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>
              <a:buFontTx/>
              <a:buNone/>
              <a:defRPr sz="2800" b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>
            <a:noAutofit/>
          </a:bodyPr>
          <a:lstStyle>
            <a:lvl1pPr>
              <a:buFontTx/>
              <a:buNone/>
              <a:defRPr sz="2800" b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83A855F-18FA-AFA0-BB0B-324D4CA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‹N›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ctr" anchorCtr="0"/>
          <a:lstStyle>
            <a:lvl1pPr algn="l">
              <a:buNone/>
              <a:defRPr sz="4200" b="0"/>
            </a:lvl1pPr>
            <a:extLst/>
          </a:lstStyle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360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it-I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>
              <a:defRPr sz="12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0" y="4916328"/>
            <a:ext cx="16321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Politecnico</a:t>
            </a:r>
            <a:r>
              <a:rPr lang="en-US" sz="10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Torino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rgbClr val="00009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charset="2"/>
        <a:buChar char="Ø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" charset="2"/>
        <a:buChar char="Ø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charset="2"/>
        <a:buChar char="Ø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3790950"/>
          </a:xfrm>
          <a:prstGeom prst="rect">
            <a:avLst/>
          </a:prstGeom>
          <a:gradFill rotWithShape="0">
            <a:gsLst>
              <a:gs pos="0">
                <a:srgbClr val="365E8F"/>
              </a:gs>
              <a:gs pos="100000">
                <a:srgbClr val="0F243E"/>
              </a:gs>
            </a:gsLst>
            <a:lin ang="5400000" scaled="1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24020"/>
            <a:ext cx="9144000" cy="2447780"/>
          </a:xfrm>
          <a:prstGeom prst="rect">
            <a:avLst/>
          </a:prstGeom>
          <a:gradFill flip="none" rotWithShape="1">
            <a:gsLst>
              <a:gs pos="0">
                <a:srgbClr val="365F91">
                  <a:alpha val="36000"/>
                </a:srgbClr>
              </a:gs>
              <a:gs pos="100000">
                <a:srgbClr val="0066FF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468000" tIns="360000" rIns="360000" bIns="36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 Medium"/>
                <a:cs typeface="Helvetica Neue Medium"/>
              </a:rPr>
              <a:t>MC2101: A RISC-V-based Microcontroller for Security Assessment and Training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0457A14-046F-D642-A95D-0F7984004C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954244"/>
            <a:ext cx="2514600" cy="354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it-IT" sz="1400" b="1" dirty="0">
                <a:solidFill>
                  <a:schemeClr val="bg1"/>
                </a:solidFill>
                <a:latin typeface="Helvetica Neue"/>
                <a:cs typeface="Helvetica Neue"/>
              </a:rPr>
              <a:t>Author: Luca DALMASSO</a:t>
            </a:r>
            <a:endParaRPr lang="it-IT" sz="1200" dirty="0">
              <a:solidFill>
                <a:schemeClr val="bg1"/>
              </a:solidFill>
              <a:latin typeface="Helvetica Neue"/>
              <a:cs typeface="Helvetica Neue"/>
            </a:endParaRPr>
          </a:p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it-IT" sz="1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52C16B-C094-2E4E-9CDB-44C319AB8C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4001" r="8000" b="7397"/>
          <a:stretch/>
        </p:blipFill>
        <p:spPr>
          <a:xfrm>
            <a:off x="8001000" y="4019550"/>
            <a:ext cx="1020380" cy="954817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8F36FFF-9EFF-11CA-71F9-CE5D76106853}"/>
              </a:ext>
            </a:extLst>
          </p:cNvPr>
          <p:cNvSpPr txBox="1">
            <a:spLocks noChangeArrowheads="1"/>
          </p:cNvSpPr>
          <p:nvPr/>
        </p:nvSpPr>
        <p:spPr>
          <a:xfrm>
            <a:off x="2724149" y="2952637"/>
            <a:ext cx="3314702" cy="354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it-IT" sz="1400" b="1" dirty="0">
                <a:solidFill>
                  <a:schemeClr val="bg1"/>
                </a:solidFill>
                <a:latin typeface="Helvetica Neue"/>
                <a:cs typeface="Helvetica Neue"/>
              </a:rPr>
              <a:t>Advisor: Paolo Ernesto PRINETTO</a:t>
            </a:r>
            <a:endParaRPr lang="it-IT" sz="1200" dirty="0">
              <a:solidFill>
                <a:schemeClr val="bg1"/>
              </a:solidFill>
              <a:latin typeface="Helvetica Neue"/>
              <a:cs typeface="Helvetica Neue"/>
            </a:endParaRPr>
          </a:p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it-IT" sz="1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89E3B57-FF9A-D7B3-4D49-F36A55F789E7}"/>
              </a:ext>
            </a:extLst>
          </p:cNvPr>
          <p:cNvSpPr txBox="1">
            <a:spLocks noChangeArrowheads="1"/>
          </p:cNvSpPr>
          <p:nvPr/>
        </p:nvSpPr>
        <p:spPr>
          <a:xfrm>
            <a:off x="6248400" y="2952637"/>
            <a:ext cx="2895599" cy="354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it-IT" sz="1400" b="1" dirty="0">
                <a:solidFill>
                  <a:schemeClr val="bg1"/>
                </a:solidFill>
                <a:latin typeface="Helvetica Neue"/>
                <a:cs typeface="Helvetica Neue"/>
              </a:rPr>
              <a:t>Co-Advisor: Gianluca ROASCIO</a:t>
            </a:r>
            <a:endParaRPr lang="it-IT" sz="1200" dirty="0">
              <a:solidFill>
                <a:schemeClr val="bg1"/>
              </a:solidFill>
              <a:latin typeface="Helvetica Neue"/>
              <a:cs typeface="Helvetica Neue"/>
            </a:endParaRPr>
          </a:p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it-IT" sz="1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242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MC2101 Architecture: overview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5B06E-B6B1-B04E-85FC-1CB4D87A73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3733800" cy="34290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Single BUS interconnecting the processor with memory and peripherals</a:t>
            </a:r>
          </a:p>
          <a:p>
            <a:pPr lvl="1"/>
            <a:r>
              <a:rPr lang="en-US" sz="3100" dirty="0"/>
              <a:t>Supports multi-cycle R/W operations</a:t>
            </a:r>
          </a:p>
          <a:p>
            <a:pPr lvl="1"/>
            <a:r>
              <a:rPr lang="en-US" sz="3100" dirty="0"/>
              <a:t>Control signals for interrupts</a:t>
            </a:r>
          </a:p>
          <a:p>
            <a:pPr lvl="1"/>
            <a:r>
              <a:rPr lang="en-US" sz="3100" dirty="0"/>
              <a:t>Control signals for transfer response</a:t>
            </a:r>
          </a:p>
          <a:p>
            <a:r>
              <a:rPr lang="en-US" sz="3600" dirty="0"/>
              <a:t>Minimal set of peripherals designed to provide all necessary I/O functions</a:t>
            </a:r>
          </a:p>
          <a:p>
            <a:pPr lvl="1"/>
            <a:r>
              <a:rPr lang="en-US" sz="3100" dirty="0"/>
              <a:t>GPIO, UART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5E45FB-060B-7511-B0A7-67EBE320A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48" y="1700808"/>
            <a:ext cx="4607352" cy="22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1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MC2101 Architecture: GPIO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5B06E-B6B1-B04E-85FC-1CB4D87A73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4214042" cy="3429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General Purpose Input Output (GPIO) peripheral</a:t>
            </a:r>
          </a:p>
          <a:p>
            <a:pPr lvl="1"/>
            <a:r>
              <a:rPr lang="en-US" dirty="0"/>
              <a:t>Present in every microcontroller</a:t>
            </a:r>
          </a:p>
          <a:p>
            <a:pPr lvl="1"/>
            <a:r>
              <a:rPr lang="en-US" dirty="0"/>
              <a:t>Designed to manage incoming and outcoming digital signals</a:t>
            </a:r>
          </a:p>
          <a:p>
            <a:pPr lvl="2"/>
            <a:r>
              <a:rPr lang="en-US" dirty="0"/>
              <a:t>Controlling physical pins</a:t>
            </a:r>
          </a:p>
          <a:p>
            <a:pPr lvl="2"/>
            <a:r>
              <a:rPr lang="en-US" dirty="0"/>
              <a:t>Bit-banging operations</a:t>
            </a:r>
          </a:p>
          <a:p>
            <a:r>
              <a:rPr lang="en-US" dirty="0"/>
              <a:t>The logic and the software library designed allow to:</a:t>
            </a:r>
          </a:p>
          <a:p>
            <a:pPr lvl="1"/>
            <a:r>
              <a:rPr lang="en-US" dirty="0"/>
              <a:t>configure pins direction</a:t>
            </a:r>
          </a:p>
          <a:p>
            <a:pPr lvl="1"/>
            <a:r>
              <a:rPr lang="en-US" dirty="0"/>
              <a:t>read/write pins logic state</a:t>
            </a:r>
          </a:p>
          <a:p>
            <a:pPr lvl="1"/>
            <a:r>
              <a:rPr lang="en-US" dirty="0"/>
              <a:t>enable interrupt on each input pin</a:t>
            </a:r>
          </a:p>
          <a:p>
            <a:pPr lvl="1"/>
            <a:r>
              <a:rPr lang="en-US" dirty="0"/>
              <a:t>configure interrupt triggering behavior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5E45FB-060B-7511-B0A7-67EBE320A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3642" y="1700808"/>
            <a:ext cx="3728563" cy="22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MC2101 Architecture: UART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5B06E-B6B1-B04E-85FC-1CB4D87A73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0772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The UART module designed for MC2101 provides a receiver-transmitter pair</a:t>
            </a:r>
          </a:p>
          <a:p>
            <a:pPr lvl="1"/>
            <a:r>
              <a:rPr lang="en-US" sz="2200" dirty="0"/>
              <a:t>Configurable with different speeds</a:t>
            </a:r>
          </a:p>
          <a:p>
            <a:pPr lvl="1"/>
            <a:r>
              <a:rPr lang="en-US" sz="2200" dirty="0"/>
              <a:t>Supporting different data widths</a:t>
            </a:r>
          </a:p>
          <a:p>
            <a:pPr lvl="1"/>
            <a:r>
              <a:rPr lang="en-US" sz="2200" dirty="0"/>
              <a:t>Parity codifications</a:t>
            </a:r>
          </a:p>
          <a:p>
            <a:pPr lvl="1"/>
            <a:r>
              <a:rPr lang="en-US" sz="2200" dirty="0"/>
              <a:t>Information status for different error conditions:</a:t>
            </a:r>
          </a:p>
          <a:p>
            <a:pPr lvl="2"/>
            <a:r>
              <a:rPr lang="en-US" sz="1800" dirty="0"/>
              <a:t>Overrun Error, Frame Error, Break Interrupt</a:t>
            </a:r>
          </a:p>
          <a:p>
            <a:pPr lvl="1"/>
            <a:r>
              <a:rPr lang="en-US" sz="2200" dirty="0"/>
              <a:t>Prioritized interrupts</a:t>
            </a:r>
          </a:p>
          <a:p>
            <a:pPr lvl="1"/>
            <a:r>
              <a:rPr lang="en-US" sz="2200" dirty="0"/>
              <a:t>Buffered communications</a:t>
            </a:r>
          </a:p>
          <a:p>
            <a:pPr lvl="2"/>
            <a:r>
              <a:rPr lang="en-US" sz="1800" dirty="0"/>
              <a:t>Two dedicated hardware FIFO’s</a:t>
            </a:r>
          </a:p>
          <a:p>
            <a:pPr lvl="3"/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07425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MC2101 Architecture: UART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5B06E-B6B1-B04E-85FC-1CB4D87A73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Communication channel between PC and the microcontroller synthesized on FPGA</a:t>
            </a:r>
          </a:p>
          <a:p>
            <a:pPr lvl="1"/>
            <a:r>
              <a:rPr lang="en-US" dirty="0" err="1"/>
              <a:t>Uart</a:t>
            </a:r>
            <a:r>
              <a:rPr lang="en-US" dirty="0"/>
              <a:t> Tx and Rx are bridged to USB</a:t>
            </a:r>
          </a:p>
          <a:p>
            <a:pPr lvl="1"/>
            <a:r>
              <a:rPr lang="en-US" dirty="0"/>
              <a:t>Through a PC terminal, it is possible to send/receive characters</a:t>
            </a:r>
          </a:p>
          <a:p>
            <a:pPr lvl="2"/>
            <a:r>
              <a:rPr lang="en-US" dirty="0"/>
              <a:t>Software libraries integrate </a:t>
            </a:r>
            <a:r>
              <a:rPr lang="en-US" i="1" dirty="0" err="1"/>
              <a:t>scanf</a:t>
            </a:r>
            <a:r>
              <a:rPr lang="en-US" dirty="0"/>
              <a:t> &amp; </a:t>
            </a:r>
            <a:r>
              <a:rPr lang="en-US" i="1" dirty="0" err="1"/>
              <a:t>printf</a:t>
            </a:r>
            <a:r>
              <a:rPr lang="en-US" dirty="0"/>
              <a:t> functions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5E45FB-060B-7511-B0A7-67EBE320A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7563" y="3181350"/>
            <a:ext cx="598887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Experimental Results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5B06E-B6B1-B04E-85FC-1CB4D87A73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Synthesized on Cyclone-V FPGA using Quartus 21.1 software</a:t>
            </a:r>
          </a:p>
          <a:p>
            <a:r>
              <a:rPr lang="en-US" sz="2600" dirty="0"/>
              <a:t>Very small percentage of available resources is used</a:t>
            </a:r>
          </a:p>
          <a:p>
            <a:pPr lvl="1"/>
            <a:r>
              <a:rPr lang="en-US" sz="2200" dirty="0"/>
              <a:t>Great deal of freedom for future developments</a:t>
            </a: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FD29E6FD-267D-9928-2A6F-4D85BC90E2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076857"/>
              </p:ext>
            </p:extLst>
          </p:nvPr>
        </p:nvGraphicFramePr>
        <p:xfrm>
          <a:off x="723900" y="2694772"/>
          <a:ext cx="7696200" cy="1922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343859468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4953823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718356199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56000458"/>
                    </a:ext>
                  </a:extLst>
                </a:gridCol>
              </a:tblGrid>
              <a:tr h="329016">
                <a:tc>
                  <a:txBody>
                    <a:bodyPr/>
                    <a:lstStyle/>
                    <a:p>
                      <a:r>
                        <a:rPr lang="it-IT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Resource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Used</a:t>
                      </a:r>
                      <a:r>
                        <a:rPr lang="it-IT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600" b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Amount</a:t>
                      </a:r>
                      <a:endParaRPr lang="it-IT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 </a:t>
                      </a:r>
                      <a:r>
                        <a:rPr lang="it-IT" sz="1600" b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Amount</a:t>
                      </a:r>
                      <a:endParaRPr lang="it-IT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Percentage</a:t>
                      </a:r>
                      <a:r>
                        <a:rPr lang="it-IT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600" b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Used</a:t>
                      </a:r>
                      <a:endParaRPr lang="it-IT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79698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2628 </a:t>
                      </a:r>
                      <a:endParaRPr lang="it-I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48060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77732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12462"/>
                  </a:ext>
                </a:extLst>
              </a:tr>
              <a:tr h="281091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M10K Memory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131072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4065280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06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M10K </a:t>
                      </a:r>
                      <a:r>
                        <a:rPr lang="it-IT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Blocks</a:t>
                      </a:r>
                      <a:endParaRPr lang="it-I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61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6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US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Segnaposto contenuto 6">
            <a:extLst>
              <a:ext uri="{FF2B5EF4-FFF2-40B4-BE49-F238E27FC236}">
                <a16:creationId xmlns:a16="http://schemas.microsoft.com/office/drawing/2014/main" id="{8FBC5971-6BAB-AA6E-153A-1EC223AC753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5503143"/>
              </p:ext>
            </p:extLst>
          </p:nvPr>
        </p:nvGraphicFramePr>
        <p:xfrm>
          <a:off x="609600" y="1352550"/>
          <a:ext cx="7848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125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3790950"/>
          </a:xfrm>
          <a:prstGeom prst="rect">
            <a:avLst/>
          </a:prstGeom>
          <a:gradFill rotWithShape="0">
            <a:gsLst>
              <a:gs pos="0">
                <a:srgbClr val="365E8F"/>
              </a:gs>
              <a:gs pos="100000">
                <a:srgbClr val="0F243E"/>
              </a:gs>
            </a:gsLst>
            <a:lin ang="5400000" scaled="1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1"/>
            <a:ext cx="9144000" cy="3790949"/>
          </a:xfrm>
          <a:prstGeom prst="rect">
            <a:avLst/>
          </a:prstGeom>
          <a:gradFill flip="none" rotWithShape="1">
            <a:gsLst>
              <a:gs pos="0">
                <a:srgbClr val="365F91">
                  <a:alpha val="36000"/>
                </a:srgbClr>
              </a:gs>
              <a:gs pos="100000">
                <a:srgbClr val="0066FF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468000" tIns="360000" rIns="360000" bIns="36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600" dirty="0" err="1">
                <a:solidFill>
                  <a:sysClr val="window" lastClr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Thanks</a:t>
            </a:r>
            <a:r>
              <a:rPr lang="fr-FR" sz="4600" dirty="0">
                <a:solidFill>
                  <a:sysClr val="window" lastClr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 for </a:t>
            </a:r>
            <a:r>
              <a:rPr lang="fr-FR" sz="4600" dirty="0" err="1">
                <a:solidFill>
                  <a:sysClr val="window" lastClr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your</a:t>
            </a:r>
            <a:r>
              <a:rPr lang="fr-FR" sz="4600" dirty="0">
                <a:solidFill>
                  <a:sysClr val="window" lastClr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 attention!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57839E7-33BA-3C4B-87C0-B412D29ABB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4001" r="8000" b="7397"/>
          <a:stretch/>
        </p:blipFill>
        <p:spPr>
          <a:xfrm>
            <a:off x="8001000" y="4019550"/>
            <a:ext cx="1020380" cy="9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8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/>
          <a:p>
            <a:r>
              <a:rPr lang="en-US" noProof="0" dirty="0"/>
              <a:t>License &amp; 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noProof="0" dirty="0"/>
              <a:t>This presentation is licensed under the </a:t>
            </a:r>
            <a:br>
              <a:rPr lang="en-US" sz="1400" noProof="0" dirty="0"/>
            </a:br>
            <a:r>
              <a:rPr lang="en-US" sz="1400" noProof="0" dirty="0"/>
              <a:t>Creative Commons BY-NC License</a:t>
            </a:r>
          </a:p>
          <a:p>
            <a:pPr marL="0" indent="0" algn="ctr">
              <a:buNone/>
            </a:pPr>
            <a:endParaRPr lang="en-US" sz="1400" noProof="0" dirty="0"/>
          </a:p>
          <a:p>
            <a:pPr marL="0" indent="0" algn="ctr">
              <a:buNone/>
            </a:pPr>
            <a:endParaRPr lang="en-US" sz="1400" noProof="0" dirty="0"/>
          </a:p>
          <a:p>
            <a:pPr marL="0" indent="0" algn="ctr">
              <a:buNone/>
            </a:pPr>
            <a:endParaRPr lang="en-US" sz="1400" noProof="0" dirty="0"/>
          </a:p>
          <a:p>
            <a:pPr marL="0" indent="0" algn="ctr">
              <a:buNone/>
            </a:pPr>
            <a:endParaRPr lang="en-US" sz="1400" noProof="0" dirty="0"/>
          </a:p>
          <a:p>
            <a:pPr marL="0" indent="0" algn="ctr">
              <a:buNone/>
            </a:pPr>
            <a:endParaRPr lang="en-US" sz="1400" noProof="0" dirty="0"/>
          </a:p>
          <a:p>
            <a:pPr marL="0" indent="0" algn="ctr">
              <a:buNone/>
            </a:pPr>
            <a:r>
              <a:rPr lang="en-US" sz="1400" noProof="0" dirty="0"/>
              <a:t>To view a copy of the license, visit:</a:t>
            </a:r>
          </a:p>
          <a:p>
            <a:pPr marL="0" indent="0" algn="ctr">
              <a:buNone/>
            </a:pPr>
            <a:r>
              <a:rPr lang="en-US" sz="1400" noProof="0" dirty="0"/>
              <a:t>http://</a:t>
            </a:r>
            <a:r>
              <a:rPr lang="en-US" sz="1400" noProof="0" dirty="0" err="1"/>
              <a:t>creativecommons.org</a:t>
            </a:r>
            <a:r>
              <a:rPr lang="en-US" sz="1400" noProof="0" dirty="0"/>
              <a:t>/licenses/by-</a:t>
            </a:r>
            <a:r>
              <a:rPr lang="en-US" sz="1400" noProof="0" dirty="0" err="1"/>
              <a:t>nc</a:t>
            </a:r>
            <a:r>
              <a:rPr lang="en-US" sz="1400" noProof="0" dirty="0"/>
              <a:t>/3.0/</a:t>
            </a:r>
            <a:r>
              <a:rPr lang="en-US" sz="1400" noProof="0" dirty="0" err="1"/>
              <a:t>legalcode</a:t>
            </a:r>
            <a:endParaRPr lang="en-US" sz="140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400" noProof="0" dirty="0"/>
              <a:t>We disclaim any warranties or representations as to the accuracy or completeness of this material.</a:t>
            </a:r>
          </a:p>
          <a:p>
            <a:r>
              <a:rPr lang="en-US" sz="1400" noProof="0" dirty="0"/>
              <a:t>Materials are provided “as is” without warranty of any kind, either express or implied, including without limitation, warranties of merchantability, fitness for a particular purpose, and non-infringement. </a:t>
            </a:r>
          </a:p>
          <a:p>
            <a:r>
              <a:rPr lang="en-US" sz="1400" noProof="0" dirty="0"/>
              <a:t>Under no circumstances shall we be liable for any loss, damage, liability or expense incurred or suffered which is claimed to have resulted from use of this material.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License Information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Disclaimer</a:t>
            </a:r>
          </a:p>
        </p:txBody>
      </p:sp>
      <p:pic>
        <p:nvPicPr>
          <p:cNvPr id="8" name="Immagine 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647950"/>
            <a:ext cx="3286126" cy="114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420AE5-201B-A744-A8D7-74633BB516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9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2B930C-97DB-ED41-BA09-11A9F933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E98D437-8B2C-CE4D-8C8F-EE18310F73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MC2101 Microcontroller</a:t>
            </a:r>
          </a:p>
          <a:p>
            <a:pPr lvl="1"/>
            <a:r>
              <a:rPr lang="en-US" sz="2000" dirty="0"/>
              <a:t>Architecture</a:t>
            </a:r>
          </a:p>
          <a:p>
            <a:pPr lvl="1"/>
            <a:r>
              <a:rPr lang="en-US" sz="2000" dirty="0"/>
              <a:t>Peripherals</a:t>
            </a:r>
          </a:p>
          <a:p>
            <a:r>
              <a:rPr lang="en-US" sz="2400" dirty="0"/>
              <a:t>Experimental Results</a:t>
            </a:r>
          </a:p>
          <a:p>
            <a:r>
              <a:rPr lang="en-US" sz="2400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B1D9E-1FC1-5948-8B66-5DBA1D10483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963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5B06E-B6B1-B04E-85FC-1CB4D87A73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429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Embedded systems are massively used as edge devices in:</a:t>
            </a:r>
          </a:p>
          <a:p>
            <a:pPr lvl="1"/>
            <a:r>
              <a:rPr lang="en-US" dirty="0"/>
              <a:t>Safety-critical applications</a:t>
            </a:r>
          </a:p>
          <a:p>
            <a:pPr lvl="2"/>
            <a:r>
              <a:rPr lang="en-US" dirty="0"/>
              <a:t>Cars, Aircrafts, Trains, Medical equipment, …</a:t>
            </a:r>
          </a:p>
          <a:p>
            <a:pPr lvl="1"/>
            <a:r>
              <a:rPr lang="en-US" dirty="0"/>
              <a:t>Business-critical missions</a:t>
            </a:r>
          </a:p>
          <a:p>
            <a:pPr lvl="2"/>
            <a:r>
              <a:rPr lang="en-US" dirty="0"/>
              <a:t>Industrial automation, telecommunications, …</a:t>
            </a:r>
          </a:p>
          <a:p>
            <a:r>
              <a:rPr lang="en-US" dirty="0"/>
              <a:t>Key benefits:</a:t>
            </a:r>
          </a:p>
          <a:p>
            <a:pPr lvl="1"/>
            <a:r>
              <a:rPr lang="en-US" dirty="0"/>
              <a:t>Real-time reliable</a:t>
            </a:r>
          </a:p>
          <a:p>
            <a:pPr lvl="1"/>
            <a:r>
              <a:rPr lang="en-US" dirty="0"/>
              <a:t>Low manufacturing cost</a:t>
            </a:r>
          </a:p>
          <a:p>
            <a:pPr lvl="1"/>
            <a:r>
              <a:rPr lang="en-US" dirty="0"/>
              <a:t>Low power consumption</a:t>
            </a:r>
          </a:p>
          <a:p>
            <a:pPr lvl="1"/>
            <a:r>
              <a:rPr lang="en-US" dirty="0"/>
              <a:t>Require minimal human intervention on the field</a:t>
            </a:r>
          </a:p>
          <a:p>
            <a:pPr marL="91440" indent="0">
              <a:buNone/>
            </a:pP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252452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5B06E-B6B1-B04E-85FC-1CB4D87A73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077200" cy="3429000"/>
          </a:xfrm>
        </p:spPr>
        <p:txBody>
          <a:bodyPr>
            <a:normAutofit fontScale="77500" lnSpcReduction="20000"/>
          </a:bodyPr>
          <a:lstStyle/>
          <a:p>
            <a:r>
              <a:rPr lang="it-IT" sz="3100" dirty="0" err="1"/>
              <a:t>Such</a:t>
            </a:r>
            <a:r>
              <a:rPr lang="it-IT" sz="3100" dirty="0"/>
              <a:t> devices must be secure and </a:t>
            </a:r>
            <a:r>
              <a:rPr lang="it-IT" sz="3100" dirty="0" err="1"/>
              <a:t>reliable</a:t>
            </a:r>
            <a:endParaRPr lang="it-IT" sz="3100" dirty="0"/>
          </a:p>
          <a:p>
            <a:r>
              <a:rPr lang="it-IT" sz="3100" dirty="0" err="1"/>
              <a:t>Problem</a:t>
            </a:r>
            <a:r>
              <a:rPr lang="it-IT" sz="3100" dirty="0"/>
              <a:t>:</a:t>
            </a:r>
          </a:p>
          <a:p>
            <a:pPr lvl="1"/>
            <a:r>
              <a:rPr lang="it-IT" sz="2600" dirty="0" err="1"/>
              <a:t>Built</a:t>
            </a:r>
            <a:r>
              <a:rPr lang="it-IT" sz="2600" dirty="0"/>
              <a:t>-in device security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minimal</a:t>
            </a:r>
            <a:endParaRPr lang="it-IT" sz="2600" dirty="0"/>
          </a:p>
          <a:p>
            <a:r>
              <a:rPr lang="it-IT" sz="3100" dirty="0" err="1"/>
              <a:t>Research</a:t>
            </a:r>
            <a:r>
              <a:rPr lang="it-IT" sz="3100" dirty="0"/>
              <a:t> Solution:</a:t>
            </a:r>
          </a:p>
          <a:p>
            <a:pPr lvl="1"/>
            <a:r>
              <a:rPr lang="it-IT" sz="2600" dirty="0"/>
              <a:t>Software-</a:t>
            </a:r>
            <a:r>
              <a:rPr lang="it-IT" sz="2600" dirty="0" err="1"/>
              <a:t>based</a:t>
            </a:r>
            <a:r>
              <a:rPr lang="it-IT" sz="2600" dirty="0"/>
              <a:t> techniques</a:t>
            </a:r>
          </a:p>
          <a:p>
            <a:pPr lvl="2"/>
            <a:r>
              <a:rPr lang="it-IT" sz="2200" u="sng" dirty="0"/>
              <a:t>Can be </a:t>
            </a:r>
            <a:r>
              <a:rPr lang="it-IT" sz="2200" u="sng" dirty="0" err="1"/>
              <a:t>easily</a:t>
            </a:r>
            <a:r>
              <a:rPr lang="it-IT" sz="2200" u="sng" dirty="0"/>
              <a:t> </a:t>
            </a:r>
            <a:r>
              <a:rPr lang="it-IT" sz="2200" u="sng" dirty="0" err="1"/>
              <a:t>tested</a:t>
            </a:r>
            <a:r>
              <a:rPr lang="it-IT" sz="2200" u="sng" dirty="0"/>
              <a:t> </a:t>
            </a:r>
            <a:r>
              <a:rPr lang="it-IT" sz="2200" u="sng" dirty="0" err="1"/>
              <a:t>outside</a:t>
            </a:r>
            <a:r>
              <a:rPr lang="it-IT" sz="2200" u="sng" dirty="0"/>
              <a:t> the </a:t>
            </a:r>
            <a:r>
              <a:rPr lang="it-IT" sz="2200" u="sng" dirty="0" err="1"/>
              <a:t>operating</a:t>
            </a:r>
            <a:r>
              <a:rPr lang="it-IT" sz="2200" u="sng" dirty="0"/>
              <a:t> </a:t>
            </a:r>
            <a:r>
              <a:rPr lang="it-IT" sz="2200" u="sng" dirty="0" err="1"/>
              <a:t>environment</a:t>
            </a:r>
            <a:r>
              <a:rPr lang="it-IT" sz="2200" u="sng" dirty="0"/>
              <a:t> with a </a:t>
            </a:r>
            <a:r>
              <a:rPr lang="it-IT" sz="2200" u="sng" dirty="0" err="1"/>
              <a:t>proper</a:t>
            </a:r>
            <a:r>
              <a:rPr lang="it-IT" sz="2200" u="sng" dirty="0"/>
              <a:t> software </a:t>
            </a:r>
            <a:r>
              <a:rPr lang="it-IT" sz="2200" u="sng" dirty="0" err="1"/>
              <a:t>toolchain</a:t>
            </a:r>
            <a:endParaRPr lang="it-IT" sz="2200" u="sng" dirty="0"/>
          </a:p>
          <a:p>
            <a:pPr lvl="1"/>
            <a:r>
              <a:rPr lang="it-IT" sz="2600" dirty="0"/>
              <a:t>Hardware-</a:t>
            </a:r>
            <a:r>
              <a:rPr lang="it-IT" sz="2600" dirty="0" err="1"/>
              <a:t>based</a:t>
            </a:r>
            <a:r>
              <a:rPr lang="it-IT" sz="2600" dirty="0"/>
              <a:t> </a:t>
            </a:r>
            <a:r>
              <a:rPr lang="it-IT" sz="2600" dirty="0" err="1"/>
              <a:t>solutions</a:t>
            </a:r>
            <a:endParaRPr lang="it-IT" sz="2600" dirty="0"/>
          </a:p>
          <a:p>
            <a:pPr lvl="2"/>
            <a:r>
              <a:rPr lang="it-IT" sz="2200" u="sng" dirty="0" err="1"/>
              <a:t>Require</a:t>
            </a:r>
            <a:r>
              <a:rPr lang="it-IT" sz="2200" u="sng" dirty="0"/>
              <a:t> a CPU </a:t>
            </a:r>
            <a:r>
              <a:rPr lang="it-IT" sz="2200" u="sng" dirty="0" err="1"/>
              <a:t>architecture</a:t>
            </a:r>
            <a:r>
              <a:rPr lang="it-IT" sz="2200" u="sng" dirty="0"/>
              <a:t> </a:t>
            </a:r>
            <a:r>
              <a:rPr lang="it-IT" sz="2200" u="sng" dirty="0" err="1"/>
              <a:t>description</a:t>
            </a:r>
            <a:r>
              <a:rPr lang="it-IT" sz="2200" u="sng" dirty="0"/>
              <a:t> to be </a:t>
            </a:r>
            <a:r>
              <a:rPr lang="it-IT" sz="2200" u="sng" dirty="0" err="1"/>
              <a:t>physically</a:t>
            </a:r>
            <a:r>
              <a:rPr lang="it-IT" sz="2200" u="sng" dirty="0"/>
              <a:t> </a:t>
            </a:r>
            <a:r>
              <a:rPr lang="it-IT" sz="2200" u="sng" dirty="0" err="1"/>
              <a:t>tested</a:t>
            </a:r>
            <a:endParaRPr lang="it-IT" sz="2200" u="sng" dirty="0"/>
          </a:p>
          <a:p>
            <a:pPr lvl="3"/>
            <a:r>
              <a:rPr lang="it-IT" sz="1900" dirty="0" err="1"/>
              <a:t>Most</a:t>
            </a:r>
            <a:r>
              <a:rPr lang="it-IT" sz="1900" dirty="0"/>
              <a:t> </a:t>
            </a:r>
            <a:r>
              <a:rPr lang="it-IT" sz="1900" dirty="0" err="1"/>
              <a:t>famous</a:t>
            </a:r>
            <a:r>
              <a:rPr lang="it-IT" sz="1900" dirty="0"/>
              <a:t> </a:t>
            </a:r>
            <a:r>
              <a:rPr lang="it-IT" sz="1900" dirty="0" err="1"/>
              <a:t>architectures</a:t>
            </a:r>
            <a:r>
              <a:rPr lang="it-IT" sz="1900" dirty="0"/>
              <a:t> are </a:t>
            </a:r>
            <a:r>
              <a:rPr lang="it-IT" sz="1900" dirty="0" err="1"/>
              <a:t>licensed</a:t>
            </a:r>
            <a:r>
              <a:rPr lang="it-IT" sz="1900" dirty="0"/>
              <a:t> (Intel, ARM) and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accessible</a:t>
            </a:r>
            <a:r>
              <a:rPr lang="it-IT" sz="1900" dirty="0"/>
              <a:t> to </a:t>
            </a:r>
            <a:r>
              <a:rPr lang="it-IT" sz="1900" dirty="0" err="1"/>
              <a:t>research</a:t>
            </a:r>
            <a:endParaRPr lang="it-IT" sz="1900" dirty="0"/>
          </a:p>
          <a:p>
            <a:pPr lvl="3"/>
            <a:r>
              <a:rPr lang="it-IT" sz="1900" dirty="0"/>
              <a:t>Production of new silicon (e.g., ASIC)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unaffordable</a:t>
            </a:r>
            <a:r>
              <a:rPr lang="it-IT" sz="1900" dirty="0"/>
              <a:t> </a:t>
            </a:r>
          </a:p>
          <a:p>
            <a:pPr lvl="3"/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54995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Segnaposto contenuto 18">
            <a:extLst>
              <a:ext uri="{FF2B5EF4-FFF2-40B4-BE49-F238E27FC236}">
                <a16:creationId xmlns:a16="http://schemas.microsoft.com/office/drawing/2014/main" id="{BB787511-3774-15F4-21AA-64A554D92A5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97539733"/>
              </p:ext>
            </p:extLst>
          </p:nvPr>
        </p:nvGraphicFramePr>
        <p:xfrm>
          <a:off x="609600" y="1428750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553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Segnaposto contenuto 10">
            <a:extLst>
              <a:ext uri="{FF2B5EF4-FFF2-40B4-BE49-F238E27FC236}">
                <a16:creationId xmlns:a16="http://schemas.microsoft.com/office/drawing/2014/main" id="{3D0E926E-644A-27F2-5055-2FCEC7812B4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0979996"/>
              </p:ext>
            </p:extLst>
          </p:nvPr>
        </p:nvGraphicFramePr>
        <p:xfrm>
          <a:off x="609600" y="1428750"/>
          <a:ext cx="8077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11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5B06E-B6B1-B04E-85FC-1CB4D87A73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077200" cy="3429000"/>
          </a:xfrm>
        </p:spPr>
        <p:txBody>
          <a:bodyPr>
            <a:normAutofit/>
          </a:bodyPr>
          <a:lstStyle/>
          <a:p>
            <a:r>
              <a:rPr lang="it-IT" sz="2600" i="1" dirty="0" err="1">
                <a:solidFill>
                  <a:schemeClr val="bg2">
                    <a:lumMod val="75000"/>
                  </a:schemeClr>
                </a:solidFill>
              </a:rPr>
              <a:t>Purpose</a:t>
            </a:r>
            <a:r>
              <a:rPr lang="it-IT" sz="2600" i="1" dirty="0">
                <a:solidFill>
                  <a:schemeClr val="bg2">
                    <a:lumMod val="75000"/>
                  </a:schemeClr>
                </a:solidFill>
              </a:rPr>
              <a:t> of the </a:t>
            </a:r>
            <a:r>
              <a:rPr lang="it-IT" sz="2600" i="1" dirty="0" err="1">
                <a:solidFill>
                  <a:schemeClr val="bg2">
                    <a:lumMod val="75000"/>
                  </a:schemeClr>
                </a:solidFill>
              </a:rPr>
              <a:t>thesis</a:t>
            </a:r>
            <a:r>
              <a:rPr lang="it-IT" sz="2600" i="1" dirty="0">
                <a:solidFill>
                  <a:schemeClr val="bg2">
                    <a:lumMod val="75000"/>
                  </a:schemeClr>
                </a:solidFill>
              </a:rPr>
              <a:t> work</a:t>
            </a:r>
            <a:r>
              <a:rPr lang="it-IT" sz="2600" dirty="0"/>
              <a:t>: design MC2101, a modular, </a:t>
            </a:r>
            <a:r>
              <a:rPr lang="it-IT" sz="2600" dirty="0" err="1"/>
              <a:t>extensible</a:t>
            </a:r>
            <a:r>
              <a:rPr lang="it-IT" sz="2600" dirty="0"/>
              <a:t> and </a:t>
            </a:r>
            <a:r>
              <a:rPr lang="it-IT" sz="2600" dirty="0" err="1"/>
              <a:t>synthesizable</a:t>
            </a:r>
            <a:r>
              <a:rPr lang="it-IT" sz="2600" dirty="0"/>
              <a:t> embedded system to be </a:t>
            </a:r>
            <a:r>
              <a:rPr lang="it-IT" sz="2600" dirty="0" err="1"/>
              <a:t>used</a:t>
            </a:r>
            <a:r>
              <a:rPr lang="it-IT" sz="2600" dirty="0"/>
              <a:t> </a:t>
            </a:r>
            <a:r>
              <a:rPr lang="it-IT" sz="2600" dirty="0" err="1"/>
              <a:t>as</a:t>
            </a:r>
            <a:r>
              <a:rPr lang="it-IT" sz="2600" dirty="0"/>
              <a:t> a </a:t>
            </a:r>
            <a:r>
              <a:rPr lang="it-IT" sz="2600" dirty="0" err="1"/>
              <a:t>reliable</a:t>
            </a:r>
            <a:r>
              <a:rPr lang="it-IT" sz="2600" dirty="0"/>
              <a:t> </a:t>
            </a:r>
            <a:r>
              <a:rPr lang="it-IT" sz="2600" dirty="0" err="1"/>
              <a:t>platform</a:t>
            </a:r>
            <a:r>
              <a:rPr lang="it-IT" sz="2600" dirty="0"/>
              <a:t> for:</a:t>
            </a:r>
          </a:p>
          <a:p>
            <a:pPr lvl="1"/>
            <a:r>
              <a:rPr lang="it-IT" sz="2000" dirty="0"/>
              <a:t>Integrate and </a:t>
            </a:r>
            <a:r>
              <a:rPr lang="it-IT" sz="2000" dirty="0" err="1"/>
              <a:t>evaluate</a:t>
            </a:r>
            <a:r>
              <a:rPr lang="it-IT" sz="2000" dirty="0"/>
              <a:t> security </a:t>
            </a:r>
            <a:r>
              <a:rPr lang="it-IT" sz="2000" dirty="0" err="1"/>
              <a:t>solutions</a:t>
            </a:r>
            <a:r>
              <a:rPr lang="it-IT" sz="2000" dirty="0"/>
              <a:t> for embedded/IoT domain</a:t>
            </a:r>
          </a:p>
          <a:p>
            <a:pPr lvl="1"/>
            <a:r>
              <a:rPr lang="it-IT" sz="2000" dirty="0" err="1"/>
              <a:t>Run</a:t>
            </a:r>
            <a:r>
              <a:rPr lang="it-IT" sz="2000" dirty="0"/>
              <a:t> </a:t>
            </a:r>
            <a:r>
              <a:rPr lang="it-IT" sz="2000" dirty="0" err="1"/>
              <a:t>real</a:t>
            </a:r>
            <a:r>
              <a:rPr lang="it-IT" sz="2000" dirty="0"/>
              <a:t> </a:t>
            </a:r>
            <a:r>
              <a:rPr lang="it-IT" sz="2000" dirty="0" err="1"/>
              <a:t>applications</a:t>
            </a:r>
            <a:endParaRPr lang="it-IT" sz="2000" dirty="0"/>
          </a:p>
          <a:p>
            <a:pPr lvl="1"/>
            <a:r>
              <a:rPr lang="it-IT" sz="2000" dirty="0" err="1"/>
              <a:t>Teaching</a:t>
            </a:r>
            <a:r>
              <a:rPr lang="it-IT" sz="2000" dirty="0"/>
              <a:t> </a:t>
            </a:r>
            <a:r>
              <a:rPr lang="it-IT" sz="2000" dirty="0" err="1"/>
              <a:t>microcontrollers</a:t>
            </a:r>
            <a:r>
              <a:rPr lang="it-IT" sz="2000" dirty="0"/>
              <a:t> </a:t>
            </a:r>
            <a:r>
              <a:rPr lang="it-IT" sz="2000" dirty="0" err="1"/>
              <a:t>architecture</a:t>
            </a:r>
            <a:endParaRPr lang="it-IT" sz="2000" dirty="0"/>
          </a:p>
          <a:p>
            <a:pPr lvl="1"/>
            <a:r>
              <a:rPr lang="it-IT" sz="2000" dirty="0"/>
              <a:t>Security training activities for </a:t>
            </a:r>
            <a:r>
              <a:rPr lang="it-IT" sz="2000" dirty="0" err="1"/>
              <a:t>students</a:t>
            </a:r>
            <a:r>
              <a:rPr lang="it-IT" sz="2000" dirty="0"/>
              <a:t> and </a:t>
            </a:r>
            <a:r>
              <a:rPr lang="it-IT" sz="2000" dirty="0" err="1"/>
              <a:t>professionals</a:t>
            </a:r>
            <a:endParaRPr lang="it-IT" sz="2000" dirty="0"/>
          </a:p>
          <a:p>
            <a:pPr lvl="2"/>
            <a:r>
              <a:rPr lang="it-IT" sz="1700" dirty="0"/>
              <a:t>E.g., Capture-the-Flag challenges</a:t>
            </a:r>
          </a:p>
          <a:p>
            <a:pPr lvl="3"/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37708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01E-17E9-2E42-B386-B90238A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MC2101 Architecture: overview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5CBBA9-9AE5-904C-9F46-56D87CA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5B06E-B6B1-B04E-85FC-1CB4D87A73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3733800" cy="3429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microcontroller includes:</a:t>
            </a:r>
          </a:p>
          <a:p>
            <a:pPr lvl="1"/>
            <a:r>
              <a:rPr lang="en-US" dirty="0"/>
              <a:t>A 32-bit RISC-V processor: </a:t>
            </a:r>
            <a:r>
              <a:rPr lang="en-US" b="1" dirty="0"/>
              <a:t>AFTAB</a:t>
            </a:r>
          </a:p>
          <a:p>
            <a:pPr lvl="2"/>
            <a:r>
              <a:rPr lang="en-US" dirty="0"/>
              <a:t>Designed at </a:t>
            </a:r>
            <a:r>
              <a:rPr lang="en-US" dirty="0" err="1"/>
              <a:t>PoliTO</a:t>
            </a:r>
            <a:r>
              <a:rPr lang="en-US" dirty="0"/>
              <a:t> and developed by University of Tehran</a:t>
            </a:r>
          </a:p>
          <a:p>
            <a:pPr lvl="2"/>
            <a:r>
              <a:rPr lang="en-US" dirty="0"/>
              <a:t>Sequential core</a:t>
            </a:r>
          </a:p>
          <a:p>
            <a:pPr lvl="2"/>
            <a:r>
              <a:rPr lang="en-US" dirty="0"/>
              <a:t>RV32IM Subset RISC-V ISA</a:t>
            </a:r>
          </a:p>
          <a:p>
            <a:pPr lvl="3"/>
            <a:r>
              <a:rPr lang="en-US" dirty="0"/>
              <a:t>Integer base + Multiplication and Division Extension</a:t>
            </a:r>
          </a:p>
          <a:p>
            <a:pPr lvl="3"/>
            <a:r>
              <a:rPr lang="en-US" dirty="0"/>
              <a:t>Subset of privilege extension for interrupts and exceptions</a:t>
            </a:r>
          </a:p>
          <a:p>
            <a:pPr lvl="2"/>
            <a:r>
              <a:rPr lang="en-US" dirty="0"/>
              <a:t>Master of the BUS</a:t>
            </a:r>
          </a:p>
          <a:p>
            <a:pPr lvl="2"/>
            <a:r>
              <a:rPr lang="en-US" dirty="0"/>
              <a:t>Access peripherals and RAM in memory mapped mode.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5E45FB-060B-7511-B0A7-67EBE320A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48" y="1700808"/>
            <a:ext cx="4607352" cy="22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93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Microsoft Macintosh PowerPoint</Application>
  <PresentationFormat>Presentazione su schermo (16:9)</PresentationFormat>
  <Paragraphs>214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Calibri</vt:lpstr>
      <vt:lpstr>Helvetica Neue</vt:lpstr>
      <vt:lpstr>Helvetica Neue Medium</vt:lpstr>
      <vt:lpstr>Tw Cen MT</vt:lpstr>
      <vt:lpstr>Wingdings</vt:lpstr>
      <vt:lpstr>Widescreen Presentation</vt:lpstr>
      <vt:lpstr>Presentazione standard di PowerPoint</vt:lpstr>
      <vt:lpstr>License &amp; Disclaimer</vt:lpstr>
      <vt:lpstr>Outline</vt:lpstr>
      <vt:lpstr>Introduction</vt:lpstr>
      <vt:lpstr>Introduction</vt:lpstr>
      <vt:lpstr>Introduction</vt:lpstr>
      <vt:lpstr>Introduction</vt:lpstr>
      <vt:lpstr>Introduction</vt:lpstr>
      <vt:lpstr>MC2101 Architecture: overview</vt:lpstr>
      <vt:lpstr>MC2101 Architecture: overview</vt:lpstr>
      <vt:lpstr>MC2101 Architecture: GPIO</vt:lpstr>
      <vt:lpstr>MC2101 Architecture: UART</vt:lpstr>
      <vt:lpstr>MC2101 Architecture: UART</vt:lpstr>
      <vt:lpstr>Experimental Results</vt:lpstr>
      <vt:lpstr>Conclusions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2020-09-05T16:49:43Z</dcterms:created>
  <dcterms:modified xsi:type="dcterms:W3CDTF">2022-10-23T10:57:37Z</dcterms:modified>
</cp:coreProperties>
</file>