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0" r:id="rId5"/>
    <p:sldId id="287" r:id="rId6"/>
    <p:sldId id="288" r:id="rId7"/>
    <p:sldId id="258" r:id="rId8"/>
    <p:sldId id="262" r:id="rId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32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191" y="3048418"/>
            <a:ext cx="1633546" cy="400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7666" y="1690452"/>
            <a:ext cx="304866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33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30647"/>
            <a:ext cx="2549732" cy="14128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4287" y="3816379"/>
            <a:ext cx="2478292" cy="13413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803642"/>
            <a:ext cx="2468880" cy="1339850"/>
          </a:xfrm>
          <a:custGeom>
            <a:avLst/>
            <a:gdLst/>
            <a:ahLst/>
            <a:cxnLst/>
            <a:rect l="l" t="t" r="r" b="b"/>
            <a:pathLst>
              <a:path w="2468880" h="1339850">
                <a:moveTo>
                  <a:pt x="0" y="0"/>
                </a:moveTo>
                <a:lnTo>
                  <a:pt x="2468749" y="0"/>
                </a:lnTo>
                <a:lnTo>
                  <a:pt x="2468749" y="133984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9312" y="3581917"/>
            <a:ext cx="373756" cy="3737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5739" y="273474"/>
            <a:ext cx="3556492" cy="286559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441939" y="330624"/>
            <a:ext cx="3404235" cy="2713355"/>
          </a:xfrm>
          <a:custGeom>
            <a:avLst/>
            <a:gdLst/>
            <a:ahLst/>
            <a:cxnLst/>
            <a:rect l="l" t="t" r="r" b="b"/>
            <a:pathLst>
              <a:path w="3404234" h="2713355">
                <a:moveTo>
                  <a:pt x="3239868" y="2713194"/>
                </a:moveTo>
                <a:lnTo>
                  <a:pt x="164224" y="2713194"/>
                </a:lnTo>
                <a:lnTo>
                  <a:pt x="120566" y="2707328"/>
                </a:lnTo>
                <a:lnTo>
                  <a:pt x="81336" y="2690773"/>
                </a:lnTo>
                <a:lnTo>
                  <a:pt x="48099" y="2665094"/>
                </a:lnTo>
                <a:lnTo>
                  <a:pt x="22421" y="2631857"/>
                </a:lnTo>
                <a:lnTo>
                  <a:pt x="5866" y="2592627"/>
                </a:lnTo>
                <a:lnTo>
                  <a:pt x="0" y="2548969"/>
                </a:lnTo>
                <a:lnTo>
                  <a:pt x="0" y="164229"/>
                </a:lnTo>
                <a:lnTo>
                  <a:pt x="5866" y="120570"/>
                </a:lnTo>
                <a:lnTo>
                  <a:pt x="22421" y="81339"/>
                </a:lnTo>
                <a:lnTo>
                  <a:pt x="48099" y="48101"/>
                </a:lnTo>
                <a:lnTo>
                  <a:pt x="81336" y="22421"/>
                </a:lnTo>
                <a:lnTo>
                  <a:pt x="120566" y="5866"/>
                </a:lnTo>
                <a:lnTo>
                  <a:pt x="164224" y="0"/>
                </a:lnTo>
                <a:lnTo>
                  <a:pt x="3239868" y="0"/>
                </a:lnTo>
                <a:lnTo>
                  <a:pt x="3302712" y="12501"/>
                </a:lnTo>
                <a:lnTo>
                  <a:pt x="3355993" y="48102"/>
                </a:lnTo>
                <a:lnTo>
                  <a:pt x="3391593" y="101381"/>
                </a:lnTo>
                <a:lnTo>
                  <a:pt x="3404093" y="164229"/>
                </a:lnTo>
                <a:lnTo>
                  <a:pt x="3404093" y="2548969"/>
                </a:lnTo>
                <a:lnTo>
                  <a:pt x="3398227" y="2592627"/>
                </a:lnTo>
                <a:lnTo>
                  <a:pt x="3381671" y="2631857"/>
                </a:lnTo>
                <a:lnTo>
                  <a:pt x="3355993" y="2665094"/>
                </a:lnTo>
                <a:lnTo>
                  <a:pt x="3322756" y="2690773"/>
                </a:lnTo>
                <a:lnTo>
                  <a:pt x="3283526" y="2707328"/>
                </a:lnTo>
                <a:lnTo>
                  <a:pt x="3239868" y="271319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441938" y="330624"/>
            <a:ext cx="3404235" cy="2713355"/>
          </a:xfrm>
          <a:custGeom>
            <a:avLst/>
            <a:gdLst/>
            <a:ahLst/>
            <a:cxnLst/>
            <a:rect l="l" t="t" r="r" b="b"/>
            <a:pathLst>
              <a:path w="3404234" h="2713355">
                <a:moveTo>
                  <a:pt x="0" y="164229"/>
                </a:moveTo>
                <a:lnTo>
                  <a:pt x="5866" y="120570"/>
                </a:lnTo>
                <a:lnTo>
                  <a:pt x="22421" y="81339"/>
                </a:lnTo>
                <a:lnTo>
                  <a:pt x="48099" y="48101"/>
                </a:lnTo>
                <a:lnTo>
                  <a:pt x="81336" y="22421"/>
                </a:lnTo>
                <a:lnTo>
                  <a:pt x="120566" y="5866"/>
                </a:lnTo>
                <a:lnTo>
                  <a:pt x="164224" y="0"/>
                </a:lnTo>
                <a:lnTo>
                  <a:pt x="3239868" y="0"/>
                </a:lnTo>
                <a:lnTo>
                  <a:pt x="3302712" y="12501"/>
                </a:lnTo>
                <a:lnTo>
                  <a:pt x="3355993" y="48102"/>
                </a:lnTo>
                <a:lnTo>
                  <a:pt x="3391593" y="101381"/>
                </a:lnTo>
                <a:lnTo>
                  <a:pt x="3404093" y="164229"/>
                </a:lnTo>
                <a:lnTo>
                  <a:pt x="3404093" y="2548969"/>
                </a:lnTo>
                <a:lnTo>
                  <a:pt x="3398226" y="2592627"/>
                </a:lnTo>
                <a:lnTo>
                  <a:pt x="3381671" y="2631857"/>
                </a:lnTo>
                <a:lnTo>
                  <a:pt x="3355993" y="2665094"/>
                </a:lnTo>
                <a:lnTo>
                  <a:pt x="3322756" y="2690773"/>
                </a:lnTo>
                <a:lnTo>
                  <a:pt x="3283526" y="2707328"/>
                </a:lnTo>
                <a:lnTo>
                  <a:pt x="3239868" y="2713194"/>
                </a:lnTo>
                <a:lnTo>
                  <a:pt x="164224" y="2713194"/>
                </a:lnTo>
                <a:lnTo>
                  <a:pt x="120566" y="2707328"/>
                </a:lnTo>
                <a:lnTo>
                  <a:pt x="81336" y="2690773"/>
                </a:lnTo>
                <a:lnTo>
                  <a:pt x="48099" y="2665094"/>
                </a:lnTo>
                <a:lnTo>
                  <a:pt x="22421" y="2631857"/>
                </a:lnTo>
                <a:lnTo>
                  <a:pt x="5866" y="2592627"/>
                </a:lnTo>
                <a:lnTo>
                  <a:pt x="0" y="2548969"/>
                </a:lnTo>
                <a:lnTo>
                  <a:pt x="0" y="164229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074" y="131743"/>
            <a:ext cx="3170554" cy="897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23" y="1935866"/>
            <a:ext cx="4020820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odoo/odoo/blob/14.0/addons/fleet/report/fleet_report.py" TargetMode="Externa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3790" y="2785110"/>
            <a:ext cx="364363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" sz="3000" b="1" i="1" spc="-229" dirty="0">
                <a:solidFill>
                  <a:srgbClr val="333333"/>
                </a:solidFill>
                <a:latin typeface="Liberation Sans Narrow"/>
                <a:cs typeface="Liberation Sans Narrow"/>
              </a:rPr>
              <a:t>Table View</a:t>
            </a:r>
            <a:endParaRPr lang="en-US" altLang="" sz="3000">
              <a:latin typeface="Liberation Sans Narrow"/>
              <a:cs typeface="Liberation Sans Narrow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1343" y="2000170"/>
            <a:ext cx="2312570" cy="567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83790" y="1690370"/>
            <a:ext cx="37128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70" dirty="0"/>
              <a:t>Lesson 8</a:t>
            </a:r>
            <a:endParaRPr lang="en-US" sz="6000"/>
          </a:p>
        </p:txBody>
      </p:sp>
      <p:sp>
        <p:nvSpPr>
          <p:cNvPr id="8" name="object 2"/>
          <p:cNvSpPr txBox="1"/>
          <p:nvPr/>
        </p:nvSpPr>
        <p:spPr>
          <a:xfrm>
            <a:off x="785495" y="3430270"/>
            <a:ext cx="780859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" sz="3000" b="1" i="1" dirty="0">
                <a:solidFill>
                  <a:srgbClr val="333333"/>
                </a:solidFill>
                <a:latin typeface="Liberation Sans Narrow"/>
                <a:cs typeface="Liberation Sans Narrow"/>
              </a:rPr>
              <a:t>Export File Excel with module report_xlsx</a:t>
            </a:r>
            <a:endParaRPr lang="en-US" altLang="" sz="3000" b="1" i="1" dirty="0">
              <a:solidFill>
                <a:srgbClr val="333333"/>
              </a:solidFill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892935" y="1784350"/>
            <a:ext cx="53511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29" dirty="0">
                <a:sym typeface="+mn-ea"/>
              </a:rPr>
              <a:t>Table View</a:t>
            </a:r>
            <a:endParaRPr lang="en-US" spc="-145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52400" y="209550"/>
            <a:ext cx="1600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932555" y="2992755"/>
            <a:ext cx="23291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999" y="327149"/>
            <a:ext cx="1153075" cy="253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245" y="131445"/>
            <a:ext cx="4085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/>
              <a:t>Table View</a:t>
            </a:r>
            <a:endParaRPr lang="en-US" spc="-114" dirty="0"/>
          </a:p>
        </p:txBody>
      </p:sp>
      <p:grpSp>
        <p:nvGrpSpPr>
          <p:cNvPr id="8" name="object 8"/>
          <p:cNvGrpSpPr/>
          <p:nvPr/>
        </p:nvGrpSpPr>
        <p:grpSpPr>
          <a:xfrm>
            <a:off x="-19049" y="3581917"/>
            <a:ext cx="2722245" cy="1581150"/>
            <a:chOff x="-19049" y="3581917"/>
            <a:chExt cx="2722245" cy="15811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30647"/>
              <a:ext cx="2549732" cy="14128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87" y="3816379"/>
              <a:ext cx="2478292" cy="13413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3642"/>
              <a:ext cx="2468880" cy="1339850"/>
            </a:xfrm>
            <a:custGeom>
              <a:avLst/>
              <a:gdLst/>
              <a:ahLst/>
              <a:cxnLst/>
              <a:rect l="l" t="t" r="r" b="b"/>
              <a:pathLst>
                <a:path w="2468880" h="1339850">
                  <a:moveTo>
                    <a:pt x="0" y="0"/>
                  </a:moveTo>
                  <a:lnTo>
                    <a:pt x="2468749" y="0"/>
                  </a:lnTo>
                  <a:lnTo>
                    <a:pt x="2468749" y="133984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312" y="3581917"/>
              <a:ext cx="373756" cy="3737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-1377315" y="1830705"/>
            <a:ext cx="10503535" cy="340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260"/>
              </a:spcBef>
            </a:pPr>
            <a:r>
              <a:rPr lang="en-US" altLang="" sz="2000" b="1">
                <a:latin typeface="Arial Bold" panose="020B0604020202090204" charset="0"/>
                <a:cs typeface="Arial Bold" panose="020B0604020202090204" charset="0"/>
              </a:rPr>
              <a:t>Link:</a:t>
            </a:r>
            <a:r>
              <a:rPr lang="en-US" altLang="" sz="2000">
                <a:latin typeface="Arial" panose="020B0604020202090204"/>
                <a:cs typeface="Arial" panose="020B0604020202090204"/>
              </a:rPr>
              <a:t> </a:t>
            </a:r>
            <a:r>
              <a:rPr lang="en-US" altLang="" sz="2000" i="1" u="sng">
                <a:solidFill>
                  <a:srgbClr val="0070C0"/>
                </a:solidFill>
                <a:latin typeface="Arial Italic" panose="020B0604020202090204" charset="0"/>
                <a:cs typeface="Arial Italic" panose="020B0604020202090204" charset="0"/>
              </a:rPr>
              <a:t>https://www.cybrosys.com/blog/how-to-create-sql-view-odoo</a:t>
            </a:r>
            <a:endParaRPr lang="en-US" altLang="" sz="2000" i="1" u="sng">
              <a:solidFill>
                <a:srgbClr val="0070C0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938" y="4461407"/>
            <a:ext cx="391727" cy="3923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7769" y="52695"/>
            <a:ext cx="390743" cy="390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51765" y="1784350"/>
            <a:ext cx="87185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>
                <a:sym typeface="+mn-ea"/>
              </a:rPr>
              <a:t>Export File Excel with module report_xlsx</a:t>
            </a:r>
            <a:endParaRPr lang="en-US" spc="-145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52400" y="209550"/>
            <a:ext cx="1600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932555" y="2992755"/>
            <a:ext cx="23291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999" y="327149"/>
            <a:ext cx="1153075" cy="253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245" y="131445"/>
            <a:ext cx="4085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/>
              <a:t>Table View</a:t>
            </a:r>
            <a:endParaRPr lang="en-US" spc="-114" dirty="0"/>
          </a:p>
        </p:txBody>
      </p:sp>
      <p:grpSp>
        <p:nvGrpSpPr>
          <p:cNvPr id="8" name="object 8"/>
          <p:cNvGrpSpPr/>
          <p:nvPr/>
        </p:nvGrpSpPr>
        <p:grpSpPr>
          <a:xfrm>
            <a:off x="-19049" y="3581917"/>
            <a:ext cx="2722245" cy="1581150"/>
            <a:chOff x="-19049" y="3581917"/>
            <a:chExt cx="2722245" cy="15811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30647"/>
              <a:ext cx="2549732" cy="14128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87" y="3816379"/>
              <a:ext cx="2478292" cy="13413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3642"/>
              <a:ext cx="2468880" cy="1339850"/>
            </a:xfrm>
            <a:custGeom>
              <a:avLst/>
              <a:gdLst/>
              <a:ahLst/>
              <a:cxnLst/>
              <a:rect l="l" t="t" r="r" b="b"/>
              <a:pathLst>
                <a:path w="2468880" h="1339850">
                  <a:moveTo>
                    <a:pt x="0" y="0"/>
                  </a:moveTo>
                  <a:lnTo>
                    <a:pt x="2468749" y="0"/>
                  </a:lnTo>
                  <a:lnTo>
                    <a:pt x="2468749" y="133984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312" y="3581917"/>
              <a:ext cx="373756" cy="3737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-1377315" y="1830705"/>
            <a:ext cx="10503535" cy="340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260"/>
              </a:spcBef>
            </a:pPr>
            <a:r>
              <a:rPr lang="en-US" altLang="en-US" sz="2000" b="1">
                <a:latin typeface="Arial Bold" panose="020B0604020202090204" charset="0"/>
                <a:cs typeface="Arial Bold" panose="020B0604020202090204" charset="0"/>
              </a:rPr>
              <a:t>Link:</a:t>
            </a:r>
            <a:r>
              <a:rPr lang="en-US" altLang="en-US" sz="2000">
                <a:latin typeface="Arial" panose="020B0604020202090204"/>
                <a:cs typeface="Arial" panose="020B0604020202090204"/>
              </a:rPr>
              <a:t> </a:t>
            </a:r>
            <a:r>
              <a:rPr lang="en-US" altLang="en-US" sz="2000" i="1" u="sng">
                <a:solidFill>
                  <a:srgbClr val="0070C0"/>
                </a:solidFill>
                <a:latin typeface="Arial Italic" panose="020B0604020202090204" charset="0"/>
                <a:cs typeface="Arial Italic" panose="020B0604020202090204" charset="0"/>
              </a:rPr>
              <a:t>https://apps.odoo.com/apps/modules/14.0/report_xlsx</a:t>
            </a:r>
            <a:endParaRPr lang="en-US" altLang="en-US" sz="2000" i="1" u="sng">
              <a:solidFill>
                <a:srgbClr val="0070C0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938" y="4461407"/>
            <a:ext cx="391727" cy="3923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7769" y="52695"/>
            <a:ext cx="390743" cy="390742"/>
          </a:xfrm>
          <a:prstGeom prst="rect">
            <a:avLst/>
          </a:prstGeom>
        </p:spPr>
      </p:pic>
      <p:sp>
        <p:nvSpPr>
          <p:cNvPr id="2" name="object 21"/>
          <p:cNvSpPr txBox="1"/>
          <p:nvPr/>
        </p:nvSpPr>
        <p:spPr>
          <a:xfrm>
            <a:off x="-1377315" y="2401570"/>
            <a:ext cx="10503535" cy="6483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p>
            <a:pPr marL="1896110">
              <a:lnSpc>
                <a:spcPct val="100000"/>
              </a:lnSpc>
              <a:spcBef>
                <a:spcPts val="260"/>
              </a:spcBef>
            </a:pPr>
            <a:r>
              <a:rPr lang="en-US" altLang="en-US" sz="2000" b="1">
                <a:latin typeface="Arial Bold" panose="020B0604020202090204" charset="0"/>
                <a:cs typeface="Arial Bold" panose="020B0604020202090204" charset="0"/>
              </a:rPr>
              <a:t>Link:</a:t>
            </a:r>
            <a:r>
              <a:rPr lang="en-US" altLang="en-US" sz="2000">
                <a:latin typeface="Arial" panose="020B0604020202090204"/>
                <a:cs typeface="Arial" panose="020B0604020202090204"/>
              </a:rPr>
              <a:t> </a:t>
            </a:r>
            <a:r>
              <a:rPr lang="en-US" altLang="en-US" sz="2000" i="1" u="sng">
                <a:solidFill>
                  <a:srgbClr val="0070C0"/>
                </a:solidFill>
                <a:latin typeface="Arial Italic" panose="020B0604020202090204" charset="0"/>
                <a:cs typeface="Arial Italic" panose="020B0604020202090204" charset="0"/>
              </a:rPr>
              <a:t>https://www.cybrosys.com/blog/generate-xlsx-report-using-controller-odoo-14</a:t>
            </a:r>
            <a:endParaRPr lang="en-US" altLang="en-US" sz="2000" i="1" u="sng">
              <a:solidFill>
                <a:srgbClr val="0070C0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186" y="1146660"/>
            <a:ext cx="2247900" cy="3057525"/>
            <a:chOff x="548186" y="1146660"/>
            <a:chExt cx="2247900" cy="3057525"/>
          </a:xfrm>
        </p:grpSpPr>
        <p:sp>
          <p:nvSpPr>
            <p:cNvPr id="3" name="object 3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2108420" y="3047993"/>
                  </a:move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close/>
                </a:path>
              </a:pathLst>
            </a:custGeom>
            <a:solidFill>
              <a:srgbClr val="F2F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0" y="129579"/>
                  </a:move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close/>
                </a:path>
              </a:pathLst>
            </a:custGeom>
            <a:ln w="9524">
              <a:solidFill>
                <a:srgbClr val="F2F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037205" y="1310005"/>
            <a:ext cx="59556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71C1F"/>
                </a:solidFill>
                <a:latin typeface="Arial" panose="020B0604020202090204"/>
                <a:cs typeface="Arial" panose="020B0604020202090204"/>
              </a:rPr>
              <a:t>Create a model report table view, showing the following information</a:t>
            </a:r>
            <a:endParaRPr sz="1600" dirty="0">
              <a:solidFill>
                <a:srgbClr val="171C1F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7042" y="2002802"/>
            <a:ext cx="51695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171C1F"/>
                </a:solidFill>
                <a:latin typeface="Arial" panose="020B0604020202090204"/>
                <a:cs typeface="Arial" panose="020B0604020202090204"/>
              </a:rPr>
              <a:t>List of Property Buyers, count the number of properties according to corresponding states, total number of offers accepted, rejected, max price, min price by offer</a:t>
            </a:r>
            <a:endParaRPr sz="1200" dirty="0">
              <a:solidFill>
                <a:srgbClr val="171C1F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2973" y="505856"/>
            <a:ext cx="2012920" cy="412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0410" y="1298575"/>
            <a:ext cx="205105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Less</a:t>
            </a:r>
            <a:r>
              <a:rPr lang="en-US" altLang="vi-VN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on 8</a:t>
            </a:r>
            <a:endParaRPr sz="3000">
              <a:latin typeface="Liberation Sans Narrow"/>
              <a:cs typeface="Liberation Sans Narrow"/>
            </a:endParaRPr>
          </a:p>
          <a:p>
            <a:pPr marL="529590">
              <a:lnSpc>
                <a:spcPct val="100000"/>
              </a:lnSpc>
              <a:spcBef>
                <a:spcPts val="1720"/>
              </a:spcBef>
            </a:pPr>
            <a:r>
              <a:rPr lang="en-US" altLang="" sz="1400" b="1" spc="-10" dirty="0">
                <a:latin typeface="Arial Bold" panose="020B0604020202090204" charset="0"/>
                <a:cs typeface="Arial Bold" panose="020B0604020202090204" charset="0"/>
              </a:rPr>
              <a:t>Table View</a:t>
            </a:r>
            <a:endParaRPr lang="en-US" altLang="" sz="1400" b="1" spc="-10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3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5400" spc="-380" dirty="0">
                <a:solidFill>
                  <a:srgbClr val="000000"/>
                </a:solidFill>
              </a:rPr>
              <a:t>Exercise</a:t>
            </a:r>
            <a:endParaRPr sz="5400"/>
          </a:p>
        </p:txBody>
      </p:sp>
      <p:sp>
        <p:nvSpPr>
          <p:cNvPr id="14" name="object 14">
            <a:hlinkClick r:id="rId2" tooltip="" action="ppaction://hlinkfile"/>
          </p:cNvPr>
          <p:cNvSpPr/>
          <p:nvPr/>
        </p:nvSpPr>
        <p:spPr>
          <a:xfrm>
            <a:off x="960485" y="4432316"/>
            <a:ext cx="1318260" cy="277495"/>
          </a:xfrm>
          <a:custGeom>
            <a:avLst/>
            <a:gdLst/>
            <a:ahLst/>
            <a:cxnLst/>
            <a:rect l="l" t="t" r="r" b="b"/>
            <a:pathLst>
              <a:path w="1318260" h="277495">
                <a:moveTo>
                  <a:pt x="1179147" y="277499"/>
                </a:moveTo>
                <a:lnTo>
                  <a:pt x="138749" y="277499"/>
                </a:lnTo>
                <a:lnTo>
                  <a:pt x="94893" y="270425"/>
                </a:lnTo>
                <a:lnTo>
                  <a:pt x="56805" y="250727"/>
                </a:lnTo>
                <a:lnTo>
                  <a:pt x="26770" y="220691"/>
                </a:lnTo>
                <a:lnTo>
                  <a:pt x="7073" y="182603"/>
                </a:lnTo>
                <a:lnTo>
                  <a:pt x="0" y="138749"/>
                </a:lnTo>
                <a:lnTo>
                  <a:pt x="7073" y="94895"/>
                </a:lnTo>
                <a:lnTo>
                  <a:pt x="26770" y="56807"/>
                </a:lnTo>
                <a:lnTo>
                  <a:pt x="56805" y="26771"/>
                </a:lnTo>
                <a:lnTo>
                  <a:pt x="94893" y="7073"/>
                </a:lnTo>
                <a:lnTo>
                  <a:pt x="138749" y="0"/>
                </a:lnTo>
                <a:lnTo>
                  <a:pt x="1179147" y="0"/>
                </a:lnTo>
                <a:lnTo>
                  <a:pt x="1232245" y="10565"/>
                </a:lnTo>
                <a:lnTo>
                  <a:pt x="1277257" y="40649"/>
                </a:lnTo>
                <a:lnTo>
                  <a:pt x="1307335" y="85649"/>
                </a:lnTo>
                <a:lnTo>
                  <a:pt x="1317897" y="138749"/>
                </a:lnTo>
                <a:lnTo>
                  <a:pt x="1310823" y="182603"/>
                </a:lnTo>
                <a:lnTo>
                  <a:pt x="1291126" y="220691"/>
                </a:lnTo>
                <a:lnTo>
                  <a:pt x="1261091" y="250727"/>
                </a:lnTo>
                <a:lnTo>
                  <a:pt x="1223003" y="270425"/>
                </a:lnTo>
                <a:lnTo>
                  <a:pt x="1179147" y="277499"/>
                </a:lnTo>
                <a:close/>
              </a:path>
            </a:pathLst>
          </a:custGeom>
          <a:solidFill>
            <a:srgbClr val="017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32142" y="4477081"/>
            <a:ext cx="774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  <a:hlinkClick r:id="rId2" tooltip="" action="ppaction://hlinkfile"/>
              </a:rPr>
              <a:t>CLICK</a:t>
            </a:r>
            <a:r>
              <a:rPr sz="1000" b="1" spc="-55" dirty="0">
                <a:solidFill>
                  <a:srgbClr val="FFFFFF"/>
                </a:solidFill>
                <a:latin typeface="Arial" panose="020B0604020202090204"/>
                <a:cs typeface="Arial" panose="020B0604020202090204"/>
                <a:hlinkClick r:id="rId2" tooltip="" action="ppaction://hlinkfile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 panose="020B0604020202090204"/>
                <a:cs typeface="Arial" panose="020B0604020202090204"/>
                <a:hlinkClick r:id="rId2" tooltip="" action="ppaction://hlinkfile"/>
              </a:rPr>
              <a:t>HERE</a:t>
            </a:r>
            <a:endParaRPr sz="10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9900" y="2404745"/>
            <a:ext cx="5422900" cy="6692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>
                <a:latin typeface="Arial" panose="020B0604020202090204"/>
                <a:cs typeface="Arial" panose="020B0604020202090204"/>
              </a:rPr>
              <a:t>Export the above table view as an excel file with the following format: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8005" y="1146810"/>
            <a:ext cx="2247900" cy="1930400"/>
            <a:chOff x="548186" y="1146660"/>
            <a:chExt cx="2247900" cy="3057525"/>
          </a:xfrm>
        </p:grpSpPr>
        <p:sp>
          <p:nvSpPr>
            <p:cNvPr id="11" name="object 11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2108420" y="3047993"/>
                  </a:move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close/>
                </a:path>
              </a:pathLst>
            </a:custGeom>
            <a:solidFill>
              <a:srgbClr val="F2F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0" y="129579"/>
                  </a:move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close/>
                </a:path>
              </a:pathLst>
            </a:custGeom>
            <a:ln w="9524">
              <a:solidFill>
                <a:srgbClr val="F2F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2973" y="505856"/>
            <a:ext cx="2012920" cy="4126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0410" y="1298575"/>
            <a:ext cx="197612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Lesson </a:t>
            </a:r>
            <a:r>
              <a:rPr lang="vi-VN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8</a:t>
            </a:r>
            <a:endParaRPr lang="vi-VN" altLang="en-US" sz="3000" b="1" i="1" spc="-125" dirty="0">
              <a:solidFill>
                <a:srgbClr val="704B67"/>
              </a:solid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vi-VN" altLang="en-US" sz="3000" b="1" i="1" spc="-125" dirty="0">
              <a:solidFill>
                <a:srgbClr val="704B67"/>
              </a:solid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altLang="" sz="1400" spc="-10" dirty="0">
                <a:latin typeface="Arial" panose="020B0604020202090204"/>
                <a:cs typeface="Arial" panose="020B0604020202090204"/>
              </a:rPr>
              <a:t>    Table </a:t>
            </a:r>
            <a:r>
              <a:rPr lang="en-US" altLang="vi-VN" sz="1400" spc="-10" dirty="0">
                <a:latin typeface="Arial" panose="020B0604020202090204"/>
                <a:cs typeface="Arial" panose="020B0604020202090204"/>
              </a:rPr>
              <a:t>View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07010">
              <a:lnSpc>
                <a:spcPct val="100000"/>
              </a:lnSpc>
              <a:spcBef>
                <a:spcPts val="1470"/>
              </a:spcBef>
            </a:pPr>
            <a:r>
              <a:rPr lang="en-US" altLang="" sz="1400" b="1" spc="-10" dirty="0">
                <a:latin typeface="Arial Bold" panose="020B0604020202090204" charset="0"/>
                <a:cs typeface="Arial Bold" panose="020B0604020202090204" charset="0"/>
              </a:rPr>
              <a:t>Export Excel</a:t>
            </a:r>
            <a:endParaRPr lang="en-US" altLang="" sz="1400" b="1" spc="-10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3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5400" spc="-380" dirty="0">
                <a:solidFill>
                  <a:srgbClr val="000000"/>
                </a:solidFill>
              </a:rPr>
              <a:t>Exercise</a:t>
            </a:r>
            <a:endParaRPr sz="5400"/>
          </a:p>
        </p:txBody>
      </p:sp>
      <p:pic>
        <p:nvPicPr>
          <p:cNvPr id="16" name="Picture 15" descr="Screen Shot 2024-11-11 at 6.19.1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3161030"/>
            <a:ext cx="8788400" cy="1215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Liberation Sans Narrow</vt:lpstr>
      <vt:lpstr>Thonburi</vt:lpstr>
      <vt:lpstr>Arial</vt:lpstr>
      <vt:lpstr>Courier New</vt:lpstr>
      <vt:lpstr>IBM 3270</vt:lpstr>
      <vt:lpstr>Trebuchet MS</vt:lpstr>
      <vt:lpstr>Verdana</vt:lpstr>
      <vt:lpstr>Arial Bold</vt:lpstr>
      <vt:lpstr>微软雅黑</vt:lpstr>
      <vt:lpstr>汉仪旗黑</vt:lpstr>
      <vt:lpstr>Arial Unicode MS</vt:lpstr>
      <vt:lpstr>Calibri</vt:lpstr>
      <vt:lpstr>Helvetica Neue</vt:lpstr>
      <vt:lpstr>宋体-简</vt:lpstr>
      <vt:lpstr>Arial Italic</vt:lpstr>
      <vt:lpstr>Office Theme</vt:lpstr>
      <vt:lpstr>Lesson 7</vt:lpstr>
      <vt:lpstr>Model Inheritance</vt:lpstr>
      <vt:lpstr>Default inheritance</vt:lpstr>
      <vt:lpstr>Table View</vt:lpstr>
      <vt:lpstr>Table View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/>
  <cp:lastModifiedBy>nhannguyen</cp:lastModifiedBy>
  <cp:revision>10</cp:revision>
  <dcterms:created xsi:type="dcterms:W3CDTF">2024-11-10T23:22:12Z</dcterms:created>
  <dcterms:modified xsi:type="dcterms:W3CDTF">2024-11-10T23:22:12Z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1900-01-00T00:00:00Z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KSOProductBuildVer">
    <vt:lpwstr>1033-3.1.1.5096</vt:lpwstr>
  </property>
</Properties>
</file>