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20"/>
  </p:notesMasterIdLst>
  <p:sldIdLst>
    <p:sldId id="257" r:id="rId2"/>
    <p:sldId id="258" r:id="rId3"/>
    <p:sldId id="278" r:id="rId4"/>
    <p:sldId id="290" r:id="rId5"/>
    <p:sldId id="304" r:id="rId6"/>
    <p:sldId id="305" r:id="rId7"/>
    <p:sldId id="292" r:id="rId8"/>
    <p:sldId id="306" r:id="rId9"/>
    <p:sldId id="310" r:id="rId10"/>
    <p:sldId id="312" r:id="rId11"/>
    <p:sldId id="313" r:id="rId12"/>
    <p:sldId id="314" r:id="rId13"/>
    <p:sldId id="261" r:id="rId14"/>
    <p:sldId id="315" r:id="rId15"/>
    <p:sldId id="316" r:id="rId16"/>
    <p:sldId id="288" r:id="rId17"/>
    <p:sldId id="289" r:id="rId18"/>
    <p:sldId id="31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78"/>
            <p14:sldId id="290"/>
            <p14:sldId id="304"/>
            <p14:sldId id="305"/>
            <p14:sldId id="292"/>
            <p14:sldId id="306"/>
            <p14:sldId id="310"/>
            <p14:sldId id="312"/>
            <p14:sldId id="313"/>
            <p14:sldId id="314"/>
            <p14:sldId id="261"/>
            <p14:sldId id="315"/>
            <p14:sldId id="316"/>
            <p14:sldId id="288"/>
            <p14:sldId id="289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4E9"/>
    <a:srgbClr val="13869A"/>
    <a:srgbClr val="00CC99"/>
    <a:srgbClr val="66FFFF"/>
    <a:srgbClr val="6B6BFF"/>
    <a:srgbClr val="FFB96B"/>
    <a:srgbClr val="F5AA65"/>
    <a:srgbClr val="E8B082"/>
    <a:srgbClr val="E59A85"/>
    <a:srgbClr val="45A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865" autoAdjust="0"/>
  </p:normalViewPr>
  <p:slideViewPr>
    <p:cSldViewPr snapToGrid="0">
      <p:cViewPr varScale="1">
        <p:scale>
          <a:sx n="106" d="100"/>
          <a:sy n="106" d="100"/>
        </p:scale>
        <p:origin x="61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av\Desktop\CareerFoundry\Data%20immersion\3%20-%20Databases%20&amp;%20SQL%20for%20Analysts\3.10%20Presenting%20SQL%20Results\Exercise%203.10%20-%20SQL%20que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av\Desktop\CareerFoundry\Data%20immersion\3%20-%20Databases%20&amp;%20SQL%20for%20Analysts\3.10%20Presenting%20SQL%20Results\Exercise%203.10%20-%20SQL%20queries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av\Desktop\CareerFoundry\Data%20immersion\3%20-%20Databases%20&amp;%20SQL%20for%20Analysts\3.10%20Presenting%20SQL%20Results\Exercise%203.10%20-%20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av\Desktop\CareerFoundry\Data%20immersion\3%20-%20Databases%20&amp;%20SQL%20for%20Analysts\3.10%20Presenting%20SQL%20Results\Exercise%203.10%20-%20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av\Desktop\CareerFoundry\Data%20immersion\3%20-%20Databases%20&amp;%20SQL%20for%20Analysts\3.10%20Presenting%20SQL%20Results\Exercise%203.10%20-%20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av\Desktop\CareerFoundry\Data%20immersion\3%20-%20Databases%20&amp;%20SQL%20for%20Analysts\3.10%20Presenting%20SQL%20Results\Exercise%203.10%20-%20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av\Desktop\CareerFoundry\Data%20immersion\3%20-%20Databases%20&amp;%20SQL%20for%20Analysts\3.10%20Presenting%20SQL%20Results\Exercise%203.10%20-%20SQL%20queries%20-%20Cop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av\Desktop\CareerFoundry\Data%20immersion\3%20-%20Databases%20&amp;%20SQL%20for%20Analysts\3.10%20Presenting%20SQL%20Results\Exercise%203.10%20-%20SQL%20queries%20-%20Cop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algn="ctr" defTabSz="457200" rtl="0" eaLnBrk="1" latinLnBrk="0" hangingPunct="1">
              <a:defRPr lang="en-GB"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10 movies by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algn="ctr" defTabSz="457200" rtl="0" eaLnBrk="1" latinLnBrk="0" hangingPunct="1">
            <a:defRPr lang="en-GB"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numFmt formatCode="[$$-409]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10 movies by revenue'!$A$14:$A$23</c:f>
              <c:strCache>
                <c:ptCount val="10"/>
                <c:pt idx="0">
                  <c:v>Dogma Family</c:v>
                </c:pt>
                <c:pt idx="1">
                  <c:v>Torque Bound</c:v>
                </c:pt>
                <c:pt idx="2">
                  <c:v>Harry Idaho</c:v>
                </c:pt>
                <c:pt idx="3">
                  <c:v>Titans Jerk</c:v>
                </c:pt>
                <c:pt idx="4">
                  <c:v>Saturday Lambs</c:v>
                </c:pt>
                <c:pt idx="5">
                  <c:v>Hustler Party</c:v>
                </c:pt>
                <c:pt idx="6">
                  <c:v>Innocent Usual</c:v>
                </c:pt>
                <c:pt idx="7">
                  <c:v>Wife Turn</c:v>
                </c:pt>
                <c:pt idx="8">
                  <c:v>Zorro Ark</c:v>
                </c:pt>
                <c:pt idx="9">
                  <c:v>Telegraph Voyage</c:v>
                </c:pt>
              </c:strCache>
            </c:strRef>
          </c:cat>
          <c:val>
            <c:numRef>
              <c:f>'Top 10 movies by revenue'!$B$14:$B$23</c:f>
              <c:numCache>
                <c:formatCode>General</c:formatCode>
                <c:ptCount val="10"/>
                <c:pt idx="0">
                  <c:v>168.72</c:v>
                </c:pt>
                <c:pt idx="1">
                  <c:v>169.76</c:v>
                </c:pt>
                <c:pt idx="2">
                  <c:v>177.73</c:v>
                </c:pt>
                <c:pt idx="3">
                  <c:v>186.73</c:v>
                </c:pt>
                <c:pt idx="4">
                  <c:v>190.74</c:v>
                </c:pt>
                <c:pt idx="5">
                  <c:v>190.78</c:v>
                </c:pt>
                <c:pt idx="6">
                  <c:v>191.74</c:v>
                </c:pt>
                <c:pt idx="7">
                  <c:v>198.73</c:v>
                </c:pt>
                <c:pt idx="8">
                  <c:v>199.72</c:v>
                </c:pt>
                <c:pt idx="9">
                  <c:v>215.75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B4-45FF-8E78-A9A94959DF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axId val="1410463264"/>
        <c:axId val="1410466592"/>
      </c:barChart>
      <c:catAx>
        <c:axId val="1410463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66592"/>
        <c:crosses val="autoZero"/>
        <c:auto val="1"/>
        <c:lblAlgn val="ctr"/>
        <c:lblOffset val="100"/>
        <c:noMultiLvlLbl val="0"/>
      </c:catAx>
      <c:valAx>
        <c:axId val="14104665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1046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algn="ctr" defTabSz="457200" rtl="0" eaLnBrk="1" latinLnBrk="0" hangingPunct="1">
              <a:defRPr lang="en-GB"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 10 movies by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algn="ctr" defTabSz="457200" rtl="0" eaLnBrk="1" latinLnBrk="0" hangingPunct="1">
            <a:defRPr lang="en-GB"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[$$-409]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movies by revenue'!$A$14:$A$23</c:f>
              <c:strCache>
                <c:ptCount val="10"/>
                <c:pt idx="0">
                  <c:v>Texas Watch</c:v>
                </c:pt>
                <c:pt idx="1">
                  <c:v>Oklahoma Jumanji</c:v>
                </c:pt>
                <c:pt idx="2">
                  <c:v>Duffel Apocalypse</c:v>
                </c:pt>
                <c:pt idx="3">
                  <c:v>Freedom Cleopatra</c:v>
                </c:pt>
                <c:pt idx="4">
                  <c:v>Young Language</c:v>
                </c:pt>
                <c:pt idx="5">
                  <c:v>Rebel Airport</c:v>
                </c:pt>
                <c:pt idx="6">
                  <c:v>Cruelty Unforgiven</c:v>
                </c:pt>
                <c:pt idx="7">
                  <c:v>Treatment Jekyll</c:v>
                </c:pt>
                <c:pt idx="8">
                  <c:v>Lights Deer</c:v>
                </c:pt>
                <c:pt idx="9">
                  <c:v>Stallion Sundance</c:v>
                </c:pt>
              </c:strCache>
            </c:strRef>
          </c:cat>
          <c:val>
            <c:numRef>
              <c:f>'Bottom 10 movies by revenue'!$B$14:$B$23</c:f>
              <c:numCache>
                <c:formatCode>General</c:formatCode>
                <c:ptCount val="10"/>
                <c:pt idx="0">
                  <c:v>5.94</c:v>
                </c:pt>
                <c:pt idx="1">
                  <c:v>5.94</c:v>
                </c:pt>
                <c:pt idx="2">
                  <c:v>5.94</c:v>
                </c:pt>
                <c:pt idx="3">
                  <c:v>5.95</c:v>
                </c:pt>
                <c:pt idx="4">
                  <c:v>6.93</c:v>
                </c:pt>
                <c:pt idx="5">
                  <c:v>6.93</c:v>
                </c:pt>
                <c:pt idx="6">
                  <c:v>6.94</c:v>
                </c:pt>
                <c:pt idx="7">
                  <c:v>6.94</c:v>
                </c:pt>
                <c:pt idx="8">
                  <c:v>7.93</c:v>
                </c:pt>
                <c:pt idx="9">
                  <c:v>7.94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2-42FB-9CBC-A1F999A494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axId val="1410463264"/>
        <c:axId val="1410466592"/>
      </c:barChart>
      <c:catAx>
        <c:axId val="1410463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66592"/>
        <c:crosses val="autoZero"/>
        <c:auto val="1"/>
        <c:lblAlgn val="ctr"/>
        <c:lblOffset val="100"/>
        <c:noMultiLvlLbl val="0"/>
      </c:catAx>
      <c:valAx>
        <c:axId val="14104665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1046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algn="ctr" defTabSz="457200" rtl="0" eaLnBrk="1" latinLnBrk="0" hangingPunct="1">
              <a:defRPr lang="en-GB"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Revenue by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algn="ctr" defTabSz="457200" rtl="0" eaLnBrk="1" latinLnBrk="0" hangingPunct="1">
            <a:defRPr lang="en-GB"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numFmt formatCode="[$$-409]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by rating'!$A$13:$A$17</c:f>
              <c:strCache>
                <c:ptCount val="5"/>
                <c:pt idx="0">
                  <c:v>PG-13</c:v>
                </c:pt>
                <c:pt idx="1">
                  <c:v>NC-17</c:v>
                </c:pt>
                <c:pt idx="2">
                  <c:v>PG</c:v>
                </c:pt>
                <c:pt idx="3">
                  <c:v>R</c:v>
                </c:pt>
                <c:pt idx="4">
                  <c:v>G</c:v>
                </c:pt>
              </c:strCache>
            </c:strRef>
          </c:cat>
          <c:val>
            <c:numRef>
              <c:f>'Revenue by rating'!$B$13:$B$17</c:f>
              <c:numCache>
                <c:formatCode>General</c:formatCode>
                <c:ptCount val="5"/>
                <c:pt idx="0">
                  <c:v>13855.56</c:v>
                </c:pt>
                <c:pt idx="1">
                  <c:v>12634.92</c:v>
                </c:pt>
                <c:pt idx="2">
                  <c:v>12236.65</c:v>
                </c:pt>
                <c:pt idx="3">
                  <c:v>12073.03</c:v>
                </c:pt>
                <c:pt idx="4">
                  <c:v>10511.88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BD-487C-889F-83CDB960CD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axId val="1410463264"/>
        <c:axId val="1410466592"/>
      </c:barChart>
      <c:catAx>
        <c:axId val="141046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66592"/>
        <c:crosses val="autoZero"/>
        <c:auto val="1"/>
        <c:lblAlgn val="ctr"/>
        <c:lblOffset val="100"/>
        <c:noMultiLvlLbl val="0"/>
      </c:catAx>
      <c:valAx>
        <c:axId val="1410466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1046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algn="ctr" defTabSz="457200" rtl="0" eaLnBrk="1" latinLnBrk="0" hangingPunct="1">
              <a:defRPr lang="en-GB"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Revenue by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algn="ctr" defTabSz="457200" rtl="0" eaLnBrk="1" latinLnBrk="0" hangingPunct="1">
            <a:defRPr lang="en-GB"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[$$-409]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by category'!$A$15:$A$31</c:f>
              <c:strCache>
                <c:ptCount val="17"/>
                <c:pt idx="0">
                  <c:v>Sports</c:v>
                </c:pt>
                <c:pt idx="1">
                  <c:v>Sci-Fi</c:v>
                </c:pt>
                <c:pt idx="2">
                  <c:v>Animation</c:v>
                </c:pt>
                <c:pt idx="3">
                  <c:v>Drama</c:v>
                </c:pt>
                <c:pt idx="4">
                  <c:v>Comedy</c:v>
                </c:pt>
                <c:pt idx="5">
                  <c:v>New</c:v>
                </c:pt>
                <c:pt idx="6">
                  <c:v>Action</c:v>
                </c:pt>
                <c:pt idx="7">
                  <c:v>Foreign</c:v>
                </c:pt>
                <c:pt idx="8">
                  <c:v>Games</c:v>
                </c:pt>
                <c:pt idx="9">
                  <c:v>Family</c:v>
                </c:pt>
                <c:pt idx="10">
                  <c:v>Documentary</c:v>
                </c:pt>
                <c:pt idx="11">
                  <c:v>Horror</c:v>
                </c:pt>
                <c:pt idx="12">
                  <c:v>Classics</c:v>
                </c:pt>
                <c:pt idx="13">
                  <c:v>Children</c:v>
                </c:pt>
                <c:pt idx="14">
                  <c:v>Travel</c:v>
                </c:pt>
                <c:pt idx="15">
                  <c:v>Music</c:v>
                </c:pt>
                <c:pt idx="16">
                  <c:v>Thriller</c:v>
                </c:pt>
              </c:strCache>
            </c:strRef>
          </c:cat>
          <c:val>
            <c:numRef>
              <c:f>'Revenue by category'!$B$15:$B$31</c:f>
              <c:numCache>
                <c:formatCode>General</c:formatCode>
                <c:ptCount val="17"/>
                <c:pt idx="0">
                  <c:v>4892.1899999999996</c:v>
                </c:pt>
                <c:pt idx="1">
                  <c:v>4336.01</c:v>
                </c:pt>
                <c:pt idx="2">
                  <c:v>4245.3100000000004</c:v>
                </c:pt>
                <c:pt idx="3">
                  <c:v>4118.46</c:v>
                </c:pt>
                <c:pt idx="4">
                  <c:v>4002.48</c:v>
                </c:pt>
                <c:pt idx="5">
                  <c:v>3966.38</c:v>
                </c:pt>
                <c:pt idx="6">
                  <c:v>3951.84</c:v>
                </c:pt>
                <c:pt idx="7">
                  <c:v>3934.47</c:v>
                </c:pt>
                <c:pt idx="8">
                  <c:v>3922.18</c:v>
                </c:pt>
                <c:pt idx="9">
                  <c:v>3782.26</c:v>
                </c:pt>
                <c:pt idx="10">
                  <c:v>3749.65</c:v>
                </c:pt>
                <c:pt idx="11">
                  <c:v>3401.27</c:v>
                </c:pt>
                <c:pt idx="12">
                  <c:v>3353.38</c:v>
                </c:pt>
                <c:pt idx="13">
                  <c:v>3309.39</c:v>
                </c:pt>
                <c:pt idx="14">
                  <c:v>3227.36</c:v>
                </c:pt>
                <c:pt idx="15">
                  <c:v>3071.52</c:v>
                </c:pt>
                <c:pt idx="16">
                  <c:v>47.89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0-4EB1-857C-2568EE3416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axId val="1410463264"/>
        <c:axId val="1410466592"/>
      </c:barChart>
      <c:catAx>
        <c:axId val="1410463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66592"/>
        <c:crosses val="autoZero"/>
        <c:auto val="1"/>
        <c:lblAlgn val="ctr"/>
        <c:lblOffset val="100"/>
        <c:noMultiLvlLbl val="0"/>
      </c:catAx>
      <c:valAx>
        <c:axId val="141046659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41046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algn="ctr" defTabSz="457200" rtl="0" eaLnBrk="1" latinLnBrk="0" hangingPunct="1">
              <a:defRPr lang="en-GB"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10 countries by number of</a:t>
            </a:r>
            <a:r>
              <a: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customers</a:t>
            </a:r>
            <a:endParaRPr lang="en-GB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algn="ctr" defTabSz="457200" rtl="0" eaLnBrk="1" latinLnBrk="0" hangingPunct="1">
            <a:defRPr lang="en-GB"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C5985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92-4B20-BDE0-DAD5C7C51B96}"/>
              </c:ext>
            </c:extLst>
          </c:dPt>
          <c:dPt>
            <c:idx val="1"/>
            <c:invertIfNegative val="0"/>
            <c:bubble3D val="0"/>
            <c:spPr>
              <a:solidFill>
                <a:srgbClr val="2C5985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C92-4B20-BDE0-DAD5C7C51B96}"/>
              </c:ext>
            </c:extLst>
          </c:dPt>
          <c:dPt>
            <c:idx val="2"/>
            <c:invertIfNegative val="0"/>
            <c:bubble3D val="0"/>
            <c:spPr>
              <a:solidFill>
                <a:srgbClr val="45A2B9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C92-4B20-BDE0-DAD5C7C51B96}"/>
              </c:ext>
            </c:extLst>
          </c:dPt>
          <c:dPt>
            <c:idx val="3"/>
            <c:invertIfNegative val="0"/>
            <c:bubble3D val="0"/>
            <c:spPr>
              <a:solidFill>
                <a:srgbClr val="45A2B9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C92-4B20-BDE0-DAD5C7C51B96}"/>
              </c:ext>
            </c:extLst>
          </c:dPt>
          <c:dPt>
            <c:idx val="4"/>
            <c:invertIfNegative val="0"/>
            <c:bubble3D val="0"/>
            <c:spPr>
              <a:solidFill>
                <a:srgbClr val="45A2B9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C92-4B20-BDE0-DAD5C7C51B96}"/>
              </c:ext>
            </c:extLst>
          </c:dPt>
          <c:dPt>
            <c:idx val="5"/>
            <c:invertIfNegative val="0"/>
            <c:bubble3D val="0"/>
            <c:spPr>
              <a:solidFill>
                <a:srgbClr val="45A2B9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C92-4B20-BDE0-DAD5C7C51B96}"/>
              </c:ext>
            </c:extLst>
          </c:dPt>
          <c:dPt>
            <c:idx val="6"/>
            <c:invertIfNegative val="0"/>
            <c:bubble3D val="0"/>
            <c:spPr>
              <a:solidFill>
                <a:srgbClr val="45A2B9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C92-4B20-BDE0-DAD5C7C51B96}"/>
              </c:ext>
            </c:extLst>
          </c:dPt>
          <c:dPt>
            <c:idx val="7"/>
            <c:invertIfNegative val="0"/>
            <c:bubble3D val="0"/>
            <c:spPr>
              <a:solidFill>
                <a:srgbClr val="81C3CB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C92-4B20-BDE0-DAD5C7C51B96}"/>
              </c:ext>
            </c:extLst>
          </c:dPt>
          <c:dPt>
            <c:idx val="8"/>
            <c:invertIfNegative val="0"/>
            <c:bubble3D val="0"/>
            <c:spPr>
              <a:solidFill>
                <a:srgbClr val="81C3CB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C92-4B20-BDE0-DAD5C7C51B96}"/>
              </c:ext>
            </c:extLst>
          </c:dPt>
          <c:dPt>
            <c:idx val="9"/>
            <c:invertIfNegative val="0"/>
            <c:bubble3D val="0"/>
            <c:spPr>
              <a:solidFill>
                <a:srgbClr val="81C3CB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C92-4B20-BDE0-DAD5C7C51B96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'Number of customers by country'!$A$2:$A$11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United States</c:v>
                </c:pt>
                <c:pt idx="3">
                  <c:v>Japan</c:v>
                </c:pt>
                <c:pt idx="4">
                  <c:v>Mexico</c:v>
                </c:pt>
                <c:pt idx="5">
                  <c:v>Brazil</c:v>
                </c:pt>
                <c:pt idx="6">
                  <c:v>Russian Federation</c:v>
                </c:pt>
                <c:pt idx="7">
                  <c:v>Philippines</c:v>
                </c:pt>
                <c:pt idx="8">
                  <c:v>Turkey</c:v>
                </c:pt>
                <c:pt idx="9">
                  <c:v>Indonesia</c:v>
                </c:pt>
              </c:strCache>
            </c:strRef>
          </c:cat>
          <c:val>
            <c:numRef>
              <c:f>'Number of customers by country'!$B$2:$B$11</c:f>
              <c:numCache>
                <c:formatCode>General</c:formatCode>
                <c:ptCount val="10"/>
                <c:pt idx="0">
                  <c:v>60</c:v>
                </c:pt>
                <c:pt idx="1">
                  <c:v>53</c:v>
                </c:pt>
                <c:pt idx="2">
                  <c:v>36</c:v>
                </c:pt>
                <c:pt idx="3">
                  <c:v>31</c:v>
                </c:pt>
                <c:pt idx="4">
                  <c:v>30</c:v>
                </c:pt>
                <c:pt idx="5">
                  <c:v>28</c:v>
                </c:pt>
                <c:pt idx="6">
                  <c:v>28</c:v>
                </c:pt>
                <c:pt idx="7">
                  <c:v>20</c:v>
                </c:pt>
                <c:pt idx="8">
                  <c:v>15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C92-4B20-BDE0-DAD5C7C51B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axId val="1410463264"/>
        <c:axId val="1410466592"/>
      </c:barChart>
      <c:catAx>
        <c:axId val="1410463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66592"/>
        <c:crosses val="autoZero"/>
        <c:auto val="1"/>
        <c:lblAlgn val="ctr"/>
        <c:lblOffset val="100"/>
        <c:noMultiLvlLbl val="0"/>
      </c:catAx>
      <c:valAx>
        <c:axId val="141046659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41046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algn="ctr" defTabSz="457200" rtl="0" eaLnBrk="1" latinLnBrk="0" hangingPunct="1">
              <a:defRPr lang="en-GB"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10 countries by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algn="ctr" defTabSz="457200" rtl="0" eaLnBrk="1" latinLnBrk="0" hangingPunct="1">
            <a:defRPr lang="en-GB"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C5985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06-4A41-93BF-9B0E01F3526D}"/>
              </c:ext>
            </c:extLst>
          </c:dPt>
          <c:dPt>
            <c:idx val="1"/>
            <c:invertIfNegative val="0"/>
            <c:bubble3D val="0"/>
            <c:spPr>
              <a:solidFill>
                <a:srgbClr val="2C5985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06-4A41-93BF-9B0E01F3526D}"/>
              </c:ext>
            </c:extLst>
          </c:dPt>
          <c:dPt>
            <c:idx val="2"/>
            <c:invertIfNegative val="0"/>
            <c:bubble3D val="0"/>
            <c:spPr>
              <a:solidFill>
                <a:srgbClr val="3C81A4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706-4A41-93BF-9B0E01F3526D}"/>
              </c:ext>
            </c:extLst>
          </c:dPt>
          <c:dPt>
            <c:idx val="3"/>
            <c:invertIfNegative val="0"/>
            <c:bubble3D val="0"/>
            <c:spPr>
              <a:solidFill>
                <a:srgbClr val="45A2B9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706-4A41-93BF-9B0E01F3526D}"/>
              </c:ext>
            </c:extLst>
          </c:dPt>
          <c:dPt>
            <c:idx val="4"/>
            <c:invertIfNegative val="0"/>
            <c:bubble3D val="0"/>
            <c:spPr>
              <a:solidFill>
                <a:srgbClr val="45A2B9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706-4A41-93BF-9B0E01F3526D}"/>
              </c:ext>
            </c:extLst>
          </c:dPt>
          <c:dPt>
            <c:idx val="5"/>
            <c:invertIfNegative val="0"/>
            <c:bubble3D val="0"/>
            <c:spPr>
              <a:solidFill>
                <a:srgbClr val="45A2B9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706-4A41-93BF-9B0E01F3526D}"/>
              </c:ext>
            </c:extLst>
          </c:dPt>
          <c:dPt>
            <c:idx val="6"/>
            <c:invertIfNegative val="0"/>
            <c:bubble3D val="0"/>
            <c:spPr>
              <a:solidFill>
                <a:srgbClr val="45A2B9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706-4A41-93BF-9B0E01F3526D}"/>
              </c:ext>
            </c:extLst>
          </c:dPt>
          <c:dPt>
            <c:idx val="7"/>
            <c:invertIfNegative val="0"/>
            <c:bubble3D val="0"/>
            <c:spPr>
              <a:solidFill>
                <a:srgbClr val="81C3CB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706-4A41-93BF-9B0E01F3526D}"/>
              </c:ext>
            </c:extLst>
          </c:dPt>
          <c:dPt>
            <c:idx val="8"/>
            <c:invertIfNegative val="0"/>
            <c:bubble3D val="0"/>
            <c:spPr>
              <a:solidFill>
                <a:srgbClr val="81C3CB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706-4A41-93BF-9B0E01F3526D}"/>
              </c:ext>
            </c:extLst>
          </c:dPt>
          <c:dPt>
            <c:idx val="9"/>
            <c:invertIfNegative val="0"/>
            <c:bubble3D val="0"/>
            <c:spPr>
              <a:solidFill>
                <a:srgbClr val="81C3CB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706-4A41-93BF-9B0E01F3526D}"/>
              </c:ext>
            </c:extLst>
          </c:dPt>
          <c:dLbls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by country'!$A$2:$A$11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United States</c:v>
                </c:pt>
                <c:pt idx="3">
                  <c:v>Japan</c:v>
                </c:pt>
                <c:pt idx="4">
                  <c:v>Mexico</c:v>
                </c:pt>
                <c:pt idx="5">
                  <c:v>Brazil</c:v>
                </c:pt>
                <c:pt idx="6">
                  <c:v>Russian Federation</c:v>
                </c:pt>
                <c:pt idx="7">
                  <c:v>Philippines</c:v>
                </c:pt>
                <c:pt idx="8">
                  <c:v>Turkey</c:v>
                </c:pt>
                <c:pt idx="9">
                  <c:v>Indonesia</c:v>
                </c:pt>
              </c:strCache>
            </c:strRef>
          </c:cat>
          <c:val>
            <c:numRef>
              <c:f>'Revenue by country'!$B$2:$B$11</c:f>
              <c:numCache>
                <c:formatCode>General</c:formatCode>
                <c:ptCount val="10"/>
                <c:pt idx="0">
                  <c:v>6034.78</c:v>
                </c:pt>
                <c:pt idx="1">
                  <c:v>5251.03</c:v>
                </c:pt>
                <c:pt idx="2">
                  <c:v>3685.31</c:v>
                </c:pt>
                <c:pt idx="3">
                  <c:v>3122.51</c:v>
                </c:pt>
                <c:pt idx="4">
                  <c:v>2984.82</c:v>
                </c:pt>
                <c:pt idx="5">
                  <c:v>2919.19</c:v>
                </c:pt>
                <c:pt idx="6">
                  <c:v>2765.62</c:v>
                </c:pt>
                <c:pt idx="7">
                  <c:v>2219.6999999999998</c:v>
                </c:pt>
                <c:pt idx="8">
                  <c:v>1498.49</c:v>
                </c:pt>
                <c:pt idx="9">
                  <c:v>1352.69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706-4A41-93BF-9B0E01F352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axId val="1410463264"/>
        <c:axId val="1410466592"/>
      </c:barChart>
      <c:catAx>
        <c:axId val="1410463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66592"/>
        <c:crosses val="autoZero"/>
        <c:auto val="1"/>
        <c:lblAlgn val="ctr"/>
        <c:lblOffset val="100"/>
        <c:noMultiLvlLbl val="0"/>
      </c:catAx>
      <c:valAx>
        <c:axId val="141046659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41046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Percentage</a:t>
            </a:r>
            <a:r>
              <a:rPr lang="it-IT" baseline="0" dirty="0"/>
              <a:t> of revenue by rating in the top 10 countries (in terms of total revenue)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'Revenue by rating by country'!$O$4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by rating by country'!$N$5:$N$14</c:f>
              <c:strCache>
                <c:ptCount val="10"/>
                <c:pt idx="0">
                  <c:v>Brazil</c:v>
                </c:pt>
                <c:pt idx="1">
                  <c:v>China</c:v>
                </c:pt>
                <c:pt idx="2">
                  <c:v>India</c:v>
                </c:pt>
                <c:pt idx="3">
                  <c:v>Indonesia</c:v>
                </c:pt>
                <c:pt idx="4">
                  <c:v>Japan</c:v>
                </c:pt>
                <c:pt idx="5">
                  <c:v>Mexico</c:v>
                </c:pt>
                <c:pt idx="6">
                  <c:v>Philippines</c:v>
                </c:pt>
                <c:pt idx="7">
                  <c:v>Russian Federation</c:v>
                </c:pt>
                <c:pt idx="8">
                  <c:v>Turkey</c:v>
                </c:pt>
                <c:pt idx="9">
                  <c:v>United States</c:v>
                </c:pt>
              </c:strCache>
            </c:strRef>
          </c:cat>
          <c:val>
            <c:numRef>
              <c:f>'Revenue by rating by country'!$W$16:$W$25</c:f>
              <c:numCache>
                <c:formatCode>0%</c:formatCode>
                <c:ptCount val="10"/>
                <c:pt idx="0">
                  <c:v>0.18800078103857579</c:v>
                </c:pt>
                <c:pt idx="1">
                  <c:v>0.15367461240937494</c:v>
                </c:pt>
                <c:pt idx="2">
                  <c:v>0.17043869039136472</c:v>
                </c:pt>
                <c:pt idx="3">
                  <c:v>0.12165388965690586</c:v>
                </c:pt>
                <c:pt idx="4">
                  <c:v>0.17061274423460615</c:v>
                </c:pt>
                <c:pt idx="5">
                  <c:v>0.18514014245415134</c:v>
                </c:pt>
                <c:pt idx="6">
                  <c:v>0.15414695679596341</c:v>
                </c:pt>
                <c:pt idx="7">
                  <c:v>0.20131833006703742</c:v>
                </c:pt>
                <c:pt idx="8">
                  <c:v>0.21642453403092446</c:v>
                </c:pt>
                <c:pt idx="9">
                  <c:v>0.1681242554900402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3-4E34-8532-8E9FECCB0919}"/>
            </c:ext>
          </c:extLst>
        </c:ser>
        <c:ser>
          <c:idx val="1"/>
          <c:order val="1"/>
          <c:tx>
            <c:strRef>
              <c:f>'Revenue by rating by country'!$P$4</c:f>
              <c:strCache>
                <c:ptCount val="1"/>
                <c:pt idx="0">
                  <c:v>NC-17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'Revenue by rating by country'!$X$16:$X$25</c:f>
              <c:numCache>
                <c:formatCode>0%</c:formatCode>
                <c:ptCount val="10"/>
                <c:pt idx="0">
                  <c:v>0.20644082776386602</c:v>
                </c:pt>
                <c:pt idx="1">
                  <c:v>0.20994166858692487</c:v>
                </c:pt>
                <c:pt idx="2">
                  <c:v>0.20582689012689773</c:v>
                </c:pt>
                <c:pt idx="3">
                  <c:v>0.22566885243477811</c:v>
                </c:pt>
                <c:pt idx="4">
                  <c:v>0.21022190481375561</c:v>
                </c:pt>
                <c:pt idx="5">
                  <c:v>0.19584430551926077</c:v>
                </c:pt>
                <c:pt idx="6">
                  <c:v>0.21569581474974092</c:v>
                </c:pt>
                <c:pt idx="7">
                  <c:v>0.19661052494558184</c:v>
                </c:pt>
                <c:pt idx="8">
                  <c:v>0.18040827766618395</c:v>
                </c:pt>
                <c:pt idx="9">
                  <c:v>0.21384361152793119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03-4E34-8532-8E9FECCB0919}"/>
            </c:ext>
          </c:extLst>
        </c:ser>
        <c:ser>
          <c:idx val="2"/>
          <c:order val="2"/>
          <c:tx>
            <c:strRef>
              <c:f>'Revenue by rating by country'!$Q$4</c:f>
              <c:strCache>
                <c:ptCount val="1"/>
                <c:pt idx="0">
                  <c:v>PG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'Revenue by rating by country'!$Y$16:$Y$25</c:f>
              <c:numCache>
                <c:formatCode>0%</c:formatCode>
                <c:ptCount val="10"/>
                <c:pt idx="0">
                  <c:v>0.18113243742270974</c:v>
                </c:pt>
                <c:pt idx="1">
                  <c:v>0.20288781439070047</c:v>
                </c:pt>
                <c:pt idx="2">
                  <c:v>0.18331074206516229</c:v>
                </c:pt>
                <c:pt idx="3">
                  <c:v>0.24045420606347351</c:v>
                </c:pt>
                <c:pt idx="4">
                  <c:v>0.20862703402070773</c:v>
                </c:pt>
                <c:pt idx="5">
                  <c:v>0.18381007899973867</c:v>
                </c:pt>
                <c:pt idx="6">
                  <c:v>0.20405910708654321</c:v>
                </c:pt>
                <c:pt idx="7">
                  <c:v>0.18503265090648752</c:v>
                </c:pt>
                <c:pt idx="8">
                  <c:v>0.18172960780519054</c:v>
                </c:pt>
                <c:pt idx="9">
                  <c:v>0.19952459901609362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03-4E34-8532-8E9FECCB0919}"/>
            </c:ext>
          </c:extLst>
        </c:ser>
        <c:ser>
          <c:idx val="3"/>
          <c:order val="3"/>
          <c:tx>
            <c:strRef>
              <c:f>'Revenue by rating by country'!$R$4</c:f>
              <c:strCache>
                <c:ptCount val="1"/>
                <c:pt idx="0">
                  <c:v>PG-13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'Revenue by rating by country'!$Z$16:$Z$25</c:f>
              <c:numCache>
                <c:formatCode>0%</c:formatCode>
                <c:ptCount val="10"/>
                <c:pt idx="0">
                  <c:v>0.2169916997523286</c:v>
                </c:pt>
                <c:pt idx="1">
                  <c:v>0.23061761216370885</c:v>
                </c:pt>
                <c:pt idx="2">
                  <c:v>0.23428028859378469</c:v>
                </c:pt>
                <c:pt idx="3">
                  <c:v>0.26556712920181269</c:v>
                </c:pt>
                <c:pt idx="4">
                  <c:v>0.25945153097988477</c:v>
                </c:pt>
                <c:pt idx="5">
                  <c:v>0.23194698507782716</c:v>
                </c:pt>
                <c:pt idx="6">
                  <c:v>0.25709780600982107</c:v>
                </c:pt>
                <c:pt idx="7">
                  <c:v>0.22619159537463571</c:v>
                </c:pt>
                <c:pt idx="8">
                  <c:v>0.23970129930797002</c:v>
                </c:pt>
                <c:pt idx="9">
                  <c:v>0.22224995997622993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03-4E34-8532-8E9FECCB0919}"/>
            </c:ext>
          </c:extLst>
        </c:ser>
        <c:ser>
          <c:idx val="4"/>
          <c:order val="4"/>
          <c:tx>
            <c:strRef>
              <c:f>'Revenue by rating by country'!$S$4</c:f>
              <c:strCache>
                <c:ptCount val="1"/>
                <c:pt idx="0">
                  <c:v>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'Revenue by rating by country'!$AA$16:$AA$25</c:f>
              <c:numCache>
                <c:formatCode>0%</c:formatCode>
                <c:ptCount val="10"/>
                <c:pt idx="0">
                  <c:v>0.20743425402251997</c:v>
                </c:pt>
                <c:pt idx="1">
                  <c:v>0.2028782924492909</c:v>
                </c:pt>
                <c:pt idx="2">
                  <c:v>0.20614338882279057</c:v>
                </c:pt>
                <c:pt idx="3">
                  <c:v>0.14665592264302982</c:v>
                </c:pt>
                <c:pt idx="4">
                  <c:v>0.1510867859510458</c:v>
                </c:pt>
                <c:pt idx="5">
                  <c:v>0.20325848794902207</c:v>
                </c:pt>
                <c:pt idx="6">
                  <c:v>0.16900031535793122</c:v>
                </c:pt>
                <c:pt idx="7">
                  <c:v>0.19084689870625754</c:v>
                </c:pt>
                <c:pt idx="8">
                  <c:v>0.18173628118973098</c:v>
                </c:pt>
                <c:pt idx="9">
                  <c:v>0.19625757398970506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03-4E34-8532-8E9FECCB091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94080512"/>
        <c:axId val="294080928"/>
      </c:barChart>
      <c:catAx>
        <c:axId val="294080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080928"/>
        <c:crosses val="autoZero"/>
        <c:auto val="1"/>
        <c:lblAlgn val="ctr"/>
        <c:lblOffset val="100"/>
        <c:noMultiLvlLbl val="0"/>
      </c:catAx>
      <c:valAx>
        <c:axId val="29408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Percentage of total revenue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08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Top </a:t>
            </a:r>
            <a:r>
              <a:rPr lang="it-IT" baseline="0" dirty="0"/>
              <a:t>5</a:t>
            </a:r>
            <a:r>
              <a:rPr lang="it-IT" dirty="0"/>
              <a:t> categories in</a:t>
            </a:r>
            <a:r>
              <a:rPr lang="it-IT" baseline="0" dirty="0"/>
              <a:t> the top 10 countries (in terms of total revenue)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5"/>
          <c:order val="0"/>
          <c:tx>
            <c:strRef>
              <c:f>'Revenue by category by country'!$T$5</c:f>
              <c:strCache>
                <c:ptCount val="1"/>
                <c:pt idx="0">
                  <c:v>Action</c:v>
                </c:pt>
              </c:strCache>
            </c:strRef>
          </c:tx>
          <c:spPr>
            <a:solidFill>
              <a:srgbClr val="13869A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by category by country'!$S$6:$S$15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United States</c:v>
                </c:pt>
                <c:pt idx="3">
                  <c:v>Japan</c:v>
                </c:pt>
                <c:pt idx="4">
                  <c:v>Mexico</c:v>
                </c:pt>
                <c:pt idx="5">
                  <c:v>Brazil</c:v>
                </c:pt>
                <c:pt idx="6">
                  <c:v>Russian Federation</c:v>
                </c:pt>
                <c:pt idx="7">
                  <c:v>Philippines</c:v>
                </c:pt>
                <c:pt idx="8">
                  <c:v>Turkey</c:v>
                </c:pt>
                <c:pt idx="9">
                  <c:v>Indonesia</c:v>
                </c:pt>
              </c:strCache>
            </c:strRef>
          </c:cat>
          <c:val>
            <c:numRef>
              <c:f>'Revenue by category by country'!$T$6:$T$15</c:f>
              <c:numCache>
                <c:formatCode>General</c:formatCode>
                <c:ptCount val="10"/>
                <c:pt idx="4">
                  <c:v>196.49</c:v>
                </c:pt>
                <c:pt idx="6">
                  <c:v>200.53</c:v>
                </c:pt>
                <c:pt idx="9">
                  <c:v>136.69999999999999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12-421B-9DFB-2B35B2DA7039}"/>
            </c:ext>
          </c:extLst>
        </c:ser>
        <c:ser>
          <c:idx val="0"/>
          <c:order val="1"/>
          <c:tx>
            <c:strRef>
              <c:f>'Revenue by category by country'!$U$5</c:f>
              <c:strCache>
                <c:ptCount val="1"/>
                <c:pt idx="0">
                  <c:v>Animation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by category by country'!$S$6:$S$15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United States</c:v>
                </c:pt>
                <c:pt idx="3">
                  <c:v>Japan</c:v>
                </c:pt>
                <c:pt idx="4">
                  <c:v>Mexico</c:v>
                </c:pt>
                <c:pt idx="5">
                  <c:v>Brazil</c:v>
                </c:pt>
                <c:pt idx="6">
                  <c:v>Russian Federation</c:v>
                </c:pt>
                <c:pt idx="7">
                  <c:v>Philippines</c:v>
                </c:pt>
                <c:pt idx="8">
                  <c:v>Turkey</c:v>
                </c:pt>
                <c:pt idx="9">
                  <c:v>Indonesia</c:v>
                </c:pt>
              </c:strCache>
            </c:strRef>
          </c:cat>
          <c:val>
            <c:numRef>
              <c:f>'Revenue by category by country'!$U$6:$U$15</c:f>
              <c:numCache>
                <c:formatCode>General</c:formatCode>
                <c:ptCount val="10"/>
                <c:pt idx="1">
                  <c:v>414.96</c:v>
                </c:pt>
                <c:pt idx="2">
                  <c:v>252.36</c:v>
                </c:pt>
                <c:pt idx="3">
                  <c:v>252.37</c:v>
                </c:pt>
                <c:pt idx="5">
                  <c:v>227.47</c:v>
                </c:pt>
                <c:pt idx="7">
                  <c:v>215.46</c:v>
                </c:pt>
                <c:pt idx="8">
                  <c:v>119.76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12-421B-9DFB-2B35B2DA7039}"/>
            </c:ext>
          </c:extLst>
        </c:ser>
        <c:ser>
          <c:idx val="1"/>
          <c:order val="2"/>
          <c:tx>
            <c:strRef>
              <c:f>'Revenue by category by country'!$V$5</c:f>
              <c:strCache>
                <c:ptCount val="1"/>
                <c:pt idx="0">
                  <c:v>Children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by category by country'!$S$6:$S$15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United States</c:v>
                </c:pt>
                <c:pt idx="3">
                  <c:v>Japan</c:v>
                </c:pt>
                <c:pt idx="4">
                  <c:v>Mexico</c:v>
                </c:pt>
                <c:pt idx="5">
                  <c:v>Brazil</c:v>
                </c:pt>
                <c:pt idx="6">
                  <c:v>Russian Federation</c:v>
                </c:pt>
                <c:pt idx="7">
                  <c:v>Philippines</c:v>
                </c:pt>
                <c:pt idx="8">
                  <c:v>Turkey</c:v>
                </c:pt>
                <c:pt idx="9">
                  <c:v>Indonesia</c:v>
                </c:pt>
              </c:strCache>
            </c:strRef>
          </c:cat>
          <c:val>
            <c:numRef>
              <c:f>'Revenue by category by country'!$V$6:$V$15</c:f>
              <c:numCache>
                <c:formatCode>General</c:formatCode>
                <c:ptCount val="10"/>
                <c:pt idx="0">
                  <c:v>432.02</c:v>
                </c:pt>
                <c:pt idx="8">
                  <c:v>118.75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12-421B-9DFB-2B35B2DA7039}"/>
            </c:ext>
          </c:extLst>
        </c:ser>
        <c:ser>
          <c:idx val="2"/>
          <c:order val="3"/>
          <c:tx>
            <c:strRef>
              <c:f>'Revenue by category by country'!$W$5</c:f>
              <c:strCache>
                <c:ptCount val="1"/>
                <c:pt idx="0">
                  <c:v>Classics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by category by country'!$S$6:$S$15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United States</c:v>
                </c:pt>
                <c:pt idx="3">
                  <c:v>Japan</c:v>
                </c:pt>
                <c:pt idx="4">
                  <c:v>Mexico</c:v>
                </c:pt>
                <c:pt idx="5">
                  <c:v>Brazil</c:v>
                </c:pt>
                <c:pt idx="6">
                  <c:v>Russian Federation</c:v>
                </c:pt>
                <c:pt idx="7">
                  <c:v>Philippines</c:v>
                </c:pt>
                <c:pt idx="8">
                  <c:v>Turkey</c:v>
                </c:pt>
                <c:pt idx="9">
                  <c:v>Indonesia</c:v>
                </c:pt>
              </c:strCache>
            </c:strRef>
          </c:cat>
          <c:val>
            <c:numRef>
              <c:f>'Revenue by category by country'!$W$6:$W$15</c:f>
              <c:numCache>
                <c:formatCode>General</c:formatCode>
                <c:ptCount val="10"/>
                <c:pt idx="6">
                  <c:v>191.59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12-421B-9DFB-2B35B2DA7039}"/>
            </c:ext>
          </c:extLst>
        </c:ser>
        <c:ser>
          <c:idx val="3"/>
          <c:order val="4"/>
          <c:tx>
            <c:strRef>
              <c:f>'Revenue by category by country'!$X$5</c:f>
              <c:strCache>
                <c:ptCount val="1"/>
                <c:pt idx="0">
                  <c:v>Comedy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by category by country'!$S$6:$S$15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United States</c:v>
                </c:pt>
                <c:pt idx="3">
                  <c:v>Japan</c:v>
                </c:pt>
                <c:pt idx="4">
                  <c:v>Mexico</c:v>
                </c:pt>
                <c:pt idx="5">
                  <c:v>Brazil</c:v>
                </c:pt>
                <c:pt idx="6">
                  <c:v>Russian Federation</c:v>
                </c:pt>
                <c:pt idx="7">
                  <c:v>Philippines</c:v>
                </c:pt>
                <c:pt idx="8">
                  <c:v>Turkey</c:v>
                </c:pt>
                <c:pt idx="9">
                  <c:v>Indonesia</c:v>
                </c:pt>
              </c:strCache>
            </c:strRef>
          </c:cat>
          <c:val>
            <c:numRef>
              <c:f>'Revenue by category by country'!$X$6:$X$15</c:f>
              <c:numCache>
                <c:formatCode>General</c:formatCode>
                <c:ptCount val="10"/>
                <c:pt idx="2">
                  <c:v>258.47000000000003</c:v>
                </c:pt>
                <c:pt idx="7">
                  <c:v>155.65</c:v>
                </c:pt>
                <c:pt idx="8">
                  <c:v>108.75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12-421B-9DFB-2B35B2DA7039}"/>
            </c:ext>
          </c:extLst>
        </c:ser>
        <c:ser>
          <c:idx val="4"/>
          <c:order val="5"/>
          <c:tx>
            <c:strRef>
              <c:f>'Revenue by category by country'!$Y$5</c:f>
              <c:strCache>
                <c:ptCount val="1"/>
                <c:pt idx="0">
                  <c:v>Documentary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by category by country'!$S$6:$S$15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United States</c:v>
                </c:pt>
                <c:pt idx="3">
                  <c:v>Japan</c:v>
                </c:pt>
                <c:pt idx="4">
                  <c:v>Mexico</c:v>
                </c:pt>
                <c:pt idx="5">
                  <c:v>Brazil</c:v>
                </c:pt>
                <c:pt idx="6">
                  <c:v>Russian Federation</c:v>
                </c:pt>
                <c:pt idx="7">
                  <c:v>Philippines</c:v>
                </c:pt>
                <c:pt idx="8">
                  <c:v>Turkey</c:v>
                </c:pt>
                <c:pt idx="9">
                  <c:v>Indonesia</c:v>
                </c:pt>
              </c:strCache>
            </c:strRef>
          </c:cat>
          <c:val>
            <c:numRef>
              <c:f>'Revenue by category by country'!$Y$6:$Y$15</c:f>
              <c:numCache>
                <c:formatCode>General</c:formatCode>
                <c:ptCount val="10"/>
                <c:pt idx="0">
                  <c:v>439.98</c:v>
                </c:pt>
                <c:pt idx="2">
                  <c:v>262.37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B12-421B-9DFB-2B35B2DA7039}"/>
            </c:ext>
          </c:extLst>
        </c:ser>
        <c:ser>
          <c:idx val="6"/>
          <c:order val="6"/>
          <c:tx>
            <c:strRef>
              <c:f>'Revenue by category by country'!$Z$5</c:f>
              <c:strCache>
                <c:ptCount val="1"/>
                <c:pt idx="0">
                  <c:v>Drama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by category by country'!$S$6:$S$15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United States</c:v>
                </c:pt>
                <c:pt idx="3">
                  <c:v>Japan</c:v>
                </c:pt>
                <c:pt idx="4">
                  <c:v>Mexico</c:v>
                </c:pt>
                <c:pt idx="5">
                  <c:v>Brazil</c:v>
                </c:pt>
                <c:pt idx="6">
                  <c:v>Russian Federation</c:v>
                </c:pt>
                <c:pt idx="7">
                  <c:v>Philippines</c:v>
                </c:pt>
                <c:pt idx="8">
                  <c:v>Turkey</c:v>
                </c:pt>
                <c:pt idx="9">
                  <c:v>Indonesia</c:v>
                </c:pt>
              </c:strCache>
            </c:strRef>
          </c:cat>
          <c:val>
            <c:numRef>
              <c:f>'Revenue by category by country'!$Z$6:$Z$15</c:f>
              <c:numCache>
                <c:formatCode>General</c:formatCode>
                <c:ptCount val="10"/>
                <c:pt idx="0">
                  <c:v>405.12</c:v>
                </c:pt>
                <c:pt idx="1">
                  <c:v>363.08</c:v>
                </c:pt>
                <c:pt idx="2">
                  <c:v>288.38</c:v>
                </c:pt>
                <c:pt idx="3">
                  <c:v>259.43</c:v>
                </c:pt>
                <c:pt idx="4">
                  <c:v>233.46</c:v>
                </c:pt>
                <c:pt idx="8">
                  <c:v>143.69999999999999</c:v>
                </c:pt>
                <c:pt idx="9">
                  <c:v>103.75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B12-421B-9DFB-2B35B2DA7039}"/>
            </c:ext>
          </c:extLst>
        </c:ser>
        <c:ser>
          <c:idx val="7"/>
          <c:order val="7"/>
          <c:tx>
            <c:strRef>
              <c:f>'Revenue by category by country'!$AA$5</c:f>
              <c:strCache>
                <c:ptCount val="1"/>
                <c:pt idx="0">
                  <c:v>Family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by category by country'!$S$6:$S$15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United States</c:v>
                </c:pt>
                <c:pt idx="3">
                  <c:v>Japan</c:v>
                </c:pt>
                <c:pt idx="4">
                  <c:v>Mexico</c:v>
                </c:pt>
                <c:pt idx="5">
                  <c:v>Brazil</c:v>
                </c:pt>
                <c:pt idx="6">
                  <c:v>Russian Federation</c:v>
                </c:pt>
                <c:pt idx="7">
                  <c:v>Philippines</c:v>
                </c:pt>
                <c:pt idx="8">
                  <c:v>Turkey</c:v>
                </c:pt>
                <c:pt idx="9">
                  <c:v>Indonesia</c:v>
                </c:pt>
              </c:strCache>
            </c:strRef>
          </c:cat>
          <c:val>
            <c:numRef>
              <c:f>'Revenue by category by country'!$AA$6:$AA$15</c:f>
              <c:numCache>
                <c:formatCode>General</c:formatCode>
                <c:ptCount val="10"/>
                <c:pt idx="1">
                  <c:v>379.05</c:v>
                </c:pt>
                <c:pt idx="6">
                  <c:v>208.48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B12-421B-9DFB-2B35B2DA7039}"/>
            </c:ext>
          </c:extLst>
        </c:ser>
        <c:ser>
          <c:idx val="8"/>
          <c:order val="8"/>
          <c:tx>
            <c:strRef>
              <c:f>'Revenue by category by country'!$AB$5</c:f>
              <c:strCache>
                <c:ptCount val="1"/>
                <c:pt idx="0">
                  <c:v>Foreign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by category by country'!$S$6:$S$15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United States</c:v>
                </c:pt>
                <c:pt idx="3">
                  <c:v>Japan</c:v>
                </c:pt>
                <c:pt idx="4">
                  <c:v>Mexico</c:v>
                </c:pt>
                <c:pt idx="5">
                  <c:v>Brazil</c:v>
                </c:pt>
                <c:pt idx="6">
                  <c:v>Russian Federation</c:v>
                </c:pt>
                <c:pt idx="7">
                  <c:v>Philippines</c:v>
                </c:pt>
                <c:pt idx="8">
                  <c:v>Turkey</c:v>
                </c:pt>
                <c:pt idx="9">
                  <c:v>Indonesia</c:v>
                </c:pt>
              </c:strCache>
            </c:strRef>
          </c:cat>
          <c:val>
            <c:numRef>
              <c:f>'Revenue by category by country'!$AB$6:$AB$15</c:f>
              <c:numCache>
                <c:formatCode>General</c:formatCode>
                <c:ptCount val="10"/>
                <c:pt idx="0">
                  <c:v>446.01</c:v>
                </c:pt>
                <c:pt idx="4">
                  <c:v>245.44</c:v>
                </c:pt>
                <c:pt idx="7">
                  <c:v>188.54</c:v>
                </c:pt>
                <c:pt idx="8">
                  <c:v>111.77</c:v>
                </c:pt>
                <c:pt idx="9">
                  <c:v>89.79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12-421B-9DFB-2B35B2DA7039}"/>
            </c:ext>
          </c:extLst>
        </c:ser>
        <c:ser>
          <c:idx val="9"/>
          <c:order val="9"/>
          <c:tx>
            <c:strRef>
              <c:f>'Revenue by category by country'!$AC$5</c:f>
              <c:strCache>
                <c:ptCount val="1"/>
                <c:pt idx="0">
                  <c:v>Games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by category by country'!$S$6:$S$15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United States</c:v>
                </c:pt>
                <c:pt idx="3">
                  <c:v>Japan</c:v>
                </c:pt>
                <c:pt idx="4">
                  <c:v>Mexico</c:v>
                </c:pt>
                <c:pt idx="5">
                  <c:v>Brazil</c:v>
                </c:pt>
                <c:pt idx="6">
                  <c:v>Russian Federation</c:v>
                </c:pt>
                <c:pt idx="7">
                  <c:v>Philippines</c:v>
                </c:pt>
                <c:pt idx="8">
                  <c:v>Turkey</c:v>
                </c:pt>
                <c:pt idx="9">
                  <c:v>Indonesia</c:v>
                </c:pt>
              </c:strCache>
            </c:strRef>
          </c:cat>
          <c:val>
            <c:numRef>
              <c:f>'Revenue by category by country'!$AC$6:$AC$15</c:f>
              <c:numCache>
                <c:formatCode>General</c:formatCode>
                <c:ptCount val="10"/>
                <c:pt idx="6">
                  <c:v>191.57</c:v>
                </c:pt>
                <c:pt idx="7">
                  <c:v>161.66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B12-421B-9DFB-2B35B2DA7039}"/>
            </c:ext>
          </c:extLst>
        </c:ser>
        <c:ser>
          <c:idx val="14"/>
          <c:order val="10"/>
          <c:tx>
            <c:strRef>
              <c:f>'Revenue by category by country'!$AH$5</c:f>
              <c:strCache>
                <c:ptCount val="1"/>
                <c:pt idx="0">
                  <c:v>Horror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by category by country'!$S$6:$S$15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United States</c:v>
                </c:pt>
                <c:pt idx="3">
                  <c:v>Japan</c:v>
                </c:pt>
                <c:pt idx="4">
                  <c:v>Mexico</c:v>
                </c:pt>
                <c:pt idx="5">
                  <c:v>Brazil</c:v>
                </c:pt>
                <c:pt idx="6">
                  <c:v>Russian Federation</c:v>
                </c:pt>
                <c:pt idx="7">
                  <c:v>Philippines</c:v>
                </c:pt>
                <c:pt idx="8">
                  <c:v>Turkey</c:v>
                </c:pt>
                <c:pt idx="9">
                  <c:v>Indonesia</c:v>
                </c:pt>
              </c:strCache>
            </c:strRef>
          </c:cat>
          <c:val>
            <c:numRef>
              <c:f>'Revenue by category by country'!$AH$6:$AH$15</c:f>
              <c:numCache>
                <c:formatCode>General</c:formatCode>
                <c:ptCount val="10"/>
                <c:pt idx="5">
                  <c:v>192.61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B12-421B-9DFB-2B35B2DA7039}"/>
            </c:ext>
          </c:extLst>
        </c:ser>
        <c:ser>
          <c:idx val="10"/>
          <c:order val="11"/>
          <c:tx>
            <c:strRef>
              <c:f>'Revenue by category by country'!$AD$5</c:f>
              <c:strCache>
                <c:ptCount val="1"/>
                <c:pt idx="0">
                  <c:v>Music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by category by country'!$S$6:$S$15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United States</c:v>
                </c:pt>
                <c:pt idx="3">
                  <c:v>Japan</c:v>
                </c:pt>
                <c:pt idx="4">
                  <c:v>Mexico</c:v>
                </c:pt>
                <c:pt idx="5">
                  <c:v>Brazil</c:v>
                </c:pt>
                <c:pt idx="6">
                  <c:v>Russian Federation</c:v>
                </c:pt>
                <c:pt idx="7">
                  <c:v>Philippines</c:v>
                </c:pt>
                <c:pt idx="8">
                  <c:v>Turkey</c:v>
                </c:pt>
                <c:pt idx="9">
                  <c:v>Indonesia</c:v>
                </c:pt>
              </c:strCache>
            </c:strRef>
          </c:cat>
          <c:val>
            <c:numRef>
              <c:f>'Revenue by category by country'!$AD$6:$AD$15</c:f>
              <c:numCache>
                <c:formatCode>General</c:formatCode>
                <c:ptCount val="10"/>
                <c:pt idx="9">
                  <c:v>91.81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B12-421B-9DFB-2B35B2DA7039}"/>
            </c:ext>
          </c:extLst>
        </c:ser>
        <c:ser>
          <c:idx val="11"/>
          <c:order val="12"/>
          <c:tx>
            <c:strRef>
              <c:f>'Revenue by category by country'!$AE$5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by category by country'!$S$6:$S$15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United States</c:v>
                </c:pt>
                <c:pt idx="3">
                  <c:v>Japan</c:v>
                </c:pt>
                <c:pt idx="4">
                  <c:v>Mexico</c:v>
                </c:pt>
                <c:pt idx="5">
                  <c:v>Brazil</c:v>
                </c:pt>
                <c:pt idx="6">
                  <c:v>Russian Federation</c:v>
                </c:pt>
                <c:pt idx="7">
                  <c:v>Philippines</c:v>
                </c:pt>
                <c:pt idx="8">
                  <c:v>Turkey</c:v>
                </c:pt>
                <c:pt idx="9">
                  <c:v>Indonesia</c:v>
                </c:pt>
              </c:strCache>
            </c:strRef>
          </c:cat>
          <c:val>
            <c:numRef>
              <c:f>'Revenue by category by country'!$AE$6:$AE$15</c:f>
              <c:numCache>
                <c:formatCode>General</c:formatCode>
                <c:ptCount val="10"/>
                <c:pt idx="1">
                  <c:v>371.16</c:v>
                </c:pt>
                <c:pt idx="3">
                  <c:v>290.41000000000003</c:v>
                </c:pt>
                <c:pt idx="5">
                  <c:v>197.58</c:v>
                </c:pt>
                <c:pt idx="9">
                  <c:v>102.78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B12-421B-9DFB-2B35B2DA7039}"/>
            </c:ext>
          </c:extLst>
        </c:ser>
        <c:ser>
          <c:idx val="12"/>
          <c:order val="13"/>
          <c:tx>
            <c:strRef>
              <c:f>'Revenue by category by country'!$AF$5</c:f>
              <c:strCache>
                <c:ptCount val="1"/>
                <c:pt idx="0">
                  <c:v>Sci-Fi</c:v>
                </c:pt>
              </c:strCache>
            </c:strRef>
          </c:tx>
          <c:spPr>
            <a:solidFill>
              <a:srgbClr val="65A4E9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'Revenue by category by country'!$AF$6:$AF$15</c:f>
              <c:numCache>
                <c:formatCode>General</c:formatCode>
                <c:ptCount val="10"/>
                <c:pt idx="3">
                  <c:v>233.42</c:v>
                </c:pt>
                <c:pt idx="4">
                  <c:v>251.43</c:v>
                </c:pt>
                <c:pt idx="5">
                  <c:v>227.43</c:v>
                </c:pt>
                <c:pt idx="6">
                  <c:v>214.58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7B12-421B-9DFB-2B35B2DA7039}"/>
            </c:ext>
          </c:extLst>
        </c:ser>
        <c:ser>
          <c:idx val="13"/>
          <c:order val="14"/>
          <c:tx>
            <c:strRef>
              <c:f>'Revenue by category by country'!$AG$5</c:f>
              <c:strCache>
                <c:ptCount val="1"/>
                <c:pt idx="0">
                  <c:v>Sports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by category by country'!$S$6:$S$15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United States</c:v>
                </c:pt>
                <c:pt idx="3">
                  <c:v>Japan</c:v>
                </c:pt>
                <c:pt idx="4">
                  <c:v>Mexico</c:v>
                </c:pt>
                <c:pt idx="5">
                  <c:v>Brazil</c:v>
                </c:pt>
                <c:pt idx="6">
                  <c:v>Russian Federation</c:v>
                </c:pt>
                <c:pt idx="7">
                  <c:v>Philippines</c:v>
                </c:pt>
                <c:pt idx="8">
                  <c:v>Turkey</c:v>
                </c:pt>
                <c:pt idx="9">
                  <c:v>Indonesia</c:v>
                </c:pt>
              </c:strCache>
            </c:strRef>
          </c:cat>
          <c:val>
            <c:numRef>
              <c:f>'Revenue by category by country'!$AG$6:$AG$15</c:f>
              <c:numCache>
                <c:formatCode>General</c:formatCode>
                <c:ptCount val="10"/>
                <c:pt idx="0">
                  <c:v>459.98</c:v>
                </c:pt>
                <c:pt idx="1">
                  <c:v>410.15</c:v>
                </c:pt>
                <c:pt idx="2">
                  <c:v>312.3</c:v>
                </c:pt>
                <c:pt idx="3">
                  <c:v>227.49</c:v>
                </c:pt>
                <c:pt idx="4">
                  <c:v>269.37</c:v>
                </c:pt>
                <c:pt idx="5">
                  <c:v>264.45</c:v>
                </c:pt>
                <c:pt idx="7">
                  <c:v>167.61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B12-421B-9DFB-2B35B2DA703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94080512"/>
        <c:axId val="294080928"/>
      </c:barChart>
      <c:catAx>
        <c:axId val="294080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080928"/>
        <c:crosses val="autoZero"/>
        <c:auto val="1"/>
        <c:lblAlgn val="ctr"/>
        <c:lblOffset val="100"/>
        <c:noMultiLvlLbl val="0"/>
      </c:catAx>
      <c:valAx>
        <c:axId val="29408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aseline="0" dirty="0"/>
                  <a:t>Revenue [$]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08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76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66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17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22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7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71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57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1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26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89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3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5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7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2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0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9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597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0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7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4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4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1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6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9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80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image" Target="../media/image6.png"/><Relationship Id="rId4" Type="http://schemas.openxmlformats.org/officeDocument/2006/relationships/hyperlink" Target="https://public.tableau.com/views/RockbusterCustomersCountandRevenuebyCountry/Revenuebycountry?:language=en-GB&amp;publish=yes&amp;:display_count=n&amp;:origin=viz_share_lin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c.tableau.com/views/RockbusterCustomersCountandRevenuebyCountry/Customerscountbycountry?:language=en-GB&amp;publish=yes&amp;:display_count=n&amp;:origin=viz_share_link" TargetMode="External"/><Relationship Id="rId5" Type="http://schemas.openxmlformats.org/officeDocument/2006/relationships/image" Target="../media/image5.png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Stealth LLC</a:t>
            </a:r>
            <a:br>
              <a:rPr lang="en-US" dirty="0"/>
            </a:br>
            <a:r>
              <a:rPr lang="en-US" sz="3600" dirty="0"/>
              <a:t>Movie Rental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Luca Verderio</a:t>
            </a:r>
          </a:p>
          <a:p>
            <a:r>
              <a:rPr lang="en-US" dirty="0"/>
              <a:t>June 2022</a:t>
            </a:r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Regions: Revenue by Country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0892C7A-39AD-E4F9-E262-68B51B2AB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747" y="6239598"/>
            <a:ext cx="2800350" cy="1619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0257549-DE69-0043-BE53-CCD421075BDC}"/>
              </a:ext>
            </a:extLst>
          </p:cNvPr>
          <p:cNvSpPr txBox="1"/>
          <p:nvPr/>
        </p:nvSpPr>
        <p:spPr>
          <a:xfrm>
            <a:off x="6844422" y="6214989"/>
            <a:ext cx="353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48</a:t>
            </a:r>
            <a:endParaRPr lang="en-GB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EF963F-DE60-C76D-45A5-B0BB8638C2F4}"/>
              </a:ext>
            </a:extLst>
          </p:cNvPr>
          <p:cNvSpPr txBox="1"/>
          <p:nvPr/>
        </p:nvSpPr>
        <p:spPr>
          <a:xfrm>
            <a:off x="9941097" y="6214989"/>
            <a:ext cx="524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6,035</a:t>
            </a:r>
            <a:endParaRPr lang="en-GB" sz="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21FD96-D79B-AB18-B709-5C4658941B22}"/>
              </a:ext>
            </a:extLst>
          </p:cNvPr>
          <p:cNvSpPr txBox="1"/>
          <p:nvPr/>
        </p:nvSpPr>
        <p:spPr>
          <a:xfrm>
            <a:off x="7052650" y="5931509"/>
            <a:ext cx="288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Legend: revenue [$]</a:t>
            </a:r>
            <a:endParaRPr lang="en-GB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BE43F5-D814-6A09-D414-D776ABF5EFA9}"/>
              </a:ext>
            </a:extLst>
          </p:cNvPr>
          <p:cNvSpPr txBox="1"/>
          <p:nvPr/>
        </p:nvSpPr>
        <p:spPr>
          <a:xfrm>
            <a:off x="680320" y="6214989"/>
            <a:ext cx="858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Tableau: </a:t>
            </a:r>
            <a:r>
              <a:rPr lang="it-IT" sz="90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GB" sz="900" dirty="0">
              <a:solidFill>
                <a:srgbClr val="00206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A329CF-B999-571F-F22A-3CCBD55FE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20" y="2338221"/>
            <a:ext cx="6012000" cy="4107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5DA2AD05-57AE-8CE4-3674-186598D5E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009270"/>
              </p:ext>
            </p:extLst>
          </p:nvPr>
        </p:nvGraphicFramePr>
        <p:xfrm>
          <a:off x="6962114" y="2336561"/>
          <a:ext cx="3332067" cy="3198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60962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Regions: Revenue by Rating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6C217-1864-402F-9DDF-E82A74FB4E28}"/>
              </a:ext>
            </a:extLst>
          </p:cNvPr>
          <p:cNvSpPr txBox="1">
            <a:spLocks/>
          </p:cNvSpPr>
          <p:nvPr/>
        </p:nvSpPr>
        <p:spPr>
          <a:xfrm>
            <a:off x="680321" y="5849601"/>
            <a:ext cx="9613861" cy="100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The rating with the largest revenue among the top 10 countries (in terms of total revenue) is PG-13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DE25D1CA-89D9-47F3-A4D4-388DE1A84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809"/>
              </p:ext>
            </p:extLst>
          </p:nvPr>
        </p:nvGraphicFramePr>
        <p:xfrm>
          <a:off x="680280" y="2336799"/>
          <a:ext cx="9613901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7194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Regions: Revenue by Category</a:t>
            </a:r>
            <a:endParaRPr lang="en-GB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9D45DE7-C092-46A5-A96D-2ACC27849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614592"/>
              </p:ext>
            </p:extLst>
          </p:nvPr>
        </p:nvGraphicFramePr>
        <p:xfrm>
          <a:off x="679011" y="2336797"/>
          <a:ext cx="961517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635590-37E3-6A12-A654-C22C32D2B994}"/>
              </a:ext>
            </a:extLst>
          </p:cNvPr>
          <p:cNvSpPr txBox="1">
            <a:spLocks/>
          </p:cNvSpPr>
          <p:nvPr/>
        </p:nvSpPr>
        <p:spPr>
          <a:xfrm>
            <a:off x="680321" y="5849601"/>
            <a:ext cx="9613861" cy="100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The category with the largest revenue among the top 10 countries (in terms of total revenue) changes from country to country</a:t>
            </a:r>
          </a:p>
        </p:txBody>
      </p:sp>
    </p:spTree>
    <p:extLst>
      <p:ext uri="{BB962C8B-B14F-4D97-AF65-F5344CB8AC3E}">
        <p14:creationId xmlns:p14="http://schemas.microsoft.com/office/powerpoint/2010/main" val="74185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Findings/Results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Which movies contributed the most/least to revenue gain?</a:t>
            </a:r>
          </a:p>
          <a:p>
            <a:pPr lvl="1"/>
            <a:r>
              <a:rPr lang="en-GB" dirty="0"/>
              <a:t>The movie that contributed the most is "Telegraph Voyage" ($215.75)</a:t>
            </a:r>
            <a:endParaRPr lang="en-US" dirty="0"/>
          </a:p>
          <a:p>
            <a:pPr lvl="1"/>
            <a:r>
              <a:rPr lang="en-GB" dirty="0"/>
              <a:t>The movie that contributed the least is "Texas Watch" ($5.94)</a:t>
            </a:r>
          </a:p>
          <a:p>
            <a:pPr lvl="1"/>
            <a:r>
              <a:rPr lang="en-GB" dirty="0"/>
              <a:t>The rating that contributed the most is “PG-13” ($13,855.56)</a:t>
            </a:r>
          </a:p>
          <a:p>
            <a:pPr lvl="1"/>
            <a:r>
              <a:rPr lang="en-GB" dirty="0"/>
              <a:t>The rating that contributed the least is “G”, ($10,511.88)</a:t>
            </a:r>
          </a:p>
          <a:p>
            <a:pPr lvl="1"/>
            <a:r>
              <a:rPr lang="en-GB" dirty="0"/>
              <a:t>The category that contributed the most is “Sports” ($4,892.19)</a:t>
            </a:r>
          </a:p>
          <a:p>
            <a:pPr lvl="1"/>
            <a:r>
              <a:rPr lang="en-GB" dirty="0"/>
              <a:t>The category that contributed the least is “Thriller” ($47.89)</a:t>
            </a:r>
            <a:endParaRPr lang="en-US" dirty="0"/>
          </a:p>
          <a:p>
            <a:r>
              <a:rPr lang="en-GB" dirty="0"/>
              <a:t>What was the average rental duration for all videos?</a:t>
            </a:r>
            <a:endParaRPr lang="en-US" dirty="0"/>
          </a:p>
          <a:p>
            <a:pPr lvl="1"/>
            <a:r>
              <a:rPr lang="en-GB" dirty="0"/>
              <a:t>The average rental duration is 4.99 days, with a minimum of 3 and a maximum of 7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Findings/Results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Which countries are Rockbuster customers based in?</a:t>
            </a:r>
          </a:p>
          <a:p>
            <a:pPr lvl="1"/>
            <a:r>
              <a:rPr lang="en-GB" dirty="0"/>
              <a:t>The top 10 countries by number of customers are: </a:t>
            </a:r>
            <a:r>
              <a:rPr lang="en-GB" i="1" dirty="0"/>
              <a:t>India, China, United States, Japan, Mexico, Brazil, Russian Federation, Philippines, Turkey, Indonesia</a:t>
            </a:r>
            <a:endParaRPr lang="en-US" i="1" dirty="0"/>
          </a:p>
          <a:p>
            <a:endParaRPr lang="en-GB" dirty="0"/>
          </a:p>
          <a:p>
            <a:r>
              <a:rPr lang="en-GB" dirty="0"/>
              <a:t>Where are customers with a high lifetime value based?</a:t>
            </a:r>
            <a:endParaRPr lang="en-US" dirty="0"/>
          </a:p>
          <a:p>
            <a:pPr lvl="1"/>
            <a:r>
              <a:rPr lang="en-GB" dirty="0"/>
              <a:t>The top 10 customers worldwide, by number of transactions and total expense over 150$, are based in: </a:t>
            </a:r>
            <a:r>
              <a:rPr lang="en-GB" i="1" dirty="0"/>
              <a:t>Reunion</a:t>
            </a:r>
            <a:r>
              <a:rPr lang="en-GB" dirty="0"/>
              <a:t> (ID 148), </a:t>
            </a:r>
            <a:r>
              <a:rPr lang="en-GB" i="1" dirty="0"/>
              <a:t>United States</a:t>
            </a:r>
            <a:r>
              <a:rPr lang="en-GB" dirty="0"/>
              <a:t> (ID 526), Belarus (ID 144), </a:t>
            </a:r>
            <a:r>
              <a:rPr lang="en-GB" i="1" dirty="0"/>
              <a:t>Brazil</a:t>
            </a:r>
            <a:r>
              <a:rPr lang="en-GB" dirty="0"/>
              <a:t> (ID 178),</a:t>
            </a:r>
            <a:r>
              <a:rPr lang="en-GB" i="1" dirty="0"/>
              <a:t> Philippines</a:t>
            </a:r>
            <a:r>
              <a:rPr lang="en-GB" dirty="0"/>
              <a:t> (ID 236), </a:t>
            </a:r>
            <a:r>
              <a:rPr lang="en-GB" i="1" dirty="0"/>
              <a:t>Netherlands</a:t>
            </a:r>
            <a:r>
              <a:rPr lang="en-GB" dirty="0"/>
              <a:t> (ID 137),</a:t>
            </a:r>
            <a:r>
              <a:rPr lang="en-GB" i="1" dirty="0"/>
              <a:t> Canada</a:t>
            </a:r>
            <a:r>
              <a:rPr lang="en-GB" dirty="0"/>
              <a:t> (ID 410), </a:t>
            </a:r>
            <a:r>
              <a:rPr lang="en-GB" i="1" dirty="0"/>
              <a:t>Iran</a:t>
            </a:r>
            <a:r>
              <a:rPr lang="en-GB" dirty="0"/>
              <a:t> (ID 459), </a:t>
            </a:r>
            <a:r>
              <a:rPr lang="en-GB" i="1" dirty="0"/>
              <a:t>Spain </a:t>
            </a:r>
            <a:r>
              <a:rPr lang="en-GB" dirty="0"/>
              <a:t>(ID 469), </a:t>
            </a:r>
            <a:r>
              <a:rPr lang="en-GB" i="1" dirty="0"/>
              <a:t>Philippines</a:t>
            </a:r>
            <a:r>
              <a:rPr lang="en-GB" dirty="0"/>
              <a:t> (ID 373)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Findings/Results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 sales figures vary between geographic regions?</a:t>
            </a:r>
          </a:p>
          <a:p>
            <a:pPr lvl="1"/>
            <a:r>
              <a:rPr lang="en-GB" dirty="0"/>
              <a:t>The top 10 countries by total revenue are: </a:t>
            </a:r>
            <a:r>
              <a:rPr lang="en-GB" i="1" dirty="0"/>
              <a:t>India, China, United States, Japan, Mexico, Brazil, Russian Federation, Philippines, Turkey, Indonesia</a:t>
            </a:r>
            <a:endParaRPr lang="en-US" i="1" dirty="0"/>
          </a:p>
          <a:p>
            <a:pPr lvl="1"/>
            <a:r>
              <a:rPr lang="en-GB" dirty="0"/>
              <a:t>The top 10 countries by total revenue are also the top 10 countries by number of customers</a:t>
            </a:r>
          </a:p>
          <a:p>
            <a:pPr lvl="1"/>
            <a:r>
              <a:rPr lang="en-GB" dirty="0"/>
              <a:t>The rating that contributed the most to the revenue in each of the top 10 countries (in terms of total revenue) is “PG-13”</a:t>
            </a:r>
          </a:p>
          <a:p>
            <a:pPr lvl="1"/>
            <a:r>
              <a:rPr lang="en-GB" dirty="0"/>
              <a:t>The category that contributed the most to the revenue changes from country to country</a:t>
            </a:r>
          </a:p>
        </p:txBody>
      </p:sp>
    </p:spTree>
    <p:extLst>
      <p:ext uri="{BB962C8B-B14F-4D97-AF65-F5344CB8AC3E}">
        <p14:creationId xmlns:p14="http://schemas.microsoft.com/office/powerpoint/2010/main" val="10102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6767"/>
          </a:xfrm>
        </p:spPr>
        <p:txBody>
          <a:bodyPr>
            <a:normAutofit/>
          </a:bodyPr>
          <a:lstStyle/>
          <a:p>
            <a:r>
              <a:rPr lang="en-US" dirty="0"/>
              <a:t>The online rental service should initially focus on the biggest contributors to revenue</a:t>
            </a:r>
          </a:p>
          <a:p>
            <a:pPr lvl="1"/>
            <a:r>
              <a:rPr lang="en-GB" dirty="0"/>
              <a:t>Consider the preferred movie rating and category in each country to better target the </a:t>
            </a:r>
            <a:r>
              <a:rPr lang="it-IT" dirty="0"/>
              <a:t>interest of its population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online rental service should initially be deployed in countries with the largest numbers of customers (and largest total revenue)</a:t>
            </a:r>
          </a:p>
          <a:p>
            <a:pPr lvl="1"/>
            <a:r>
              <a:rPr lang="en-US" dirty="0"/>
              <a:t>Gather as much information as possible regarding the service</a:t>
            </a:r>
          </a:p>
          <a:p>
            <a:pPr lvl="1"/>
            <a:r>
              <a:rPr lang="en-US" dirty="0"/>
              <a:t>Collect feedbacks from the customers</a:t>
            </a:r>
          </a:p>
        </p:txBody>
      </p:sp>
    </p:spTree>
    <p:extLst>
      <p:ext uri="{BB962C8B-B14F-4D97-AF65-F5344CB8AC3E}">
        <p14:creationId xmlns:p14="http://schemas.microsoft.com/office/powerpoint/2010/main" val="264614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6767"/>
          </a:xfrm>
        </p:spPr>
        <p:txBody>
          <a:bodyPr>
            <a:normAutofit/>
          </a:bodyPr>
          <a:lstStyle/>
          <a:p>
            <a:r>
              <a:rPr lang="en-GB" dirty="0"/>
              <a:t>Deals could be offered to customers with a high lifetime value that are based in countries where the online rental service will be </a:t>
            </a:r>
            <a:r>
              <a:rPr lang="it-IT" dirty="0"/>
              <a:t>deployed</a:t>
            </a:r>
            <a:endParaRPr lang="en-US" dirty="0"/>
          </a:p>
          <a:p>
            <a:pPr lvl="1"/>
            <a:r>
              <a:rPr lang="en-GB" dirty="0"/>
              <a:t>For example, the first movie rented through the online service could be free</a:t>
            </a:r>
            <a:endParaRPr lang="en-US" dirty="0"/>
          </a:p>
          <a:p>
            <a:endParaRPr lang="en-US" dirty="0"/>
          </a:p>
          <a:p>
            <a:r>
              <a:rPr lang="en-GB" dirty="0"/>
              <a:t>Rewards could be offered to customers with a high lifetime value that are based in countries where the online rental service will not be initially available, to maintain their loyalty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9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67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247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/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Objectives and Tools</a:t>
            </a:r>
          </a:p>
          <a:p>
            <a:r>
              <a:rPr lang="it-IT" dirty="0"/>
              <a:t>Business Questions</a:t>
            </a:r>
          </a:p>
          <a:p>
            <a:r>
              <a:rPr lang="it-IT" dirty="0"/>
              <a:t>Analysis</a:t>
            </a:r>
            <a:endParaRPr lang="en-US" dirty="0"/>
          </a:p>
          <a:p>
            <a:r>
              <a:rPr lang="en-US" dirty="0"/>
              <a:t>Key Findings/Results</a:t>
            </a:r>
          </a:p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Glean insights to support Rockbuster Stealth LLC with the launch of an online video rental service</a:t>
            </a:r>
          </a:p>
          <a:p>
            <a:r>
              <a:rPr lang="en-GB" dirty="0"/>
              <a:t>Provide Rockbuster Stealth LLC with data-driven answers to business questions in order to develop a new business strategy</a:t>
            </a:r>
          </a:p>
          <a:p>
            <a:endParaRPr lang="en-GB" dirty="0"/>
          </a:p>
          <a:p>
            <a:r>
              <a:rPr lang="en-GB" dirty="0"/>
              <a:t>The following tools have been used:</a:t>
            </a:r>
          </a:p>
          <a:p>
            <a:pPr lvl="1"/>
            <a:r>
              <a:rPr lang="en-GB" dirty="0"/>
              <a:t>PostgreSQL: relational database management system (RDBMS)</a:t>
            </a:r>
          </a:p>
          <a:p>
            <a:pPr lvl="1"/>
            <a:r>
              <a:rPr lang="en-GB" dirty="0"/>
              <a:t>Tableau: data visualization software</a:t>
            </a:r>
          </a:p>
          <a:p>
            <a:pPr lvl="1"/>
            <a:r>
              <a:rPr lang="en-GB" dirty="0"/>
              <a:t>Excel: data analysis and data visualization software</a:t>
            </a:r>
          </a:p>
          <a:p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1211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Which movies contributed the most/least to revenue gain?</a:t>
            </a:r>
          </a:p>
          <a:p>
            <a:r>
              <a:rPr lang="en-GB" dirty="0"/>
              <a:t>What was the average rental duration for all videos?</a:t>
            </a:r>
          </a:p>
          <a:p>
            <a:r>
              <a:rPr lang="en-GB" dirty="0"/>
              <a:t>Which countries are Rockbuster customers based in?</a:t>
            </a:r>
          </a:p>
          <a:p>
            <a:r>
              <a:rPr lang="en-GB" dirty="0"/>
              <a:t>Where are customers with a high lifetime value based?</a:t>
            </a:r>
          </a:p>
          <a:p>
            <a:r>
              <a:rPr lang="en-GB" dirty="0"/>
              <a:t>Do sales figures vary between geographic regions?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19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Revenue: Best and Worst Movies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1AC508-4D2C-C22F-DE81-11CE6A2B6DA9}"/>
              </a:ext>
            </a:extLst>
          </p:cNvPr>
          <p:cNvSpPr txBox="1">
            <a:spLocks/>
          </p:cNvSpPr>
          <p:nvPr/>
        </p:nvSpPr>
        <p:spPr>
          <a:xfrm>
            <a:off x="680321" y="5849601"/>
            <a:ext cx="9613861" cy="100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The movie with the highest revenue is “Telegraph Voyage”, totalling $215.75</a:t>
            </a:r>
          </a:p>
          <a:p>
            <a:r>
              <a:rPr lang="en-GB" sz="1800" dirty="0"/>
              <a:t>The movie with the lowest revenue is “Texas Watch”, totalling $5.94</a:t>
            </a:r>
            <a:endParaRPr lang="en-US" sz="1800" i="1" u="sng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DA2AD05-57AE-8CE4-3674-186598D5E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549800"/>
              </p:ext>
            </p:extLst>
          </p:nvPr>
        </p:nvGraphicFramePr>
        <p:xfrm>
          <a:off x="680321" y="2383333"/>
          <a:ext cx="4572000" cy="3198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3B1270E-BE71-CDBD-715A-BDBE7AB8ED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8157346"/>
              </p:ext>
            </p:extLst>
          </p:nvPr>
        </p:nvGraphicFramePr>
        <p:xfrm>
          <a:off x="5722182" y="2383333"/>
          <a:ext cx="4572000" cy="3198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504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Revenue: Rating and Category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1AC508-4D2C-C22F-DE81-11CE6A2B6DA9}"/>
              </a:ext>
            </a:extLst>
          </p:cNvPr>
          <p:cNvSpPr txBox="1">
            <a:spLocks/>
          </p:cNvSpPr>
          <p:nvPr/>
        </p:nvSpPr>
        <p:spPr>
          <a:xfrm>
            <a:off x="680321" y="5849601"/>
            <a:ext cx="9613861" cy="100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The rating with the highest revenue is “PG-13”, totalling $13,855.56</a:t>
            </a:r>
          </a:p>
          <a:p>
            <a:r>
              <a:rPr lang="en-GB" sz="1800" dirty="0"/>
              <a:t>The category with the highest revenue is “Sports”, totalling $4,892.19</a:t>
            </a:r>
            <a:endParaRPr lang="en-US" sz="1800" i="1" u="sng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DA2AD05-57AE-8CE4-3674-186598D5E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434645"/>
              </p:ext>
            </p:extLst>
          </p:nvPr>
        </p:nvGraphicFramePr>
        <p:xfrm>
          <a:off x="680321" y="2383333"/>
          <a:ext cx="4572000" cy="3198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DA2AD05-57AE-8CE4-3674-186598D5E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28032"/>
              </p:ext>
            </p:extLst>
          </p:nvPr>
        </p:nvGraphicFramePr>
        <p:xfrm>
          <a:off x="5722182" y="2383333"/>
          <a:ext cx="4572000" cy="3198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6878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384703-36D4-1336-DF88-2DC7F3683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92978"/>
              </p:ext>
            </p:extLst>
          </p:nvPr>
        </p:nvGraphicFramePr>
        <p:xfrm>
          <a:off x="2032000" y="250189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86">
                  <a:extLst>
                    <a:ext uri="{9D8B030D-6E8A-4147-A177-3AD203B41FA5}">
                      <a16:colId xmlns:a16="http://schemas.microsoft.com/office/drawing/2014/main" val="1408839115"/>
                    </a:ext>
                  </a:extLst>
                </a:gridCol>
                <a:gridCol w="1874738">
                  <a:extLst>
                    <a:ext uri="{9D8B030D-6E8A-4147-A177-3AD203B41FA5}">
                      <a16:colId xmlns:a16="http://schemas.microsoft.com/office/drawing/2014/main" val="2257516906"/>
                    </a:ext>
                  </a:extLst>
                </a:gridCol>
                <a:gridCol w="1874738">
                  <a:extLst>
                    <a:ext uri="{9D8B030D-6E8A-4147-A177-3AD203B41FA5}">
                      <a16:colId xmlns:a16="http://schemas.microsoft.com/office/drawing/2014/main" val="326032493"/>
                    </a:ext>
                  </a:extLst>
                </a:gridCol>
                <a:gridCol w="1874738">
                  <a:extLst>
                    <a:ext uri="{9D8B030D-6E8A-4147-A177-3AD203B41FA5}">
                      <a16:colId xmlns:a16="http://schemas.microsoft.com/office/drawing/2014/main" val="279387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Minimum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Maximum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Average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87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Rental duration [days]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4.99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84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Rental rate [$]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4.99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2.98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8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Length [minutes]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115.27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01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Replacement cost [$]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9.99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29.99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19.98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7124611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EB56FB-8142-7F7E-76B5-699FC5477BE5}"/>
              </a:ext>
            </a:extLst>
          </p:cNvPr>
          <p:cNvSpPr txBox="1">
            <a:spLocks/>
          </p:cNvSpPr>
          <p:nvPr/>
        </p:nvSpPr>
        <p:spPr>
          <a:xfrm>
            <a:off x="680321" y="5849601"/>
            <a:ext cx="9613861" cy="100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The average rental duration is 4.99 days, with a minimum of 3 and a maximum of 7 days</a:t>
            </a:r>
          </a:p>
          <a:p>
            <a:r>
              <a:rPr lang="en-GB" sz="1800" dirty="0"/>
              <a:t>The rating that appears the most in the data set is PG-13</a:t>
            </a:r>
            <a:endParaRPr lang="en-US" sz="1800" i="1" u="sng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9D26874-38DB-603A-B4EB-6A7BFEC14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44967"/>
              </p:ext>
            </p:extLst>
          </p:nvPr>
        </p:nvGraphicFramePr>
        <p:xfrm>
          <a:off x="2032000" y="4732010"/>
          <a:ext cx="3166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428">
                  <a:extLst>
                    <a:ext uri="{9D8B030D-6E8A-4147-A177-3AD203B41FA5}">
                      <a16:colId xmlns:a16="http://schemas.microsoft.com/office/drawing/2014/main" val="921246844"/>
                    </a:ext>
                  </a:extLst>
                </a:gridCol>
                <a:gridCol w="1583428">
                  <a:extLst>
                    <a:ext uri="{9D8B030D-6E8A-4147-A177-3AD203B41FA5}">
                      <a16:colId xmlns:a16="http://schemas.microsoft.com/office/drawing/2014/main" val="4139151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Mode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83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Rating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PG-13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837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4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Analysis: Customers Count by Country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1A032D4-7B4C-70D0-7E3A-406D0F9CF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336873"/>
            <a:ext cx="6010275" cy="41089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5DA2AD05-57AE-8CE4-3674-186598D5E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915796"/>
              </p:ext>
            </p:extLst>
          </p:nvPr>
        </p:nvGraphicFramePr>
        <p:xfrm>
          <a:off x="6962115" y="2336873"/>
          <a:ext cx="3332067" cy="3198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FCCF6DFB-36AF-8078-F2FB-047C5E2B536F}"/>
              </a:ext>
            </a:extLst>
          </p:cNvPr>
          <p:cNvGrpSpPr/>
          <p:nvPr/>
        </p:nvGrpSpPr>
        <p:grpSpPr>
          <a:xfrm>
            <a:off x="6898740" y="6214989"/>
            <a:ext cx="3395442" cy="230832"/>
            <a:chOff x="7251825" y="6259287"/>
            <a:chExt cx="3395442" cy="23083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0892C7A-39AD-E4F9-E262-68B51B2AB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93832" y="6283896"/>
              <a:ext cx="2800350" cy="16192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257549-DE69-0043-BE53-CCD421075BDC}"/>
                </a:ext>
              </a:extLst>
            </p:cNvPr>
            <p:cNvSpPr txBox="1"/>
            <p:nvPr/>
          </p:nvSpPr>
          <p:spPr>
            <a:xfrm>
              <a:off x="7251825" y="6259287"/>
              <a:ext cx="3530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/>
                <a:t>1</a:t>
              </a:r>
              <a:endParaRPr lang="en-GB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EF963F-DE60-C76D-45A5-B0BB8638C2F4}"/>
                </a:ext>
              </a:extLst>
            </p:cNvPr>
            <p:cNvSpPr txBox="1"/>
            <p:nvPr/>
          </p:nvSpPr>
          <p:spPr>
            <a:xfrm>
              <a:off x="10294182" y="6259287"/>
              <a:ext cx="3530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/>
                <a:t>60</a:t>
              </a:r>
              <a:endParaRPr lang="en-GB" sz="9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021FD96-D79B-AB18-B709-5C4658941B22}"/>
              </a:ext>
            </a:extLst>
          </p:cNvPr>
          <p:cNvSpPr txBox="1"/>
          <p:nvPr/>
        </p:nvSpPr>
        <p:spPr>
          <a:xfrm>
            <a:off x="7052650" y="5931509"/>
            <a:ext cx="288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Legend: number of customers</a:t>
            </a:r>
            <a:endParaRPr lang="en-GB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BE43F5-D814-6A09-D414-D776ABF5EFA9}"/>
              </a:ext>
            </a:extLst>
          </p:cNvPr>
          <p:cNvSpPr txBox="1"/>
          <p:nvPr/>
        </p:nvSpPr>
        <p:spPr>
          <a:xfrm>
            <a:off x="680320" y="6214989"/>
            <a:ext cx="858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Tableau: </a:t>
            </a:r>
            <a:r>
              <a:rPr lang="it-IT" sz="900" dirty="0">
                <a:solidFill>
                  <a:srgbClr val="00206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GB" sz="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7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Value: Top 10 Customers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E4670E-83A8-FFEF-1F5E-45D7754C9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317881"/>
              </p:ext>
            </p:extLst>
          </p:nvPr>
        </p:nvGraphicFramePr>
        <p:xfrm>
          <a:off x="1493818" y="2706205"/>
          <a:ext cx="9204359" cy="3204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464">
                  <a:extLst>
                    <a:ext uri="{9D8B030D-6E8A-4147-A177-3AD203B41FA5}">
                      <a16:colId xmlns:a16="http://schemas.microsoft.com/office/drawing/2014/main" val="2755447712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3633854579"/>
                    </a:ext>
                  </a:extLst>
                </a:gridCol>
                <a:gridCol w="860079">
                  <a:extLst>
                    <a:ext uri="{9D8B030D-6E8A-4147-A177-3AD203B41FA5}">
                      <a16:colId xmlns:a16="http://schemas.microsoft.com/office/drawing/2014/main" val="698173160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629319055"/>
                    </a:ext>
                  </a:extLst>
                </a:gridCol>
                <a:gridCol w="1765426">
                  <a:extLst>
                    <a:ext uri="{9D8B030D-6E8A-4147-A177-3AD203B41FA5}">
                      <a16:colId xmlns:a16="http://schemas.microsoft.com/office/drawing/2014/main" val="3197629039"/>
                    </a:ext>
                  </a:extLst>
                </a:gridCol>
                <a:gridCol w="2215083">
                  <a:extLst>
                    <a:ext uri="{9D8B030D-6E8A-4147-A177-3AD203B41FA5}">
                      <a16:colId xmlns:a16="http://schemas.microsoft.com/office/drawing/2014/main" val="2309860013"/>
                    </a:ext>
                  </a:extLst>
                </a:gridCol>
              </a:tblGrid>
              <a:tr h="306534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+mn-lt"/>
                        </a:rPr>
                        <a:t>Country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+mn-lt"/>
                        </a:rPr>
                        <a:t>Customer ID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+mn-lt"/>
                        </a:rPr>
                        <a:t>Name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+mn-lt"/>
                        </a:rPr>
                        <a:t>Last name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+mn-lt"/>
                        </a:rPr>
                        <a:t>Total spent [$]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No. of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70268"/>
                  </a:ext>
                </a:extLst>
              </a:tr>
              <a:tr h="2378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Reunion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Eleanor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211.55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1607675"/>
                  </a:ext>
                </a:extLst>
              </a:tr>
              <a:tr h="2378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Karl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208.58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5541528"/>
                  </a:ext>
                </a:extLst>
              </a:tr>
              <a:tr h="2378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Belarus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189.6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0715538"/>
                  </a:ext>
                </a:extLst>
              </a:tr>
              <a:tr h="2378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Brazil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Snyder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194.61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4028137"/>
                  </a:ext>
                </a:extLst>
              </a:tr>
              <a:tr h="2378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Philippines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Marcia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166.61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4208851"/>
                  </a:ext>
                </a:extLst>
              </a:tr>
              <a:tr h="2378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Netherlands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Rhonda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Kennedy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191.62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440644"/>
                  </a:ext>
                </a:extLst>
              </a:tr>
              <a:tr h="2378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Canada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Curtis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Irby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167.62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3943563"/>
                  </a:ext>
                </a:extLst>
              </a:tr>
              <a:tr h="2378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Tommy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Collazo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183.63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8594467"/>
                  </a:ext>
                </a:extLst>
              </a:tr>
              <a:tr h="2378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Wesley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4929587"/>
                  </a:ext>
                </a:extLst>
              </a:tr>
              <a:tr h="2378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Philippines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Louis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7133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066E20-6BAB-579B-0AD8-E3D7C7D95FBA}"/>
              </a:ext>
            </a:extLst>
          </p:cNvPr>
          <p:cNvSpPr txBox="1"/>
          <p:nvPr/>
        </p:nvSpPr>
        <p:spPr>
          <a:xfrm>
            <a:off x="1493817" y="2336873"/>
            <a:ext cx="920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Top 10 customers worldwide</a:t>
            </a:r>
            <a:r>
              <a:rPr lang="en-GB" dirty="0"/>
              <a:t> by number of transactions and total expense over 150$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6F0C34-39A1-2883-2096-EC5FA6667046}"/>
              </a:ext>
            </a:extLst>
          </p:cNvPr>
          <p:cNvSpPr txBox="1">
            <a:spLocks/>
          </p:cNvSpPr>
          <p:nvPr/>
        </p:nvSpPr>
        <p:spPr>
          <a:xfrm>
            <a:off x="680321" y="5849601"/>
            <a:ext cx="9613861" cy="100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Customers with the highest lifetime value: top 10 customers in terms of number of transactions and total expense over 150$ </a:t>
            </a:r>
            <a:endParaRPr lang="en-US" sz="1800" i="1" u="sng" dirty="0"/>
          </a:p>
        </p:txBody>
      </p:sp>
    </p:spTree>
    <p:extLst>
      <p:ext uri="{BB962C8B-B14F-4D97-AF65-F5344CB8AC3E}">
        <p14:creationId xmlns:p14="http://schemas.microsoft.com/office/powerpoint/2010/main" val="19646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</TotalTime>
  <Words>1048</Words>
  <Application>Microsoft Office PowerPoint</Application>
  <PresentationFormat>Widescreen</PresentationFormat>
  <Paragraphs>204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Trebuchet MS</vt:lpstr>
      <vt:lpstr>1_Berlin</vt:lpstr>
      <vt:lpstr>Rockbuster Stealth LLC Movie Rental Analysis</vt:lpstr>
      <vt:lpstr>Agenda / Topics</vt:lpstr>
      <vt:lpstr>Objectives and Tools</vt:lpstr>
      <vt:lpstr>Business Questions</vt:lpstr>
      <vt:lpstr>Revenue: Best and Worst Movies</vt:lpstr>
      <vt:lpstr>Revenue: Rating and Category</vt:lpstr>
      <vt:lpstr>Descriptive Statistics</vt:lpstr>
      <vt:lpstr>Spatial Analysis: Customers Count by Country</vt:lpstr>
      <vt:lpstr>Lifetime Value: Top 10 Customers</vt:lpstr>
      <vt:lpstr>Geographic Regions: Revenue by Country</vt:lpstr>
      <vt:lpstr>Geographic Regions: Revenue by Rating</vt:lpstr>
      <vt:lpstr>Geographic Regions: Revenue by Category</vt:lpstr>
      <vt:lpstr>Key Findings/Results</vt:lpstr>
      <vt:lpstr>Key Findings/Results</vt:lpstr>
      <vt:lpstr>Key Findings/Results</vt:lpstr>
      <vt:lpstr>Recommendations</vt:lpstr>
      <vt:lpstr>Recommendations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Luca Verderio</cp:lastModifiedBy>
  <cp:revision>315</cp:revision>
  <dcterms:created xsi:type="dcterms:W3CDTF">2014-04-17T23:07:25Z</dcterms:created>
  <dcterms:modified xsi:type="dcterms:W3CDTF">2022-06-18T13:27:59Z</dcterms:modified>
</cp:coreProperties>
</file>