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85" r:id="rId2"/>
    <p:sldId id="265" r:id="rId3"/>
    <p:sldId id="279" r:id="rId4"/>
    <p:sldId id="273" r:id="rId5"/>
    <p:sldId id="262" r:id="rId6"/>
    <p:sldId id="264" r:id="rId7"/>
    <p:sldId id="272" r:id="rId8"/>
    <p:sldId id="267" r:id="rId9"/>
    <p:sldId id="263" r:id="rId10"/>
    <p:sldId id="278" r:id="rId11"/>
    <p:sldId id="284" r:id="rId12"/>
    <p:sldId id="286" r:id="rId13"/>
    <p:sldId id="289" r:id="rId14"/>
    <p:sldId id="258" r:id="rId15"/>
    <p:sldId id="269" r:id="rId16"/>
    <p:sldId id="270" r:id="rId17"/>
    <p:sldId id="271" r:id="rId18"/>
    <p:sldId id="280" r:id="rId19"/>
    <p:sldId id="281" r:id="rId20"/>
    <p:sldId id="261" r:id="rId21"/>
    <p:sldId id="260" r:id="rId22"/>
    <p:sldId id="259" r:id="rId23"/>
    <p:sldId id="274" r:id="rId24"/>
    <p:sldId id="276" r:id="rId25"/>
    <p:sldId id="275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4.svg"/><Relationship Id="rId5" Type="http://schemas.openxmlformats.org/officeDocument/2006/relationships/image" Target="../media/image36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4.svg"/><Relationship Id="rId5" Type="http://schemas.openxmlformats.org/officeDocument/2006/relationships/image" Target="../media/image36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91CE8-42B7-4A07-9B71-A1EFE182D4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2F28222-EC06-4966-8F10-E97B01D573A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Creazione di un wallet multipiattaforma</a:t>
          </a:r>
          <a:endParaRPr lang="en-US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E302360-9EB8-4B07-AD18-486456C5268E}" type="parTrans" cxnId="{AE8B9C16-5719-421F-8966-35E0C122C165}">
      <dgm:prSet/>
      <dgm:spPr/>
      <dgm:t>
        <a:bodyPr/>
        <a:lstStyle/>
        <a:p>
          <a:endParaRPr lang="en-US"/>
        </a:p>
      </dgm:t>
    </dgm:pt>
    <dgm:pt modelId="{ABDFFE2A-4CEB-4058-B785-0304E5C8303B}" type="sibTrans" cxnId="{AE8B9C16-5719-421F-8966-35E0C122C1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07C329-5BBA-4328-87B1-2B673417F62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Ulteriori test </a:t>
          </a:r>
          <a:endParaRPr lang="en-US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118DCF6-5A49-4B0C-8890-4129E69F878E}" type="parTrans" cxnId="{5DBB8E3C-E0E7-47BF-B67A-8B38797C1619}">
      <dgm:prSet/>
      <dgm:spPr/>
      <dgm:t>
        <a:bodyPr/>
        <a:lstStyle/>
        <a:p>
          <a:endParaRPr lang="en-US"/>
        </a:p>
      </dgm:t>
    </dgm:pt>
    <dgm:pt modelId="{FB26B42F-A110-4F64-B9ED-7BDE850DFE63}" type="sibTrans" cxnId="{5DBB8E3C-E0E7-47BF-B67A-8B38797C16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224933-5E8C-456B-842E-A5467FC6291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Servizio di autenticazione digitale</a:t>
          </a:r>
          <a:endParaRPr lang="en-US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B27BB84-AEC4-417C-8A17-C6B1F33B38BE}" type="parTrans" cxnId="{D473F0C9-3048-45F3-8A27-D7650324CDC7}">
      <dgm:prSet/>
      <dgm:spPr/>
      <dgm:t>
        <a:bodyPr/>
        <a:lstStyle/>
        <a:p>
          <a:endParaRPr lang="en-US"/>
        </a:p>
      </dgm:t>
    </dgm:pt>
    <dgm:pt modelId="{8354946C-1B97-4D37-916E-7BA84A38F88E}" type="sibTrans" cxnId="{D473F0C9-3048-45F3-8A27-D7650324CD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9DCE1E-FD72-4BD4-A9C9-FBD61AC3FB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4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Meccanismo che prevenga la coercizione</a:t>
          </a:r>
          <a:endParaRPr lang="en-US" sz="24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C28A0CD-524F-42B1-806C-3C4F879A41D2}" type="parTrans" cxnId="{225E4FA0-05FF-4EF8-8F26-B2CA601FC5E3}">
      <dgm:prSet/>
      <dgm:spPr/>
      <dgm:t>
        <a:bodyPr/>
        <a:lstStyle/>
        <a:p>
          <a:endParaRPr lang="en-US"/>
        </a:p>
      </dgm:t>
    </dgm:pt>
    <dgm:pt modelId="{7E4FE7D4-65CA-4F41-8115-763566D287F6}" type="sibTrans" cxnId="{225E4FA0-05FF-4EF8-8F26-B2CA601FC5E3}">
      <dgm:prSet/>
      <dgm:spPr/>
      <dgm:t>
        <a:bodyPr/>
        <a:lstStyle/>
        <a:p>
          <a:endParaRPr lang="en-US"/>
        </a:p>
      </dgm:t>
    </dgm:pt>
    <dgm:pt modelId="{7404576B-C790-4610-AE1B-06E9E28BEEA3}" type="pres">
      <dgm:prSet presAssocID="{B2191CE8-42B7-4A07-9B71-A1EFE182D4D5}" presName="root" presStyleCnt="0">
        <dgm:presLayoutVars>
          <dgm:dir/>
          <dgm:resizeHandles val="exact"/>
        </dgm:presLayoutVars>
      </dgm:prSet>
      <dgm:spPr/>
    </dgm:pt>
    <dgm:pt modelId="{DBCA1E02-04DC-4B96-9B51-91DA725D0259}" type="pres">
      <dgm:prSet presAssocID="{B2191CE8-42B7-4A07-9B71-A1EFE182D4D5}" presName="container" presStyleCnt="0">
        <dgm:presLayoutVars>
          <dgm:dir/>
          <dgm:resizeHandles val="exact"/>
        </dgm:presLayoutVars>
      </dgm:prSet>
      <dgm:spPr/>
    </dgm:pt>
    <dgm:pt modelId="{4299379B-5165-4CCE-9D43-14E562E08FE4}" type="pres">
      <dgm:prSet presAssocID="{02F28222-EC06-4966-8F10-E97B01D573A1}" presName="compNode" presStyleCnt="0"/>
      <dgm:spPr/>
    </dgm:pt>
    <dgm:pt modelId="{F02E089C-1829-4971-B2A4-51B96560CBD8}" type="pres">
      <dgm:prSet presAssocID="{02F28222-EC06-4966-8F10-E97B01D573A1}" presName="iconBgRect" presStyleLbl="bgShp" presStyleIdx="0" presStyleCnt="4"/>
      <dgm:spPr>
        <a:solidFill>
          <a:schemeClr val="tx1">
            <a:lumMod val="85000"/>
          </a:schemeClr>
        </a:solidFill>
      </dgm:spPr>
    </dgm:pt>
    <dgm:pt modelId="{929AA7E9-2F7C-4CD5-B255-A85BB6AD0B52}" type="pres">
      <dgm:prSet presAssocID="{02F28222-EC06-4966-8F10-E97B01D573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0386A06-11ED-4131-8FF6-749E590CF582}" type="pres">
      <dgm:prSet presAssocID="{02F28222-EC06-4966-8F10-E97B01D573A1}" presName="spaceRect" presStyleCnt="0"/>
      <dgm:spPr/>
    </dgm:pt>
    <dgm:pt modelId="{5129F0C7-7248-4A3F-ADBE-B84A797A43D0}" type="pres">
      <dgm:prSet presAssocID="{02F28222-EC06-4966-8F10-E97B01D573A1}" presName="textRect" presStyleLbl="revTx" presStyleIdx="0" presStyleCnt="4" custScaleX="126710" custLinFactNeighborX="9336" custLinFactNeighborY="-2531">
        <dgm:presLayoutVars>
          <dgm:chMax val="1"/>
          <dgm:chPref val="1"/>
        </dgm:presLayoutVars>
      </dgm:prSet>
      <dgm:spPr/>
    </dgm:pt>
    <dgm:pt modelId="{0BE1CD30-48DF-4EFB-A0C9-450FBE8195CD}" type="pres">
      <dgm:prSet presAssocID="{ABDFFE2A-4CEB-4058-B785-0304E5C8303B}" presName="sibTrans" presStyleLbl="sibTrans2D1" presStyleIdx="0" presStyleCnt="0"/>
      <dgm:spPr/>
    </dgm:pt>
    <dgm:pt modelId="{69050490-28F4-48A3-8106-674A4FC2E1ED}" type="pres">
      <dgm:prSet presAssocID="{6B07C329-5BBA-4328-87B1-2B673417F623}" presName="compNode" presStyleCnt="0"/>
      <dgm:spPr/>
    </dgm:pt>
    <dgm:pt modelId="{210C5C50-C199-4323-96A7-9575F723F018}" type="pres">
      <dgm:prSet presAssocID="{6B07C329-5BBA-4328-87B1-2B673417F623}" presName="iconBgRect" presStyleLbl="bgShp" presStyleIdx="1" presStyleCnt="4"/>
      <dgm:spPr>
        <a:solidFill>
          <a:schemeClr val="tx1">
            <a:lumMod val="85000"/>
          </a:schemeClr>
        </a:solidFill>
      </dgm:spPr>
    </dgm:pt>
    <dgm:pt modelId="{589BCF98-42C9-4005-B4A4-2AB2899AA08D}" type="pres">
      <dgm:prSet presAssocID="{6B07C329-5BBA-4328-87B1-2B673417F6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410AB5BA-C246-4F90-9E16-E1F084A1D0E0}" type="pres">
      <dgm:prSet presAssocID="{6B07C329-5BBA-4328-87B1-2B673417F623}" presName="spaceRect" presStyleCnt="0"/>
      <dgm:spPr/>
    </dgm:pt>
    <dgm:pt modelId="{482D1132-CFE1-4624-B186-F22258FD71DF}" type="pres">
      <dgm:prSet presAssocID="{6B07C329-5BBA-4328-87B1-2B673417F623}" presName="textRect" presStyleLbl="revTx" presStyleIdx="1" presStyleCnt="4">
        <dgm:presLayoutVars>
          <dgm:chMax val="1"/>
          <dgm:chPref val="1"/>
        </dgm:presLayoutVars>
      </dgm:prSet>
      <dgm:spPr/>
    </dgm:pt>
    <dgm:pt modelId="{BD185D3C-78A7-44F0-84D7-070017D316D8}" type="pres">
      <dgm:prSet presAssocID="{FB26B42F-A110-4F64-B9ED-7BDE850DFE63}" presName="sibTrans" presStyleLbl="sibTrans2D1" presStyleIdx="0" presStyleCnt="0"/>
      <dgm:spPr/>
    </dgm:pt>
    <dgm:pt modelId="{5D6D7C50-6E7C-43C2-BD9F-BA44B10BD024}" type="pres">
      <dgm:prSet presAssocID="{D5224933-5E8C-456B-842E-A5467FC62912}" presName="compNode" presStyleCnt="0"/>
      <dgm:spPr/>
    </dgm:pt>
    <dgm:pt modelId="{B3827573-5D50-4767-975C-0B1DDEBB2DB5}" type="pres">
      <dgm:prSet presAssocID="{D5224933-5E8C-456B-842E-A5467FC62912}" presName="iconBgRect" presStyleLbl="bgShp" presStyleIdx="2" presStyleCnt="4"/>
      <dgm:spPr>
        <a:solidFill>
          <a:schemeClr val="tx1">
            <a:lumMod val="85000"/>
          </a:schemeClr>
        </a:solidFill>
      </dgm:spPr>
    </dgm:pt>
    <dgm:pt modelId="{3CF5C6D9-57DE-477C-9098-10F728B681B2}" type="pres">
      <dgm:prSet presAssocID="{D5224933-5E8C-456B-842E-A5467FC629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27D81865-5CBD-4EDF-87EB-2CF221B756FA}" type="pres">
      <dgm:prSet presAssocID="{D5224933-5E8C-456B-842E-A5467FC62912}" presName="spaceRect" presStyleCnt="0"/>
      <dgm:spPr/>
    </dgm:pt>
    <dgm:pt modelId="{C029D4E2-831D-488C-8102-513BAB360946}" type="pres">
      <dgm:prSet presAssocID="{D5224933-5E8C-456B-842E-A5467FC62912}" presName="textRect" presStyleLbl="revTx" presStyleIdx="2" presStyleCnt="4" custScaleX="129125" custLinFactNeighborX="9691" custLinFactNeighborY="1260">
        <dgm:presLayoutVars>
          <dgm:chMax val="1"/>
          <dgm:chPref val="1"/>
        </dgm:presLayoutVars>
      </dgm:prSet>
      <dgm:spPr/>
    </dgm:pt>
    <dgm:pt modelId="{21D17687-AEC4-459D-BBCF-555F9EEC6492}" type="pres">
      <dgm:prSet presAssocID="{8354946C-1B97-4D37-916E-7BA84A38F88E}" presName="sibTrans" presStyleLbl="sibTrans2D1" presStyleIdx="0" presStyleCnt="0"/>
      <dgm:spPr/>
    </dgm:pt>
    <dgm:pt modelId="{99465553-1AF8-4DD8-91B3-6CC4E9E92D65}" type="pres">
      <dgm:prSet presAssocID="{529DCE1E-FD72-4BD4-A9C9-FBD61AC3FBF4}" presName="compNode" presStyleCnt="0"/>
      <dgm:spPr/>
    </dgm:pt>
    <dgm:pt modelId="{863C2FAE-738B-4238-B76F-9BACD6D77029}" type="pres">
      <dgm:prSet presAssocID="{529DCE1E-FD72-4BD4-A9C9-FBD61AC3FBF4}" presName="iconBgRect" presStyleLbl="bgShp" presStyleIdx="3" presStyleCnt="4"/>
      <dgm:spPr>
        <a:solidFill>
          <a:schemeClr val="tx1">
            <a:lumMod val="85000"/>
          </a:schemeClr>
        </a:solidFill>
      </dgm:spPr>
    </dgm:pt>
    <dgm:pt modelId="{54EC9F51-BD65-49E9-8476-FA6F21F92E60}" type="pres">
      <dgm:prSet presAssocID="{529DCE1E-FD72-4BD4-A9C9-FBD61AC3F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823D15C8-EAB6-4DC9-85A3-90753B243524}" type="pres">
      <dgm:prSet presAssocID="{529DCE1E-FD72-4BD4-A9C9-FBD61AC3FBF4}" presName="spaceRect" presStyleCnt="0"/>
      <dgm:spPr/>
    </dgm:pt>
    <dgm:pt modelId="{AEBD616A-4999-4831-A0D5-43F1544B758B}" type="pres">
      <dgm:prSet presAssocID="{529DCE1E-FD72-4BD4-A9C9-FBD61AC3FB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62E608-43B7-47AB-809A-387A7F2478D2}" type="presOf" srcId="{D5224933-5E8C-456B-842E-A5467FC62912}" destId="{C029D4E2-831D-488C-8102-513BAB360946}" srcOrd="0" destOrd="0" presId="urn:microsoft.com/office/officeart/2018/2/layout/IconCircleList"/>
    <dgm:cxn modelId="{AE8B9C16-5719-421F-8966-35E0C122C165}" srcId="{B2191CE8-42B7-4A07-9B71-A1EFE182D4D5}" destId="{02F28222-EC06-4966-8F10-E97B01D573A1}" srcOrd="0" destOrd="0" parTransId="{2E302360-9EB8-4B07-AD18-486456C5268E}" sibTransId="{ABDFFE2A-4CEB-4058-B785-0304E5C8303B}"/>
    <dgm:cxn modelId="{BBB8202E-79F1-4118-8CC5-D4F35985B70F}" type="presOf" srcId="{02F28222-EC06-4966-8F10-E97B01D573A1}" destId="{5129F0C7-7248-4A3F-ADBE-B84A797A43D0}" srcOrd="0" destOrd="0" presId="urn:microsoft.com/office/officeart/2018/2/layout/IconCircleList"/>
    <dgm:cxn modelId="{5DBB8E3C-E0E7-47BF-B67A-8B38797C1619}" srcId="{B2191CE8-42B7-4A07-9B71-A1EFE182D4D5}" destId="{6B07C329-5BBA-4328-87B1-2B673417F623}" srcOrd="1" destOrd="0" parTransId="{F118DCF6-5A49-4B0C-8890-4129E69F878E}" sibTransId="{FB26B42F-A110-4F64-B9ED-7BDE850DFE63}"/>
    <dgm:cxn modelId="{90C5E666-1898-49E0-A233-FE34CEFE11D9}" type="presOf" srcId="{B2191CE8-42B7-4A07-9B71-A1EFE182D4D5}" destId="{7404576B-C790-4610-AE1B-06E9E28BEEA3}" srcOrd="0" destOrd="0" presId="urn:microsoft.com/office/officeart/2018/2/layout/IconCircleList"/>
    <dgm:cxn modelId="{24D85185-5BA9-452B-B24E-81B6C984107B}" type="presOf" srcId="{FB26B42F-A110-4F64-B9ED-7BDE850DFE63}" destId="{BD185D3C-78A7-44F0-84D7-070017D316D8}" srcOrd="0" destOrd="0" presId="urn:microsoft.com/office/officeart/2018/2/layout/IconCircleList"/>
    <dgm:cxn modelId="{225E4FA0-05FF-4EF8-8F26-B2CA601FC5E3}" srcId="{B2191CE8-42B7-4A07-9B71-A1EFE182D4D5}" destId="{529DCE1E-FD72-4BD4-A9C9-FBD61AC3FBF4}" srcOrd="3" destOrd="0" parTransId="{0C28A0CD-524F-42B1-806C-3C4F879A41D2}" sibTransId="{7E4FE7D4-65CA-4F41-8115-763566D287F6}"/>
    <dgm:cxn modelId="{D473F0C9-3048-45F3-8A27-D7650324CDC7}" srcId="{B2191CE8-42B7-4A07-9B71-A1EFE182D4D5}" destId="{D5224933-5E8C-456B-842E-A5467FC62912}" srcOrd="2" destOrd="0" parTransId="{8B27BB84-AEC4-417C-8A17-C6B1F33B38BE}" sibTransId="{8354946C-1B97-4D37-916E-7BA84A38F88E}"/>
    <dgm:cxn modelId="{7D393AD1-B8BC-49C2-A70D-BFE38C835D14}" type="presOf" srcId="{529DCE1E-FD72-4BD4-A9C9-FBD61AC3FBF4}" destId="{AEBD616A-4999-4831-A0D5-43F1544B758B}" srcOrd="0" destOrd="0" presId="urn:microsoft.com/office/officeart/2018/2/layout/IconCircleList"/>
    <dgm:cxn modelId="{4F1357D3-AAA4-4B8A-96C2-CEE9F8DA1A9B}" type="presOf" srcId="{6B07C329-5BBA-4328-87B1-2B673417F623}" destId="{482D1132-CFE1-4624-B186-F22258FD71DF}" srcOrd="0" destOrd="0" presId="urn:microsoft.com/office/officeart/2018/2/layout/IconCircleList"/>
    <dgm:cxn modelId="{BB5CE5FA-9F63-435B-A98D-40D2AE393C86}" type="presOf" srcId="{ABDFFE2A-4CEB-4058-B785-0304E5C8303B}" destId="{0BE1CD30-48DF-4EFB-A0C9-450FBE8195CD}" srcOrd="0" destOrd="0" presId="urn:microsoft.com/office/officeart/2018/2/layout/IconCircleList"/>
    <dgm:cxn modelId="{4ACF12FF-D0C2-4579-9FA5-9AE17377A766}" type="presOf" srcId="{8354946C-1B97-4D37-916E-7BA84A38F88E}" destId="{21D17687-AEC4-459D-BBCF-555F9EEC6492}" srcOrd="0" destOrd="0" presId="urn:microsoft.com/office/officeart/2018/2/layout/IconCircleList"/>
    <dgm:cxn modelId="{53ADF13D-1032-4F8C-9C29-9411A2DCC100}" type="presParOf" srcId="{7404576B-C790-4610-AE1B-06E9E28BEEA3}" destId="{DBCA1E02-04DC-4B96-9B51-91DA725D0259}" srcOrd="0" destOrd="0" presId="urn:microsoft.com/office/officeart/2018/2/layout/IconCircleList"/>
    <dgm:cxn modelId="{337FFBC0-C6A5-4997-AA18-E75F72E369C0}" type="presParOf" srcId="{DBCA1E02-04DC-4B96-9B51-91DA725D0259}" destId="{4299379B-5165-4CCE-9D43-14E562E08FE4}" srcOrd="0" destOrd="0" presId="urn:microsoft.com/office/officeart/2018/2/layout/IconCircleList"/>
    <dgm:cxn modelId="{F5E68E5B-17C9-4007-B64B-70E8E26B2562}" type="presParOf" srcId="{4299379B-5165-4CCE-9D43-14E562E08FE4}" destId="{F02E089C-1829-4971-B2A4-51B96560CBD8}" srcOrd="0" destOrd="0" presId="urn:microsoft.com/office/officeart/2018/2/layout/IconCircleList"/>
    <dgm:cxn modelId="{1E71F932-B4EB-4DB9-A4CB-3C6866787DD6}" type="presParOf" srcId="{4299379B-5165-4CCE-9D43-14E562E08FE4}" destId="{929AA7E9-2F7C-4CD5-B255-A85BB6AD0B52}" srcOrd="1" destOrd="0" presId="urn:microsoft.com/office/officeart/2018/2/layout/IconCircleList"/>
    <dgm:cxn modelId="{6AC09D42-E365-44B1-AB64-58AEB58CE828}" type="presParOf" srcId="{4299379B-5165-4CCE-9D43-14E562E08FE4}" destId="{40386A06-11ED-4131-8FF6-749E590CF582}" srcOrd="2" destOrd="0" presId="urn:microsoft.com/office/officeart/2018/2/layout/IconCircleList"/>
    <dgm:cxn modelId="{7665F41B-ED3B-4A3A-86BC-3CC9EE5B2B6D}" type="presParOf" srcId="{4299379B-5165-4CCE-9D43-14E562E08FE4}" destId="{5129F0C7-7248-4A3F-ADBE-B84A797A43D0}" srcOrd="3" destOrd="0" presId="urn:microsoft.com/office/officeart/2018/2/layout/IconCircleList"/>
    <dgm:cxn modelId="{0A1287CE-ABAC-4A63-AFFF-62DBA0C9FE1A}" type="presParOf" srcId="{DBCA1E02-04DC-4B96-9B51-91DA725D0259}" destId="{0BE1CD30-48DF-4EFB-A0C9-450FBE8195CD}" srcOrd="1" destOrd="0" presId="urn:microsoft.com/office/officeart/2018/2/layout/IconCircleList"/>
    <dgm:cxn modelId="{5EA67E0C-53B1-4E45-BD81-F7193764E8A0}" type="presParOf" srcId="{DBCA1E02-04DC-4B96-9B51-91DA725D0259}" destId="{69050490-28F4-48A3-8106-674A4FC2E1ED}" srcOrd="2" destOrd="0" presId="urn:microsoft.com/office/officeart/2018/2/layout/IconCircleList"/>
    <dgm:cxn modelId="{930C214D-410F-4AA6-B944-87BA22B8B05A}" type="presParOf" srcId="{69050490-28F4-48A3-8106-674A4FC2E1ED}" destId="{210C5C50-C199-4323-96A7-9575F723F018}" srcOrd="0" destOrd="0" presId="urn:microsoft.com/office/officeart/2018/2/layout/IconCircleList"/>
    <dgm:cxn modelId="{B386CAB5-5B71-4DF5-84A2-EE40C9433AEA}" type="presParOf" srcId="{69050490-28F4-48A3-8106-674A4FC2E1ED}" destId="{589BCF98-42C9-4005-B4A4-2AB2899AA08D}" srcOrd="1" destOrd="0" presId="urn:microsoft.com/office/officeart/2018/2/layout/IconCircleList"/>
    <dgm:cxn modelId="{73C82086-507B-46FC-B261-D2681EFD06E1}" type="presParOf" srcId="{69050490-28F4-48A3-8106-674A4FC2E1ED}" destId="{410AB5BA-C246-4F90-9E16-E1F084A1D0E0}" srcOrd="2" destOrd="0" presId="urn:microsoft.com/office/officeart/2018/2/layout/IconCircleList"/>
    <dgm:cxn modelId="{E9DFE295-F222-43D1-8ECD-B5AEF6B6C0B1}" type="presParOf" srcId="{69050490-28F4-48A3-8106-674A4FC2E1ED}" destId="{482D1132-CFE1-4624-B186-F22258FD71DF}" srcOrd="3" destOrd="0" presId="urn:microsoft.com/office/officeart/2018/2/layout/IconCircleList"/>
    <dgm:cxn modelId="{86620355-F5FB-45E9-886C-491E03393F10}" type="presParOf" srcId="{DBCA1E02-04DC-4B96-9B51-91DA725D0259}" destId="{BD185D3C-78A7-44F0-84D7-070017D316D8}" srcOrd="3" destOrd="0" presId="urn:microsoft.com/office/officeart/2018/2/layout/IconCircleList"/>
    <dgm:cxn modelId="{88148423-1DDB-449B-935D-AB1C90F7AD9E}" type="presParOf" srcId="{DBCA1E02-04DC-4B96-9B51-91DA725D0259}" destId="{5D6D7C50-6E7C-43C2-BD9F-BA44B10BD024}" srcOrd="4" destOrd="0" presId="urn:microsoft.com/office/officeart/2018/2/layout/IconCircleList"/>
    <dgm:cxn modelId="{456898A3-089D-47A3-A0E7-AC98BFAA5254}" type="presParOf" srcId="{5D6D7C50-6E7C-43C2-BD9F-BA44B10BD024}" destId="{B3827573-5D50-4767-975C-0B1DDEBB2DB5}" srcOrd="0" destOrd="0" presId="urn:microsoft.com/office/officeart/2018/2/layout/IconCircleList"/>
    <dgm:cxn modelId="{A1D95757-E575-4D30-994E-82AB3E92CE06}" type="presParOf" srcId="{5D6D7C50-6E7C-43C2-BD9F-BA44B10BD024}" destId="{3CF5C6D9-57DE-477C-9098-10F728B681B2}" srcOrd="1" destOrd="0" presId="urn:microsoft.com/office/officeart/2018/2/layout/IconCircleList"/>
    <dgm:cxn modelId="{33B11AEE-E307-44C5-AEFE-E3D9B4AA6B26}" type="presParOf" srcId="{5D6D7C50-6E7C-43C2-BD9F-BA44B10BD024}" destId="{27D81865-5CBD-4EDF-87EB-2CF221B756FA}" srcOrd="2" destOrd="0" presId="urn:microsoft.com/office/officeart/2018/2/layout/IconCircleList"/>
    <dgm:cxn modelId="{79385BB9-B7D9-4C0C-A7E6-E04FEC0079E3}" type="presParOf" srcId="{5D6D7C50-6E7C-43C2-BD9F-BA44B10BD024}" destId="{C029D4E2-831D-488C-8102-513BAB360946}" srcOrd="3" destOrd="0" presId="urn:microsoft.com/office/officeart/2018/2/layout/IconCircleList"/>
    <dgm:cxn modelId="{A0537449-4561-4470-8B32-F76F7FA7F946}" type="presParOf" srcId="{DBCA1E02-04DC-4B96-9B51-91DA725D0259}" destId="{21D17687-AEC4-459D-BBCF-555F9EEC6492}" srcOrd="5" destOrd="0" presId="urn:microsoft.com/office/officeart/2018/2/layout/IconCircleList"/>
    <dgm:cxn modelId="{306F4690-AA16-4CD4-BDD5-1FB0A941F7B7}" type="presParOf" srcId="{DBCA1E02-04DC-4B96-9B51-91DA725D0259}" destId="{99465553-1AF8-4DD8-91B3-6CC4E9E92D65}" srcOrd="6" destOrd="0" presId="urn:microsoft.com/office/officeart/2018/2/layout/IconCircleList"/>
    <dgm:cxn modelId="{8060539F-E314-41A3-B0A3-8115AB2AC40F}" type="presParOf" srcId="{99465553-1AF8-4DD8-91B3-6CC4E9E92D65}" destId="{863C2FAE-738B-4238-B76F-9BACD6D77029}" srcOrd="0" destOrd="0" presId="urn:microsoft.com/office/officeart/2018/2/layout/IconCircleList"/>
    <dgm:cxn modelId="{91492358-79B2-4C45-863A-1F10A0C2F5B1}" type="presParOf" srcId="{99465553-1AF8-4DD8-91B3-6CC4E9E92D65}" destId="{54EC9F51-BD65-49E9-8476-FA6F21F92E60}" srcOrd="1" destOrd="0" presId="urn:microsoft.com/office/officeart/2018/2/layout/IconCircleList"/>
    <dgm:cxn modelId="{A7A81E27-24DA-46DA-94B1-13B75459FCDE}" type="presParOf" srcId="{99465553-1AF8-4DD8-91B3-6CC4E9E92D65}" destId="{823D15C8-EAB6-4DC9-85A3-90753B243524}" srcOrd="2" destOrd="0" presId="urn:microsoft.com/office/officeart/2018/2/layout/IconCircleList"/>
    <dgm:cxn modelId="{01738F94-6F27-4CD3-B2A7-B842C0B7A883}" type="presParOf" srcId="{99465553-1AF8-4DD8-91B3-6CC4E9E92D65}" destId="{AEBD616A-4999-4831-A0D5-43F1544B75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089C-1829-4971-B2A4-51B96560CBD8}">
      <dsp:nvSpPr>
        <dsp:cNvPr id="0" name=""/>
        <dsp:cNvSpPr/>
      </dsp:nvSpPr>
      <dsp:spPr>
        <a:xfrm>
          <a:off x="156475" y="618677"/>
          <a:ext cx="1214797" cy="1214797"/>
        </a:xfrm>
        <a:prstGeom prst="ellipse">
          <a:avLst/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AA7E9-2F7C-4CD5-B255-A85BB6AD0B52}">
      <dsp:nvSpPr>
        <dsp:cNvPr id="0" name=""/>
        <dsp:cNvSpPr/>
      </dsp:nvSpPr>
      <dsp:spPr>
        <a:xfrm>
          <a:off x="411582" y="873784"/>
          <a:ext cx="704582" cy="704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F0C7-7248-4A3F-ADBE-B84A797A43D0}">
      <dsp:nvSpPr>
        <dsp:cNvPr id="0" name=""/>
        <dsp:cNvSpPr/>
      </dsp:nvSpPr>
      <dsp:spPr>
        <a:xfrm>
          <a:off x="1516504" y="587930"/>
          <a:ext cx="3628279" cy="1214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Creazione di un wallet multipiattaforma</a:t>
          </a:r>
          <a:endParaRPr lang="en-US" sz="24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516504" y="587930"/>
        <a:ext cx="3628279" cy="1214797"/>
      </dsp:txXfrm>
    </dsp:sp>
    <dsp:sp modelId="{210C5C50-C199-4323-96A7-9575F723F018}">
      <dsp:nvSpPr>
        <dsp:cNvPr id="0" name=""/>
        <dsp:cNvSpPr/>
      </dsp:nvSpPr>
      <dsp:spPr>
        <a:xfrm>
          <a:off x="5376386" y="618677"/>
          <a:ext cx="1214797" cy="1214797"/>
        </a:xfrm>
        <a:prstGeom prst="ellipse">
          <a:avLst/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BCF98-42C9-4005-B4A4-2AB2899AA08D}">
      <dsp:nvSpPr>
        <dsp:cNvPr id="0" name=""/>
        <dsp:cNvSpPr/>
      </dsp:nvSpPr>
      <dsp:spPr>
        <a:xfrm>
          <a:off x="5631493" y="873784"/>
          <a:ext cx="704582" cy="704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D1132-CFE1-4624-B186-F22258FD71DF}">
      <dsp:nvSpPr>
        <dsp:cNvPr id="0" name=""/>
        <dsp:cNvSpPr/>
      </dsp:nvSpPr>
      <dsp:spPr>
        <a:xfrm>
          <a:off x="6851497" y="618677"/>
          <a:ext cx="2863451" cy="1214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Ulteriori test </a:t>
          </a:r>
          <a:endParaRPr lang="en-US" sz="24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851497" y="618677"/>
        <a:ext cx="2863451" cy="1214797"/>
      </dsp:txXfrm>
    </dsp:sp>
    <dsp:sp modelId="{B3827573-5D50-4767-975C-0B1DDEBB2DB5}">
      <dsp:nvSpPr>
        <dsp:cNvPr id="0" name=""/>
        <dsp:cNvSpPr/>
      </dsp:nvSpPr>
      <dsp:spPr>
        <a:xfrm>
          <a:off x="156475" y="2584537"/>
          <a:ext cx="1214797" cy="1214797"/>
        </a:xfrm>
        <a:prstGeom prst="ellipse">
          <a:avLst/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5C6D9-57DE-477C-9098-10F728B681B2}">
      <dsp:nvSpPr>
        <dsp:cNvPr id="0" name=""/>
        <dsp:cNvSpPr/>
      </dsp:nvSpPr>
      <dsp:spPr>
        <a:xfrm>
          <a:off x="411582" y="2839644"/>
          <a:ext cx="704582" cy="704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9D4E2-831D-488C-8102-513BAB360946}">
      <dsp:nvSpPr>
        <dsp:cNvPr id="0" name=""/>
        <dsp:cNvSpPr/>
      </dsp:nvSpPr>
      <dsp:spPr>
        <a:xfrm>
          <a:off x="1492093" y="2599843"/>
          <a:ext cx="3697431" cy="1214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Servizio di autenticazione digitale</a:t>
          </a:r>
          <a:endParaRPr lang="en-US" sz="24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492093" y="2599843"/>
        <a:ext cx="3697431" cy="1214797"/>
      </dsp:txXfrm>
    </dsp:sp>
    <dsp:sp modelId="{863C2FAE-738B-4238-B76F-9BACD6D77029}">
      <dsp:nvSpPr>
        <dsp:cNvPr id="0" name=""/>
        <dsp:cNvSpPr/>
      </dsp:nvSpPr>
      <dsp:spPr>
        <a:xfrm>
          <a:off x="5410962" y="2584537"/>
          <a:ext cx="1214797" cy="1214797"/>
        </a:xfrm>
        <a:prstGeom prst="ellipse">
          <a:avLst/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C9F51-BD65-49E9-8476-FA6F21F92E60}">
      <dsp:nvSpPr>
        <dsp:cNvPr id="0" name=""/>
        <dsp:cNvSpPr/>
      </dsp:nvSpPr>
      <dsp:spPr>
        <a:xfrm>
          <a:off x="5666069" y="2839644"/>
          <a:ext cx="704582" cy="704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D616A-4999-4831-A0D5-43F1544B758B}">
      <dsp:nvSpPr>
        <dsp:cNvPr id="0" name=""/>
        <dsp:cNvSpPr/>
      </dsp:nvSpPr>
      <dsp:spPr>
        <a:xfrm>
          <a:off x="6886073" y="2584537"/>
          <a:ext cx="2863451" cy="1214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Meccanismo che prevenga la coercizione</a:t>
          </a:r>
          <a:endParaRPr lang="en-US" sz="2400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886073" y="2584537"/>
        <a:ext cx="2863451" cy="1214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8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6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7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0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7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2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16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61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53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9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9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0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8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2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2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3EE8-B83C-4EB5-AEF1-0ADDACBCD46E}" type="datetimeFigureOut">
              <a:rPr lang="it-IT" smtClean="0"/>
              <a:t>29/10/2020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CCCC-4770-420C-9374-20C417BEB9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951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85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D5C06-1997-49F1-97A9-694BCDB83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416814"/>
            <a:ext cx="9944099" cy="2387600"/>
          </a:xfrm>
        </p:spPr>
        <p:txBody>
          <a:bodyPr>
            <a:noAutofit/>
          </a:bodyPr>
          <a:lstStyle/>
          <a:p>
            <a:pPr algn="ctr"/>
            <a:r>
              <a:rPr lang="it-IT" sz="4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 e implementazione di protocolli di voto elettronico su blockchain con dimostrazioni </a:t>
            </a:r>
            <a:br>
              <a:rPr lang="it-IT" sz="4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4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zero-knowledge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F7D044-E8AB-4A94-903F-83E942C72E5E}"/>
              </a:ext>
            </a:extLst>
          </p:cNvPr>
          <p:cNvSpPr txBox="1"/>
          <p:nvPr/>
        </p:nvSpPr>
        <p:spPr>
          <a:xfrm>
            <a:off x="7753350" y="4905375"/>
            <a:ext cx="374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Tesi di laurea Magistrale di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Luca Virgilio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Matricola 794866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00CDA3-787C-43F4-99C8-8ECF493AC88E}"/>
              </a:ext>
            </a:extLst>
          </p:cNvPr>
          <p:cNvSpPr txBox="1"/>
          <p:nvPr/>
        </p:nvSpPr>
        <p:spPr>
          <a:xfrm>
            <a:off x="2451417" y="4147874"/>
            <a:ext cx="494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Relatore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Prof. Alberto Leporati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Co-relatore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Dott. Raffaele Nicodemo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610889-DF49-42C2-9FE8-DE9BAF4C667D}"/>
              </a:ext>
            </a:extLst>
          </p:cNvPr>
          <p:cNvSpPr txBox="1"/>
          <p:nvPr/>
        </p:nvSpPr>
        <p:spPr>
          <a:xfrm>
            <a:off x="4668201" y="6153329"/>
            <a:ext cx="4012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Anno Accademico 2019-2020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8DA82A1-DDD4-4DFC-B708-A3D69B38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17" y="194460"/>
            <a:ext cx="906299" cy="89572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D1E438-CF6F-4A6D-9AD9-9E1688F1C2CD}"/>
              </a:ext>
            </a:extLst>
          </p:cNvPr>
          <p:cNvSpPr txBox="1"/>
          <p:nvPr/>
        </p:nvSpPr>
        <p:spPr>
          <a:xfrm>
            <a:off x="3555999" y="223520"/>
            <a:ext cx="761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Università degli Studi di Milano Bicocca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Dipartimento di Informatica, Sistemistica e Comunicazione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Corso di Laurea Magistrale in Informatica</a:t>
            </a:r>
          </a:p>
        </p:txBody>
      </p:sp>
    </p:spTree>
    <p:extLst>
      <p:ext uri="{BB962C8B-B14F-4D97-AF65-F5344CB8AC3E}">
        <p14:creationId xmlns:p14="http://schemas.microsoft.com/office/powerpoint/2010/main" val="294135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5019B-8DBD-4089-A06D-95A0D838FFD8}"/>
              </a:ext>
            </a:extLst>
          </p:cNvPr>
          <p:cNvSpPr txBox="1"/>
          <p:nvPr/>
        </p:nvSpPr>
        <p:spPr>
          <a:xfrm>
            <a:off x="1291329" y="1517685"/>
            <a:ext cx="10016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 adattare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un sistema di voto sono state effettuate le seguenti modifiche: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06EBFD7-74DD-490B-BECA-688F3C0940AE}"/>
              </a:ext>
            </a:extLst>
          </p:cNvPr>
          <p:cNvSpPr/>
          <p:nvPr/>
        </p:nvSpPr>
        <p:spPr>
          <a:xfrm>
            <a:off x="1291329" y="2517110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2ED670-ED27-4ABC-B49E-0B7391DE918B}"/>
              </a:ext>
            </a:extLst>
          </p:cNvPr>
          <p:cNvSpPr txBox="1"/>
          <p:nvPr/>
        </p:nvSpPr>
        <p:spPr>
          <a:xfrm>
            <a:off x="3035335" y="4070489"/>
            <a:ext cx="7305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Versione 14.01 di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partire dal primo blocco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7C09F4F-1A9E-4376-8AD2-639A7278AEAC}"/>
              </a:ext>
            </a:extLst>
          </p:cNvPr>
          <p:cNvSpPr/>
          <p:nvPr/>
        </p:nvSpPr>
        <p:spPr>
          <a:xfrm>
            <a:off x="1275415" y="3909367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1686FC6-EAE5-467F-8913-28447F1B5859}"/>
              </a:ext>
            </a:extLst>
          </p:cNvPr>
          <p:cNvSpPr/>
          <p:nvPr/>
        </p:nvSpPr>
        <p:spPr>
          <a:xfrm>
            <a:off x="1291329" y="5301624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3F8D7A-7FAC-485C-B4CD-AF2ED1D90D2A}"/>
              </a:ext>
            </a:extLst>
          </p:cNvPr>
          <p:cNvSpPr txBox="1"/>
          <p:nvPr/>
        </p:nvSpPr>
        <p:spPr>
          <a:xfrm>
            <a:off x="3035335" y="2678232"/>
            <a:ext cx="7305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Rete privata accessibile solo a nodi certificati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D61E65B-1023-4695-9024-5CC597D55D59}"/>
              </a:ext>
            </a:extLst>
          </p:cNvPr>
          <p:cNvSpPr txBox="1"/>
          <p:nvPr/>
        </p:nvSpPr>
        <p:spPr>
          <a:xfrm>
            <a:off x="3035335" y="5662800"/>
            <a:ext cx="7305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voto corrisponde ad un token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endParaRPr lang="it-IT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5" name="Elemento grafico 24" descr="Ripeti">
            <a:extLst>
              <a:ext uri="{FF2B5EF4-FFF2-40B4-BE49-F238E27FC236}">
                <a16:creationId xmlns:a16="http://schemas.microsoft.com/office/drawing/2014/main" id="{1CFE7DFE-B32F-48BD-BA62-4FEA8578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613" y="4048641"/>
            <a:ext cx="914400" cy="914400"/>
          </a:xfrm>
          <a:prstGeom prst="rect">
            <a:avLst/>
          </a:prstGeom>
        </p:spPr>
      </p:pic>
      <p:pic>
        <p:nvPicPr>
          <p:cNvPr id="27" name="Elemento grafico 26" descr="Rete">
            <a:extLst>
              <a:ext uri="{FF2B5EF4-FFF2-40B4-BE49-F238E27FC236}">
                <a16:creationId xmlns:a16="http://schemas.microsoft.com/office/drawing/2014/main" id="{4D211407-378F-4D99-8D98-BD34C46D2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527" y="262918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Badge 1">
            <a:extLst>
              <a:ext uri="{FF2B5EF4-FFF2-40B4-BE49-F238E27FC236}">
                <a16:creationId xmlns:a16="http://schemas.microsoft.com/office/drawing/2014/main" id="{BE679E64-8FA8-4FD0-A140-96C2AF053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1527" y="5451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5019B-8DBD-4089-A06D-95A0D838FFD8}"/>
              </a:ext>
            </a:extLst>
          </p:cNvPr>
          <p:cNvSpPr txBox="1"/>
          <p:nvPr/>
        </p:nvSpPr>
        <p:spPr>
          <a:xfrm>
            <a:off x="1291329" y="1517685"/>
            <a:ext cx="100161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 adattare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un sistema di voto sono state effettuate le seguenti modifiche: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06EBFD7-74DD-490B-BECA-688F3C0940AE}"/>
              </a:ext>
            </a:extLst>
          </p:cNvPr>
          <p:cNvSpPr/>
          <p:nvPr/>
        </p:nvSpPr>
        <p:spPr>
          <a:xfrm>
            <a:off x="1291329" y="2517110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6" name="Elemento grafico 5" descr="Cerchi con linee">
            <a:extLst>
              <a:ext uri="{FF2B5EF4-FFF2-40B4-BE49-F238E27FC236}">
                <a16:creationId xmlns:a16="http://schemas.microsoft.com/office/drawing/2014/main" id="{3C8354CC-37CA-4DAE-8930-13B1952E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644" y="2591425"/>
            <a:ext cx="1066166" cy="10661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2ED670-ED27-4ABC-B49E-0B7391DE918B}"/>
              </a:ext>
            </a:extLst>
          </p:cNvPr>
          <p:cNvSpPr txBox="1"/>
          <p:nvPr/>
        </p:nvSpPr>
        <p:spPr>
          <a:xfrm>
            <a:off x="3035335" y="2839355"/>
            <a:ext cx="7305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Limitazione della trasferibilità del token</a:t>
            </a:r>
          </a:p>
          <a:p>
            <a:endParaRPr lang="it-IT" sz="26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7C09F4F-1A9E-4376-8AD2-639A7278AEAC}"/>
              </a:ext>
            </a:extLst>
          </p:cNvPr>
          <p:cNvSpPr/>
          <p:nvPr/>
        </p:nvSpPr>
        <p:spPr>
          <a:xfrm>
            <a:off x="1275415" y="3909367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1686FC6-EAE5-467F-8913-28447F1B5859}"/>
              </a:ext>
            </a:extLst>
          </p:cNvPr>
          <p:cNvSpPr/>
          <p:nvPr/>
        </p:nvSpPr>
        <p:spPr>
          <a:xfrm>
            <a:off x="1291329" y="5301624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0" name="Elemento grafico 9" descr="Occhio">
            <a:extLst>
              <a:ext uri="{FF2B5EF4-FFF2-40B4-BE49-F238E27FC236}">
                <a16:creationId xmlns:a16="http://schemas.microsoft.com/office/drawing/2014/main" id="{A02F57AF-0083-4AD8-8A0F-4293FFAFB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613" y="4059565"/>
            <a:ext cx="914400" cy="914400"/>
          </a:xfrm>
          <a:prstGeom prst="rect">
            <a:avLst/>
          </a:prstGeom>
        </p:spPr>
      </p:pic>
      <p:pic>
        <p:nvPicPr>
          <p:cNvPr id="8" name="Elemento grafico 7" descr="Lente di ingrandimento">
            <a:extLst>
              <a:ext uri="{FF2B5EF4-FFF2-40B4-BE49-F238E27FC236}">
                <a16:creationId xmlns:a16="http://schemas.microsoft.com/office/drawing/2014/main" id="{E40452C9-FF03-4ED8-9359-87CAFE7BB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1527" y="5451822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3F8D7A-7FAC-485C-B4CD-AF2ED1D90D2A}"/>
              </a:ext>
            </a:extLst>
          </p:cNvPr>
          <p:cNvSpPr txBox="1"/>
          <p:nvPr/>
        </p:nvSpPr>
        <p:spPr>
          <a:xfrm>
            <a:off x="3035336" y="5451822"/>
            <a:ext cx="73056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Creazione di un endpoint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get_voting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per la ricerca degli output validi</a:t>
            </a:r>
          </a:p>
          <a:p>
            <a:endParaRPr lang="it-IT" sz="2600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D61E65B-1023-4695-9024-5CC597D55D59}"/>
              </a:ext>
            </a:extLst>
          </p:cNvPr>
          <p:cNvSpPr txBox="1"/>
          <p:nvPr/>
        </p:nvSpPr>
        <p:spPr>
          <a:xfrm>
            <a:off x="3035337" y="4105716"/>
            <a:ext cx="7305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Controllo della composizione della ring signature</a:t>
            </a:r>
          </a:p>
        </p:txBody>
      </p:sp>
    </p:spTree>
    <p:extLst>
      <p:ext uri="{BB962C8B-B14F-4D97-AF65-F5344CB8AC3E}">
        <p14:creationId xmlns:p14="http://schemas.microsoft.com/office/powerpoint/2010/main" val="124748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LIMITAZIONE DEL TOKEN</a:t>
            </a:r>
          </a:p>
        </p:txBody>
      </p:sp>
      <p:pic>
        <p:nvPicPr>
          <p:cNvPr id="6" name="Segnaposto contenuto 5" descr="Immagine che contiene orologio, disegnando, piatto&#10;&#10;Descrizione generata automaticamente">
            <a:extLst>
              <a:ext uri="{FF2B5EF4-FFF2-40B4-BE49-F238E27FC236}">
                <a16:creationId xmlns:a16="http://schemas.microsoft.com/office/drawing/2014/main" id="{266FA7A9-0209-4060-8B50-79EB7A02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52"/>
          <a:stretch/>
        </p:blipFill>
        <p:spPr>
          <a:xfrm>
            <a:off x="1582740" y="2738407"/>
            <a:ext cx="4232351" cy="238223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B1223F-EF73-4790-9DF0-5C083538E4A7}"/>
              </a:ext>
            </a:extLst>
          </p:cNvPr>
          <p:cNvSpPr txBox="1"/>
          <p:nvPr/>
        </p:nvSpPr>
        <p:spPr>
          <a:xfrm>
            <a:off x="1582740" y="1906192"/>
            <a:ext cx="423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Token spendibile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C772B6-D194-41A9-AB23-B35D38EA54A7}"/>
              </a:ext>
            </a:extLst>
          </p:cNvPr>
          <p:cNvSpPr txBox="1"/>
          <p:nvPr/>
        </p:nvSpPr>
        <p:spPr>
          <a:xfrm>
            <a:off x="6202919" y="1877656"/>
            <a:ext cx="423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Token valido</a:t>
            </a:r>
          </a:p>
        </p:txBody>
      </p:sp>
      <p:pic>
        <p:nvPicPr>
          <p:cNvPr id="11" name="Segnaposto contenuto 5" descr="Immagine che contiene orologio, disegnando, piatto&#10;&#10;Descrizione generata automaticamente">
            <a:extLst>
              <a:ext uri="{FF2B5EF4-FFF2-40B4-BE49-F238E27FC236}">
                <a16:creationId xmlns:a16="http://schemas.microsoft.com/office/drawing/2014/main" id="{F73ADF71-6C9D-477C-975E-9BD669B0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4" b="-3710"/>
          <a:stretch/>
        </p:blipFill>
        <p:spPr>
          <a:xfrm>
            <a:off x="6376911" y="2738407"/>
            <a:ext cx="4232351" cy="2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Controllo della composizione della ring signature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B1223F-EF73-4790-9DF0-5C083538E4A7}"/>
              </a:ext>
            </a:extLst>
          </p:cNvPr>
          <p:cNvSpPr txBox="1"/>
          <p:nvPr/>
        </p:nvSpPr>
        <p:spPr>
          <a:xfrm>
            <a:off x="6569527" y="1998129"/>
            <a:ext cx="423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Coinbase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non spendibile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AC772B6-D194-41A9-AB23-B35D38EA54A7}"/>
              </a:ext>
            </a:extLst>
          </p:cNvPr>
          <p:cNvSpPr txBox="1"/>
          <p:nvPr/>
        </p:nvSpPr>
        <p:spPr>
          <a:xfrm>
            <a:off x="1514134" y="1745675"/>
            <a:ext cx="423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Token trasferibile una sola volta</a:t>
            </a:r>
          </a:p>
        </p:txBody>
      </p:sp>
      <p:pic>
        <p:nvPicPr>
          <p:cNvPr id="7" name="Segnaposto contenuto 6" descr="Immagine che contiene orologio, disegnando, piatto&#10;&#10;Descrizione generata automaticamente">
            <a:extLst>
              <a:ext uri="{FF2B5EF4-FFF2-40B4-BE49-F238E27FC236}">
                <a16:creationId xmlns:a16="http://schemas.microsoft.com/office/drawing/2014/main" id="{4ED9186E-4F49-4670-9796-DBF1B38CB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44"/>
          <a:stretch/>
        </p:blipFill>
        <p:spPr>
          <a:xfrm>
            <a:off x="6569528" y="2899532"/>
            <a:ext cx="4233600" cy="2400542"/>
          </a:xfrm>
        </p:spPr>
      </p:pic>
      <p:pic>
        <p:nvPicPr>
          <p:cNvPr id="12" name="Segnaposto contenuto 6" descr="Immagine che contiene orologio, disegnando, piatto&#10;&#10;Descrizione generata automaticamente">
            <a:extLst>
              <a:ext uri="{FF2B5EF4-FFF2-40B4-BE49-F238E27FC236}">
                <a16:creationId xmlns:a16="http://schemas.microsoft.com/office/drawing/2014/main" id="{228A08B1-6E44-446A-ABBF-44E6987D1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6"/>
          <a:stretch/>
        </p:blipFill>
        <p:spPr>
          <a:xfrm>
            <a:off x="1538197" y="2899532"/>
            <a:ext cx="4233600" cy="2363885"/>
          </a:xfrm>
          <a:prstGeom prst="rect">
            <a:avLst/>
          </a:prstGeom>
        </p:spPr>
      </p:pic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FD515D79-6F53-421A-A56D-40006E9F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171" y="3656408"/>
            <a:ext cx="914400" cy="914400"/>
          </a:xfrm>
          <a:prstGeom prst="rect">
            <a:avLst/>
          </a:prstGeom>
        </p:spPr>
      </p:pic>
      <p:pic>
        <p:nvPicPr>
          <p:cNvPr id="15" name="Elemento grafico 14" descr="Chiudi">
            <a:extLst>
              <a:ext uri="{FF2B5EF4-FFF2-40B4-BE49-F238E27FC236}">
                <a16:creationId xmlns:a16="http://schemas.microsoft.com/office/drawing/2014/main" id="{13B9A5E7-C7FA-4A53-8016-51B814C60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1991" y="3656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ARCHITETTURA DEL SISTEMA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B83F3ED-4847-4F9E-BD02-514B36682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9" y="1478570"/>
            <a:ext cx="9015009" cy="4622800"/>
          </a:xfrm>
        </p:spPr>
      </p:pic>
    </p:spTree>
    <p:extLst>
      <p:ext uri="{BB962C8B-B14F-4D97-AF65-F5344CB8AC3E}">
        <p14:creationId xmlns:p14="http://schemas.microsoft.com/office/powerpoint/2010/main" val="252927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 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2608DB-1947-4B82-87F5-4918E1A61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478570"/>
            <a:ext cx="9163050" cy="4690491"/>
          </a:xfrm>
        </p:spPr>
      </p:pic>
    </p:spTree>
    <p:extLst>
      <p:ext uri="{BB962C8B-B14F-4D97-AF65-F5344CB8AC3E}">
        <p14:creationId xmlns:p14="http://schemas.microsoft.com/office/powerpoint/2010/main" val="421551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8B48571-1885-4962-ADEA-890A39066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53" y="1478570"/>
            <a:ext cx="9185918" cy="4687200"/>
          </a:xfrm>
        </p:spPr>
      </p:pic>
    </p:spTree>
    <p:extLst>
      <p:ext uri="{BB962C8B-B14F-4D97-AF65-F5344CB8AC3E}">
        <p14:creationId xmlns:p14="http://schemas.microsoft.com/office/powerpoint/2010/main" val="203810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 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A6FA07-2268-4733-9676-E20F6B7A8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/>
          <a:stretch/>
        </p:blipFill>
        <p:spPr>
          <a:xfrm>
            <a:off x="1511866" y="1478570"/>
            <a:ext cx="9165091" cy="4687200"/>
          </a:xfrm>
        </p:spPr>
      </p:pic>
    </p:spTree>
    <p:extLst>
      <p:ext uri="{BB962C8B-B14F-4D97-AF65-F5344CB8AC3E}">
        <p14:creationId xmlns:p14="http://schemas.microsoft.com/office/powerpoint/2010/main" val="342416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 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FA0899-C780-4395-9C0D-CE45F870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5" y="1478570"/>
            <a:ext cx="9171253" cy="4687200"/>
          </a:xfrm>
        </p:spPr>
      </p:pic>
    </p:spTree>
    <p:extLst>
      <p:ext uri="{BB962C8B-B14F-4D97-AF65-F5344CB8AC3E}">
        <p14:creationId xmlns:p14="http://schemas.microsoft.com/office/powerpoint/2010/main" val="86062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 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60655E0-81F5-4CF8-924B-AB184DF37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8" y="1478570"/>
            <a:ext cx="9168607" cy="4690800"/>
          </a:xfrm>
        </p:spPr>
      </p:pic>
    </p:spTree>
    <p:extLst>
      <p:ext uri="{BB962C8B-B14F-4D97-AF65-F5344CB8AC3E}">
        <p14:creationId xmlns:p14="http://schemas.microsoft.com/office/powerpoint/2010/main" val="197088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310B77-0FFD-4AEF-95CB-9BF2518E89ED}"/>
              </a:ext>
            </a:extLst>
          </p:cNvPr>
          <p:cNvSpPr txBox="1"/>
          <p:nvPr/>
        </p:nvSpPr>
        <p:spPr>
          <a:xfrm>
            <a:off x="1141413" y="1507446"/>
            <a:ext cx="9905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Questo lavoro nasce dall’opportunità di stage presso la startup Efebia, alla fine del 2019.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0B51C7-E181-4C1A-B401-9B52861E0E14}"/>
              </a:ext>
            </a:extLst>
          </p:cNvPr>
          <p:cNvSpPr txBox="1"/>
          <p:nvPr/>
        </p:nvSpPr>
        <p:spPr>
          <a:xfrm>
            <a:off x="1141412" y="2642321"/>
            <a:ext cx="922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 esiste un sistema di voto elettronico riconosciuto universalmente come valido.</a:t>
            </a:r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A8E67E-9C93-4D2E-B711-9DA5137DF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3778717"/>
            <a:ext cx="3492613" cy="232417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5DEC05E-1178-4495-A919-84369505F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r="7654"/>
          <a:stretch/>
        </p:blipFill>
        <p:spPr>
          <a:xfrm>
            <a:off x="6745178" y="3775770"/>
            <a:ext cx="3616434" cy="2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dei risultati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F3634E5-878F-4850-9176-3632C71BA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5" y="1820228"/>
          <a:ext cx="9906000" cy="353568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53001773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07905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Autenticità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 garantita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8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Singolarità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Caratteristica della blockchain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3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Anonimato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Caratteristiche di </a:t>
                      </a:r>
                      <a:r>
                        <a:rPr lang="it-IT" sz="26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Monero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Integrità/immutabilità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Garantita grazie agli </a:t>
                      </a:r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hash</a:t>
                      </a:r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dei blocchi, alla </a:t>
                      </a:r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PoW</a:t>
                      </a:r>
                      <a:endParaRPr lang="it-IT" sz="2600" b="0" i="0" u="none" strike="noStrike" kern="1200" baseline="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ed eventualmente alla </a:t>
                      </a:r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notarizzazione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dei risultati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F3634E5-878F-4850-9176-3632C71B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760802"/>
              </p:ext>
            </p:extLst>
          </p:nvPr>
        </p:nvGraphicFramePr>
        <p:xfrm>
          <a:off x="1141415" y="1478570"/>
          <a:ext cx="9906000" cy="47244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53001773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07905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 coercibilità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 garantita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8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Verificabilità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È possibile verificare che il voto sia stato conteggiato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3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Auditabilità</a:t>
                      </a:r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/ </a:t>
                      </a:r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certificabilità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Codice open source o certificabile. È possibile effettuare operazioni di </a:t>
                      </a:r>
                      <a:r>
                        <a:rPr lang="it-IT" sz="2600" b="0" i="0" u="none" strike="noStrike" kern="1200" baseline="0" dirty="0" err="1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notarizzazione</a:t>
                      </a:r>
                      <a:r>
                        <a:rPr lang="it-IT" sz="2600" b="0" i="0" u="none" strike="noStrike" kern="1200" baseline="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su altre blockchain pubbliche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i="0" u="none" strike="noStrike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Il sistema di voto è accessibile da qualsiasi luogo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59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7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dei risultati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8F3634E5-878F-4850-9176-3632C71B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27390"/>
              </p:ext>
            </p:extLst>
          </p:nvPr>
        </p:nvGraphicFramePr>
        <p:xfrm>
          <a:off x="1141415" y="1802448"/>
          <a:ext cx="9906000" cy="313944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53001773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079050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Trasparenza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Caratteristica intrinseca delle blockchain pubbliche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8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Disponibilità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Garantita dall’utilizzo di AWS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3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Accessibilità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Favorita da device personali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Capacità di controllo </a:t>
                      </a:r>
                    </a:p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 ripristino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0" u="none" strike="noStrike" kern="1200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Protocollo rigido e sistema decentralizzato</a:t>
                      </a:r>
                      <a:endParaRPr lang="it-IT" sz="26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PROBLEMATICHE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5019B-8DBD-4089-A06D-95A0D838FFD8}"/>
              </a:ext>
            </a:extLst>
          </p:cNvPr>
          <p:cNvSpPr txBox="1"/>
          <p:nvPr/>
        </p:nvSpPr>
        <p:spPr>
          <a:xfrm>
            <a:off x="1353957" y="1709702"/>
            <a:ext cx="94840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Durante l’analisi dei risultati ottenuti nell’esperimento sono emerse le seguenti considerazioni: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9678E48-C9CD-45F2-905A-8CFCCE19B1DF}"/>
              </a:ext>
            </a:extLst>
          </p:cNvPr>
          <p:cNvSpPr/>
          <p:nvPr/>
        </p:nvSpPr>
        <p:spPr>
          <a:xfrm>
            <a:off x="6956043" y="4971875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9" name="Elemento grafico 8" descr="Scudo con croce">
            <a:extLst>
              <a:ext uri="{FF2B5EF4-FFF2-40B4-BE49-F238E27FC236}">
                <a16:creationId xmlns:a16="http://schemas.microsoft.com/office/drawing/2014/main" id="{BA6EC9B7-B836-4058-BBA2-B79CB8093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241" y="5122073"/>
            <a:ext cx="914400" cy="91440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1894C79D-A7B1-4D33-A721-50FBD7074F4B}"/>
              </a:ext>
            </a:extLst>
          </p:cNvPr>
          <p:cNvSpPr/>
          <p:nvPr/>
        </p:nvSpPr>
        <p:spPr>
          <a:xfrm>
            <a:off x="1335670" y="4971875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9D1DE72E-8FF4-42F0-8ACC-0314B4962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868" y="5132395"/>
            <a:ext cx="914400" cy="9144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0E5558E6-1AC4-4104-903D-01E723E6538A}"/>
              </a:ext>
            </a:extLst>
          </p:cNvPr>
          <p:cNvSpPr/>
          <p:nvPr/>
        </p:nvSpPr>
        <p:spPr>
          <a:xfrm>
            <a:off x="6956043" y="3024627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4C99A2D2-5C5B-4E25-87D0-8A94D2F52145}"/>
              </a:ext>
            </a:extLst>
          </p:cNvPr>
          <p:cNvSpPr/>
          <p:nvPr/>
        </p:nvSpPr>
        <p:spPr>
          <a:xfrm>
            <a:off x="1335670" y="3029948"/>
            <a:ext cx="1214797" cy="121479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9" name="Elemento grafico 18" descr="Utente">
            <a:extLst>
              <a:ext uri="{FF2B5EF4-FFF2-40B4-BE49-F238E27FC236}">
                <a16:creationId xmlns:a16="http://schemas.microsoft.com/office/drawing/2014/main" id="{F4C04B0E-FE4A-4533-B141-279069ECD7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6241" y="3128790"/>
            <a:ext cx="914400" cy="914400"/>
          </a:xfrm>
          <a:prstGeom prst="rect">
            <a:avLst/>
          </a:prstGeom>
        </p:spPr>
      </p:pic>
      <p:pic>
        <p:nvPicPr>
          <p:cNvPr id="21" name="Elemento grafico 20" descr="Freccia GIÙ">
            <a:extLst>
              <a:ext uri="{FF2B5EF4-FFF2-40B4-BE49-F238E27FC236}">
                <a16:creationId xmlns:a16="http://schemas.microsoft.com/office/drawing/2014/main" id="{FD2F86D4-8920-44C5-8B68-D25176C58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5403" y="3180146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742BA48-F2F7-46D4-ABBC-4F93D29B2EA5}"/>
              </a:ext>
            </a:extLst>
          </p:cNvPr>
          <p:cNvSpPr txBox="1"/>
          <p:nvPr/>
        </p:nvSpPr>
        <p:spPr>
          <a:xfrm>
            <a:off x="2631746" y="2998694"/>
            <a:ext cx="433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 bassa affluenza può compromettere l’efficacia della ring signature</a:t>
            </a:r>
          </a:p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C2FC2E8-231B-45DD-8C0B-A24FA18BE3BE}"/>
              </a:ext>
            </a:extLst>
          </p:cNvPr>
          <p:cNvSpPr txBox="1"/>
          <p:nvPr/>
        </p:nvSpPr>
        <p:spPr>
          <a:xfrm>
            <a:off x="8344579" y="4971875"/>
            <a:ext cx="2392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Sicurezza del </a:t>
            </a:r>
            <a:r>
              <a:rPr lang="it-IT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wallet</a:t>
            </a:r>
            <a:endParaRPr lang="it-IT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2BCA27F-DD67-414B-93CC-0A6CD993C24D}"/>
              </a:ext>
            </a:extLst>
          </p:cNvPr>
          <p:cNvSpPr txBox="1"/>
          <p:nvPr/>
        </p:nvSpPr>
        <p:spPr>
          <a:xfrm>
            <a:off x="8309857" y="3024627"/>
            <a:ext cx="3065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Mancanza di un sistema di</a:t>
            </a:r>
          </a:p>
          <a:p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identità digitale</a:t>
            </a:r>
          </a:p>
          <a:p>
            <a:endParaRPr lang="it-IT" sz="2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3365BC-79F6-4EDD-BB89-1206815A5CA2}"/>
              </a:ext>
            </a:extLst>
          </p:cNvPr>
          <p:cNvSpPr txBox="1"/>
          <p:nvPr/>
        </p:nvSpPr>
        <p:spPr>
          <a:xfrm>
            <a:off x="2713025" y="4971875"/>
            <a:ext cx="3799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problema della coercizione non viene risolto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0849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86D5-E052-4D84-9C6B-94E20785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81222"/>
            <a:ext cx="9905999" cy="35699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modifiche apportate alla blockchain di </a:t>
            </a:r>
            <a:r>
              <a:rPr lang="it-IT" sz="2800" b="0" i="0" u="none" strike="noStrike" baseline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2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hanno permesso la creazione di un protocollo di voto che garantisca le proprietà di sicurezza, integrità e disponibilità.</a:t>
            </a:r>
          </a:p>
          <a:p>
            <a:pPr marL="0" indent="0" algn="l">
              <a:buNone/>
            </a:pPr>
            <a:endParaRPr lang="it-IT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it-IT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protocollo risulta essere un buon punto di partenza per la costruzione di un sistema di voto da remoto sicuro e affidabile.</a:t>
            </a:r>
          </a:p>
          <a:p>
            <a:pPr marL="0" indent="0" algn="l">
              <a:buNone/>
            </a:pPr>
            <a:endParaRPr lang="it-IT" sz="26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it-IT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it-IT" sz="26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it-IT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it-IT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5019B-8DBD-4089-A06D-95A0D838FFD8}"/>
              </a:ext>
            </a:extLst>
          </p:cNvPr>
          <p:cNvSpPr txBox="1"/>
          <p:nvPr/>
        </p:nvSpPr>
        <p:spPr>
          <a:xfrm>
            <a:off x="1253172" y="1606840"/>
            <a:ext cx="10016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9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7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4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02BDA34-705D-406C-84A0-9BF569C4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31633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Sviluppi</a:t>
            </a:r>
            <a:r>
              <a:rPr lang="en-US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futuri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0" name="CasellaDiTesto 37">
            <a:extLst>
              <a:ext uri="{FF2B5EF4-FFF2-40B4-BE49-F238E27FC236}">
                <a16:creationId xmlns:a16="http://schemas.microsoft.com/office/drawing/2014/main" id="{AD4BDC55-DE5E-4231-BA9A-8E2C78185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834890"/>
              </p:ext>
            </p:extLst>
          </p:nvPr>
        </p:nvGraphicFramePr>
        <p:xfrm>
          <a:off x="1103312" y="1420813"/>
          <a:ext cx="9906000" cy="441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167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9344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BLOCKCHAIN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180F086-518C-47EF-985C-1D7DB7D60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r="213"/>
          <a:stretch/>
        </p:blipFill>
        <p:spPr>
          <a:xfrm>
            <a:off x="1636366" y="3686660"/>
            <a:ext cx="8514108" cy="221697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310B77-0FFD-4AEF-95CB-9BF2518E89ED}"/>
              </a:ext>
            </a:extLst>
          </p:cNvPr>
          <p:cNvSpPr txBox="1"/>
          <p:nvPr/>
        </p:nvSpPr>
        <p:spPr>
          <a:xfrm>
            <a:off x="1636366" y="1478570"/>
            <a:ext cx="89160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blockchain è un insieme di protocolli e tecnologie che, tramite l’utilizzo di un algoritmo di consenso, permette la creazione di un registro distribuito, trasparente, immutabile e sicuro in un sistema distribuito.</a:t>
            </a:r>
          </a:p>
        </p:txBody>
      </p:sp>
    </p:spTree>
    <p:extLst>
      <p:ext uri="{BB962C8B-B14F-4D97-AF65-F5344CB8AC3E}">
        <p14:creationId xmlns:p14="http://schemas.microsoft.com/office/powerpoint/2010/main" val="20381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Dimostrazione zero knowledge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310B77-0FFD-4AEF-95CB-9BF2518E89ED}"/>
              </a:ext>
            </a:extLst>
          </p:cNvPr>
          <p:cNvSpPr txBox="1"/>
          <p:nvPr/>
        </p:nvSpPr>
        <p:spPr>
          <a:xfrm>
            <a:off x="1514446" y="1710643"/>
            <a:ext cx="445963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Una dimostrazione zero knowledge è un protocollo attraverso il quale un </a:t>
            </a: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prover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può convincere un </a:t>
            </a: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verifier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di conoscere un valore segreto x, senza rivelare alcuna informazione riguardo al segreto, ad eccezione della semplice affermazione.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AB0EDD2-5D01-4419-973D-5761EFF34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2186556"/>
            <a:ext cx="4323648" cy="3541712"/>
          </a:xfrm>
        </p:spPr>
      </p:pic>
    </p:spTree>
    <p:extLst>
      <p:ext uri="{BB962C8B-B14F-4D97-AF65-F5344CB8AC3E}">
        <p14:creationId xmlns:p14="http://schemas.microsoft.com/office/powerpoint/2010/main" val="20356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vs </a:t>
            </a:r>
            <a:r>
              <a:rPr lang="it-IT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zcash</a:t>
            </a:r>
            <a:endParaRPr lang="it-IT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86D5-E052-4D84-9C6B-94E20785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660898"/>
            <a:ext cx="9905999" cy="28956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Protocollo ben definito ed in continua evoluzione</a:t>
            </a:r>
          </a:p>
          <a:p>
            <a:pPr>
              <a:lnSpc>
                <a:spcPct val="150000"/>
              </a:lnSpc>
            </a:pP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Più facilmente adattabile ad un sistema di voto</a:t>
            </a:r>
          </a:p>
          <a:p>
            <a:pPr>
              <a:lnSpc>
                <a:spcPct val="150000"/>
              </a:lnSpc>
            </a:pP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Dimostrazione zero knowledge che non richiede alcun </a:t>
            </a:r>
            <a:r>
              <a:rPr lang="it-IT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trusted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setup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3506AB-7EE0-475C-9F75-280763E9028A}"/>
              </a:ext>
            </a:extLst>
          </p:cNvPr>
          <p:cNvSpPr txBox="1"/>
          <p:nvPr/>
        </p:nvSpPr>
        <p:spPr>
          <a:xfrm>
            <a:off x="1141414" y="1419707"/>
            <a:ext cx="9582150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Monero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e </a:t>
            </a: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Zcash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sono due blockchain particolarmente attente all’anonimato. Si è scelto </a:t>
            </a: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Monero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it-IT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poichè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272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7A7E86D5-E052-4D84-9C6B-94E207856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66824"/>
                <a:ext cx="9905999" cy="55911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Esistono 4 differenti tipi di chiavi: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private </a:t>
                </a:r>
                <a:r>
                  <a:rPr lang="it-IT" sz="2800" b="0" i="0" dirty="0" err="1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view</a:t>
                </a:r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key(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it-IT" sz="2800" b="0" i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): utilizzata per verificare il saldo di un </a:t>
                </a:r>
                <a:r>
                  <a:rPr lang="it-IT" sz="2800" b="0" i="0" dirty="0" err="1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wallet</a:t>
                </a:r>
                <a:endParaRPr lang="it-IT" sz="2800" b="0" i="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public</a:t>
                </a:r>
                <a:r>
                  <a:rPr lang="it-IT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it-IT" sz="2800" b="0" i="0" dirty="0" err="1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view</a:t>
                </a:r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key(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solidFill>
                              <a:srgbClr val="92D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solidFill>
                              <a:srgbClr val="92D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800" b="0" i="1" smtClean="0">
                            <a:solidFill>
                              <a:srgbClr val="92D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): utilizzata per creare nuovi indirizzi</a:t>
                </a:r>
              </a:p>
              <a:p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private </a:t>
                </a:r>
                <a:r>
                  <a:rPr lang="it-IT" sz="2800" b="0" i="0" dirty="0" err="1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spend</a:t>
                </a:r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key(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it-IT" sz="2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): utilizzata per firmare le transazioni</a:t>
                </a:r>
              </a:p>
              <a:p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public </a:t>
                </a:r>
                <a:r>
                  <a:rPr lang="it-IT" sz="2800" b="0" i="0" dirty="0" err="1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spend</a:t>
                </a:r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 key(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28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2800" b="0" i="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</a:rPr>
                  <a:t>): utilizzata per verificare la firma delle transazioni</a:t>
                </a:r>
                <a:endParaRPr lang="it-IT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it-IT" sz="3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it-IT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𝑑𝑜𝑣𝑒</m:t>
                    </m:r>
                    <m:r>
                      <a:rPr lang="it-IT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3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it-IT" sz="3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it-IT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3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it-IT" sz="3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it-IT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sz="3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it-IT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it-IT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it-IT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it-IT" sz="3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7A7E86D5-E052-4D84-9C6B-94E207856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66824"/>
                <a:ext cx="9905999" cy="5591176"/>
              </a:xfrm>
              <a:blipFill>
                <a:blip r:embed="rId2"/>
                <a:stretch>
                  <a:fillRect l="-14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8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Transazione </a:t>
            </a:r>
            <a:r>
              <a:rPr lang="it-IT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endParaRPr lang="it-IT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85CBC49-86C0-4370-8DD2-FD5255BA83BF}"/>
              </a:ext>
            </a:extLst>
          </p:cNvPr>
          <p:cNvSpPr txBox="1"/>
          <p:nvPr/>
        </p:nvSpPr>
        <p:spPr>
          <a:xfrm>
            <a:off x="3543300" y="6153150"/>
            <a:ext cx="1943100" cy="40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D2B9127-B1DD-4966-AF27-BEDCB9476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1" y="1306180"/>
            <a:ext cx="9343889" cy="5255938"/>
          </a:xfrm>
        </p:spPr>
      </p:pic>
    </p:spTree>
    <p:extLst>
      <p:ext uri="{BB962C8B-B14F-4D97-AF65-F5344CB8AC3E}">
        <p14:creationId xmlns:p14="http://schemas.microsoft.com/office/powerpoint/2010/main" val="118066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8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Monero</a:t>
            </a:r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ring signature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1D9242-8BCF-479F-9A6E-6EB21C6A7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07" y="3279153"/>
            <a:ext cx="7931558" cy="250837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3F1B19-B863-4080-8AAD-FE0758B49C9E}"/>
              </a:ext>
            </a:extLst>
          </p:cNvPr>
          <p:cNvSpPr txBox="1"/>
          <p:nvPr/>
        </p:nvSpPr>
        <p:spPr>
          <a:xfrm>
            <a:off x="1314586" y="1544489"/>
            <a:ext cx="9562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 ring signature nasconde il mittente di una transazione inserendo nella firma un insieme di chiavi pubbliche scelte in maniera pseudo-casuale.</a:t>
            </a:r>
          </a:p>
        </p:txBody>
      </p:sp>
    </p:spTree>
    <p:extLst>
      <p:ext uri="{BB962C8B-B14F-4D97-AF65-F5344CB8AC3E}">
        <p14:creationId xmlns:p14="http://schemas.microsoft.com/office/powerpoint/2010/main" val="243140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>
                <a:tint val="98000"/>
                <a:hueMod val="94000"/>
                <a:satMod val="148000"/>
                <a:lumMod val="150000"/>
                <a:alpha val="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  <a:alpha val="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FAF67-4BB8-454C-B895-992F440E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SISTEMA DI VOTO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86D5-E052-4D84-9C6B-94E20785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172" y="2627663"/>
            <a:ext cx="9905999" cy="3569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Amministratore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la persona che si occupa di gestire le elezioni</a:t>
            </a:r>
          </a:p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Elettori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coloro che hanno il diritto di partecipare all’elezione</a:t>
            </a:r>
          </a:p>
          <a:p>
            <a:pPr>
              <a:lnSpc>
                <a:spcPct val="150000"/>
              </a:lnSpc>
            </a:pPr>
            <a:r>
              <a:rPr lang="it-IT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Candidati</a:t>
            </a:r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ovvero le scelte esprimibili nella votazione</a:t>
            </a:r>
          </a:p>
          <a:p>
            <a:endParaRPr lang="it-IT" sz="26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5019B-8DBD-4089-A06D-95A0D838FFD8}"/>
              </a:ext>
            </a:extLst>
          </p:cNvPr>
          <p:cNvSpPr txBox="1"/>
          <p:nvPr/>
        </p:nvSpPr>
        <p:spPr>
          <a:xfrm>
            <a:off x="1198086" y="1806895"/>
            <a:ext cx="10016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Nel sistema di voto sono presenti diversi attori:</a:t>
            </a:r>
          </a:p>
        </p:txBody>
      </p:sp>
    </p:spTree>
    <p:extLst>
      <p:ext uri="{BB962C8B-B14F-4D97-AF65-F5344CB8AC3E}">
        <p14:creationId xmlns:p14="http://schemas.microsoft.com/office/powerpoint/2010/main" val="320823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680</Words>
  <Application>Microsoft Office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Tw Cen MT</vt:lpstr>
      <vt:lpstr>Verdana</vt:lpstr>
      <vt:lpstr>Circuito</vt:lpstr>
      <vt:lpstr>Analisi e implementazione di protocolli di voto elettronico su blockchain con dimostrazioni  zero-knowledge</vt:lpstr>
      <vt:lpstr>introduzione</vt:lpstr>
      <vt:lpstr>BLOCKCHAIN</vt:lpstr>
      <vt:lpstr>Dimostrazione zero knowledge</vt:lpstr>
      <vt:lpstr>Monero vs zcash</vt:lpstr>
      <vt:lpstr>MONERO</vt:lpstr>
      <vt:lpstr>Transazione monero</vt:lpstr>
      <vt:lpstr>Monero – ring signature</vt:lpstr>
      <vt:lpstr>SISTEMA DI VOTO</vt:lpstr>
      <vt:lpstr>IMPLEMENTAZIONE</vt:lpstr>
      <vt:lpstr>IMPLEMENTAZIONE</vt:lpstr>
      <vt:lpstr>LIMITAZIONE DEL TOKEN</vt:lpstr>
      <vt:lpstr>Controllo della composizione della ring signature</vt:lpstr>
      <vt:lpstr>ARCHITETTURA DEL SISTEMA</vt:lpstr>
      <vt:lpstr>Sistema di voto </vt:lpstr>
      <vt:lpstr>Sistema di voto </vt:lpstr>
      <vt:lpstr>Sistema di voto </vt:lpstr>
      <vt:lpstr>Sistema di voto </vt:lpstr>
      <vt:lpstr>Sistema di voto </vt:lpstr>
      <vt:lpstr>Analisi dei risultati</vt:lpstr>
      <vt:lpstr>Analisi dei risultati</vt:lpstr>
      <vt:lpstr>Analisi dei risultati</vt:lpstr>
      <vt:lpstr>PROBLEMATICHE</vt:lpstr>
      <vt:lpstr>CONCLUSIONI</vt:lpstr>
      <vt:lpstr>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IMPLEMENTAZIONE DI UN SISTEMA DI VOTO ELETTRONICO SU BLOCKCHAIN CON DIMOSTRAZIONI ZERO-KNOWLEDGE</dc:title>
  <dc:creator>l.virgilio1@campus.unimib.it</dc:creator>
  <cp:lastModifiedBy>l.virgilio1@campus.unimib.it</cp:lastModifiedBy>
  <cp:revision>33</cp:revision>
  <dcterms:created xsi:type="dcterms:W3CDTF">2020-10-20T15:34:49Z</dcterms:created>
  <dcterms:modified xsi:type="dcterms:W3CDTF">2020-10-29T09:30:00Z</dcterms:modified>
</cp:coreProperties>
</file>