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4" r:id="rId5"/>
    <p:sldId id="263" r:id="rId6"/>
    <p:sldId id="265" r:id="rId7"/>
    <p:sldId id="266" r:id="rId8"/>
    <p:sldId id="267" r:id="rId9"/>
    <p:sldId id="261" r:id="rId10"/>
    <p:sldId id="268" r:id="rId11"/>
    <p:sldId id="260" r:id="rId12"/>
    <p:sldId id="271" r:id="rId13"/>
    <p:sldId id="269" r:id="rId14"/>
    <p:sldId id="273" r:id="rId15"/>
    <p:sldId id="272" r:id="rId16"/>
    <p:sldId id="270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0353" autoAdjust="0"/>
  </p:normalViewPr>
  <p:slideViewPr>
    <p:cSldViewPr snapToGrid="0">
      <p:cViewPr varScale="1">
        <p:scale>
          <a:sx n="68" d="100"/>
          <a:sy n="68" d="100"/>
        </p:scale>
        <p:origin x="19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EE2F-7500-43AA-83A7-FBB5DEA319B4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10EFB-673A-4B79-AE17-77DE68EAF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5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https://unsplash.com/photos/flat-ray-photography-of-book-pencil-camera-and-with-lens-3OiYMgDKJ6k?utm_content=creditShareLink&amp;utm_medium=referral&amp;utm_source=unsplash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4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https://unsplash.com/photos/woman-sitting-on-bed-with-flying-books-yHG6llFLjS0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4. </a:t>
            </a:r>
            <a:r>
              <a:rPr lang="zh-TW" altLang="en-US" b="1" dirty="0"/>
              <a:t>結果</a:t>
            </a:r>
            <a:endParaRPr lang="zh-TW" altLang="en-US" dirty="0"/>
          </a:p>
          <a:p>
            <a:r>
              <a:rPr lang="zh-TW" altLang="en-US" dirty="0"/>
              <a:t>焦慮成為了我最大的敵人，讓我逐漸迷失在學習的疲憊和壓力之中。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https://unsplash.com/photos/man-sitting-on-chair-holding-and-surrounded-by-people-YtYNavix3pw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zh-TW" altLang="en-US" dirty="0"/>
          </a:p>
          <a:p>
            <a:r>
              <a:rPr lang="en-US" altLang="zh-TW" b="1" dirty="0"/>
              <a:t>5. </a:t>
            </a:r>
            <a:r>
              <a:rPr lang="zh-TW" altLang="en-US" b="1" dirty="0"/>
              <a:t>意外</a:t>
            </a:r>
            <a:endParaRPr lang="zh-TW" altLang="en-US" dirty="0"/>
          </a:p>
          <a:p>
            <a:r>
              <a:rPr lang="zh-TW" altLang="en-US" dirty="0"/>
              <a:t>某天，班導看我心情不好，提醒我：“你需要管理壓力，而不是一味努力。”這讓我明白，過度焦慮才是我成績停滯的原因。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99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https://unsplash.com/photos/man-standing-near-seashore-C_Gx8auKVVA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zh-TW" altLang="en-US" dirty="0"/>
          </a:p>
          <a:p>
            <a:r>
              <a:rPr lang="en-US" altLang="zh-TW" b="1" dirty="0"/>
              <a:t>5. </a:t>
            </a:r>
            <a:r>
              <a:rPr lang="zh-TW" altLang="en-US" b="1" dirty="0"/>
              <a:t>意外</a:t>
            </a:r>
            <a:endParaRPr lang="zh-TW" altLang="en-US" dirty="0"/>
          </a:p>
          <a:p>
            <a:r>
              <a:rPr lang="zh-TW" altLang="en-US" dirty="0"/>
              <a:t>這讓我明白，過度焦慮才是我成績停滯的原因。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https://unsplash.com/photos/flat-lay-photography-of-turned-on-silver-ipad-beside-apple-pencil-94Ld_MtIUf0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6. </a:t>
            </a:r>
            <a:r>
              <a:rPr lang="zh-TW" altLang="en-US" b="1" dirty="0"/>
              <a:t>轉彎</a:t>
            </a:r>
            <a:endParaRPr lang="zh-TW" altLang="en-US" dirty="0"/>
          </a:p>
          <a:p>
            <a:r>
              <a:rPr lang="zh-TW" altLang="en-US" dirty="0"/>
              <a:t>我開始調整學習計畫，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933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https://unsplash.com/photos/woman-in-black-tank-top-and-black-pants-sitting-on-green-grass-field-during-daytime-rOn57CBgyMo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6. </a:t>
            </a:r>
            <a:r>
              <a:rPr lang="zh-TW" altLang="en-US" b="1" dirty="0"/>
              <a:t>轉彎</a:t>
            </a:r>
            <a:endParaRPr lang="en-US" altLang="zh-TW" b="1" dirty="0"/>
          </a:p>
          <a:p>
            <a:endParaRPr lang="zh-TW" altLang="en-US" dirty="0"/>
          </a:p>
          <a:p>
            <a:r>
              <a:rPr lang="zh-TW" altLang="en-US" dirty="0"/>
              <a:t>加入放鬆的時間，並學習冥想來舒緩壓力。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505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https://unsplash.com/photos/person-writing-on-white-paper-YnRNdB-XTME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6. </a:t>
            </a:r>
            <a:r>
              <a:rPr lang="zh-TW" altLang="en-US" b="1" dirty="0"/>
              <a:t>轉彎</a:t>
            </a:r>
            <a:endParaRPr lang="en-US" altLang="zh-TW" b="1" dirty="0"/>
          </a:p>
          <a:p>
            <a:endParaRPr lang="zh-TW" altLang="en-US" dirty="0"/>
          </a:p>
          <a:p>
            <a:r>
              <a:rPr lang="zh-TW" altLang="en-US" dirty="0"/>
              <a:t>不再一味追求長時間學習，而是專注於高效學習。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https://unsplash.com/photos/person-writing-on-white-paper-qDgTQOYk6B8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7. </a:t>
            </a:r>
            <a:r>
              <a:rPr lang="zh-TW" altLang="en-US" b="1" dirty="0"/>
              <a:t>結局</a:t>
            </a:r>
            <a:endParaRPr lang="zh-TW" altLang="en-US" dirty="0"/>
          </a:p>
          <a:p>
            <a:r>
              <a:rPr lang="zh-TW" altLang="en-US" dirty="0"/>
              <a:t>統測當天，我的心情比預期更加輕鬆。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765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https://unsplash.com/photos/a-man-standing-on-top-of-a-dirt-road-SKLf_HodQ9c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7. </a:t>
            </a:r>
            <a:r>
              <a:rPr lang="zh-TW" altLang="en-US" b="1" dirty="0"/>
              <a:t>結局</a:t>
            </a:r>
            <a:endParaRPr lang="zh-TW" altLang="en-US" dirty="0"/>
          </a:p>
          <a:p>
            <a:r>
              <a:rPr lang="zh-TW" altLang="en-US" dirty="0"/>
              <a:t>儘管結果未揭曉，但我已經學會了在壓力下成長，不再只為成績而焦慮，而是享受成長過程。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51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https://unsplash.com/photos/man-in-black-long-sleeve-shirt-sitting-at-the-table-ip9nBZPnqX8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我是高中三年級學生，面對即將到來的統測，壓力巨大。統測不僅關乎我是否能進入夢想中的資訊工程系，還承載著家人的期望。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01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https://unsplash.com/photos/gray-concrete-building-under-blue-sky-during-daytime-k60YOEjB75k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1. </a:t>
            </a:r>
            <a:r>
              <a:rPr lang="zh-TW" altLang="en-US" b="1" dirty="0"/>
              <a:t>目標</a:t>
            </a:r>
            <a:endParaRPr lang="zh-TW" altLang="en-US" dirty="0"/>
          </a:p>
          <a:p>
            <a:r>
              <a:rPr lang="zh-TW" altLang="en-US" dirty="0"/>
              <a:t>我的目標是考上理想的大學，統測是實現這個夢想的關鍵。我希望能通過考試，證明自己的努力與實力。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22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https://unsplash.com/photos/person-writing-on-brown-wooden-table-near-white-ceramic-mug-s9CC2SKySJM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1. </a:t>
            </a:r>
            <a:r>
              <a:rPr lang="zh-TW" altLang="en-US" b="1" dirty="0"/>
              <a:t>目標</a:t>
            </a:r>
            <a:endParaRPr lang="zh-TW" altLang="en-US" dirty="0"/>
          </a:p>
          <a:p>
            <a:r>
              <a:rPr lang="zh-TW" altLang="en-US" dirty="0"/>
              <a:t>我希望能通過考試，證明自己的努力與實力。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07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https://unsplash.com/photos/a-man-holds-his-head-while-sitting-on-a-sofa-BuNWp1bL0nc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2. </a:t>
            </a:r>
            <a:r>
              <a:rPr lang="zh-TW" altLang="en-US" b="1" dirty="0"/>
              <a:t>阻礙</a:t>
            </a:r>
            <a:endParaRPr lang="zh-TW" altLang="en-US" dirty="0"/>
          </a:p>
          <a:p>
            <a:r>
              <a:rPr lang="zh-TW" altLang="en-US" dirty="0"/>
              <a:t>然而，統測的壓力讓我無法集中精神。數學題目越來越難，英文閱讀也經常看不懂。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04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https://unsplash.com/photos/pink-arrow-neon-sign-26h317_UMYM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2. </a:t>
            </a:r>
            <a:r>
              <a:rPr lang="zh-TW" altLang="en-US" b="1" dirty="0"/>
              <a:t>阻礙</a:t>
            </a:r>
            <a:endParaRPr lang="zh-TW" altLang="en-US" dirty="0"/>
          </a:p>
          <a:p>
            <a:r>
              <a:rPr lang="zh-TW" altLang="en-US" dirty="0"/>
              <a:t>每次模擬考，成績都沒有進步，讓我開始懷疑自己的能力，焦慮不斷加劇。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04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https://unsplash.com/photos/flat-lay-photography-of-woman-sitting-on-brown-wooden-parquet-flooring-surrounded-by-books-Mmi_sUHNazo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3. </a:t>
            </a:r>
            <a:r>
              <a:rPr lang="zh-TW" altLang="en-US" b="1" dirty="0"/>
              <a:t>努力</a:t>
            </a:r>
            <a:endParaRPr lang="zh-TW" altLang="en-US" dirty="0"/>
          </a:p>
          <a:p>
            <a:r>
              <a:rPr lang="zh-TW" altLang="en-US" dirty="0"/>
              <a:t>儘管如此，我仍然拼命努力。每天早起讀書、課後練習，晚上熬夜解題。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5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https://unsplash.com/photos/a-woman-holds-her-hands-over-her-face-i-ePv9Dxg7U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3. </a:t>
            </a:r>
            <a:r>
              <a:rPr lang="zh-TW" altLang="en-US" b="1" dirty="0"/>
              <a:t>努力</a:t>
            </a:r>
            <a:endParaRPr lang="en-US" altLang="zh-TW" dirty="0"/>
          </a:p>
          <a:p>
            <a:r>
              <a:rPr lang="zh-TW" altLang="en-US" dirty="0"/>
              <a:t>我相信只要努力不懈，成績就會提升，但結果卻與期待相反，停滯不前。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9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https://unsplash.com/photos/a-man-sitting-on-a-bench-with-a-black-hat-and-headphones-on-iYewajmKHjE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阻礙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努力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轉彎 →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結局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4. </a:t>
            </a:r>
            <a:r>
              <a:rPr lang="zh-TW" altLang="en-US" b="1" dirty="0"/>
              <a:t>結果</a:t>
            </a:r>
            <a:endParaRPr lang="zh-TW" altLang="en-US" dirty="0"/>
          </a:p>
          <a:p>
            <a:r>
              <a:rPr lang="zh-TW" altLang="en-US" dirty="0"/>
              <a:t>模擬考一次次打擊我的信心，我感覺離目標越來越遠。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0EFB-673A-4B79-AE17-77DE68EAF1C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00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FAAFEB1-07C3-4FC9-B642-D3232BECDA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9B65B030-30D1-4BD4-A424-FC07096D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zh-TW" altLang="en-US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校園故事</a:t>
            </a:r>
            <a:br>
              <a:rPr lang="en-US" altLang="zh-TW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</a:br>
            <a:r>
              <a:rPr lang="en-US" altLang="zh-TW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Animaze</a:t>
            </a:r>
            <a:r>
              <a:rPr lang="en-US" altLang="zh-TW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)</a:t>
            </a:r>
            <a:endParaRPr lang="zh-TW" altLang="en-US" b="1" dirty="0">
              <a:solidFill>
                <a:schemeClr val="bg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E16B544-8DDC-4E91-A354-18A70D8FD0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0359FC-4A01-49B4-9483-6B92222F43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27DBBC99-A459-4C3E-BE7C-9CA50CF32B09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000" b="1">
                <a:latin typeface="UD Digi Kyokasho NK-B" panose="02020700000000000000" pitchFamily="18" charset="-128"/>
                <a:ea typeface="UD Digi Kyokasho NK-B" panose="02020700000000000000" pitchFamily="18" charset="-128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5. </a:t>
            </a:r>
            <a:r>
              <a:rPr lang="zh-TW" altLang="en-US" dirty="0">
                <a:solidFill>
                  <a:schemeClr val="accent2"/>
                </a:solidFill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931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A43FBF-DD7F-4393-964A-C700D61D8D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22301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2173EB-EC0E-4C7C-A815-FF3F24F9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ED5B3361-E4E2-4D32-8945-D9F4B92AF5A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b="1" dirty="0">
                <a:solidFill>
                  <a:schemeClr val="accent2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6. </a:t>
            </a:r>
            <a:r>
              <a:rPr lang="zh-TW" altLang="en-US" b="1" dirty="0">
                <a:solidFill>
                  <a:schemeClr val="accent2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2983906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458061-8380-4F2D-8D79-FBFDD65351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7852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28BA37-6A58-4F86-833E-F99AF28A6C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581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FCABD1-80C7-4D5E-B215-F42D7E07BB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E7ACCAC3-AEF2-4A9E-90E3-44D3F11C396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b="1" dirty="0">
                <a:solidFill>
                  <a:schemeClr val="accent2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7. </a:t>
            </a:r>
            <a:r>
              <a:rPr lang="zh-TW" altLang="en-US" b="1" dirty="0">
                <a:solidFill>
                  <a:schemeClr val="accent2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296963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3C9B2E-8C16-4F3A-9CC2-DE5A48C2F00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0153"/>
            <a:ext cx="12192000" cy="105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4E6BBDD-DA47-4D15-B1B6-401737155B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0665"/>
            <a:ext cx="12192000" cy="101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7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4B1E7EF-60FB-43E3-A0BD-62305F1473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474"/>
            <a:ext cx="12192000" cy="6956474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FB072038-AC41-4C5F-BB94-623DB40A8148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b="1" dirty="0">
                <a:solidFill>
                  <a:schemeClr val="accent2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1. </a:t>
            </a:r>
            <a:r>
              <a:rPr lang="zh-TW" altLang="en-US" b="1" dirty="0">
                <a:solidFill>
                  <a:schemeClr val="accent2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目標 </a:t>
            </a:r>
          </a:p>
        </p:txBody>
      </p:sp>
    </p:spTree>
    <p:extLst>
      <p:ext uri="{BB962C8B-B14F-4D97-AF65-F5344CB8AC3E}">
        <p14:creationId xmlns:p14="http://schemas.microsoft.com/office/powerpoint/2010/main" val="151554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7C46D5-86ED-4B00-9357-B650F794B3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53D53B-4C6B-4446-B477-721DB35FD3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393E556-E99A-42A8-8665-E5BA3111995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000" b="1">
                <a:latin typeface="UD Digi Kyokasho NK-B" panose="02020700000000000000" pitchFamily="18" charset="-128"/>
                <a:ea typeface="UD Digi Kyokasho NK-B" panose="02020700000000000000" pitchFamily="18" charset="-128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2. </a:t>
            </a:r>
            <a:r>
              <a:rPr lang="zh-TW" altLang="en-US" dirty="0">
                <a:solidFill>
                  <a:schemeClr val="accent2"/>
                </a:solidFill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399568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23BD3B2-6013-4C15-BF81-B01645DCDC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8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936042E-52BF-42DB-94D5-B14C0C0DF4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1507"/>
            <a:ext cx="12192000" cy="12759396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382F2AC4-BE08-470E-9A48-FB80C464BE7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000" b="1">
                <a:latin typeface="UD Digi Kyokasho NK-B" panose="02020700000000000000" pitchFamily="18" charset="-128"/>
                <a:ea typeface="UD Digi Kyokasho NK-B" panose="02020700000000000000" pitchFamily="18" charset="-128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3. </a:t>
            </a:r>
            <a:r>
              <a:rPr lang="zh-TW" altLang="en-US" dirty="0">
                <a:solidFill>
                  <a:schemeClr val="accent2"/>
                </a:solidFill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268675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EAF4A0D-C828-4F6F-B981-ECBF6CC5A2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8467"/>
            <a:ext cx="12192000" cy="121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39C784-94FD-4F5B-BDAB-2FE60437E0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28E8A11E-19B9-43C1-9222-3BEE992AAA4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TW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000" b="1">
                <a:latin typeface="UD Digi Kyokasho NK-B" panose="02020700000000000000" pitchFamily="18" charset="-128"/>
                <a:ea typeface="UD Digi Kyokasho NK-B" panose="02020700000000000000" pitchFamily="18" charset="-128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2"/>
                </a:solidFill>
              </a:rPr>
              <a:t>4. </a:t>
            </a:r>
            <a:r>
              <a:rPr lang="zh-TW" altLang="en-US" dirty="0">
                <a:solidFill>
                  <a:schemeClr val="accent2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1881962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1050</Words>
  <Application>Microsoft Office PowerPoint</Application>
  <PresentationFormat>寬螢幕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UD Digi Kyokasho NK-B</vt:lpstr>
      <vt:lpstr>Arial</vt:lpstr>
      <vt:lpstr>Calibri</vt:lpstr>
      <vt:lpstr>Calibri Light</vt:lpstr>
      <vt:lpstr>Office 佈景主題</vt:lpstr>
      <vt:lpstr>校園故事 (Animaze)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冠呈</cp:lastModifiedBy>
  <cp:revision>21</cp:revision>
  <dcterms:created xsi:type="dcterms:W3CDTF">2024-09-16T08:29:48Z</dcterms:created>
  <dcterms:modified xsi:type="dcterms:W3CDTF">2024-10-22T15:17:01Z</dcterms:modified>
</cp:coreProperties>
</file>