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001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B1364-A441-DCC8-B2D4-CD32A2AB2C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A0528F-510E-31E9-3946-E592D48375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BB9B3-0A89-BE20-C4B5-A308EE77B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558-9532-4627-B92D-88FD4AD59F10}" type="datetimeFigureOut">
              <a:rPr lang="en-001" smtClean="0"/>
              <a:t>16/07/2025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A2BD7-69FB-57B6-73EF-32FCDCF34F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2F1196-1B2D-2097-ED20-C32B32C982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3F5B-7A6F-41BF-8835-9466F44780B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4662331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2A987-B099-D0F3-7BBA-3119AFF96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E69A36-F215-F2E6-9857-ED51956980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362C55-3992-22E7-8CE0-7DAFE2B30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558-9532-4627-B92D-88FD4AD59F10}" type="datetimeFigureOut">
              <a:rPr lang="en-001" smtClean="0"/>
              <a:t>16/07/2025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802F15-DFED-56A2-5424-C1CA6C00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5D1716-1F59-84F4-16DE-992DE7A54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3F5B-7A6F-41BF-8835-9466F44780B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251451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49D02A-14D3-06B1-3064-2C1E28D876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A177AF-6C7B-7890-979B-626F06B7CB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647AD-F8E6-8FEB-1935-9DF394674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558-9532-4627-B92D-88FD4AD59F10}" type="datetimeFigureOut">
              <a:rPr lang="en-001" smtClean="0"/>
              <a:t>16/07/2025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BE0402-10FF-9655-E4D2-1DDDE84F3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44B31-4C20-6C0A-5F52-C514BD43D3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3F5B-7A6F-41BF-8835-9466F44780B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7653206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940F8-891C-E2FA-DBD1-81EF6CAD47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400A3F-E83B-226A-44F3-A078243533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05603D-EDCC-E35C-BFE5-7946EF11B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558-9532-4627-B92D-88FD4AD59F10}" type="datetimeFigureOut">
              <a:rPr lang="en-001" smtClean="0"/>
              <a:t>16/07/2025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D134C3-FC1F-F719-71B9-3EB86A93A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0A438E-422C-2C88-6D7C-2164CC598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3F5B-7A6F-41BF-8835-9466F44780B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32691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C82C-2C41-1CB3-E177-53F547B955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9980A1-709C-912B-0283-45940505F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04B5FE-409E-1DC3-DE39-190523EFA4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558-9532-4627-B92D-88FD4AD59F10}" type="datetimeFigureOut">
              <a:rPr lang="en-001" smtClean="0"/>
              <a:t>16/07/2025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077AC5-F1BD-A289-E26A-0F4B3DD8E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C8CBC-DA0C-49B0-F7C4-4EE6E2862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3F5B-7A6F-41BF-8835-9466F44780B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025400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7DFFD-D2B5-1274-0BC8-EE7EF847C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2AB15-E55F-6712-6194-299A27CE3A4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B7B514F-19DE-E6EA-A2D7-5D17A657DB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26F34D-E828-75BF-7AB0-8BB5C7A3AD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558-9532-4627-B92D-88FD4AD59F10}" type="datetimeFigureOut">
              <a:rPr lang="en-001" smtClean="0"/>
              <a:t>16/07/2025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47D1C6-5572-57C4-118F-001F4636C1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AB8F51-78E6-15B5-C2FE-2E09717FE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3F5B-7A6F-41BF-8835-9466F44780B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044209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4BF3A-EA87-11D6-C3F5-91571622D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17A1DF-1327-BF98-5791-E2A760D85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3E4EB0-09C7-D9E1-0B69-9E7B4A4F6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1926BB-1D04-5222-BF16-C731F13765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869C57-0029-3431-C113-4FF9C6CD02C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CB57BE-3B51-9A70-B6BF-3A389BC3D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558-9532-4627-B92D-88FD4AD59F10}" type="datetimeFigureOut">
              <a:rPr lang="en-001" smtClean="0"/>
              <a:t>16/07/2025</a:t>
            </a:fld>
            <a:endParaRPr lang="en-001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91201F-2A40-5207-1995-1922EABFF7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05CF205-6E61-658B-0915-DD41C9FCA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3F5B-7A6F-41BF-8835-9466F44780B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1850886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290C8-C88E-5A24-480D-80CD9F9DF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266FCB4-398B-C7C5-2578-F47109EFB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558-9532-4627-B92D-88FD4AD59F10}" type="datetimeFigureOut">
              <a:rPr lang="en-001" smtClean="0"/>
              <a:t>16/07/2025</a:t>
            </a:fld>
            <a:endParaRPr lang="en-001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793D87-6B9E-5252-9BE0-A7D8675F8E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948ABD8-EBC0-8121-F411-9CF233E07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3F5B-7A6F-41BF-8835-9466F44780B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827596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8496CA-A64F-DB6A-BF4E-BC047A5998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558-9532-4627-B92D-88FD4AD59F10}" type="datetimeFigureOut">
              <a:rPr lang="en-001" smtClean="0"/>
              <a:t>16/07/2025</a:t>
            </a:fld>
            <a:endParaRPr lang="en-001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93A508-DB2A-279E-BF67-22194AF4E8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34D6B2-02CA-40D3-466F-592880C65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3F5B-7A6F-41BF-8835-9466F44780B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7408705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5AE28-7707-7920-A048-C6909FBA1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ABFDC7-4BE1-8C83-B7E6-2479F009CD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2BBF8-BC95-F659-B00F-CF18903A10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A4069A-4EFB-2A99-9DB3-71FE32DE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558-9532-4627-B92D-88FD4AD59F10}" type="datetimeFigureOut">
              <a:rPr lang="en-001" smtClean="0"/>
              <a:t>16/07/2025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1C7BA-F49E-C347-016C-B0BA770B6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7D7D89-476E-4E66-8830-EBEE124F8C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3F5B-7A6F-41BF-8835-9466F44780B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636278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2A7E-9C2B-2E46-03FE-1402858A29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FF4068-6357-E633-7496-71E045EF8A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001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683C15-390F-67CC-6193-9FC807E255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171AADB-267B-FBEF-6444-6A94FBC5A3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012558-9532-4627-B92D-88FD4AD59F10}" type="datetimeFigureOut">
              <a:rPr lang="en-001" smtClean="0"/>
              <a:t>16/07/2025</a:t>
            </a:fld>
            <a:endParaRPr lang="en-001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ABA93-1516-D657-B2A9-B80329C57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A5F417-9BA9-6437-BF0D-6E2F31C8C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0D3F5B-7A6F-41BF-8835-9466F44780B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26921568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B2D2E4-2353-407C-00D7-210AE481E9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001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2539C2-C859-CD40-D9E8-45047FAB80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001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0CE40-457E-766C-2542-6C3732350A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012558-9532-4627-B92D-88FD4AD59F10}" type="datetimeFigureOut">
              <a:rPr lang="en-001" smtClean="0"/>
              <a:t>16/07/2025</a:t>
            </a:fld>
            <a:endParaRPr lang="en-001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2EB410-BB76-9AD1-EE3E-BA215288F9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001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CBD4CE-C12B-9B8D-7DC3-2810D2BAAAF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0D3F5B-7A6F-41BF-8835-9466F44780BB}" type="slidenum">
              <a:rPr lang="en-001" smtClean="0"/>
              <a:t>‹#›</a:t>
            </a:fld>
            <a:endParaRPr lang="en-001"/>
          </a:p>
        </p:txBody>
      </p:sp>
    </p:spTree>
    <p:extLst>
      <p:ext uri="{BB962C8B-B14F-4D97-AF65-F5344CB8AC3E}">
        <p14:creationId xmlns:p14="http://schemas.microsoft.com/office/powerpoint/2010/main" val="30043153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001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A0F495-375F-F741-8ECB-A3AEC6BE691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Computer Vision Course</a:t>
            </a:r>
            <a:endParaRPr lang="en-00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7D7834-1ED4-F018-EC23-3016142131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Luca Ponti </a:t>
            </a:r>
          </a:p>
          <a:p>
            <a:r>
              <a:rPr lang="en-GB" dirty="0"/>
              <a:t>Computer Engineering for Robotics </a:t>
            </a:r>
          </a:p>
          <a:p>
            <a:r>
              <a:rPr lang="en-GB" dirty="0"/>
              <a:t>Accademic year 2024/2025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26556674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FCD18-E500-B581-A45C-340EFE4A76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Image stitching (1)</a:t>
            </a:r>
            <a:endParaRPr lang="en-001" dirty="0"/>
          </a:p>
        </p:txBody>
      </p:sp>
      <p:pic>
        <p:nvPicPr>
          <p:cNvPr id="5" name="Content Placeholder 4" descr="A building with stairs and grass&#10;&#10;AI-generated content may be incorrect.">
            <a:extLst>
              <a:ext uri="{FF2B5EF4-FFF2-40B4-BE49-F238E27FC236}">
                <a16:creationId xmlns:a16="http://schemas.microsoft.com/office/drawing/2014/main" id="{B8C2BBAB-4454-363C-4226-9198395B4BD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749950"/>
            <a:ext cx="3311705" cy="3017542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3D6CED3-5148-CE1B-1E46-9D0599C16C96}"/>
              </a:ext>
            </a:extLst>
          </p:cNvPr>
          <p:cNvSpPr txBox="1"/>
          <p:nvPr/>
        </p:nvSpPr>
        <p:spPr>
          <a:xfrm>
            <a:off x="5013435" y="1835106"/>
            <a:ext cx="5197366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/>
              <a:t>Absolute difference between normalized matrices, the first computed with the build-in function of MATLAB, the second one computed step by step with the SVD. </a:t>
            </a:r>
          </a:p>
          <a:p>
            <a:endParaRPr lang="en-GB"/>
          </a:p>
          <a:p>
            <a:r>
              <a:rPr lang="en-GB"/>
              <a:t>    0.0000    0.0003    0.1993</a:t>
            </a:r>
          </a:p>
          <a:p>
            <a:r>
              <a:rPr lang="en-GB"/>
              <a:t>    0.0002    0.0028    0.0892</a:t>
            </a:r>
          </a:p>
          <a:p>
            <a:r>
              <a:rPr lang="en-GB"/>
              <a:t>    0.0000    0.0000         0</a:t>
            </a:r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endParaRPr lang="en-GB"/>
          </a:p>
          <a:p>
            <a:r>
              <a:rPr lang="en-GB"/>
              <a:t>There is also the symbolic version to understand step by step every single computation.</a:t>
            </a:r>
            <a:endParaRPr lang="en-001" dirty="0"/>
          </a:p>
        </p:txBody>
      </p:sp>
    </p:spTree>
    <p:extLst>
      <p:ext uri="{BB962C8B-B14F-4D97-AF65-F5344CB8AC3E}">
        <p14:creationId xmlns:p14="http://schemas.microsoft.com/office/powerpoint/2010/main" val="3111171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447A4-C6D7-93DE-82FA-DDA86F8C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Seams remove</a:t>
            </a:r>
            <a:endParaRPr lang="en-00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1E7B131-FB0E-B644-BFC0-29EF2A3646B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5968" y="2267502"/>
            <a:ext cx="7440063" cy="3467584"/>
          </a:xfrm>
        </p:spPr>
      </p:pic>
    </p:spTree>
    <p:extLst>
      <p:ext uri="{BB962C8B-B14F-4D97-AF65-F5344CB8AC3E}">
        <p14:creationId xmlns:p14="http://schemas.microsoft.com/office/powerpoint/2010/main" val="2107300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0164D-0BFE-B5C6-8704-1455398B53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00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9F013-631C-1E12-AA37-E1DA4168EA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blending solution that follows the weighted blending approach</a:t>
            </a:r>
          </a:p>
          <a:p>
            <a:endParaRPr lang="en-GB" dirty="0"/>
          </a:p>
          <a:p>
            <a:endParaRPr lang="en-001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4B3911A-FEB0-5C0E-0BC3-81FC87E445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6766" y="2852768"/>
            <a:ext cx="12069010" cy="3077741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0" tIns="50784" rIns="0" bIns="2539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001" altLang="en-001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001" altLang="en-001" sz="9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Proper Coordinate System Handling</a:t>
            </a: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: Creates a unified output coordinate system that can contain both images after warping.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001" altLang="en-001" sz="9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Distance-Based Weighted Blending</a:t>
            </a: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: Implements the formula </a:t>
            </a:r>
            <a:r>
              <a:rPr kumimoji="0" lang="en-001" altLang="en-001" sz="900" b="0" i="0" u="none" strike="noStrike" cap="none" normalizeH="0" baseline="0" dirty="0" err="1">
                <a:ln>
                  <a:noFill/>
                </a:ln>
                <a:effectLst/>
                <a:latin typeface="var(--monaco-monospace-font)"/>
              </a:rPr>
              <a:t>I_blend</a:t>
            </a: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var(--monaco-monospace-font)"/>
              </a:rPr>
              <a:t> = (w1*I1 + w2*I2)/(w1 + w2)</a:t>
            </a: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where: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var(--monaco-monospace-font)"/>
              </a:rPr>
              <a:t>w1</a:t>
            </a: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and </a:t>
            </a: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var(--monaco-monospace-font)"/>
              </a:rPr>
              <a:t>w2</a:t>
            </a: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 are distance-based weights that create smooth transitions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In overlap regions, weights are calculated based on distance from image borders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This eliminates visible seams and creates natural-looking blends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001" altLang="en-001" sz="9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Mask Creation</a:t>
            </a: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: Creates binary masks to identify valid pixels in each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001" altLang="en-001" sz="9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Multi-Channel Support</a:t>
            </a: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: Works with </a:t>
            </a:r>
            <a:r>
              <a:rPr kumimoji="0" lang="en-001" altLang="en-001" sz="900" b="0" i="0" u="none" strike="noStrike" cap="none" normalizeH="0" baseline="0" dirty="0" err="1">
                <a:ln>
                  <a:noFill/>
                </a:ln>
                <a:effectLst/>
                <a:latin typeface="Segoe WPC"/>
              </a:rPr>
              <a:t>color</a:t>
            </a: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 images by processing each channel separately.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001" altLang="en-001" sz="9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Comprehensive Visualization</a:t>
            </a: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: Shows: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Individual warped images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Weight maps for debugging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Final blended panorama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Weight visualization to see how blending occurs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001" altLang="en-001" sz="1200" b="1" i="0" u="none" strike="noStrike" cap="none" normalizeH="0" baseline="0" dirty="0">
              <a:ln>
                <a:noFill/>
              </a:ln>
              <a:effectLst/>
              <a:latin typeface="Segoe WPC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12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How it Works: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001" altLang="en-001" sz="9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Output Space Creation</a:t>
            </a: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: Determines the bounding box that contains both the warped first image and the second image.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001" altLang="en-001" sz="9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Image Placement</a:t>
            </a: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: Places both images in this unified coordinate system.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001" altLang="en-001" sz="9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Weight Calculation</a:t>
            </a: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: Creates smooth weight transitions using distance transforms, so pixels closer to image </a:t>
            </a:r>
            <a:r>
              <a:rPr kumimoji="0" lang="en-001" altLang="en-001" sz="900" b="0" i="0" u="none" strike="noStrike" cap="none" normalizeH="0" baseline="0" dirty="0" err="1">
                <a:ln>
                  <a:noFill/>
                </a:ln>
                <a:effectLst/>
                <a:latin typeface="Segoe WPC"/>
              </a:rPr>
              <a:t>centers</a:t>
            </a: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 have higher weights.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001" altLang="en-001" sz="900" b="1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Blending</a:t>
            </a: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: Applies the weighted average formula channel by channel.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001" altLang="en-001" sz="900" b="0" i="0" u="none" strike="noStrike" cap="none" normalizeH="0" baseline="0" dirty="0">
                <a:ln>
                  <a:noFill/>
                </a:ln>
                <a:effectLst/>
                <a:latin typeface="Segoe WPC"/>
              </a:rPr>
              <a:t>The result should be a seamless panoramic image without visible seams, just like shown in your reference image. The blending weights ensure smooth transitions in overlap regions while preserving image quality in non-overlapping areas.</a:t>
            </a:r>
            <a:endParaRPr kumimoji="0" lang="en-001" altLang="en-001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017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311</Words>
  <Application>Microsoft Office PowerPoint</Application>
  <PresentationFormat>Widescreen</PresentationFormat>
  <Paragraphs>38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Aptos Display</vt:lpstr>
      <vt:lpstr>Arial</vt:lpstr>
      <vt:lpstr>Segoe WPC</vt:lpstr>
      <vt:lpstr>var(--monaco-monospace-font)</vt:lpstr>
      <vt:lpstr>Office Theme</vt:lpstr>
      <vt:lpstr>Computer Vision Course</vt:lpstr>
      <vt:lpstr>Image stitching (1)</vt:lpstr>
      <vt:lpstr>Seams remove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LUCA PONTI</dc:creator>
  <cp:lastModifiedBy>LUCA PONTI</cp:lastModifiedBy>
  <cp:revision>2</cp:revision>
  <dcterms:created xsi:type="dcterms:W3CDTF">2025-07-14T16:32:45Z</dcterms:created>
  <dcterms:modified xsi:type="dcterms:W3CDTF">2025-07-16T08:05:31Z</dcterms:modified>
</cp:coreProperties>
</file>