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e1c5958c9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e1c5958c9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e1c5958c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e1c5958c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e2b974b9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e2b974b9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e1c5958c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e1c5958c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e1c5958c9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e1c5958c9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2882246" y="2702425"/>
            <a:ext cx="5196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Tablut Challenge 2022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422700" y="3622100"/>
            <a:ext cx="82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Alessia Pepe - Luca Andreani - Francesca Lama - Emanuele Eusepi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3789088" y="1565250"/>
            <a:ext cx="3562928" cy="10065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ALFE</a:t>
            </a: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150" y="1415425"/>
            <a:ext cx="1903950" cy="17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281700" y="247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Scelte progettuali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5225150" y="1071350"/>
            <a:ext cx="3918900" cy="27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17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7130"/>
              <a:t>Progetto sviluppato in </a:t>
            </a:r>
            <a:r>
              <a:rPr b="1" lang="it" sz="7130"/>
              <a:t>Java</a:t>
            </a:r>
            <a:endParaRPr b="1" sz="713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30"/>
          </a:p>
          <a:p>
            <a:pPr indent="-34179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 sz="7130"/>
              <a:t>Implementazione della libreria </a:t>
            </a:r>
            <a:r>
              <a:rPr b="1" lang="it" sz="7130"/>
              <a:t>AIMA</a:t>
            </a:r>
            <a:endParaRPr b="1" sz="713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30"/>
          </a:p>
          <a:p>
            <a:pPr indent="-34179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 sz="7130"/>
              <a:t>Algoritmo di ricerca </a:t>
            </a:r>
            <a:r>
              <a:rPr b="1" lang="it" sz="7130"/>
              <a:t>MinMax</a:t>
            </a:r>
            <a:r>
              <a:rPr lang="it" sz="7130"/>
              <a:t> con Iterative Deepening e tagli Alfa Beta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00" y="1071350"/>
            <a:ext cx="4669850" cy="300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4"/>
          <p:cNvCxnSpPr/>
          <p:nvPr/>
        </p:nvCxnSpPr>
        <p:spPr>
          <a:xfrm>
            <a:off x="0" y="895075"/>
            <a:ext cx="5280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247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Black Heuristics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009950" y="1112738"/>
            <a:ext cx="2271000" cy="8043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BLACK ALIVE</a:t>
            </a:r>
            <a:r>
              <a:rPr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(25%)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Numero di pedoni neri in gioco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3009950" y="2080425"/>
            <a:ext cx="2271000" cy="804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BLOCK ESCAPE </a:t>
            </a:r>
            <a:r>
              <a:rPr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(15%)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Configurazione di tre pedoni neri in ogni angolo per bloccare le vie di fuga 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311700" y="3048100"/>
            <a:ext cx="2271000" cy="8043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RHOMBUS</a:t>
            </a:r>
            <a:r>
              <a:rPr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(10%)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Configurazione a rombo usata dai pedoni neri per bloccare le vie di fuga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311700" y="1112738"/>
            <a:ext cx="2271000" cy="8043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WHITE EATEN</a:t>
            </a:r>
            <a:r>
              <a:rPr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(30%)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Numero dei pedoni bianchi eliminati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311700" y="2080414"/>
            <a:ext cx="2271000" cy="804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BLACK NEAR KING </a:t>
            </a:r>
            <a:r>
              <a:rPr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(20%)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Numero di pedoni neri che circondano il re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400" y="1112750"/>
            <a:ext cx="3550849" cy="23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/>
          <p:nvPr/>
        </p:nvSpPr>
        <p:spPr>
          <a:xfrm>
            <a:off x="3009950" y="3048100"/>
            <a:ext cx="1104900" cy="80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/>
              <a:t>VICTORY WHITE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/>
              <a:t>0 - 1</a:t>
            </a:r>
            <a:endParaRPr b="1" sz="900"/>
          </a:p>
        </p:txBody>
      </p:sp>
      <p:sp>
        <p:nvSpPr>
          <p:cNvPr id="109" name="Google Shape;109;p15"/>
          <p:cNvSpPr/>
          <p:nvPr/>
        </p:nvSpPr>
        <p:spPr>
          <a:xfrm>
            <a:off x="4176050" y="3048100"/>
            <a:ext cx="1104900" cy="804300"/>
          </a:xfrm>
          <a:prstGeom prst="roundRect">
            <a:avLst>
              <a:gd fmla="val 16667" name="adj"/>
            </a:avLst>
          </a:prstGeom>
          <a:solidFill>
            <a:srgbClr val="0D111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chemeClr val="lt1"/>
                </a:solidFill>
              </a:rPr>
              <a:t>VICTORY BLACK</a:t>
            </a:r>
            <a:endParaRPr b="1" sz="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chemeClr val="lt1"/>
                </a:solidFill>
              </a:rPr>
              <a:t>0 - 1</a:t>
            </a:r>
            <a:endParaRPr sz="1500">
              <a:solidFill>
                <a:schemeClr val="lt1"/>
              </a:solidFill>
            </a:endParaRPr>
          </a:p>
        </p:txBody>
      </p:sp>
      <p:cxnSp>
        <p:nvCxnSpPr>
          <p:cNvPr id="110" name="Google Shape;110;p15"/>
          <p:cNvCxnSpPr/>
          <p:nvPr/>
        </p:nvCxnSpPr>
        <p:spPr>
          <a:xfrm>
            <a:off x="0" y="895075"/>
            <a:ext cx="5280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311700" y="247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Black Opening</a:t>
            </a:r>
            <a:endParaRPr/>
          </a:p>
        </p:txBody>
      </p:sp>
      <p:grpSp>
        <p:nvGrpSpPr>
          <p:cNvPr id="116" name="Google Shape;116;p16"/>
          <p:cNvGrpSpPr/>
          <p:nvPr/>
        </p:nvGrpSpPr>
        <p:grpSpPr>
          <a:xfrm>
            <a:off x="321" y="2910736"/>
            <a:ext cx="7142543" cy="902379"/>
            <a:chOff x="1401507" y="3341924"/>
            <a:chExt cx="9389435" cy="895573"/>
          </a:xfrm>
        </p:grpSpPr>
        <p:sp>
          <p:nvSpPr>
            <p:cNvPr id="117" name="Google Shape;117;p16"/>
            <p:cNvSpPr/>
            <p:nvPr/>
          </p:nvSpPr>
          <p:spPr>
            <a:xfrm rot="-5400000">
              <a:off x="1204257" y="3539247"/>
              <a:ext cx="895500" cy="501000"/>
            </a:xfrm>
            <a:prstGeom prst="trapezoid">
              <a:avLst>
                <a:gd fmla="val 25000" name="adj"/>
              </a:avLst>
            </a:prstGeom>
            <a:solidFill>
              <a:srgbClr val="3C78D8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902542" y="3341924"/>
              <a:ext cx="8888400" cy="895500"/>
            </a:xfrm>
            <a:prstGeom prst="homePlate">
              <a:avLst>
                <a:gd fmla="val 30238" name="adj"/>
              </a:avLst>
            </a:prstGeom>
            <a:solidFill>
              <a:srgbClr val="6D9EEB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16"/>
          <p:cNvGrpSpPr/>
          <p:nvPr/>
        </p:nvGrpSpPr>
        <p:grpSpPr>
          <a:xfrm>
            <a:off x="8" y="2008354"/>
            <a:ext cx="7142855" cy="1036516"/>
            <a:chOff x="1401096" y="2446348"/>
            <a:chExt cx="9389846" cy="1028697"/>
          </a:xfrm>
        </p:grpSpPr>
        <p:sp>
          <p:nvSpPr>
            <p:cNvPr id="120" name="Google Shape;120;p16"/>
            <p:cNvSpPr/>
            <p:nvPr/>
          </p:nvSpPr>
          <p:spPr>
            <a:xfrm flipH="1" rot="-5400000">
              <a:off x="1143549" y="2716470"/>
              <a:ext cx="1016123" cy="501027"/>
            </a:xfrm>
            <a:custGeom>
              <a:rect b="b" l="l" r="r" t="t"/>
              <a:pathLst>
                <a:path extrusionOk="0" h="491203" w="1016123">
                  <a:moveTo>
                    <a:pt x="0" y="491203"/>
                  </a:moveTo>
                  <a:lnTo>
                    <a:pt x="341569" y="0"/>
                  </a:lnTo>
                  <a:lnTo>
                    <a:pt x="1016123" y="0"/>
                  </a:lnTo>
                  <a:lnTo>
                    <a:pt x="895575" y="491203"/>
                  </a:lnTo>
                  <a:lnTo>
                    <a:pt x="0" y="49120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902542" y="2446348"/>
              <a:ext cx="8888400" cy="895500"/>
            </a:xfrm>
            <a:prstGeom prst="homePlate">
              <a:avLst>
                <a:gd fmla="val 32434" name="adj"/>
              </a:avLst>
            </a:prstGeom>
            <a:solidFill>
              <a:srgbClr val="8E7CC3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16"/>
          <p:cNvGrpSpPr/>
          <p:nvPr/>
        </p:nvGrpSpPr>
        <p:grpSpPr>
          <a:xfrm>
            <a:off x="8" y="1105972"/>
            <a:ext cx="7142855" cy="1275645"/>
            <a:chOff x="1401096" y="1550772"/>
            <a:chExt cx="9389846" cy="1266024"/>
          </a:xfrm>
        </p:grpSpPr>
        <p:sp>
          <p:nvSpPr>
            <p:cNvPr id="123" name="Google Shape;123;p16"/>
            <p:cNvSpPr/>
            <p:nvPr/>
          </p:nvSpPr>
          <p:spPr>
            <a:xfrm flipH="1" rot="-5400000">
              <a:off x="1025566" y="1930397"/>
              <a:ext cx="1261929" cy="510868"/>
            </a:xfrm>
            <a:custGeom>
              <a:rect b="b" l="l" r="r" t="t"/>
              <a:pathLst>
                <a:path extrusionOk="0" h="510868" w="1261929">
                  <a:moveTo>
                    <a:pt x="0" y="510868"/>
                  </a:moveTo>
                  <a:lnTo>
                    <a:pt x="646369" y="9833"/>
                  </a:lnTo>
                  <a:lnTo>
                    <a:pt x="1261929" y="0"/>
                  </a:lnTo>
                  <a:lnTo>
                    <a:pt x="895575" y="510868"/>
                  </a:lnTo>
                  <a:lnTo>
                    <a:pt x="0" y="510868"/>
                  </a:lnTo>
                  <a:close/>
                </a:path>
              </a:pathLst>
            </a:custGeom>
            <a:solidFill>
              <a:srgbClr val="98000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1902542" y="1550772"/>
              <a:ext cx="8888400" cy="895500"/>
            </a:xfrm>
            <a:prstGeom prst="homePlate">
              <a:avLst>
                <a:gd fmla="val 34630" name="adj"/>
              </a:avLst>
            </a:prstGeom>
            <a:solidFill>
              <a:srgbClr val="D22F46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16"/>
          <p:cNvSpPr txBox="1"/>
          <p:nvPr/>
        </p:nvSpPr>
        <p:spPr>
          <a:xfrm>
            <a:off x="562230" y="1238934"/>
            <a:ext cx="5475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562230" y="2153730"/>
            <a:ext cx="664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558593" y="3051024"/>
            <a:ext cx="668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1254700" y="1283425"/>
            <a:ext cx="45141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Controllo se in apertura vi è possibilita' di </a:t>
            </a:r>
            <a:r>
              <a:rPr b="1"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mangiare ai bordi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254700" y="2220875"/>
            <a:ext cx="45636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Vedo se il bianco ha aperto muovendo le </a:t>
            </a:r>
            <a:r>
              <a:rPr b="1"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pedine interne</a:t>
            </a:r>
            <a:r>
              <a:rPr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piu' vicine al Re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1254700" y="3102900"/>
            <a:ext cx="45141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Guardo ora se invece il bianco ha aperto muovendo una delle </a:t>
            </a:r>
            <a:r>
              <a:rPr b="1"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pedine più esterne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16"/>
          <p:cNvCxnSpPr/>
          <p:nvPr/>
        </p:nvCxnSpPr>
        <p:spPr>
          <a:xfrm>
            <a:off x="0" y="895075"/>
            <a:ext cx="5280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311700" y="247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White </a:t>
            </a:r>
            <a:r>
              <a:rPr lang="it"/>
              <a:t>Heuristics</a:t>
            </a:r>
            <a:endParaRPr/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700" y="1126663"/>
            <a:ext cx="3504249" cy="230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/>
          <p:nvPr/>
        </p:nvSpPr>
        <p:spPr>
          <a:xfrm>
            <a:off x="311700" y="4018950"/>
            <a:ext cx="2271000" cy="804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WHITE </a:t>
            </a:r>
            <a:r>
              <a:rPr b="1"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ALIVE</a:t>
            </a:r>
            <a:r>
              <a:rPr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(15%)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Numero dei pedoni bianchi in gioco</a:t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311700" y="1017800"/>
            <a:ext cx="2271000" cy="867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PROTECTION KING</a:t>
            </a:r>
            <a:r>
              <a:rPr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(30%)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Configurazione per la protezione del Re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3020150" y="2026663"/>
            <a:ext cx="2271000" cy="8676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KING MOVE</a:t>
            </a:r>
            <a:r>
              <a:rPr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(5%)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Configurazione per mosse strategiche del Re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311700" y="2026675"/>
            <a:ext cx="2271000" cy="867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BLACK EATEN </a:t>
            </a:r>
            <a:r>
              <a:rPr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(25%)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Numero dei pedoni neri eliminati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3020150" y="1017800"/>
            <a:ext cx="2271000" cy="867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WHITE </a:t>
            </a:r>
            <a:r>
              <a:rPr b="1"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NEAR KING </a:t>
            </a:r>
            <a:r>
              <a:rPr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(10%)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Numero dei pedoni bianchi vicini al Re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311700" y="3035550"/>
            <a:ext cx="2271000" cy="804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BLACK NEAR KING </a:t>
            </a:r>
            <a:r>
              <a:rPr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(15%)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Numero dei pedoni neri vicini Re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3020150" y="3035550"/>
            <a:ext cx="1104900" cy="80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/>
              <a:t>VICTORY WHITE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/>
              <a:t>0 - 1</a:t>
            </a:r>
            <a:endParaRPr b="1" sz="900"/>
          </a:p>
        </p:txBody>
      </p:sp>
      <p:sp>
        <p:nvSpPr>
          <p:cNvPr id="145" name="Google Shape;145;p17"/>
          <p:cNvSpPr/>
          <p:nvPr/>
        </p:nvSpPr>
        <p:spPr>
          <a:xfrm>
            <a:off x="4186250" y="3035550"/>
            <a:ext cx="1104900" cy="804300"/>
          </a:xfrm>
          <a:prstGeom prst="roundRect">
            <a:avLst>
              <a:gd fmla="val 16667" name="adj"/>
            </a:avLst>
          </a:prstGeom>
          <a:solidFill>
            <a:srgbClr val="0D111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chemeClr val="lt1"/>
                </a:solidFill>
              </a:rPr>
              <a:t>VICTORY BLACK</a:t>
            </a:r>
            <a:endParaRPr b="1" sz="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chemeClr val="lt1"/>
                </a:solidFill>
              </a:rPr>
              <a:t>0 - 1</a:t>
            </a:r>
            <a:endParaRPr sz="1500">
              <a:solidFill>
                <a:schemeClr val="lt1"/>
              </a:solidFill>
            </a:endParaRPr>
          </a:p>
        </p:txBody>
      </p:sp>
      <p:cxnSp>
        <p:nvCxnSpPr>
          <p:cNvPr id="146" name="Google Shape;146;p17"/>
          <p:cNvCxnSpPr/>
          <p:nvPr/>
        </p:nvCxnSpPr>
        <p:spPr>
          <a:xfrm>
            <a:off x="0" y="818875"/>
            <a:ext cx="5310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270875" y="2035650"/>
            <a:ext cx="85206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5100"/>
              <a:t>Grazie per l’attenzione</a:t>
            </a:r>
            <a:endParaRPr sz="5100"/>
          </a:p>
        </p:txBody>
      </p:sp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311700" y="3107850"/>
            <a:ext cx="85206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ALFE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F74A7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