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danayagam, Jayashree [BWIUS NON-J&amp;J]" userId="41b42637-a258-43ff-9edc-8248664ce7ba" providerId="ADAL" clId="{89E4891C-C600-4F9A-BC98-27BBFD7FD8FD}"/>
    <pc:docChg chg="custSel modSld">
      <pc:chgData name="Vedanayagam, Jayashree [BWIUS NON-J&amp;J]" userId="41b42637-a258-43ff-9edc-8248664ce7ba" providerId="ADAL" clId="{89E4891C-C600-4F9A-BC98-27BBFD7FD8FD}" dt="2023-08-02T17:49:44.255" v="6" actId="20577"/>
      <pc:docMkLst>
        <pc:docMk/>
      </pc:docMkLst>
      <pc:sldChg chg="modSp mod">
        <pc:chgData name="Vedanayagam, Jayashree [BWIUS NON-J&amp;J]" userId="41b42637-a258-43ff-9edc-8248664ce7ba" providerId="ADAL" clId="{89E4891C-C600-4F9A-BC98-27BBFD7FD8FD}" dt="2023-08-02T17:35:32.209" v="0" actId="20577"/>
        <pc:sldMkLst>
          <pc:docMk/>
          <pc:sldMk cId="2717354145" sldId="256"/>
        </pc:sldMkLst>
        <pc:spChg chg="mod">
          <ac:chgData name="Vedanayagam, Jayashree [BWIUS NON-J&amp;J]" userId="41b42637-a258-43ff-9edc-8248664ce7ba" providerId="ADAL" clId="{89E4891C-C600-4F9A-BC98-27BBFD7FD8FD}" dt="2023-08-02T17:35:32.209" v="0" actId="20577"/>
          <ac:spMkLst>
            <pc:docMk/>
            <pc:sldMk cId="2717354145" sldId="256"/>
            <ac:spMk id="3" creationId="{DE332B4D-FC29-F8E4-388A-A9CB2A53DEDA}"/>
          </ac:spMkLst>
        </pc:spChg>
      </pc:sldChg>
      <pc:sldChg chg="modSp mod">
        <pc:chgData name="Vedanayagam, Jayashree [BWIUS NON-J&amp;J]" userId="41b42637-a258-43ff-9edc-8248664ce7ba" providerId="ADAL" clId="{89E4891C-C600-4F9A-BC98-27BBFD7FD8FD}" dt="2023-08-02T17:49:44.255" v="6" actId="20577"/>
        <pc:sldMkLst>
          <pc:docMk/>
          <pc:sldMk cId="63633292" sldId="258"/>
        </pc:sldMkLst>
        <pc:spChg chg="mod">
          <ac:chgData name="Vedanayagam, Jayashree [BWIUS NON-J&amp;J]" userId="41b42637-a258-43ff-9edc-8248664ce7ba" providerId="ADAL" clId="{89E4891C-C600-4F9A-BC98-27BBFD7FD8FD}" dt="2023-08-02T17:49:44.255" v="6" actId="20577"/>
          <ac:spMkLst>
            <pc:docMk/>
            <pc:sldMk cId="63633292" sldId="258"/>
            <ac:spMk id="4" creationId="{0AFF73AB-DD01-3E51-29CB-4667635A1378}"/>
          </ac:spMkLst>
        </pc:spChg>
      </pc:sldChg>
      <pc:sldChg chg="addSp delSp modSp mod">
        <pc:chgData name="Vedanayagam, Jayashree [BWIUS NON-J&amp;J]" userId="41b42637-a258-43ff-9edc-8248664ce7ba" providerId="ADAL" clId="{89E4891C-C600-4F9A-BC98-27BBFD7FD8FD}" dt="2023-08-02T17:44:08.925" v="4" actId="14100"/>
        <pc:sldMkLst>
          <pc:docMk/>
          <pc:sldMk cId="3720087528" sldId="267"/>
        </pc:sldMkLst>
        <pc:picChg chg="add mod">
          <ac:chgData name="Vedanayagam, Jayashree [BWIUS NON-J&amp;J]" userId="41b42637-a258-43ff-9edc-8248664ce7ba" providerId="ADAL" clId="{89E4891C-C600-4F9A-BC98-27BBFD7FD8FD}" dt="2023-08-02T17:44:08.925" v="4" actId="14100"/>
          <ac:picMkLst>
            <pc:docMk/>
            <pc:sldMk cId="3720087528" sldId="267"/>
            <ac:picMk id="6" creationId="{9D8358E9-2B8E-BCBC-C893-139E82566E14}"/>
          </ac:picMkLst>
        </pc:picChg>
        <pc:picChg chg="del">
          <ac:chgData name="Vedanayagam, Jayashree [BWIUS NON-J&amp;J]" userId="41b42637-a258-43ff-9edc-8248664ce7ba" providerId="ADAL" clId="{89E4891C-C600-4F9A-BC98-27BBFD7FD8FD}" dt="2023-08-02T17:43:55.106" v="1" actId="478"/>
          <ac:picMkLst>
            <pc:docMk/>
            <pc:sldMk cId="3720087528" sldId="267"/>
            <ac:picMk id="7" creationId="{1CD45F2B-577C-5804-B776-8246C9C5339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EFB6E2-346E-4BD8-8119-99035FF11729}" type="doc">
      <dgm:prSet loTypeId="urn:microsoft.com/office/officeart/2005/8/layout/process2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61BF0E85-D9DF-4BE0-B2C7-F58BEFBD1FF9}">
      <dgm:prSet phldrT="[Text]" custT="1"/>
      <dgm:spPr/>
      <dgm:t>
        <a:bodyPr/>
        <a:lstStyle/>
        <a:p>
          <a:r>
            <a:rPr lang="en-US" sz="1000" dirty="0"/>
            <a:t>Section Selection Field:</a:t>
          </a:r>
        </a:p>
      </dgm:t>
    </dgm:pt>
    <dgm:pt modelId="{4BA0E4EB-BDA2-4048-A705-A0BE4857277C}" type="parTrans" cxnId="{66D584EE-1E9D-40C7-B3E1-B4BAD94A2F88}">
      <dgm:prSet/>
      <dgm:spPr/>
      <dgm:t>
        <a:bodyPr/>
        <a:lstStyle/>
        <a:p>
          <a:endParaRPr lang="en-US" sz="800"/>
        </a:p>
      </dgm:t>
    </dgm:pt>
    <dgm:pt modelId="{93EA30BD-0D9A-45C0-AD70-B0E7C12D2B68}" type="sibTrans" cxnId="{66D584EE-1E9D-40C7-B3E1-B4BAD94A2F88}">
      <dgm:prSet custT="1"/>
      <dgm:spPr/>
      <dgm:t>
        <a:bodyPr/>
        <a:lstStyle/>
        <a:p>
          <a:endParaRPr lang="en-US" sz="800"/>
        </a:p>
      </dgm:t>
    </dgm:pt>
    <dgm:pt modelId="{726300F0-1099-45BC-B698-BB8962CD4B6D}">
      <dgm:prSet phldrT="[Text]" custT="1"/>
      <dgm:spPr/>
      <dgm:t>
        <a:bodyPr/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1. Selection of list of dataset 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2. Description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3. Mock shell / combined reports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4. Issues and details</a:t>
          </a:r>
        </a:p>
      </dgm:t>
    </dgm:pt>
    <dgm:pt modelId="{3FD9DF75-1A31-4E2D-8CF0-BAB6004DF168}" type="parTrans" cxnId="{291F506B-CE02-4EA9-A6E9-01516BF6A809}">
      <dgm:prSet/>
      <dgm:spPr/>
      <dgm:t>
        <a:bodyPr/>
        <a:lstStyle/>
        <a:p>
          <a:endParaRPr lang="en-US" sz="800"/>
        </a:p>
      </dgm:t>
    </dgm:pt>
    <dgm:pt modelId="{700643BA-19CD-4E12-A329-18A6517F2F41}" type="sibTrans" cxnId="{291F506B-CE02-4EA9-A6E9-01516BF6A809}">
      <dgm:prSet custT="1"/>
      <dgm:spPr/>
      <dgm:t>
        <a:bodyPr/>
        <a:lstStyle/>
        <a:p>
          <a:endParaRPr lang="en-US" sz="800"/>
        </a:p>
      </dgm:t>
    </dgm:pt>
    <dgm:pt modelId="{D91682C6-EB63-4630-8F02-03597F8C34FF}">
      <dgm:prSet phldrT="[Text]" custT="1"/>
      <dgm:spPr/>
      <dgm:t>
        <a:bodyPr/>
        <a:lstStyle/>
        <a:p>
          <a:r>
            <a:rPr lang="en-US" sz="1000" dirty="0">
              <a:latin typeface="+mn-lt"/>
            </a:rPr>
            <a:t>1. Generating </a:t>
          </a:r>
          <a:r>
            <a:rPr lang="en-US" sz="1000" dirty="0" err="1">
              <a:latin typeface="+mn-lt"/>
            </a:rPr>
            <a:t>LoT</a:t>
          </a:r>
          <a:endParaRPr lang="en-US" sz="1000" dirty="0">
            <a:latin typeface="+mn-lt"/>
          </a:endParaRPr>
        </a:p>
        <a:p>
          <a:r>
            <a:rPr lang="en-US" sz="1000" dirty="0">
              <a:latin typeface="+mn-lt"/>
            </a:rPr>
            <a:t>2, Markdown template</a:t>
          </a:r>
        </a:p>
        <a:p>
          <a:r>
            <a:rPr lang="en-US" sz="1000" dirty="0">
              <a:latin typeface="+mn-lt"/>
            </a:rPr>
            <a:t>3. Spec and Metadata inputs </a:t>
          </a:r>
        </a:p>
        <a:p>
          <a:endParaRPr lang="en-US" sz="800" dirty="0"/>
        </a:p>
      </dgm:t>
    </dgm:pt>
    <dgm:pt modelId="{5AB8A5EE-BABA-4841-8E41-29575F47C813}" type="parTrans" cxnId="{DCB95B1B-E74F-4C4C-8FC7-3AD8E181E9D5}">
      <dgm:prSet/>
      <dgm:spPr/>
      <dgm:t>
        <a:bodyPr/>
        <a:lstStyle/>
        <a:p>
          <a:endParaRPr lang="en-US" sz="800"/>
        </a:p>
      </dgm:t>
    </dgm:pt>
    <dgm:pt modelId="{97F7E2C2-DF95-43B2-B459-12815E04EFF4}" type="sibTrans" cxnId="{DCB95B1B-E74F-4C4C-8FC7-3AD8E181E9D5}">
      <dgm:prSet/>
      <dgm:spPr/>
      <dgm:t>
        <a:bodyPr/>
        <a:lstStyle/>
        <a:p>
          <a:endParaRPr lang="en-US" sz="800"/>
        </a:p>
      </dgm:t>
    </dgm:pt>
    <dgm:pt modelId="{A8F55CE5-B7C9-4900-AA82-63885107E670}">
      <dgm:prSet/>
      <dgm:spPr/>
      <dgm:t>
        <a:bodyPr/>
        <a:lstStyle/>
        <a:p>
          <a:r>
            <a:rPr lang="en-US" sz="1000" dirty="0"/>
            <a:t>Introduction </a:t>
          </a:r>
        </a:p>
      </dgm:t>
    </dgm:pt>
    <dgm:pt modelId="{49531179-C346-4575-9748-B9EDAF61C8EA}" type="parTrans" cxnId="{DF9FB8DB-6E68-44E7-A409-0B61586137FA}">
      <dgm:prSet/>
      <dgm:spPr/>
      <dgm:t>
        <a:bodyPr/>
        <a:lstStyle/>
        <a:p>
          <a:endParaRPr lang="en-US"/>
        </a:p>
      </dgm:t>
    </dgm:pt>
    <dgm:pt modelId="{097DB88A-77C8-48DB-95D0-1CE5BD3ED83B}" type="sibTrans" cxnId="{DF9FB8DB-6E68-44E7-A409-0B61586137FA}">
      <dgm:prSet/>
      <dgm:spPr/>
      <dgm:t>
        <a:bodyPr/>
        <a:lstStyle/>
        <a:p>
          <a:endParaRPr lang="en-US"/>
        </a:p>
      </dgm:t>
    </dgm:pt>
    <dgm:pt modelId="{3F64FAF1-6941-4FDB-AFC7-EADFC8E44B8E}">
      <dgm:prSet/>
      <dgm:spPr/>
      <dgm:t>
        <a:bodyPr/>
        <a:lstStyle/>
        <a:p>
          <a:r>
            <a:rPr lang="en-US" sz="1000" dirty="0"/>
            <a:t>Protocol Design </a:t>
          </a:r>
        </a:p>
      </dgm:t>
    </dgm:pt>
    <dgm:pt modelId="{25267211-36A1-4F22-9634-8D122DF814C3}" type="parTrans" cxnId="{ACF9248F-9338-4A42-9A8E-001B403F6EF6}">
      <dgm:prSet/>
      <dgm:spPr/>
      <dgm:t>
        <a:bodyPr/>
        <a:lstStyle/>
        <a:p>
          <a:endParaRPr lang="en-US"/>
        </a:p>
      </dgm:t>
    </dgm:pt>
    <dgm:pt modelId="{9512E37A-E45F-4B9D-B947-9EEED1D783C5}" type="sibTrans" cxnId="{ACF9248F-9338-4A42-9A8E-001B403F6EF6}">
      <dgm:prSet/>
      <dgm:spPr/>
      <dgm:t>
        <a:bodyPr/>
        <a:lstStyle/>
        <a:p>
          <a:endParaRPr lang="en-US"/>
        </a:p>
      </dgm:t>
    </dgm:pt>
    <dgm:pt modelId="{4D575B0B-5A7E-4D2B-8021-010CE0877EB0}">
      <dgm:prSet/>
      <dgm:spPr/>
      <dgm:t>
        <a:bodyPr/>
        <a:lstStyle/>
        <a:p>
          <a:r>
            <a:rPr lang="en-US" sz="1000" dirty="0"/>
            <a:t>Analysis Dataset Relationship </a:t>
          </a:r>
        </a:p>
      </dgm:t>
    </dgm:pt>
    <dgm:pt modelId="{8EB87C63-AD83-4FB7-948B-2A2B65ECA41C}" type="sibTrans" cxnId="{023E8910-5907-4603-9553-CBFF6EE95B5F}">
      <dgm:prSet/>
      <dgm:spPr/>
      <dgm:t>
        <a:bodyPr/>
        <a:lstStyle/>
        <a:p>
          <a:endParaRPr lang="en-US"/>
        </a:p>
      </dgm:t>
    </dgm:pt>
    <dgm:pt modelId="{77B80209-6B31-4856-9889-950526D32431}" type="parTrans" cxnId="{023E8910-5907-4603-9553-CBFF6EE95B5F}">
      <dgm:prSet/>
      <dgm:spPr/>
      <dgm:t>
        <a:bodyPr/>
        <a:lstStyle/>
        <a:p>
          <a:endParaRPr lang="en-US"/>
        </a:p>
      </dgm:t>
    </dgm:pt>
    <dgm:pt modelId="{A45B793F-EA3D-46ED-A88A-04E105B5A3C5}" type="pres">
      <dgm:prSet presAssocID="{8DEFB6E2-346E-4BD8-8119-99035FF11729}" presName="linearFlow" presStyleCnt="0">
        <dgm:presLayoutVars>
          <dgm:resizeHandles val="exact"/>
        </dgm:presLayoutVars>
      </dgm:prSet>
      <dgm:spPr/>
    </dgm:pt>
    <dgm:pt modelId="{8810A7F8-B5A7-4049-9581-6AF3E19D78F0}" type="pres">
      <dgm:prSet presAssocID="{61BF0E85-D9DF-4BE0-B2C7-F58BEFBD1FF9}" presName="node" presStyleLbl="node1" presStyleIdx="0" presStyleCnt="3" custScaleX="99046">
        <dgm:presLayoutVars>
          <dgm:bulletEnabled val="1"/>
        </dgm:presLayoutVars>
      </dgm:prSet>
      <dgm:spPr/>
    </dgm:pt>
    <dgm:pt modelId="{942B0F94-FFA7-4E57-8993-6A24D9BEADA7}" type="pres">
      <dgm:prSet presAssocID="{93EA30BD-0D9A-45C0-AD70-B0E7C12D2B68}" presName="sibTrans" presStyleLbl="sibTrans2D1" presStyleIdx="0" presStyleCnt="2"/>
      <dgm:spPr/>
    </dgm:pt>
    <dgm:pt modelId="{21F7C798-1318-4063-BA7C-6DC3B38E0084}" type="pres">
      <dgm:prSet presAssocID="{93EA30BD-0D9A-45C0-AD70-B0E7C12D2B68}" presName="connectorText" presStyleLbl="sibTrans2D1" presStyleIdx="0" presStyleCnt="2"/>
      <dgm:spPr/>
    </dgm:pt>
    <dgm:pt modelId="{666442E0-58DE-48FE-8786-B39E28525EF1}" type="pres">
      <dgm:prSet presAssocID="{726300F0-1099-45BC-B698-BB8962CD4B6D}" presName="node" presStyleLbl="node1" presStyleIdx="1" presStyleCnt="3">
        <dgm:presLayoutVars>
          <dgm:bulletEnabled val="1"/>
        </dgm:presLayoutVars>
      </dgm:prSet>
      <dgm:spPr/>
    </dgm:pt>
    <dgm:pt modelId="{83EEA612-E679-481D-9005-3E1A7EA28646}" type="pres">
      <dgm:prSet presAssocID="{700643BA-19CD-4E12-A329-18A6517F2F41}" presName="sibTrans" presStyleLbl="sibTrans2D1" presStyleIdx="1" presStyleCnt="2"/>
      <dgm:spPr/>
    </dgm:pt>
    <dgm:pt modelId="{C2CB2BE3-D5E4-4F96-AC7A-06016834FA77}" type="pres">
      <dgm:prSet presAssocID="{700643BA-19CD-4E12-A329-18A6517F2F41}" presName="connectorText" presStyleLbl="sibTrans2D1" presStyleIdx="1" presStyleCnt="2"/>
      <dgm:spPr/>
    </dgm:pt>
    <dgm:pt modelId="{3902593F-D958-48A9-AECE-5B47E408BD0A}" type="pres">
      <dgm:prSet presAssocID="{D91682C6-EB63-4630-8F02-03597F8C34FF}" presName="node" presStyleLbl="node1" presStyleIdx="2" presStyleCnt="3">
        <dgm:presLayoutVars>
          <dgm:bulletEnabled val="1"/>
        </dgm:presLayoutVars>
      </dgm:prSet>
      <dgm:spPr/>
    </dgm:pt>
  </dgm:ptLst>
  <dgm:cxnLst>
    <dgm:cxn modelId="{023E8910-5907-4603-9553-CBFF6EE95B5F}" srcId="{61BF0E85-D9DF-4BE0-B2C7-F58BEFBD1FF9}" destId="{4D575B0B-5A7E-4D2B-8021-010CE0877EB0}" srcOrd="2" destOrd="0" parTransId="{77B80209-6B31-4856-9889-950526D32431}" sibTransId="{8EB87C63-AD83-4FB7-948B-2A2B65ECA41C}"/>
    <dgm:cxn modelId="{84825017-0EDC-4312-A56E-D193F9C34CA1}" type="presOf" srcId="{3F64FAF1-6941-4FDB-AFC7-EADFC8E44B8E}" destId="{8810A7F8-B5A7-4049-9581-6AF3E19D78F0}" srcOrd="0" destOrd="2" presId="urn:microsoft.com/office/officeart/2005/8/layout/process2"/>
    <dgm:cxn modelId="{DCB95B1B-E74F-4C4C-8FC7-3AD8E181E9D5}" srcId="{8DEFB6E2-346E-4BD8-8119-99035FF11729}" destId="{D91682C6-EB63-4630-8F02-03597F8C34FF}" srcOrd="2" destOrd="0" parTransId="{5AB8A5EE-BABA-4841-8E41-29575F47C813}" sibTransId="{97F7E2C2-DF95-43B2-B459-12815E04EFF4}"/>
    <dgm:cxn modelId="{5B2D531C-11E2-4B8F-9051-61920D133ADA}" type="presOf" srcId="{61BF0E85-D9DF-4BE0-B2C7-F58BEFBD1FF9}" destId="{8810A7F8-B5A7-4049-9581-6AF3E19D78F0}" srcOrd="0" destOrd="0" presId="urn:microsoft.com/office/officeart/2005/8/layout/process2"/>
    <dgm:cxn modelId="{DE8AEF29-962C-449B-AF07-4A57A1956B49}" type="presOf" srcId="{93EA30BD-0D9A-45C0-AD70-B0E7C12D2B68}" destId="{21F7C798-1318-4063-BA7C-6DC3B38E0084}" srcOrd="1" destOrd="0" presId="urn:microsoft.com/office/officeart/2005/8/layout/process2"/>
    <dgm:cxn modelId="{DFC72D2E-73AB-408E-9985-76728F95EA4D}" type="presOf" srcId="{93EA30BD-0D9A-45C0-AD70-B0E7C12D2B68}" destId="{942B0F94-FFA7-4E57-8993-6A24D9BEADA7}" srcOrd="0" destOrd="0" presId="urn:microsoft.com/office/officeart/2005/8/layout/process2"/>
    <dgm:cxn modelId="{91CA455B-3579-4A57-8114-68DBD1ED94FF}" type="presOf" srcId="{4D575B0B-5A7E-4D2B-8021-010CE0877EB0}" destId="{8810A7F8-B5A7-4049-9581-6AF3E19D78F0}" srcOrd="0" destOrd="3" presId="urn:microsoft.com/office/officeart/2005/8/layout/process2"/>
    <dgm:cxn modelId="{08625643-1765-44FE-9208-6D4D8886A6EC}" type="presOf" srcId="{D91682C6-EB63-4630-8F02-03597F8C34FF}" destId="{3902593F-D958-48A9-AECE-5B47E408BD0A}" srcOrd="0" destOrd="0" presId="urn:microsoft.com/office/officeart/2005/8/layout/process2"/>
    <dgm:cxn modelId="{291F506B-CE02-4EA9-A6E9-01516BF6A809}" srcId="{8DEFB6E2-346E-4BD8-8119-99035FF11729}" destId="{726300F0-1099-45BC-B698-BB8962CD4B6D}" srcOrd="1" destOrd="0" parTransId="{3FD9DF75-1A31-4E2D-8CF0-BAB6004DF168}" sibTransId="{700643BA-19CD-4E12-A329-18A6517F2F41}"/>
    <dgm:cxn modelId="{F9A94B6D-502B-4F7A-AE1F-A895B0D7F8CB}" type="presOf" srcId="{A8F55CE5-B7C9-4900-AA82-63885107E670}" destId="{8810A7F8-B5A7-4049-9581-6AF3E19D78F0}" srcOrd="0" destOrd="1" presId="urn:microsoft.com/office/officeart/2005/8/layout/process2"/>
    <dgm:cxn modelId="{7FC76A72-BFEF-4023-8AAB-5976B6EFA16F}" type="presOf" srcId="{700643BA-19CD-4E12-A329-18A6517F2F41}" destId="{83EEA612-E679-481D-9005-3E1A7EA28646}" srcOrd="0" destOrd="0" presId="urn:microsoft.com/office/officeart/2005/8/layout/process2"/>
    <dgm:cxn modelId="{A555AC58-897F-4E8F-97C3-27A4065AA57A}" type="presOf" srcId="{700643BA-19CD-4E12-A329-18A6517F2F41}" destId="{C2CB2BE3-D5E4-4F96-AC7A-06016834FA77}" srcOrd="1" destOrd="0" presId="urn:microsoft.com/office/officeart/2005/8/layout/process2"/>
    <dgm:cxn modelId="{ACF9248F-9338-4A42-9A8E-001B403F6EF6}" srcId="{61BF0E85-D9DF-4BE0-B2C7-F58BEFBD1FF9}" destId="{3F64FAF1-6941-4FDB-AFC7-EADFC8E44B8E}" srcOrd="1" destOrd="0" parTransId="{25267211-36A1-4F22-9634-8D122DF814C3}" sibTransId="{9512E37A-E45F-4B9D-B947-9EEED1D783C5}"/>
    <dgm:cxn modelId="{5EF16FA8-E350-4A9A-9CB2-CCBA1A052F66}" type="presOf" srcId="{726300F0-1099-45BC-B698-BB8962CD4B6D}" destId="{666442E0-58DE-48FE-8786-B39E28525EF1}" srcOrd="0" destOrd="0" presId="urn:microsoft.com/office/officeart/2005/8/layout/process2"/>
    <dgm:cxn modelId="{8BF876D6-DD8C-4B98-8592-D8B4E715195A}" type="presOf" srcId="{8DEFB6E2-346E-4BD8-8119-99035FF11729}" destId="{A45B793F-EA3D-46ED-A88A-04E105B5A3C5}" srcOrd="0" destOrd="0" presId="urn:microsoft.com/office/officeart/2005/8/layout/process2"/>
    <dgm:cxn modelId="{DF9FB8DB-6E68-44E7-A409-0B61586137FA}" srcId="{61BF0E85-D9DF-4BE0-B2C7-F58BEFBD1FF9}" destId="{A8F55CE5-B7C9-4900-AA82-63885107E670}" srcOrd="0" destOrd="0" parTransId="{49531179-C346-4575-9748-B9EDAF61C8EA}" sibTransId="{097DB88A-77C8-48DB-95D0-1CE5BD3ED83B}"/>
    <dgm:cxn modelId="{66D584EE-1E9D-40C7-B3E1-B4BAD94A2F88}" srcId="{8DEFB6E2-346E-4BD8-8119-99035FF11729}" destId="{61BF0E85-D9DF-4BE0-B2C7-F58BEFBD1FF9}" srcOrd="0" destOrd="0" parTransId="{4BA0E4EB-BDA2-4048-A705-A0BE4857277C}" sibTransId="{93EA30BD-0D9A-45C0-AD70-B0E7C12D2B68}"/>
    <dgm:cxn modelId="{188A0DA1-8840-44B4-BCD1-066D968FF66E}" type="presParOf" srcId="{A45B793F-EA3D-46ED-A88A-04E105B5A3C5}" destId="{8810A7F8-B5A7-4049-9581-6AF3E19D78F0}" srcOrd="0" destOrd="0" presId="urn:microsoft.com/office/officeart/2005/8/layout/process2"/>
    <dgm:cxn modelId="{6E9A8FAF-0B17-4AFA-807B-A7F1B5A855A6}" type="presParOf" srcId="{A45B793F-EA3D-46ED-A88A-04E105B5A3C5}" destId="{942B0F94-FFA7-4E57-8993-6A24D9BEADA7}" srcOrd="1" destOrd="0" presId="urn:microsoft.com/office/officeart/2005/8/layout/process2"/>
    <dgm:cxn modelId="{0722A9C4-EE55-4F71-A31D-6D1A29856AD1}" type="presParOf" srcId="{942B0F94-FFA7-4E57-8993-6A24D9BEADA7}" destId="{21F7C798-1318-4063-BA7C-6DC3B38E0084}" srcOrd="0" destOrd="0" presId="urn:microsoft.com/office/officeart/2005/8/layout/process2"/>
    <dgm:cxn modelId="{CA661DD7-122A-4102-846B-B89934A09378}" type="presParOf" srcId="{A45B793F-EA3D-46ED-A88A-04E105B5A3C5}" destId="{666442E0-58DE-48FE-8786-B39E28525EF1}" srcOrd="2" destOrd="0" presId="urn:microsoft.com/office/officeart/2005/8/layout/process2"/>
    <dgm:cxn modelId="{532C0C2C-89CC-4E43-BE3E-6C2AD4630EDE}" type="presParOf" srcId="{A45B793F-EA3D-46ED-A88A-04E105B5A3C5}" destId="{83EEA612-E679-481D-9005-3E1A7EA28646}" srcOrd="3" destOrd="0" presId="urn:microsoft.com/office/officeart/2005/8/layout/process2"/>
    <dgm:cxn modelId="{E9698455-97B7-40B2-A9CB-54FA1FA9D37E}" type="presParOf" srcId="{83EEA612-E679-481D-9005-3E1A7EA28646}" destId="{C2CB2BE3-D5E4-4F96-AC7A-06016834FA77}" srcOrd="0" destOrd="0" presId="urn:microsoft.com/office/officeart/2005/8/layout/process2"/>
    <dgm:cxn modelId="{2B1F9F6C-6991-4E29-8545-8743947D5A06}" type="presParOf" srcId="{A45B793F-EA3D-46ED-A88A-04E105B5A3C5}" destId="{3902593F-D958-48A9-AECE-5B47E408BD0A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0A7F8-B5A7-4049-9581-6AF3E19D78F0}">
      <dsp:nvSpPr>
        <dsp:cNvPr id="0" name=""/>
        <dsp:cNvSpPr/>
      </dsp:nvSpPr>
      <dsp:spPr>
        <a:xfrm>
          <a:off x="630985" y="0"/>
          <a:ext cx="1863564" cy="9711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Section Selection Field: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Introduction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Protocol Design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Analysis Dataset Relationship </a:t>
          </a:r>
        </a:p>
      </dsp:txBody>
      <dsp:txXfrm>
        <a:off x="659428" y="28443"/>
        <a:ext cx="1806678" cy="914218"/>
      </dsp:txXfrm>
    </dsp:sp>
    <dsp:sp modelId="{942B0F94-FFA7-4E57-8993-6A24D9BEADA7}">
      <dsp:nvSpPr>
        <dsp:cNvPr id="0" name=""/>
        <dsp:cNvSpPr/>
      </dsp:nvSpPr>
      <dsp:spPr>
        <a:xfrm rot="5400000">
          <a:off x="1380685" y="995381"/>
          <a:ext cx="364164" cy="4369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431669" y="1031797"/>
        <a:ext cx="262198" cy="254915"/>
      </dsp:txXfrm>
    </dsp:sp>
    <dsp:sp modelId="{666442E0-58DE-48FE-8786-B39E28525EF1}">
      <dsp:nvSpPr>
        <dsp:cNvPr id="0" name=""/>
        <dsp:cNvSpPr/>
      </dsp:nvSpPr>
      <dsp:spPr>
        <a:xfrm>
          <a:off x="622010" y="1456656"/>
          <a:ext cx="1881514" cy="9711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1. Selection of list of dataset 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2. Description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3. Mock shell / combined reports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4. Issues and details</a:t>
          </a:r>
        </a:p>
      </dsp:txBody>
      <dsp:txXfrm>
        <a:off x="650453" y="1485099"/>
        <a:ext cx="1824628" cy="914218"/>
      </dsp:txXfrm>
    </dsp:sp>
    <dsp:sp modelId="{83EEA612-E679-481D-9005-3E1A7EA28646}">
      <dsp:nvSpPr>
        <dsp:cNvPr id="0" name=""/>
        <dsp:cNvSpPr/>
      </dsp:nvSpPr>
      <dsp:spPr>
        <a:xfrm rot="5400000">
          <a:off x="1380685" y="2452038"/>
          <a:ext cx="364164" cy="4369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431669" y="2488454"/>
        <a:ext cx="262198" cy="254915"/>
      </dsp:txXfrm>
    </dsp:sp>
    <dsp:sp modelId="{3902593F-D958-48A9-AECE-5B47E408BD0A}">
      <dsp:nvSpPr>
        <dsp:cNvPr id="0" name=""/>
        <dsp:cNvSpPr/>
      </dsp:nvSpPr>
      <dsp:spPr>
        <a:xfrm>
          <a:off x="622010" y="2913312"/>
          <a:ext cx="1881514" cy="9711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1. Generating </a:t>
          </a:r>
          <a:r>
            <a:rPr lang="en-US" sz="1000" kern="1200" dirty="0" err="1">
              <a:latin typeface="+mn-lt"/>
            </a:rPr>
            <a:t>LoT</a:t>
          </a:r>
          <a:endParaRPr lang="en-US" sz="1000" kern="1200" dirty="0">
            <a:latin typeface="+mn-lt"/>
          </a:endParaRP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2, Markdown template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3. Spec and Metadata inputs 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/>
        </a:p>
      </dsp:txBody>
      <dsp:txXfrm>
        <a:off x="650453" y="2941755"/>
        <a:ext cx="1824628" cy="914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18543-399F-4E1B-86E0-2E66C82FB7C4}" type="datetimeFigureOut">
              <a:rPr lang="en-US" smtClean="0"/>
              <a:t>02-Aug-23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AB189-CA8E-430C-B40F-E52A83E10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5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B189-CA8E-430C-B40F-E52A83E108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39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B189-CA8E-430C-B40F-E52A83E108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55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B189-CA8E-430C-B40F-E52A83E108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86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B189-CA8E-430C-B40F-E52A83E108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41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B189-CA8E-430C-B40F-E52A83E108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7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B189-CA8E-430C-B40F-E52A83E108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78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B189-CA8E-430C-B40F-E52A83E108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21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B189-CA8E-430C-B40F-E52A83E108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39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B189-CA8E-430C-B40F-E52A83E108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34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B189-CA8E-430C-B40F-E52A83E108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99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B189-CA8E-430C-B40F-E52A83E108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17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B189-CA8E-430C-B40F-E52A83E108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6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B189-CA8E-430C-B40F-E52A83E108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6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02-Aug-23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02-Aug-23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02-Aug-23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02-Aug-23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02-Aug-23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2.png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2D01-1745-B2AA-B453-4CFF0FA69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1964268"/>
            <a:ext cx="11160125" cy="2421464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 Gen Shiny Application for Regulatory Submissions</a:t>
            </a:r>
            <a:endParaRPr lang="en-CA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32B4D-FC29-F8E4-388A-A9CB2A53D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0360" y="4385732"/>
            <a:ext cx="7885702" cy="1405467"/>
          </a:xfrm>
        </p:spPr>
        <p:txBody>
          <a:bodyPr/>
          <a:lstStyle/>
          <a:p>
            <a:r>
              <a:rPr lang="en-CA" dirty="0"/>
              <a:t> Jayashree </a:t>
            </a:r>
            <a:r>
              <a:rPr lang="en-CA" dirty="0" err="1"/>
              <a:t>VedANAYAGAM,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7354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87FC-26B1-F7A8-A8DB-B34D9530D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981" y="202408"/>
            <a:ext cx="10131425" cy="576262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ADDITIONAL DETIALS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0238A-F299-3500-4C26-829E31452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8980" y="778670"/>
            <a:ext cx="5123712" cy="576262"/>
          </a:xfrm>
          <a:ln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txBody>
          <a:bodyPr/>
          <a:lstStyle/>
          <a:p>
            <a:r>
              <a:rPr lang="en-CA" dirty="0"/>
              <a:t>VALIDATION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C090B-90BF-1BB5-0AD6-66F99442B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981" y="1538946"/>
            <a:ext cx="10813314" cy="5116646"/>
          </a:xfrm>
          <a:ln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Test scripts are created using </a:t>
            </a:r>
            <a:r>
              <a:rPr lang="en-US" sz="2400" dirty="0" err="1"/>
              <a:t>testthat</a:t>
            </a:r>
            <a:r>
              <a:rPr lang="en-US" sz="2400" dirty="0"/>
              <a:t> functionalities for individual utilities.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Shinytest2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Unit Tests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Server Function Tests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Snapshot-based test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shinyload</a:t>
            </a:r>
            <a:r>
              <a:rPr lang="en-US" sz="2400" dirty="0"/>
              <a:t> test are explored for application testing.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Record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Replay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Analyze</a:t>
            </a:r>
          </a:p>
          <a:p>
            <a:pPr lvl="1"/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E84CE6-DBEA-B3B9-E3FC-ECE9F8DB7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584" y="2022220"/>
            <a:ext cx="7316221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8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4186-1085-AEB5-CD6D-A2BE10BDD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5" y="251109"/>
            <a:ext cx="10131425" cy="576263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ADDITIONAL DETIALS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4EC86-904A-0CD4-BD37-32F77A87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115" y="897732"/>
            <a:ext cx="4996922" cy="576262"/>
          </a:xfrm>
          <a:ln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txBody>
          <a:bodyPr/>
          <a:lstStyle/>
          <a:p>
            <a:r>
              <a:rPr lang="en-CA" dirty="0"/>
              <a:t>AUTDIT TRIAL AND TRACKING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64609-48A5-D92B-236F-CFC954B7D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1115" y="1754074"/>
            <a:ext cx="4996923" cy="4802051"/>
          </a:xfrm>
          <a:ln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Tracking documents and audit trail system to ensure compliance.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Generating program/application logs.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Logger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Shiny Log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err="1"/>
              <a:t>Logr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err="1"/>
              <a:t>logrx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If the application is hosted on a dedicated study area this implementation becomes much easier e.g. AWS S3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Aws.s3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Aws.ec2metadata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err="1"/>
              <a:t>Aws.signature</a:t>
            </a:r>
            <a:endParaRPr lang="en-US" sz="1800" dirty="0"/>
          </a:p>
          <a:p>
            <a:pPr lvl="1"/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9744E6-536D-9EF4-9314-7E3B33C6D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885" y="2831626"/>
            <a:ext cx="4582164" cy="2257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8358E9-2B8E-BCBC-C893-139E82566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885" y="897732"/>
            <a:ext cx="4617991" cy="136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87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D9940-F508-C267-0C0B-F9C96DAD4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1" dirty="0"/>
              <a:t>CONCLUTION</a:t>
            </a:r>
          </a:p>
        </p:txBody>
      </p:sp>
      <p:cxnSp>
        <p:nvCxnSpPr>
          <p:cNvPr id="15" name="Straight Connector 12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F0F96-4D8E-B385-FE9D-000A5B832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88658" y="1150076"/>
            <a:ext cx="6517543" cy="45578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Interactive R shiny applications and dashboards provide us interactive user interface to create analysis results with capability of embedding data and metadata documentation; therefore, they might be an efficient future option for regulatory submissions.</a:t>
            </a:r>
          </a:p>
        </p:txBody>
      </p:sp>
    </p:spTree>
    <p:extLst>
      <p:ext uri="{BB962C8B-B14F-4D97-AF65-F5344CB8AC3E}">
        <p14:creationId xmlns:p14="http://schemas.microsoft.com/office/powerpoint/2010/main" val="3686372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07CB3-0876-698B-76C6-8B0F3DA76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805" y="1354668"/>
            <a:ext cx="8204391" cy="2346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/>
              <a:t>Thank YOU! Questions?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32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4817D-B8FB-5BF4-2D8C-42AAFE5C0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A3867-2935-B054-63F1-2AA8A4899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50423"/>
            <a:ext cx="10131425" cy="404077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INTRODUCTION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APPLICATION DETAILS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ANALYSIS INPUTS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ANALYSIS DISPLAY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DATA EXPLORER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INFERENCIAL STATISTICS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 err="1"/>
              <a:t>eSUB</a:t>
            </a:r>
            <a:r>
              <a:rPr lang="en-CA" dirty="0"/>
              <a:t> DOCUMENTATION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ADDITIONAL DETAILS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FUTURE ENHANCEMENTS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VALIDATION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AUTDIT TRIAL AND TRACKING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CONCLUTION</a:t>
            </a:r>
          </a:p>
        </p:txBody>
      </p:sp>
    </p:spTree>
    <p:extLst>
      <p:ext uri="{BB962C8B-B14F-4D97-AF65-F5344CB8AC3E}">
        <p14:creationId xmlns:p14="http://schemas.microsoft.com/office/powerpoint/2010/main" val="5679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2525A-47AE-ED03-0C40-9B63F95F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34505"/>
            <a:ext cx="10131425" cy="576262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Introduction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EF176DC-6C38-0E36-B335-9E3F765E7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1840411"/>
            <a:ext cx="5122816" cy="515351"/>
          </a:xfrm>
          <a:ln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txBody>
          <a:bodyPr/>
          <a:lstStyle/>
          <a:p>
            <a:r>
              <a:rPr lang="en-CA" sz="2400" b="1" dirty="0"/>
              <a:t>Understanding Standards &amp; Guidelines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DED23B7-17D3-6972-F6BA-0CFBEEAFD9E8}"/>
              </a:ext>
            </a:extLst>
          </p:cNvPr>
          <p:cNvSpPr txBox="1">
            <a:spLocks/>
          </p:cNvSpPr>
          <p:nvPr/>
        </p:nvSpPr>
        <p:spPr>
          <a:xfrm>
            <a:off x="6383383" y="2629987"/>
            <a:ext cx="5122814" cy="3814356"/>
          </a:xfrm>
          <a:prstGeom prst="rect">
            <a:avLst/>
          </a:prstGeom>
          <a:ln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R is widely used and open source software for Data Science, vast package library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 err="1"/>
              <a:t>Tidyverse</a:t>
            </a:r>
            <a:r>
              <a:rPr lang="en-CA" dirty="0"/>
              <a:t>, ggplot2, Haven – Data processing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 err="1"/>
              <a:t>Rmarkdown</a:t>
            </a:r>
            <a:r>
              <a:rPr lang="en-CA" dirty="0"/>
              <a:t>, </a:t>
            </a:r>
            <a:r>
              <a:rPr lang="en-CA" dirty="0" err="1"/>
              <a:t>Kniter</a:t>
            </a:r>
            <a:r>
              <a:rPr lang="en-CA" dirty="0"/>
              <a:t>, Kable – Report rendering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Survival, </a:t>
            </a:r>
            <a:r>
              <a:rPr lang="en-CA" dirty="0" err="1"/>
              <a:t>Hmisc</a:t>
            </a:r>
            <a:r>
              <a:rPr lang="en-CA" dirty="0"/>
              <a:t>, </a:t>
            </a:r>
            <a:r>
              <a:rPr lang="en-CA" dirty="0" err="1"/>
              <a:t>Epitool</a:t>
            </a:r>
            <a:r>
              <a:rPr lang="en-CA" dirty="0"/>
              <a:t> – Statistics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Application in 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Shiny – R, CSS, HTML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 err="1"/>
              <a:t>Shinydashboard</a:t>
            </a:r>
            <a:r>
              <a:rPr lang="en-CA" dirty="0"/>
              <a:t>, </a:t>
            </a:r>
            <a:r>
              <a:rPr lang="en-CA" dirty="0" err="1"/>
              <a:t>shinycssloaders</a:t>
            </a:r>
            <a:endParaRPr lang="en-CA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 err="1"/>
              <a:t>plotly</a:t>
            </a:r>
            <a:endParaRPr lang="en-CA" dirty="0"/>
          </a:p>
          <a:p>
            <a:pPr lvl="1">
              <a:buFont typeface="Wingdings" panose="05000000000000000000" pitchFamily="2" charset="2"/>
              <a:buChar char="Ø"/>
            </a:pPr>
            <a:endParaRPr lang="en-CA" dirty="0"/>
          </a:p>
          <a:p>
            <a:pPr lvl="1">
              <a:buFont typeface="Wingdings" panose="05000000000000000000" pitchFamily="2" charset="2"/>
              <a:buChar char="Ø"/>
            </a:pPr>
            <a:endParaRPr lang="en-CA" dirty="0"/>
          </a:p>
          <a:p>
            <a:endParaRPr lang="en-CA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56AB938-ED69-02C8-5708-834B349B255F}"/>
              </a:ext>
            </a:extLst>
          </p:cNvPr>
          <p:cNvSpPr txBox="1">
            <a:spLocks/>
          </p:cNvSpPr>
          <p:nvPr/>
        </p:nvSpPr>
        <p:spPr>
          <a:xfrm>
            <a:off x="6383383" y="1840410"/>
            <a:ext cx="5122816" cy="515352"/>
          </a:xfrm>
          <a:prstGeom prst="rect">
            <a:avLst/>
          </a:prstGeom>
          <a:ln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/>
              <a:t>R Packages and R shiny application </a:t>
            </a:r>
            <a:endParaRPr lang="en-CA" sz="24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FF73AB-DD01-3E51-29CB-4667635A1378}"/>
              </a:ext>
            </a:extLst>
          </p:cNvPr>
          <p:cNvSpPr txBox="1">
            <a:spLocks/>
          </p:cNvSpPr>
          <p:nvPr/>
        </p:nvSpPr>
        <p:spPr>
          <a:xfrm>
            <a:off x="685801" y="2629987"/>
            <a:ext cx="5122815" cy="3814355"/>
          </a:xfrm>
          <a:prstGeom prst="rect">
            <a:avLst/>
          </a:prstGeom>
          <a:ln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CDISC Standards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SDTM IG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ADAM IG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TAUG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Analysis Results Standards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/>
              <a:t>FDA </a:t>
            </a:r>
            <a:r>
              <a:rPr lang="en-CA" dirty="0"/>
              <a:t>Conformance Guideline and  ISS, ISC Guidelines for CTD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EMA ICH Guidelines on CTD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464628A-EDB4-58BC-D21D-B45C46B0F900}"/>
              </a:ext>
            </a:extLst>
          </p:cNvPr>
          <p:cNvSpPr txBox="1">
            <a:spLocks/>
          </p:cNvSpPr>
          <p:nvPr/>
        </p:nvSpPr>
        <p:spPr>
          <a:xfrm>
            <a:off x="685800" y="878210"/>
            <a:ext cx="10820396" cy="687976"/>
          </a:xfrm>
          <a:prstGeom prst="rect">
            <a:avLst/>
          </a:prstGeom>
          <a:ln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Innovative methods are explored to make regulatory submission process faster, efficient and with quality. One such method is shiny application and dashboard. It is user-friendly, reproducible and scalable.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633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938DB-E6ED-4DB7-1F16-A284A069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181" y="110980"/>
            <a:ext cx="10131425" cy="576262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Application DETIALS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A816F-0A48-4CC1-45E0-63DA87728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181" y="810574"/>
            <a:ext cx="5753099" cy="576262"/>
          </a:xfrm>
          <a:ln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txBody>
          <a:bodyPr/>
          <a:lstStyle/>
          <a:p>
            <a:r>
              <a:rPr lang="en-CA" dirty="0"/>
              <a:t>ANALYSIS INPUTS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CBBB3-F78B-E543-3C4D-93603F393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180" y="1588588"/>
            <a:ext cx="5753099" cy="4897845"/>
          </a:xfrm>
          <a:ln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Variable Identification &amp; Subset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Grouping variables: </a:t>
            </a:r>
            <a:r>
              <a:rPr lang="en-US" sz="2400" dirty="0"/>
              <a:t>row variable and column variables (discrete vars).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Treatment variable </a:t>
            </a:r>
            <a:r>
              <a:rPr lang="en-US" sz="2400" dirty="0"/>
              <a:t>identifier (per CDISC </a:t>
            </a:r>
            <a:r>
              <a:rPr lang="en-US" sz="2400" dirty="0" err="1"/>
              <a:t>ADaM</a:t>
            </a:r>
            <a:r>
              <a:rPr lang="en-US" sz="2400" dirty="0"/>
              <a:t> IG) topmost column variable.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Data subset </a:t>
            </a:r>
            <a:r>
              <a:rPr lang="en-US" sz="2400" dirty="0"/>
              <a:t>: population subset, analysis subset and </a:t>
            </a:r>
            <a:r>
              <a:rPr lang="en-US" sz="2400" dirty="0" err="1"/>
              <a:t>BigN</a:t>
            </a:r>
            <a:r>
              <a:rPr lang="en-US" sz="2400" dirty="0"/>
              <a:t>/Denominator subset.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Dependent variable </a:t>
            </a:r>
            <a:r>
              <a:rPr lang="en-US" sz="2400" dirty="0"/>
              <a:t>: identified into discrete or continuous analysis and appropriate analysis statistics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Type of report </a:t>
            </a:r>
            <a:r>
              <a:rPr lang="en-US" sz="2400" dirty="0"/>
              <a:t>is simply whether it is table or figure.</a:t>
            </a:r>
            <a:endParaRPr lang="en-CA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B0EEBC-BB31-25E4-BD70-D822BD6F2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922" y="538245"/>
            <a:ext cx="5011088" cy="16116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DD6CD4-CCF6-5388-0B1E-82DE30088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129" y="2544521"/>
            <a:ext cx="2424453" cy="7097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6A77DF-D906-9E89-B757-A9DCE0A8D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5128" y="4486680"/>
            <a:ext cx="2414925" cy="7240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C97260-E0A3-C542-60FA-746DCDAD2B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5128" y="3507743"/>
            <a:ext cx="2424453" cy="7254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F5E494-02A1-F9E1-BCCB-6194F85B5C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1803" y="5389176"/>
            <a:ext cx="1190791" cy="12574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9A0A146-384C-FB6D-15D7-8D39D1E13B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03430" y="2926726"/>
            <a:ext cx="1257475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62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CC79A-E9E7-7BDE-C476-817E7CD5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634" y="80975"/>
            <a:ext cx="10131425" cy="576263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Application DETIALS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0C77E-022C-4F5F-F3C3-B387C9900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635" y="657238"/>
            <a:ext cx="4996922" cy="576262"/>
          </a:xfrm>
          <a:ln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txBody>
          <a:bodyPr/>
          <a:lstStyle/>
          <a:p>
            <a:r>
              <a:rPr lang="en-CA" dirty="0"/>
              <a:t>ANALYSIS DISPLAY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54C65-DE4A-0D51-1C3F-AEA69E3A1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5634" y="1444605"/>
            <a:ext cx="4996923" cy="5160188"/>
          </a:xfrm>
          <a:ln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viewing results – Table/ Figure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customizing title/footnote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saving the report. (3 formats pdf, html and docs)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Grouping vars for figures : column variable becomes faceting and row variable is value filter.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Default title footnote is generated based in the variable label attributes that come along with data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err="1"/>
              <a:t>Reactable</a:t>
            </a:r>
            <a:r>
              <a:rPr lang="en-US" sz="2400" dirty="0"/>
              <a:t> or </a:t>
            </a:r>
            <a:r>
              <a:rPr lang="en-US" sz="2400" dirty="0" err="1"/>
              <a:t>datatables</a:t>
            </a:r>
            <a:r>
              <a:rPr lang="en-US" sz="2400" dirty="0"/>
              <a:t> for listings</a:t>
            </a:r>
            <a:endParaRPr lang="en-CA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E0BF45-B6C0-F4EA-C77C-288E75486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965" y="835087"/>
            <a:ext cx="4246094" cy="16004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618743-DA1D-5201-0FF8-1DC14F4E0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7621" y="2734326"/>
            <a:ext cx="3218745" cy="5731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13BE55-8A48-5383-9611-A1D976281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0965" y="2734326"/>
            <a:ext cx="1366072" cy="5731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FD5B3F-5639-FB51-D641-CA12C1C8B6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0965" y="3606275"/>
            <a:ext cx="3412805" cy="236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04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9277E-323C-3300-7992-FA60BBA2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964" y="133939"/>
            <a:ext cx="10131425" cy="576263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Application DETIALS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05CD6-99D2-2A3B-E9FF-B50636D46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964" y="710202"/>
            <a:ext cx="4996922" cy="576262"/>
          </a:xfrm>
          <a:ln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txBody>
          <a:bodyPr/>
          <a:lstStyle/>
          <a:p>
            <a:r>
              <a:rPr lang="en-CA" dirty="0"/>
              <a:t>DATA EXPLORER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B06D2-6829-FA31-44F1-C282C0A48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2963" y="1588589"/>
            <a:ext cx="4996923" cy="5037182"/>
          </a:xfrm>
          <a:ln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This is to enable doing basic </a:t>
            </a:r>
            <a:r>
              <a:rPr lang="en-US" sz="2400" u="sng" dirty="0"/>
              <a:t>data check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Understand available </a:t>
            </a:r>
            <a:r>
              <a:rPr lang="en-US" sz="2400" u="sng" dirty="0"/>
              <a:t>variables and values.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Generating </a:t>
            </a:r>
            <a:r>
              <a:rPr lang="en-US" sz="2400" u="sng" dirty="0"/>
              <a:t>simple listings</a:t>
            </a:r>
            <a:r>
              <a:rPr lang="en-US" sz="2400" dirty="0"/>
              <a:t>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Viewing </a:t>
            </a:r>
            <a:r>
              <a:rPr lang="en-US" sz="2400" u="sng" dirty="0"/>
              <a:t>selected variable</a:t>
            </a:r>
            <a:r>
              <a:rPr lang="en-US" sz="2400" dirty="0"/>
              <a:t> as data table and applying </a:t>
            </a:r>
            <a:r>
              <a:rPr lang="en-US" sz="2400" u="sng" dirty="0"/>
              <a:t>subset</a:t>
            </a:r>
            <a:r>
              <a:rPr lang="en-US" sz="2400" dirty="0"/>
              <a:t>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Variable attribute, distinct values and check for missing can also be done.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Additional features : minimalistic statistics planned to be included</a:t>
            </a:r>
            <a:endParaRPr lang="en-CA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DFE7058-F047-18D5-FCF7-389BA4FC6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190" y="1108723"/>
            <a:ext cx="5622758" cy="22611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7669DD-93B5-CC5E-E5CF-96B0211A9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141" y="3676423"/>
            <a:ext cx="3796856" cy="251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4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0256-5CBC-3D04-E471-ED25CE27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202408"/>
            <a:ext cx="10131425" cy="576262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Application DETIALS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EC6A0-EA37-136C-17E1-C0EF75821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509" y="1030664"/>
            <a:ext cx="4966231" cy="576262"/>
          </a:xfrm>
          <a:ln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txBody>
          <a:bodyPr/>
          <a:lstStyle/>
          <a:p>
            <a:r>
              <a:rPr lang="en-CA" dirty="0"/>
              <a:t>INFERENCIAL STATISTICS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1F26F-664C-7E29-15F7-EAA98DFDB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510" y="1858920"/>
            <a:ext cx="4966231" cy="4454794"/>
          </a:xfrm>
          <a:ln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This has endpoint specific analysis and advanced methods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Confidence interval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 value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risk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Hypothesis testing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T test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advanced regression models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These report structure would be analysis specific</a:t>
            </a:r>
            <a:endParaRPr lang="en-CA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435E6A-31C9-8762-7F88-47DDE7840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263" y="1173100"/>
            <a:ext cx="990738" cy="1038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36D2E3-FCD0-A289-9DCB-33956EFCC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0034" y="1215968"/>
            <a:ext cx="1343212" cy="952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FDA0ED-B83F-596C-0DEF-A647C9C23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6091" y="1311231"/>
            <a:ext cx="1409897" cy="7621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6BF433-22C7-6C72-129C-649203AD30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597691"/>
            <a:ext cx="5522865" cy="11517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A6D789-A6E0-AE8B-F7C5-125FF608F7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0509" y="4616328"/>
            <a:ext cx="2982262" cy="1082967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E0FFDB-254C-99C9-ABA4-2F3F0B67254F}"/>
              </a:ext>
            </a:extLst>
          </p:cNvPr>
          <p:cNvSpPr txBox="1"/>
          <p:nvPr/>
        </p:nvSpPr>
        <p:spPr>
          <a:xfrm>
            <a:off x="7311550" y="5699295"/>
            <a:ext cx="2751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Just for illustration, Not yet included in application </a:t>
            </a:r>
          </a:p>
        </p:txBody>
      </p:sp>
    </p:spTree>
    <p:extLst>
      <p:ext uri="{BB962C8B-B14F-4D97-AF65-F5344CB8AC3E}">
        <p14:creationId xmlns:p14="http://schemas.microsoft.com/office/powerpoint/2010/main" val="2775761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9F81-4C05-CA61-051B-A6D30EEC1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70" y="305018"/>
            <a:ext cx="10131425" cy="576263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Application DETIALS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574EF-D5CB-AB7E-E717-394486052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669" y="1060741"/>
            <a:ext cx="5041699" cy="576262"/>
          </a:xfrm>
          <a:ln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txBody>
          <a:bodyPr/>
          <a:lstStyle/>
          <a:p>
            <a:r>
              <a:rPr lang="en-CA" dirty="0" err="1"/>
              <a:t>eSUB</a:t>
            </a:r>
            <a:r>
              <a:rPr lang="en-CA" dirty="0"/>
              <a:t> DOCUMENTATION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DACBC-1A10-7E96-0A0F-76ED9225F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670" y="1968501"/>
            <a:ext cx="5041699" cy="2920998"/>
          </a:xfrm>
          <a:ln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Defines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SDRG and ADRG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Combined analysis reports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The combined report are produced in pdf, html and doc formats.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interactive </a:t>
            </a:r>
            <a:r>
              <a:rPr lang="en-US" sz="2000" dirty="0" err="1"/>
              <a:t>plotly</a:t>
            </a:r>
            <a:r>
              <a:rPr lang="en-US" sz="2000" dirty="0"/>
              <a:t> object in html format is created.</a:t>
            </a:r>
            <a:endParaRPr lang="en-CA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7ECB78-6315-8C04-E428-DCF29C0D4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514" y="2781241"/>
            <a:ext cx="1505160" cy="2381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80C71D-7CA5-656F-1587-AD044E17E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514" y="3222621"/>
            <a:ext cx="1562318" cy="1905266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4E42922-DAD1-F7C5-2643-B8E6ED081B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8344279"/>
              </p:ext>
            </p:extLst>
          </p:nvPr>
        </p:nvGraphicFramePr>
        <p:xfrm>
          <a:off x="8422105" y="1110714"/>
          <a:ext cx="3125536" cy="3884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49BE1236-60F1-9A2E-F3EB-DB28EFE4020A}"/>
              </a:ext>
            </a:extLst>
          </p:cNvPr>
          <p:cNvGrpSpPr/>
          <p:nvPr/>
        </p:nvGrpSpPr>
        <p:grpSpPr>
          <a:xfrm>
            <a:off x="6901665" y="1167398"/>
            <a:ext cx="1163183" cy="861950"/>
            <a:chOff x="630985" y="0"/>
            <a:chExt cx="1863564" cy="97110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87FA031-BD16-C6EB-4AD8-0829BAD101C8}"/>
                </a:ext>
              </a:extLst>
            </p:cNvPr>
            <p:cNvSpPr/>
            <p:nvPr/>
          </p:nvSpPr>
          <p:spPr>
            <a:xfrm>
              <a:off x="630985" y="0"/>
              <a:ext cx="1863564" cy="97110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A5799F28-02F2-E21F-A464-15285B79ECE2}"/>
                </a:ext>
              </a:extLst>
            </p:cNvPr>
            <p:cNvSpPr txBox="1"/>
            <p:nvPr/>
          </p:nvSpPr>
          <p:spPr>
            <a:xfrm>
              <a:off x="659429" y="28443"/>
              <a:ext cx="1806678" cy="9142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/>
                <a:t>Metadata</a:t>
              </a:r>
            </a:p>
            <a:p>
              <a:pPr marL="171450" lvl="0" indent="-1714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00" kern="1200" dirty="0" err="1"/>
                <a:t>ADaM</a:t>
              </a:r>
              <a:r>
                <a:rPr lang="en-US" sz="1000" kern="1200" dirty="0"/>
                <a:t> / SDTM Specifications</a:t>
              </a:r>
            </a:p>
            <a:p>
              <a:pPr marL="171450" lvl="0" indent="-1714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00" kern="1200" dirty="0"/>
                <a:t>Code lists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816B86-5272-772A-427E-2B4269593882}"/>
              </a:ext>
            </a:extLst>
          </p:cNvPr>
          <p:cNvGrpSpPr/>
          <p:nvPr/>
        </p:nvGrpSpPr>
        <p:grpSpPr>
          <a:xfrm>
            <a:off x="7270596" y="2315466"/>
            <a:ext cx="436996" cy="364164"/>
            <a:chOff x="1344269" y="1031797"/>
            <a:chExt cx="436996" cy="364164"/>
          </a:xfrm>
        </p:grpSpPr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56169611-230E-C844-E18E-3B0ABCC7B4CC}"/>
                </a:ext>
              </a:extLst>
            </p:cNvPr>
            <p:cNvSpPr/>
            <p:nvPr/>
          </p:nvSpPr>
          <p:spPr>
            <a:xfrm rot="5400000">
              <a:off x="1380685" y="995381"/>
              <a:ext cx="364164" cy="43699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Arrow: Right 4">
              <a:extLst>
                <a:ext uri="{FF2B5EF4-FFF2-40B4-BE49-F238E27FC236}">
                  <a16:creationId xmlns:a16="http://schemas.microsoft.com/office/drawing/2014/main" id="{5C8A6923-28FE-2049-D644-0173EF1829B0}"/>
                </a:ext>
              </a:extLst>
            </p:cNvPr>
            <p:cNvSpPr txBox="1"/>
            <p:nvPr/>
          </p:nvSpPr>
          <p:spPr>
            <a:xfrm>
              <a:off x="1431669" y="1031797"/>
              <a:ext cx="262198" cy="2549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8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942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9872-D2DF-F42F-3284-1CC204EB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262" y="230310"/>
            <a:ext cx="10131425" cy="576262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ADDITIONAL DETIALS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EF9D4-CDD4-2D99-6017-E08703905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262" y="954389"/>
            <a:ext cx="4709054" cy="576262"/>
          </a:xfrm>
          <a:ln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txBody>
          <a:bodyPr/>
          <a:lstStyle/>
          <a:p>
            <a:r>
              <a:rPr lang="en-CA" dirty="0"/>
              <a:t>FUTURE ENHANCEMENTS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C789A-6F2D-9820-EE5F-0AFE2AD0A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9262" y="1762761"/>
            <a:ext cx="10322011" cy="4706256"/>
          </a:xfrm>
          <a:ln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Report layouts recommendation,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improved SDRG/ADRG docs,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implementation of CDISC analysis result standards,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Incorporating biomedical concepts.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There is also a trial participant level report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This is also explored in the application by using </a:t>
            </a:r>
            <a:r>
              <a:rPr lang="en-US" sz="2400" dirty="0" err="1"/>
              <a:t>patientProfileVis</a:t>
            </a:r>
            <a:r>
              <a:rPr lang="en-US" sz="2400" dirty="0"/>
              <a:t> and </a:t>
            </a:r>
            <a:r>
              <a:rPr lang="en-US" sz="2400" dirty="0" err="1"/>
              <a:t>patientProfiler</a:t>
            </a:r>
            <a:r>
              <a:rPr lang="en-US" sz="2400" dirty="0"/>
              <a:t> R packages.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Additionally report specific input capture is also included for traceability. 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108344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997</TotalTime>
  <Words>678</Words>
  <Application>Microsoft Office PowerPoint</Application>
  <PresentationFormat>Widescreen</PresentationFormat>
  <Paragraphs>142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Celestial</vt:lpstr>
      <vt:lpstr>Next Gen Shiny Application for Regulatory Submissions</vt:lpstr>
      <vt:lpstr>Agenda</vt:lpstr>
      <vt:lpstr>Introduction </vt:lpstr>
      <vt:lpstr>Application DETIALS</vt:lpstr>
      <vt:lpstr>Application DETIALS</vt:lpstr>
      <vt:lpstr>Application DETIALS</vt:lpstr>
      <vt:lpstr>Application DETIALS</vt:lpstr>
      <vt:lpstr>Application DETIALS</vt:lpstr>
      <vt:lpstr>ADDITIONAL DETIALS</vt:lpstr>
      <vt:lpstr>ADDITIONAL DETIALS</vt:lpstr>
      <vt:lpstr>ADDITIONAL DETIALS</vt:lpstr>
      <vt:lpstr>CONCLUTION</vt:lpstr>
      <vt:lpstr>Thank YOU!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Gen Shiny Application for Regulatory Submissions</dc:title>
  <dc:creator>Jayashree V</dc:creator>
  <cp:lastModifiedBy>Vedanayagam, Jayashree [BWIUS NON-J&amp;J]</cp:lastModifiedBy>
  <cp:revision>3</cp:revision>
  <dcterms:created xsi:type="dcterms:W3CDTF">2023-05-28T19:12:03Z</dcterms:created>
  <dcterms:modified xsi:type="dcterms:W3CDTF">2023-08-02T17:49:45Z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a6f01b5-c24b-4fa8-8e8f-cee31f47fe31_Enabled">
    <vt:lpwstr>true</vt:lpwstr>
  </property>
  <property fmtid="{D5CDD505-2E9C-101B-9397-08002B2CF9AE}" pid="3" name="MSIP_Label_fa6f01b5-c24b-4fa8-8e8f-cee31f47fe31_SetDate">
    <vt:lpwstr>2023-06-02T00:51:15Z</vt:lpwstr>
  </property>
  <property fmtid="{D5CDD505-2E9C-101B-9397-08002B2CF9AE}" pid="4" name="MSIP_Label_fa6f01b5-c24b-4fa8-8e8f-cee31f47fe31_Method">
    <vt:lpwstr>Privileged</vt:lpwstr>
  </property>
  <property fmtid="{D5CDD505-2E9C-101B-9397-08002B2CF9AE}" pid="5" name="MSIP_Label_fa6f01b5-c24b-4fa8-8e8f-cee31f47fe31_Name">
    <vt:lpwstr>fa6f01b5-c24b-4fa8-8e8f-cee31f47fe31</vt:lpwstr>
  </property>
  <property fmtid="{D5CDD505-2E9C-101B-9397-08002B2CF9AE}" pid="6" name="MSIP_Label_fa6f01b5-c24b-4fa8-8e8f-cee31f47fe31_SiteId">
    <vt:lpwstr>7a916015-20ae-4ad1-9170-eefd915e9272</vt:lpwstr>
  </property>
  <property fmtid="{D5CDD505-2E9C-101B-9397-08002B2CF9AE}" pid="7" name="MSIP_Label_fa6f01b5-c24b-4fa8-8e8f-cee31f47fe31_ActionId">
    <vt:lpwstr>a4190849-6453-4871-8498-d6f831b1548b</vt:lpwstr>
  </property>
  <property fmtid="{D5CDD505-2E9C-101B-9397-08002B2CF9AE}" pid="8" name="MSIP_Label_fa6f01b5-c24b-4fa8-8e8f-cee31f47fe31_ContentBits">
    <vt:lpwstr>0</vt:lpwstr>
  </property>
</Properties>
</file>