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6" r:id="rId2"/>
  </p:sldIdLst>
  <p:sldSz cx="384048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20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3300"/>
    <a:srgbClr val="170CFC"/>
    <a:srgbClr val="3366FF"/>
    <a:srgbClr val="3211F7"/>
    <a:srgbClr val="005E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69" autoAdjust="0"/>
    <p:restoredTop sz="88971" autoAdjust="0"/>
  </p:normalViewPr>
  <p:slideViewPr>
    <p:cSldViewPr>
      <p:cViewPr>
        <p:scale>
          <a:sx n="32" d="100"/>
          <a:sy n="32" d="100"/>
        </p:scale>
        <p:origin x="432" y="24"/>
      </p:cViewPr>
      <p:guideLst>
        <p:guide orient="horz" pos="10368"/>
        <p:guide pos="12096"/>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6T01:01:07.666"/>
    </inkml:context>
    <inkml:brush xml:id="br0">
      <inkml:brushProperty name="width" value="0.05" units="cm"/>
      <inkml:brushProperty name="height" value="0.05" units="cm"/>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6T01:01:24.889"/>
    </inkml:context>
    <inkml:brush xml:id="br0">
      <inkml:brushProperty name="width" value="0.05" units="cm"/>
      <inkml:brushProperty name="height" value="0.05" units="cm"/>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6T01:01:56.951"/>
    </inkml:context>
    <inkml:brush xml:id="br0">
      <inkml:brushProperty name="width" value="0.05" units="cm"/>
      <inkml:brushProperty name="height" value="0.05" units="cm"/>
    </inkml:brush>
  </inkml:definitions>
  <inkml:trace contextRef="#ctx0" brushRef="#br0">1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6T01:01:58.134"/>
    </inkml:context>
    <inkml:brush xml:id="br0">
      <inkml:brushProperty name="width" value="0.05" units="cm"/>
      <inkml:brushProperty name="height" value="0.05" units="cm"/>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8C4E5E-68B5-4737-B1BB-33A487B9C948}" type="datetimeFigureOut">
              <a:rPr lang="en-US" smtClean="0"/>
              <a:t>1/29/2024</a:t>
            </a:fld>
            <a:endParaRPr lang="en-US" dirty="0"/>
          </a:p>
        </p:txBody>
      </p:sp>
      <p:sp>
        <p:nvSpPr>
          <p:cNvPr id="4" name="Slide Image Placeholder 3"/>
          <p:cNvSpPr>
            <a:spLocks noGrp="1" noRot="1" noChangeAspect="1"/>
          </p:cNvSpPr>
          <p:nvPr>
            <p:ph type="sldImg" idx="2"/>
          </p:nvPr>
        </p:nvSpPr>
        <p:spPr>
          <a:xfrm>
            <a:off x="1628775" y="1143000"/>
            <a:ext cx="360045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791E9-2E1A-49D7-A434-204BAD659395}" type="slidenum">
              <a:rPr lang="en-US" smtClean="0"/>
              <a:t>‹#›</a:t>
            </a:fld>
            <a:endParaRPr lang="en-US" dirty="0"/>
          </a:p>
        </p:txBody>
      </p:sp>
    </p:spTree>
    <p:extLst>
      <p:ext uri="{BB962C8B-B14F-4D97-AF65-F5344CB8AC3E}">
        <p14:creationId xmlns:p14="http://schemas.microsoft.com/office/powerpoint/2010/main" val="4014863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E791E9-2E1A-49D7-A434-204BAD659395}" type="slidenum">
              <a:rPr lang="en-US" smtClean="0"/>
              <a:t>1</a:t>
            </a:fld>
            <a:endParaRPr lang="en-US" dirty="0"/>
          </a:p>
        </p:txBody>
      </p:sp>
    </p:spTree>
    <p:extLst>
      <p:ext uri="{BB962C8B-B14F-4D97-AF65-F5344CB8AC3E}">
        <p14:creationId xmlns:p14="http://schemas.microsoft.com/office/powerpoint/2010/main" val="3670414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5387342"/>
            <a:ext cx="32644080" cy="1146048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17289782"/>
            <a:ext cx="28803600" cy="7947658"/>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CD90C8-B28C-440F-B27F-D6481BE178FD}" type="datetimeFigureOut">
              <a:rPr lang="en-US" smtClean="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768D385-BCC5-4580-BF01-96441453D31E}" type="slidenum">
              <a:rPr lang="en-US" smtClean="0"/>
              <a:t>‹#›</a:t>
            </a:fld>
            <a:endParaRPr lang="en-US" dirty="0"/>
          </a:p>
        </p:txBody>
      </p:sp>
    </p:spTree>
    <p:extLst>
      <p:ext uri="{BB962C8B-B14F-4D97-AF65-F5344CB8AC3E}">
        <p14:creationId xmlns:p14="http://schemas.microsoft.com/office/powerpoint/2010/main" val="1969621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CD90C8-B28C-440F-B27F-D6481BE178FD}" type="datetimeFigureOut">
              <a:rPr lang="en-US" smtClean="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768D385-BCC5-4580-BF01-96441453D31E}" type="slidenum">
              <a:rPr lang="en-US" smtClean="0"/>
              <a:t>‹#›</a:t>
            </a:fld>
            <a:endParaRPr lang="en-US" dirty="0"/>
          </a:p>
        </p:txBody>
      </p:sp>
    </p:spTree>
    <p:extLst>
      <p:ext uri="{BB962C8B-B14F-4D97-AF65-F5344CB8AC3E}">
        <p14:creationId xmlns:p14="http://schemas.microsoft.com/office/powerpoint/2010/main" val="1880056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1752600"/>
            <a:ext cx="8281035"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1752600"/>
            <a:ext cx="24363045"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CD90C8-B28C-440F-B27F-D6481BE178FD}" type="datetimeFigureOut">
              <a:rPr lang="en-US" smtClean="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768D385-BCC5-4580-BF01-96441453D31E}" type="slidenum">
              <a:rPr lang="en-US" smtClean="0"/>
              <a:t>‹#›</a:t>
            </a:fld>
            <a:endParaRPr lang="en-US" dirty="0"/>
          </a:p>
        </p:txBody>
      </p:sp>
    </p:spTree>
    <p:extLst>
      <p:ext uri="{BB962C8B-B14F-4D97-AF65-F5344CB8AC3E}">
        <p14:creationId xmlns:p14="http://schemas.microsoft.com/office/powerpoint/2010/main" val="3783935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CD90C8-B28C-440F-B27F-D6481BE178FD}" type="datetimeFigureOut">
              <a:rPr lang="en-US" smtClean="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768D385-BCC5-4580-BF01-96441453D31E}" type="slidenum">
              <a:rPr lang="en-US" smtClean="0"/>
              <a:t>‹#›</a:t>
            </a:fld>
            <a:endParaRPr lang="en-US" dirty="0"/>
          </a:p>
        </p:txBody>
      </p:sp>
    </p:spTree>
    <p:extLst>
      <p:ext uri="{BB962C8B-B14F-4D97-AF65-F5344CB8AC3E}">
        <p14:creationId xmlns:p14="http://schemas.microsoft.com/office/powerpoint/2010/main" val="1509334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8206749"/>
            <a:ext cx="33124140" cy="13693138"/>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2029429"/>
            <a:ext cx="33124140" cy="7200898"/>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CD90C8-B28C-440F-B27F-D6481BE178FD}" type="datetimeFigureOut">
              <a:rPr lang="en-US" smtClean="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768D385-BCC5-4580-BF01-96441453D31E}" type="slidenum">
              <a:rPr lang="en-US" smtClean="0"/>
              <a:t>‹#›</a:t>
            </a:fld>
            <a:endParaRPr lang="en-US" dirty="0"/>
          </a:p>
        </p:txBody>
      </p:sp>
    </p:spTree>
    <p:extLst>
      <p:ext uri="{BB962C8B-B14F-4D97-AF65-F5344CB8AC3E}">
        <p14:creationId xmlns:p14="http://schemas.microsoft.com/office/powerpoint/2010/main" val="2408395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8763000"/>
            <a:ext cx="1632204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8763000"/>
            <a:ext cx="1632204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CD90C8-B28C-440F-B27F-D6481BE178FD}" type="datetimeFigureOut">
              <a:rPr lang="en-US" smtClean="0"/>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768D385-BCC5-4580-BF01-96441453D31E}" type="slidenum">
              <a:rPr lang="en-US" smtClean="0"/>
              <a:t>‹#›</a:t>
            </a:fld>
            <a:endParaRPr lang="en-US" dirty="0"/>
          </a:p>
        </p:txBody>
      </p:sp>
    </p:spTree>
    <p:extLst>
      <p:ext uri="{BB962C8B-B14F-4D97-AF65-F5344CB8AC3E}">
        <p14:creationId xmlns:p14="http://schemas.microsoft.com/office/powerpoint/2010/main" val="3771530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752607"/>
            <a:ext cx="3312414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8069582"/>
            <a:ext cx="16247028" cy="3954778"/>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2024360"/>
            <a:ext cx="16247028"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8069582"/>
            <a:ext cx="16327042" cy="3954778"/>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2024360"/>
            <a:ext cx="1632704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CD90C8-B28C-440F-B27F-D6481BE178FD}" type="datetimeFigureOut">
              <a:rPr lang="en-US" smtClean="0"/>
              <a:t>1/29/2024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768D385-BCC5-4580-BF01-96441453D31E}" type="slidenum">
              <a:rPr lang="en-US" smtClean="0"/>
              <a:t>‹#›</a:t>
            </a:fld>
            <a:endParaRPr lang="en-US" dirty="0"/>
          </a:p>
        </p:txBody>
      </p:sp>
    </p:spTree>
    <p:extLst>
      <p:ext uri="{BB962C8B-B14F-4D97-AF65-F5344CB8AC3E}">
        <p14:creationId xmlns:p14="http://schemas.microsoft.com/office/powerpoint/2010/main" val="1950631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CD90C8-B28C-440F-B27F-D6481BE178FD}" type="datetimeFigureOut">
              <a:rPr lang="en-US" smtClean="0"/>
              <a:t>1/29/2024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768D385-BCC5-4580-BF01-96441453D31E}" type="slidenum">
              <a:rPr lang="en-US" smtClean="0"/>
              <a:t>‹#›</a:t>
            </a:fld>
            <a:endParaRPr lang="en-US" dirty="0"/>
          </a:p>
        </p:txBody>
      </p:sp>
    </p:spTree>
    <p:extLst>
      <p:ext uri="{BB962C8B-B14F-4D97-AF65-F5344CB8AC3E}">
        <p14:creationId xmlns:p14="http://schemas.microsoft.com/office/powerpoint/2010/main" val="2312456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CD90C8-B28C-440F-B27F-D6481BE178FD}" type="datetimeFigureOut">
              <a:rPr lang="en-US" smtClean="0"/>
              <a:t>1/29/2024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768D385-BCC5-4580-BF01-96441453D31E}" type="slidenum">
              <a:rPr lang="en-US" smtClean="0"/>
              <a:t>‹#›</a:t>
            </a:fld>
            <a:endParaRPr lang="en-US" dirty="0"/>
          </a:p>
        </p:txBody>
      </p:sp>
    </p:spTree>
    <p:extLst>
      <p:ext uri="{BB962C8B-B14F-4D97-AF65-F5344CB8AC3E}">
        <p14:creationId xmlns:p14="http://schemas.microsoft.com/office/powerpoint/2010/main" val="602507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194560"/>
            <a:ext cx="12386548" cy="768096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4739647"/>
            <a:ext cx="19442430" cy="233934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9875520"/>
            <a:ext cx="12386548" cy="18295622"/>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84CD90C8-B28C-440F-B27F-D6481BE178FD}" type="datetimeFigureOut">
              <a:rPr lang="en-US" smtClean="0"/>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768D385-BCC5-4580-BF01-96441453D31E}" type="slidenum">
              <a:rPr lang="en-US" smtClean="0"/>
              <a:t>‹#›</a:t>
            </a:fld>
            <a:endParaRPr lang="en-US" dirty="0"/>
          </a:p>
        </p:txBody>
      </p:sp>
    </p:spTree>
    <p:extLst>
      <p:ext uri="{BB962C8B-B14F-4D97-AF65-F5344CB8AC3E}">
        <p14:creationId xmlns:p14="http://schemas.microsoft.com/office/powerpoint/2010/main" val="3533668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194560"/>
            <a:ext cx="12386548" cy="768096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4739647"/>
            <a:ext cx="19442430" cy="233934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dirty="0"/>
              <a:t>Click icon to add picture</a:t>
            </a:r>
          </a:p>
        </p:txBody>
      </p:sp>
      <p:sp>
        <p:nvSpPr>
          <p:cNvPr id="4" name="Text Placeholder 3"/>
          <p:cNvSpPr>
            <a:spLocks noGrp="1"/>
          </p:cNvSpPr>
          <p:nvPr>
            <p:ph type="body" sz="half" idx="2"/>
          </p:nvPr>
        </p:nvSpPr>
        <p:spPr>
          <a:xfrm>
            <a:off x="2645332" y="9875520"/>
            <a:ext cx="12386548" cy="18295622"/>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84CD90C8-B28C-440F-B27F-D6481BE178FD}" type="datetimeFigureOut">
              <a:rPr lang="en-US" smtClean="0"/>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768D385-BCC5-4580-BF01-96441453D31E}" type="slidenum">
              <a:rPr lang="en-US" smtClean="0"/>
              <a:t>‹#›</a:t>
            </a:fld>
            <a:endParaRPr lang="en-US" dirty="0"/>
          </a:p>
        </p:txBody>
      </p:sp>
    </p:spTree>
    <p:extLst>
      <p:ext uri="{BB962C8B-B14F-4D97-AF65-F5344CB8AC3E}">
        <p14:creationId xmlns:p14="http://schemas.microsoft.com/office/powerpoint/2010/main" val="3319585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1752607"/>
            <a:ext cx="3312414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8763000"/>
            <a:ext cx="3312414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0510487"/>
            <a:ext cx="8641080" cy="1752600"/>
          </a:xfrm>
          <a:prstGeom prst="rect">
            <a:avLst/>
          </a:prstGeom>
        </p:spPr>
        <p:txBody>
          <a:bodyPr vert="horz" lIns="91440" tIns="45720" rIns="91440" bIns="45720" rtlCol="0" anchor="ctr"/>
          <a:lstStyle>
            <a:lvl1pPr algn="l">
              <a:defRPr sz="5040">
                <a:solidFill>
                  <a:schemeClr val="tx1">
                    <a:tint val="75000"/>
                  </a:schemeClr>
                </a:solidFill>
              </a:defRPr>
            </a:lvl1pPr>
          </a:lstStyle>
          <a:p>
            <a:fld id="{84CD90C8-B28C-440F-B27F-D6481BE178FD}" type="datetimeFigureOut">
              <a:rPr lang="en-US" smtClean="0"/>
              <a:t>1/29/2024</a:t>
            </a:fld>
            <a:endParaRPr lang="en-US" dirty="0"/>
          </a:p>
        </p:txBody>
      </p:sp>
      <p:sp>
        <p:nvSpPr>
          <p:cNvPr id="5" name="Footer Placeholder 4"/>
          <p:cNvSpPr>
            <a:spLocks noGrp="1"/>
          </p:cNvSpPr>
          <p:nvPr>
            <p:ph type="ftr" sz="quarter" idx="3"/>
          </p:nvPr>
        </p:nvSpPr>
        <p:spPr>
          <a:xfrm>
            <a:off x="12721590" y="30510487"/>
            <a:ext cx="12961620" cy="17526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7123390" y="30510487"/>
            <a:ext cx="8641080" cy="1752600"/>
          </a:xfrm>
          <a:prstGeom prst="rect">
            <a:avLst/>
          </a:prstGeom>
        </p:spPr>
        <p:txBody>
          <a:bodyPr vert="horz" lIns="91440" tIns="45720" rIns="91440" bIns="45720" rtlCol="0" anchor="ctr"/>
          <a:lstStyle>
            <a:lvl1pPr algn="r">
              <a:defRPr sz="5040">
                <a:solidFill>
                  <a:schemeClr val="tx1">
                    <a:tint val="75000"/>
                  </a:schemeClr>
                </a:solidFill>
              </a:defRPr>
            </a:lvl1pPr>
          </a:lstStyle>
          <a:p>
            <a:fld id="{D768D385-BCC5-4580-BF01-96441453D31E}" type="slidenum">
              <a:rPr lang="en-US" smtClean="0"/>
              <a:t>‹#›</a:t>
            </a:fld>
            <a:endParaRPr lang="en-US" dirty="0"/>
          </a:p>
        </p:txBody>
      </p:sp>
    </p:spTree>
    <p:extLst>
      <p:ext uri="{BB962C8B-B14F-4D97-AF65-F5344CB8AC3E}">
        <p14:creationId xmlns:p14="http://schemas.microsoft.com/office/powerpoint/2010/main" val="309533688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jpg"/><Relationship Id="rId3" Type="http://schemas.openxmlformats.org/officeDocument/2006/relationships/customXml" Target="../ink/ink1.xml"/><Relationship Id="rId7" Type="http://schemas.openxmlformats.org/officeDocument/2006/relationships/customXml" Target="../ink/ink4.xml"/><Relationship Id="rId12" Type="http://schemas.openxmlformats.org/officeDocument/2006/relationships/image" Target="../media/image6.png"/><Relationship Id="rId17" Type="http://schemas.openxmlformats.org/officeDocument/2006/relationships/hyperlink" Target="mailto:Somaesekhar.Sriadibhatla@astrazeneca.com" TargetMode="External"/><Relationship Id="rId2" Type="http://schemas.openxmlformats.org/officeDocument/2006/relationships/notesSlide" Target="../notesSlides/notesSlide1.xml"/><Relationship Id="rId16"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customXml" Target="../ink/ink3.xml"/><Relationship Id="rId11" Type="http://schemas.openxmlformats.org/officeDocument/2006/relationships/image" Target="../media/image5.png"/><Relationship Id="rId5" Type="http://schemas.openxmlformats.org/officeDocument/2006/relationships/customXml" Target="../ink/ink2.xm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3.png"/><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20" name="Ink 19">
                <a:extLst>
                  <a:ext uri="{FF2B5EF4-FFF2-40B4-BE49-F238E27FC236}">
                    <a16:creationId xmlns:a16="http://schemas.microsoft.com/office/drawing/2014/main" id="{EF30033C-ED4E-DFEA-1304-6B0FA7C91683}"/>
                  </a:ext>
                </a:extLst>
              </p14:cNvPr>
              <p14:cNvContentPartPr/>
              <p14:nvPr/>
            </p14:nvContentPartPr>
            <p14:xfrm>
              <a:off x="27733748" y="10082853"/>
              <a:ext cx="315" cy="315"/>
            </p14:xfrm>
          </p:contentPart>
        </mc:Choice>
        <mc:Fallback xmlns="">
          <p:pic>
            <p:nvPicPr>
              <p:cNvPr id="20" name="Ink 19">
                <a:extLst>
                  <a:ext uri="{FF2B5EF4-FFF2-40B4-BE49-F238E27FC236}">
                    <a16:creationId xmlns:a16="http://schemas.microsoft.com/office/drawing/2014/main" id="{EF30033C-ED4E-DFEA-1304-6B0FA7C91683}"/>
                  </a:ext>
                </a:extLst>
              </p:cNvPr>
              <p:cNvPicPr/>
              <p:nvPr/>
            </p:nvPicPr>
            <p:blipFill>
              <a:blip r:embed="rId4"/>
              <a:stretch>
                <a:fillRect/>
              </a:stretch>
            </p:blipFill>
            <p:spPr>
              <a:xfrm>
                <a:off x="27725873" y="10074978"/>
                <a:ext cx="15750" cy="1575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1" name="Ink 20">
                <a:extLst>
                  <a:ext uri="{FF2B5EF4-FFF2-40B4-BE49-F238E27FC236}">
                    <a16:creationId xmlns:a16="http://schemas.microsoft.com/office/drawing/2014/main" id="{E0DEBB00-1153-2243-C64B-F011DF9B5003}"/>
                  </a:ext>
                </a:extLst>
              </p14:cNvPr>
              <p14:cNvContentPartPr/>
              <p14:nvPr/>
            </p14:nvContentPartPr>
            <p14:xfrm>
              <a:off x="17309680" y="7921978"/>
              <a:ext cx="315" cy="315"/>
            </p14:xfrm>
          </p:contentPart>
        </mc:Choice>
        <mc:Fallback xmlns="">
          <p:pic>
            <p:nvPicPr>
              <p:cNvPr id="21" name="Ink 20">
                <a:extLst>
                  <a:ext uri="{FF2B5EF4-FFF2-40B4-BE49-F238E27FC236}">
                    <a16:creationId xmlns:a16="http://schemas.microsoft.com/office/drawing/2014/main" id="{E0DEBB00-1153-2243-C64B-F011DF9B5003}"/>
                  </a:ext>
                </a:extLst>
              </p:cNvPr>
              <p:cNvPicPr/>
              <p:nvPr/>
            </p:nvPicPr>
            <p:blipFill>
              <a:blip r:embed="rId4"/>
              <a:stretch>
                <a:fillRect/>
              </a:stretch>
            </p:blipFill>
            <p:spPr>
              <a:xfrm>
                <a:off x="17301805" y="7914103"/>
                <a:ext cx="15750" cy="15750"/>
              </a:xfrm>
              <a:prstGeom prst="rect">
                <a:avLst/>
              </a:prstGeom>
            </p:spPr>
          </p:pic>
        </mc:Fallback>
      </mc:AlternateContent>
      <p:sp>
        <p:nvSpPr>
          <p:cNvPr id="22" name="Title 21">
            <a:extLst>
              <a:ext uri="{FF2B5EF4-FFF2-40B4-BE49-F238E27FC236}">
                <a16:creationId xmlns:a16="http://schemas.microsoft.com/office/drawing/2014/main" id="{9779E931-2DC1-68AB-8427-5B3F2DAE47A9}"/>
              </a:ext>
            </a:extLst>
          </p:cNvPr>
          <p:cNvSpPr>
            <a:spLocks noGrp="1"/>
          </p:cNvSpPr>
          <p:nvPr>
            <p:ph type="title"/>
          </p:nvPr>
        </p:nvSpPr>
        <p:spPr>
          <a:xfrm>
            <a:off x="2210115" y="2046982"/>
            <a:ext cx="34175838" cy="3689001"/>
          </a:xfrm>
          <a:solidFill>
            <a:schemeClr val="accent1">
              <a:lumMod val="75000"/>
            </a:schemeClr>
          </a:solidFill>
          <a:ln>
            <a:solidFill>
              <a:schemeClr val="accent1">
                <a:lumMod val="75000"/>
              </a:schemeClr>
            </a:solidFill>
          </a:ln>
        </p:spPr>
        <p:txBody>
          <a:bodyPr lIns="2157984" tIns="2157984" rIns="2157984">
            <a:normAutofit fontScale="90000"/>
          </a:bodyPr>
          <a:lstStyle/>
          <a:p>
            <a:r>
              <a:rPr lang="en-US" dirty="0">
                <a:solidFill>
                  <a:schemeClr val="bg1"/>
                </a:solidFill>
              </a:rPr>
              <a:t> </a:t>
            </a:r>
          </a:p>
        </p:txBody>
      </p:sp>
      <p:sp>
        <p:nvSpPr>
          <p:cNvPr id="24" name="Content Placeholder 23">
            <a:extLst>
              <a:ext uri="{FF2B5EF4-FFF2-40B4-BE49-F238E27FC236}">
                <a16:creationId xmlns:a16="http://schemas.microsoft.com/office/drawing/2014/main" id="{F468A014-7D4C-F76A-1C0B-49DB50ADB743}"/>
              </a:ext>
            </a:extLst>
          </p:cNvPr>
          <p:cNvSpPr>
            <a:spLocks noGrp="1"/>
          </p:cNvSpPr>
          <p:nvPr>
            <p:ph sz="half" idx="2"/>
          </p:nvPr>
        </p:nvSpPr>
        <p:spPr>
          <a:xfrm>
            <a:off x="2210116" y="6093802"/>
            <a:ext cx="9456988" cy="24767198"/>
          </a:xfrm>
          <a:solidFill>
            <a:schemeClr val="accent1">
              <a:lumMod val="20000"/>
              <a:lumOff val="80000"/>
            </a:schemeClr>
          </a:solidFill>
          <a:ln>
            <a:solidFill>
              <a:srgbClr val="170CFC"/>
            </a:solidFill>
          </a:ln>
        </p:spPr>
        <p:txBody>
          <a:bodyPr lIns="91440" bIns="45720" anchor="ctr">
            <a:noAutofit/>
          </a:bodyPr>
          <a:lstStyle/>
          <a:p>
            <a:pPr marL="0" indent="0">
              <a:lnSpc>
                <a:spcPct val="100000"/>
              </a:lnSpc>
              <a:buNone/>
            </a:pPr>
            <a:r>
              <a:rPr lang="en-US" sz="2200" b="1" dirty="0"/>
              <a:t>Background:</a:t>
            </a:r>
          </a:p>
          <a:p>
            <a:pPr marL="0" indent="0">
              <a:lnSpc>
                <a:spcPct val="100000"/>
              </a:lnSpc>
              <a:buNone/>
            </a:pPr>
            <a:r>
              <a:rPr lang="en-US" sz="2200" dirty="0">
                <a:ea typeface="Times New Roman" panose="02020603050405020304" pitchFamily="18" charset="0"/>
                <a:cs typeface="Times New Roman" panose="02020603050405020304" pitchFamily="18" charset="0"/>
              </a:rPr>
              <a:t>Statisticians and programmers working in multiple software systems (e.g. SAS, R, Python), will have found differences in analysis results that warrant further exploration and justification. Whilst some industries, may accept results not being the same as long as they are “close” -- the more highly regulated medical research industry generally uses double programming to validate results. This approach requires an identical match in results. This can be very challenging and highly time consuming to investigate and justify any differences, particularly when accompanying documentation doesn’t fully explain the approach used by the software. </a:t>
            </a:r>
          </a:p>
          <a:p>
            <a:pPr marL="0" indent="0">
              <a:lnSpc>
                <a:spcPct val="100000"/>
              </a:lnSpc>
              <a:buNone/>
            </a:pPr>
            <a:r>
              <a:rPr lang="en-US" sz="2200" dirty="0">
                <a:ea typeface="Times New Roman" panose="02020603050405020304" pitchFamily="18" charset="0"/>
                <a:cs typeface="Times New Roman" panose="02020603050405020304" pitchFamily="18" charset="0"/>
              </a:rPr>
              <a:t>The CAMIS project aims to provide a repository of information explaining why you may be observing differences when working in SAS and open source languages.</a:t>
            </a:r>
          </a:p>
          <a:p>
            <a:pPr marL="0" indent="0">
              <a:lnSpc>
                <a:spcPct val="100000"/>
              </a:lnSpc>
              <a:buNone/>
            </a:pPr>
            <a:r>
              <a:rPr lang="en-US" sz="2200" dirty="0">
                <a:ea typeface="Times New Roman" panose="02020603050405020304" pitchFamily="18" charset="0"/>
                <a:cs typeface="Times New Roman" panose="02020603050405020304" pitchFamily="18" charset="0"/>
              </a:rPr>
              <a:t>This poster will highlight the latest status of the PHUSE CAMIS project including our finalized white paper and growing repository, with the aim of encouraging further contributions from the wider PHUSE community.</a:t>
            </a:r>
          </a:p>
          <a:p>
            <a:pPr marL="0" indent="0">
              <a:lnSpc>
                <a:spcPct val="100000"/>
              </a:lnSpc>
              <a:buNone/>
            </a:pPr>
            <a:r>
              <a:rPr lang="en-US" sz="2200" dirty="0">
                <a:ea typeface="Times New Roman" panose="02020603050405020304" pitchFamily="18" charset="0"/>
                <a:cs typeface="Times New Roman" panose="02020603050405020304" pitchFamily="18" charset="0"/>
              </a:rPr>
              <a:t>This will be an update on our progress in collaboration with FDA and PHUSE community, </a:t>
            </a:r>
            <a:r>
              <a:rPr lang="en-US" sz="2200" b="1" dirty="0">
                <a:ea typeface="Times New Roman" panose="02020603050405020304" pitchFamily="18" charset="0"/>
                <a:cs typeface="Times New Roman" panose="02020603050405020304" pitchFamily="18" charset="0"/>
              </a:rPr>
              <a:t>CAMIS-ONCO</a:t>
            </a:r>
            <a:r>
              <a:rPr lang="en-US" sz="2200" dirty="0">
                <a:ea typeface="Times New Roman" panose="02020603050405020304" pitchFamily="18" charset="0"/>
                <a:cs typeface="Times New Roman" panose="02020603050405020304" pitchFamily="18" charset="0"/>
              </a:rPr>
              <a:t> subgroup started in September 2023 with focus on Oncology endpoint analysis, validation in multi-programming world.</a:t>
            </a:r>
          </a:p>
          <a:p>
            <a:pPr marL="0" indent="0">
              <a:lnSpc>
                <a:spcPct val="100000"/>
              </a:lnSpc>
              <a:buNone/>
            </a:pPr>
            <a:r>
              <a:rPr lang="en-US" sz="2200" b="1" dirty="0">
                <a:ea typeface="Times New Roman" panose="02020603050405020304" pitchFamily="18" charset="0"/>
                <a:cs typeface="Times New Roman" panose="02020603050405020304" pitchFamily="18" charset="0"/>
              </a:rPr>
              <a:t>FDA on Oncology Clinical trial Endpoints: </a:t>
            </a:r>
          </a:p>
          <a:p>
            <a:pPr marL="0" indent="0">
              <a:lnSpc>
                <a:spcPct val="100000"/>
              </a:lnSpc>
              <a:buNone/>
            </a:pPr>
            <a:r>
              <a:rPr lang="en-US" sz="2200" dirty="0">
                <a:ea typeface="Times New Roman" panose="02020603050405020304" pitchFamily="18" charset="0"/>
                <a:cs typeface="Times New Roman" panose="02020603050405020304" pitchFamily="18" charset="0"/>
              </a:rPr>
              <a:t>FDA has standardized </a:t>
            </a:r>
            <a:r>
              <a:rPr lang="en-US" sz="2200" b="1" dirty="0">
                <a:ea typeface="Times New Roman" panose="02020603050405020304" pitchFamily="18" charset="0"/>
                <a:cs typeface="Times New Roman" panose="02020603050405020304" pitchFamily="18" charset="0"/>
              </a:rPr>
              <a:t>Oncology trial endpoints definitions</a:t>
            </a:r>
            <a:r>
              <a:rPr lang="en-US" sz="2200" dirty="0">
                <a:ea typeface="Times New Roman" panose="02020603050405020304" pitchFamily="18" charset="0"/>
                <a:cs typeface="Times New Roman" panose="02020603050405020304" pitchFamily="18" charset="0"/>
              </a:rPr>
              <a:t>, including study design recommendations, highlighting advantages and disadvantages  across pharmaceutical industry for approvals. These definitions e.g.: </a:t>
            </a:r>
            <a:r>
              <a:rPr lang="en-US" sz="2200" b="1" dirty="0">
                <a:ea typeface="Times New Roman" panose="02020603050405020304" pitchFamily="18" charset="0"/>
                <a:cs typeface="Times New Roman" panose="02020603050405020304" pitchFamily="18" charset="0"/>
              </a:rPr>
              <a:t>Overall Survival (OS), Progression Free Survival (PFS) </a:t>
            </a:r>
            <a:r>
              <a:rPr lang="en-US" sz="2200" dirty="0">
                <a:ea typeface="Times New Roman" panose="02020603050405020304" pitchFamily="18" charset="0"/>
                <a:cs typeface="Times New Roman" panose="02020603050405020304" pitchFamily="18" charset="0"/>
              </a:rPr>
              <a:t>are standardized to an extent that now can be considered as </a:t>
            </a:r>
            <a:r>
              <a:rPr lang="en-US" sz="2200" b="1" dirty="0">
                <a:ea typeface="Times New Roman" panose="02020603050405020304" pitchFamily="18" charset="0"/>
                <a:cs typeface="Times New Roman" panose="02020603050405020304" pitchFamily="18" charset="0"/>
              </a:rPr>
              <a:t>“Algorithms” </a:t>
            </a:r>
            <a:r>
              <a:rPr lang="en-US" sz="2200" dirty="0">
                <a:ea typeface="Times New Roman" panose="02020603050405020304" pitchFamily="18" charset="0"/>
                <a:cs typeface="Times New Roman" panose="02020603050405020304" pitchFamily="18" charset="0"/>
              </a:rPr>
              <a:t>of oncology efficacy programming and statistics. In many trials, these are primary efficacy endpoints and play a crucial role in approval of drugs. </a:t>
            </a:r>
          </a:p>
          <a:p>
            <a:pPr marL="0" indent="0">
              <a:lnSpc>
                <a:spcPct val="100000"/>
              </a:lnSpc>
              <a:buNone/>
            </a:pPr>
            <a:endParaRPr lang="en-US" sz="2200" dirty="0">
              <a:ea typeface="Times New Roman" panose="02020603050405020304" pitchFamily="18" charset="0"/>
              <a:cs typeface="Times New Roman" panose="02020603050405020304" pitchFamily="18" charset="0"/>
            </a:endParaRPr>
          </a:p>
          <a:p>
            <a:pPr marL="0" indent="0">
              <a:lnSpc>
                <a:spcPct val="100000"/>
              </a:lnSpc>
              <a:buNone/>
            </a:pPr>
            <a:endParaRPr lang="en-US" sz="2200" b="1" dirty="0">
              <a:ea typeface="Times New Roman" panose="02020603050405020304" pitchFamily="18" charset="0"/>
              <a:cs typeface="Times New Roman" panose="02020603050405020304" pitchFamily="18" charset="0"/>
            </a:endParaRPr>
          </a:p>
          <a:p>
            <a:pPr marL="0" indent="0">
              <a:lnSpc>
                <a:spcPct val="100000"/>
              </a:lnSpc>
              <a:buNone/>
            </a:pPr>
            <a:endParaRPr lang="en-US" sz="2200" b="1" dirty="0">
              <a:ea typeface="Times New Roman" panose="02020603050405020304" pitchFamily="18" charset="0"/>
              <a:cs typeface="Times New Roman" panose="02020603050405020304" pitchFamily="18" charset="0"/>
            </a:endParaRPr>
          </a:p>
          <a:p>
            <a:pPr marL="0" indent="0">
              <a:lnSpc>
                <a:spcPct val="100000"/>
              </a:lnSpc>
              <a:buNone/>
            </a:pPr>
            <a:endParaRPr lang="en-US" sz="2200" b="1" dirty="0">
              <a:ea typeface="Times New Roman" panose="02020603050405020304" pitchFamily="18" charset="0"/>
              <a:cs typeface="Times New Roman" panose="02020603050405020304" pitchFamily="18" charset="0"/>
            </a:endParaRPr>
          </a:p>
          <a:p>
            <a:pPr marL="0" indent="0">
              <a:lnSpc>
                <a:spcPct val="100000"/>
              </a:lnSpc>
              <a:buNone/>
            </a:pPr>
            <a:endParaRPr lang="en-US" sz="2200" b="1" dirty="0">
              <a:ea typeface="Times New Roman" panose="02020603050405020304" pitchFamily="18" charset="0"/>
              <a:cs typeface="Times New Roman" panose="02020603050405020304" pitchFamily="18" charset="0"/>
            </a:endParaRPr>
          </a:p>
          <a:p>
            <a:pPr marL="0" indent="0">
              <a:lnSpc>
                <a:spcPct val="100000"/>
              </a:lnSpc>
              <a:buNone/>
            </a:pPr>
            <a:endParaRPr lang="en-US" sz="2200" b="1" dirty="0">
              <a:ea typeface="Times New Roman" panose="02020603050405020304" pitchFamily="18" charset="0"/>
              <a:cs typeface="Times New Roman" panose="02020603050405020304" pitchFamily="18" charset="0"/>
            </a:endParaRPr>
          </a:p>
          <a:p>
            <a:pPr marL="0" indent="0">
              <a:lnSpc>
                <a:spcPct val="100000"/>
              </a:lnSpc>
              <a:buNone/>
            </a:pPr>
            <a:endParaRPr lang="en-US" sz="2200" b="1" dirty="0">
              <a:ea typeface="Times New Roman" panose="02020603050405020304" pitchFamily="18" charset="0"/>
              <a:cs typeface="Times New Roman" panose="02020603050405020304" pitchFamily="18" charset="0"/>
            </a:endParaRPr>
          </a:p>
          <a:p>
            <a:pPr marL="0" indent="0">
              <a:lnSpc>
                <a:spcPct val="100000"/>
              </a:lnSpc>
              <a:buNone/>
            </a:pPr>
            <a:endParaRPr lang="en-US" sz="2200" b="1" dirty="0">
              <a:ea typeface="Times New Roman" panose="02020603050405020304" pitchFamily="18" charset="0"/>
              <a:cs typeface="Times New Roman" panose="02020603050405020304" pitchFamily="18" charset="0"/>
            </a:endParaRPr>
          </a:p>
          <a:p>
            <a:pPr marL="0" indent="0">
              <a:lnSpc>
                <a:spcPct val="100000"/>
              </a:lnSpc>
              <a:buNone/>
            </a:pPr>
            <a:endParaRPr lang="en-US" sz="2200" b="1" dirty="0">
              <a:ea typeface="Times New Roman" panose="02020603050405020304" pitchFamily="18" charset="0"/>
              <a:cs typeface="Times New Roman" panose="02020603050405020304" pitchFamily="18" charset="0"/>
            </a:endParaRPr>
          </a:p>
          <a:p>
            <a:pPr marL="0" indent="0">
              <a:lnSpc>
                <a:spcPct val="100000"/>
              </a:lnSpc>
              <a:buNone/>
            </a:pPr>
            <a:r>
              <a:rPr lang="en-US" sz="2200" dirty="0"/>
              <a:t>Other than </a:t>
            </a:r>
            <a:r>
              <a:rPr lang="en-US" sz="2200" b="1" dirty="0"/>
              <a:t>Deaths</a:t>
            </a:r>
            <a:r>
              <a:rPr lang="en-US" sz="2200" dirty="0"/>
              <a:t> due to any reason on trial, including </a:t>
            </a:r>
            <a:r>
              <a:rPr lang="en-US" sz="2200" b="1" dirty="0"/>
              <a:t>Grade 5 Adverse events</a:t>
            </a:r>
            <a:r>
              <a:rPr lang="en-US" sz="2200" dirty="0"/>
              <a:t> due to drug, </a:t>
            </a:r>
            <a:r>
              <a:rPr lang="en-US" sz="2200" b="1" dirty="0"/>
              <a:t>Progression of Disease (PD) </a:t>
            </a:r>
            <a:r>
              <a:rPr lang="en-US" sz="2200" dirty="0"/>
              <a:t>becomes an important indicator to be evaluated, to perform comparison between two treatment arms, and establish statistical significance. The Progression is defined by </a:t>
            </a:r>
            <a:r>
              <a:rPr lang="en-US" sz="2200" b="1" dirty="0"/>
              <a:t>RECIST 1.1 </a:t>
            </a:r>
            <a:r>
              <a:rPr lang="en-US" sz="2200" dirty="0"/>
              <a:t>(“Algorithm”), assessed by Independent Review Committee (IRC) or Investigator . The measure of interest being </a:t>
            </a:r>
            <a:r>
              <a:rPr lang="en-US" sz="2200" b="1" dirty="0"/>
              <a:t>Hazards ratio of OS or PFS.</a:t>
            </a:r>
            <a:endParaRPr lang="en-US" sz="2200" dirty="0"/>
          </a:p>
          <a:p>
            <a:pPr marL="0" indent="0">
              <a:lnSpc>
                <a:spcPct val="100000"/>
              </a:lnSpc>
              <a:spcBef>
                <a:spcPts val="3150"/>
              </a:spcBef>
              <a:buNone/>
            </a:pPr>
            <a:r>
              <a:rPr lang="en-US" sz="2200" dirty="0"/>
              <a:t> The </a:t>
            </a:r>
            <a:r>
              <a:rPr lang="en-US" sz="2200" b="1" dirty="0"/>
              <a:t>standardized derivations or algorithms </a:t>
            </a:r>
            <a:r>
              <a:rPr lang="en-US" sz="2200" dirty="0"/>
              <a:t>recommendation to analyze endpoints opens an opportunity to implement different programming languages in analysis or validation of results.</a:t>
            </a:r>
          </a:p>
        </p:txBody>
      </p:sp>
      <mc:AlternateContent xmlns:mc="http://schemas.openxmlformats.org/markup-compatibility/2006" xmlns:p14="http://schemas.microsoft.com/office/powerpoint/2010/main">
        <mc:Choice Requires="p14">
          <p:contentPart p14:bwMode="auto" r:id="rId6">
            <p14:nvContentPartPr>
              <p14:cNvPr id="27" name="Ink 26">
                <a:extLst>
                  <a:ext uri="{FF2B5EF4-FFF2-40B4-BE49-F238E27FC236}">
                    <a16:creationId xmlns:a16="http://schemas.microsoft.com/office/drawing/2014/main" id="{8C5628D6-0DE0-6475-04BB-B6DF9B9106ED}"/>
                  </a:ext>
                </a:extLst>
              </p14:cNvPr>
              <p14:cNvContentPartPr/>
              <p14:nvPr/>
            </p14:nvContentPartPr>
            <p14:xfrm>
              <a:off x="23552123" y="5538348"/>
              <a:ext cx="315" cy="315"/>
            </p14:xfrm>
          </p:contentPart>
        </mc:Choice>
        <mc:Fallback xmlns="">
          <p:pic>
            <p:nvPicPr>
              <p:cNvPr id="27" name="Ink 26">
                <a:extLst>
                  <a:ext uri="{FF2B5EF4-FFF2-40B4-BE49-F238E27FC236}">
                    <a16:creationId xmlns:a16="http://schemas.microsoft.com/office/drawing/2014/main" id="{8C5628D6-0DE0-6475-04BB-B6DF9B9106ED}"/>
                  </a:ext>
                </a:extLst>
              </p:cNvPr>
              <p:cNvPicPr/>
              <p:nvPr/>
            </p:nvPicPr>
            <p:blipFill>
              <a:blip r:embed="rId4"/>
              <a:stretch>
                <a:fillRect/>
              </a:stretch>
            </p:blipFill>
            <p:spPr>
              <a:xfrm>
                <a:off x="23544248" y="5530473"/>
                <a:ext cx="15750" cy="1575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8" name="Ink 27">
                <a:extLst>
                  <a:ext uri="{FF2B5EF4-FFF2-40B4-BE49-F238E27FC236}">
                    <a16:creationId xmlns:a16="http://schemas.microsoft.com/office/drawing/2014/main" id="{E85A9BAB-F906-68CD-04F2-4ED5AB9CB55E}"/>
                  </a:ext>
                </a:extLst>
              </p14:cNvPr>
              <p14:cNvContentPartPr/>
              <p14:nvPr/>
            </p14:nvContentPartPr>
            <p14:xfrm>
              <a:off x="22643033" y="4410648"/>
              <a:ext cx="315" cy="315"/>
            </p14:xfrm>
          </p:contentPart>
        </mc:Choice>
        <mc:Fallback xmlns="">
          <p:pic>
            <p:nvPicPr>
              <p:cNvPr id="28" name="Ink 27">
                <a:extLst>
                  <a:ext uri="{FF2B5EF4-FFF2-40B4-BE49-F238E27FC236}">
                    <a16:creationId xmlns:a16="http://schemas.microsoft.com/office/drawing/2014/main" id="{E85A9BAB-F906-68CD-04F2-4ED5AB9CB55E}"/>
                  </a:ext>
                </a:extLst>
              </p:cNvPr>
              <p:cNvPicPr/>
              <p:nvPr/>
            </p:nvPicPr>
            <p:blipFill>
              <a:blip r:embed="rId4"/>
              <a:stretch>
                <a:fillRect/>
              </a:stretch>
            </p:blipFill>
            <p:spPr>
              <a:xfrm>
                <a:off x="22635158" y="4402773"/>
                <a:ext cx="15750" cy="15750"/>
              </a:xfrm>
              <a:prstGeom prst="rect">
                <a:avLst/>
              </a:prstGeom>
            </p:spPr>
          </p:pic>
        </mc:Fallback>
      </mc:AlternateContent>
      <p:sp>
        <p:nvSpPr>
          <p:cNvPr id="35" name="Text Placeholder 3">
            <a:extLst>
              <a:ext uri="{FF2B5EF4-FFF2-40B4-BE49-F238E27FC236}">
                <a16:creationId xmlns:a16="http://schemas.microsoft.com/office/drawing/2014/main" id="{48F578CA-68C6-2B5D-39C8-4266A18A5CEF}"/>
              </a:ext>
            </a:extLst>
          </p:cNvPr>
          <p:cNvSpPr txBox="1">
            <a:spLocks/>
          </p:cNvSpPr>
          <p:nvPr/>
        </p:nvSpPr>
        <p:spPr>
          <a:xfrm>
            <a:off x="3693175" y="2210721"/>
            <a:ext cx="28328543" cy="1869743"/>
          </a:xfrm>
          <a:prstGeom prst="rect">
            <a:avLst/>
          </a:prstGeom>
        </p:spPr>
        <p:txBody>
          <a:bodyPr wrap="square">
            <a:spAutoFit/>
          </a:bodyPr>
          <a:lstStyle>
            <a:lvl1pPr marL="0" indent="0" algn="ctr" defTabSz="6827110" rtl="0" eaLnBrk="1" latinLnBrk="0" hangingPunct="1">
              <a:spcBef>
                <a:spcPct val="20000"/>
              </a:spcBef>
              <a:buFont typeface="Arial" pitchFamily="34" charset="0"/>
              <a:buNone/>
              <a:tabLst/>
              <a:defRPr sz="6300" b="1" i="0" kern="1200">
                <a:solidFill>
                  <a:schemeClr val="bg1"/>
                </a:solidFill>
                <a:latin typeface="+mj-lt"/>
                <a:ea typeface="+mn-ea"/>
                <a:cs typeface="Arial" panose="020B0604020202020204" pitchFamily="34" charset="0"/>
              </a:defRPr>
            </a:lvl1pPr>
            <a:lvl2pPr marL="0" indent="0" algn="l" defTabSz="6827110" rtl="0" eaLnBrk="1" latinLnBrk="0" hangingPunct="1">
              <a:spcBef>
                <a:spcPct val="20000"/>
              </a:spcBef>
              <a:buFont typeface="Arial" pitchFamily="34" charset="0"/>
              <a:buNone/>
              <a:tabLst/>
              <a:defRPr sz="6221" b="0" i="0" kern="1200">
                <a:solidFill>
                  <a:schemeClr val="tx1"/>
                </a:solidFill>
                <a:latin typeface="Arial Narrow" panose="020B0604020202020204" pitchFamily="34" charset="0"/>
                <a:ea typeface="+mn-ea"/>
                <a:cs typeface="Arial Narrow" panose="020B0604020202020204" pitchFamily="34" charset="0"/>
              </a:defRPr>
            </a:lvl2pPr>
            <a:lvl3pPr marL="0" indent="0" algn="l" defTabSz="6827110" rtl="0" eaLnBrk="1" latinLnBrk="0" hangingPunct="1">
              <a:spcBef>
                <a:spcPct val="20000"/>
              </a:spcBef>
              <a:buFont typeface="Arial" pitchFamily="34" charset="0"/>
              <a:buNone/>
              <a:tabLst/>
              <a:defRPr sz="4979" b="0" i="0" kern="1200">
                <a:solidFill>
                  <a:schemeClr val="tx1"/>
                </a:solidFill>
                <a:latin typeface="Arial Narrow" panose="020B0604020202020204" pitchFamily="34" charset="0"/>
                <a:ea typeface="+mn-ea"/>
                <a:cs typeface="Arial Narrow" panose="020B0604020202020204" pitchFamily="34" charset="0"/>
              </a:defRPr>
            </a:lvl3pPr>
            <a:lvl4pPr marL="0" indent="0" algn="l" defTabSz="6827110" rtl="0" eaLnBrk="1" latinLnBrk="0" hangingPunct="1">
              <a:spcBef>
                <a:spcPct val="20000"/>
              </a:spcBef>
              <a:buFont typeface="Arial" pitchFamily="34" charset="0"/>
              <a:buNone/>
              <a:tabLst/>
              <a:defRPr sz="3734" b="0" i="0" kern="1200">
                <a:solidFill>
                  <a:schemeClr val="tx1"/>
                </a:solidFill>
                <a:latin typeface="Arial Narrow" panose="020B0604020202020204" pitchFamily="34" charset="0"/>
                <a:ea typeface="+mn-ea"/>
                <a:cs typeface="Arial Narrow" panose="020B0604020202020204" pitchFamily="34" charset="0"/>
              </a:defRPr>
            </a:lvl4pPr>
            <a:lvl5pPr marL="0" indent="0" algn="l" defTabSz="6827110" rtl="0" eaLnBrk="1" latinLnBrk="0" hangingPunct="1">
              <a:spcBef>
                <a:spcPct val="20000"/>
              </a:spcBef>
              <a:buFont typeface="Arial" pitchFamily="34" charset="0"/>
              <a:buNone/>
              <a:tabLst/>
              <a:defRPr sz="3734" b="0" i="0" kern="1200">
                <a:solidFill>
                  <a:schemeClr val="tx1"/>
                </a:solidFill>
                <a:latin typeface="Arial Narrow" panose="020B0604020202020204" pitchFamily="34" charset="0"/>
                <a:ea typeface="+mn-ea"/>
                <a:cs typeface="Arial Narrow" panose="020B0604020202020204" pitchFamily="34" charset="0"/>
              </a:defRPr>
            </a:lvl5pPr>
            <a:lvl6pPr marL="18774556" indent="-1706779" algn="l" defTabSz="6827110" rtl="0" eaLnBrk="1" latinLnBrk="0" hangingPunct="1">
              <a:spcBef>
                <a:spcPct val="20000"/>
              </a:spcBef>
              <a:buFont typeface="Arial" pitchFamily="34" charset="0"/>
              <a:buChar char="•"/>
              <a:defRPr sz="14934" kern="1200">
                <a:solidFill>
                  <a:schemeClr val="tx1"/>
                </a:solidFill>
                <a:latin typeface="+mn-lt"/>
                <a:ea typeface="+mn-ea"/>
                <a:cs typeface="+mn-cs"/>
              </a:defRPr>
            </a:lvl6pPr>
            <a:lvl7pPr marL="22188107" indent="-1706779" algn="l" defTabSz="6827110" rtl="0" eaLnBrk="1" latinLnBrk="0" hangingPunct="1">
              <a:spcBef>
                <a:spcPct val="20000"/>
              </a:spcBef>
              <a:buFont typeface="Arial" pitchFamily="34" charset="0"/>
              <a:buChar char="•"/>
              <a:defRPr sz="14934" kern="1200">
                <a:solidFill>
                  <a:schemeClr val="tx1"/>
                </a:solidFill>
                <a:latin typeface="+mn-lt"/>
                <a:ea typeface="+mn-ea"/>
                <a:cs typeface="+mn-cs"/>
              </a:defRPr>
            </a:lvl7pPr>
            <a:lvl8pPr marL="25601665" indent="-1706779" algn="l" defTabSz="6827110" rtl="0" eaLnBrk="1" latinLnBrk="0" hangingPunct="1">
              <a:spcBef>
                <a:spcPct val="20000"/>
              </a:spcBef>
              <a:buFont typeface="Arial" pitchFamily="34" charset="0"/>
              <a:buChar char="•"/>
              <a:defRPr sz="14934" kern="1200">
                <a:solidFill>
                  <a:schemeClr val="tx1"/>
                </a:solidFill>
                <a:latin typeface="+mn-lt"/>
                <a:ea typeface="+mn-ea"/>
                <a:cs typeface="+mn-cs"/>
              </a:defRPr>
            </a:lvl8pPr>
            <a:lvl9pPr marL="29015220" indent="-1706779" algn="l" defTabSz="6827110" rtl="0" eaLnBrk="1" latinLnBrk="0" hangingPunct="1">
              <a:spcBef>
                <a:spcPct val="20000"/>
              </a:spcBef>
              <a:buFont typeface="Arial" pitchFamily="34" charset="0"/>
              <a:buChar char="•"/>
              <a:defRPr sz="14934" kern="1200">
                <a:solidFill>
                  <a:schemeClr val="tx1"/>
                </a:solidFill>
                <a:latin typeface="+mn-lt"/>
                <a:ea typeface="+mn-ea"/>
                <a:cs typeface="+mn-cs"/>
              </a:defRPr>
            </a:lvl9pPr>
          </a:lstStyle>
          <a:p>
            <a:pPr defTabSz="5973721">
              <a:defRPr/>
            </a:pPr>
            <a:r>
              <a:rPr lang="en-US" sz="5775" dirty="0">
                <a:solidFill>
                  <a:sysClr val="window" lastClr="FFFFFF"/>
                </a:solidFill>
                <a:latin typeface="+mn-lt"/>
              </a:rPr>
              <a:t>Comparing Analysis Method Implementations in Software (CAMIS): An open source repository to document differences in statistical methodology software</a:t>
            </a:r>
          </a:p>
        </p:txBody>
      </p:sp>
      <p:sp>
        <p:nvSpPr>
          <p:cNvPr id="36" name="Text Placeholder 3">
            <a:extLst>
              <a:ext uri="{FF2B5EF4-FFF2-40B4-BE49-F238E27FC236}">
                <a16:creationId xmlns:a16="http://schemas.microsoft.com/office/drawing/2014/main" id="{C3E56D6C-BA84-5538-B462-44CDA23B530E}"/>
              </a:ext>
            </a:extLst>
          </p:cNvPr>
          <p:cNvSpPr txBox="1">
            <a:spLocks/>
          </p:cNvSpPr>
          <p:nvPr/>
        </p:nvSpPr>
        <p:spPr>
          <a:xfrm>
            <a:off x="4444621" y="4234212"/>
            <a:ext cx="14596090" cy="523220"/>
          </a:xfrm>
          <a:prstGeom prst="rect">
            <a:avLst/>
          </a:prstGeom>
        </p:spPr>
        <p:txBody>
          <a:bodyPr wrap="square">
            <a:spAutoFit/>
          </a:bodyPr>
          <a:lstStyle>
            <a:lvl1pPr marL="0" indent="0" algn="ctr" defTabSz="6827110" rtl="0" eaLnBrk="1" latinLnBrk="0" hangingPunct="1">
              <a:spcBef>
                <a:spcPct val="20000"/>
              </a:spcBef>
              <a:buFont typeface="Arial" pitchFamily="34" charset="0"/>
              <a:buNone/>
              <a:tabLst/>
              <a:defRPr sz="6300" b="1" i="0" kern="1200">
                <a:solidFill>
                  <a:schemeClr val="bg1"/>
                </a:solidFill>
                <a:latin typeface="+mj-lt"/>
                <a:ea typeface="+mn-ea"/>
                <a:cs typeface="Arial" panose="020B0604020202020204" pitchFamily="34" charset="0"/>
              </a:defRPr>
            </a:lvl1pPr>
            <a:lvl2pPr marL="0" indent="0" algn="l" defTabSz="6827110" rtl="0" eaLnBrk="1" latinLnBrk="0" hangingPunct="1">
              <a:spcBef>
                <a:spcPct val="20000"/>
              </a:spcBef>
              <a:buFont typeface="Arial" pitchFamily="34" charset="0"/>
              <a:buNone/>
              <a:tabLst/>
              <a:defRPr sz="6221" b="0" i="0" kern="1200">
                <a:solidFill>
                  <a:schemeClr val="tx1"/>
                </a:solidFill>
                <a:latin typeface="Arial Narrow" panose="020B0604020202020204" pitchFamily="34" charset="0"/>
                <a:ea typeface="+mn-ea"/>
                <a:cs typeface="Arial Narrow" panose="020B0604020202020204" pitchFamily="34" charset="0"/>
              </a:defRPr>
            </a:lvl2pPr>
            <a:lvl3pPr marL="0" indent="0" algn="l" defTabSz="6827110" rtl="0" eaLnBrk="1" latinLnBrk="0" hangingPunct="1">
              <a:spcBef>
                <a:spcPct val="20000"/>
              </a:spcBef>
              <a:buFont typeface="Arial" pitchFamily="34" charset="0"/>
              <a:buNone/>
              <a:tabLst/>
              <a:defRPr sz="4979" b="0" i="0" kern="1200">
                <a:solidFill>
                  <a:schemeClr val="tx1"/>
                </a:solidFill>
                <a:latin typeface="Arial Narrow" panose="020B0604020202020204" pitchFamily="34" charset="0"/>
                <a:ea typeface="+mn-ea"/>
                <a:cs typeface="Arial Narrow" panose="020B0604020202020204" pitchFamily="34" charset="0"/>
              </a:defRPr>
            </a:lvl3pPr>
            <a:lvl4pPr marL="0" indent="0" algn="l" defTabSz="6827110" rtl="0" eaLnBrk="1" latinLnBrk="0" hangingPunct="1">
              <a:spcBef>
                <a:spcPct val="20000"/>
              </a:spcBef>
              <a:buFont typeface="Arial" pitchFamily="34" charset="0"/>
              <a:buNone/>
              <a:tabLst/>
              <a:defRPr sz="3734" b="0" i="0" kern="1200">
                <a:solidFill>
                  <a:schemeClr val="tx1"/>
                </a:solidFill>
                <a:latin typeface="Arial Narrow" panose="020B0604020202020204" pitchFamily="34" charset="0"/>
                <a:ea typeface="+mn-ea"/>
                <a:cs typeface="Arial Narrow" panose="020B0604020202020204" pitchFamily="34" charset="0"/>
              </a:defRPr>
            </a:lvl4pPr>
            <a:lvl5pPr marL="0" indent="0" algn="l" defTabSz="6827110" rtl="0" eaLnBrk="1" latinLnBrk="0" hangingPunct="1">
              <a:spcBef>
                <a:spcPct val="20000"/>
              </a:spcBef>
              <a:buFont typeface="Arial" pitchFamily="34" charset="0"/>
              <a:buNone/>
              <a:tabLst/>
              <a:defRPr sz="3734" b="0" i="0" kern="1200">
                <a:solidFill>
                  <a:schemeClr val="tx1"/>
                </a:solidFill>
                <a:latin typeface="Arial Narrow" panose="020B0604020202020204" pitchFamily="34" charset="0"/>
                <a:ea typeface="+mn-ea"/>
                <a:cs typeface="Arial Narrow" panose="020B0604020202020204" pitchFamily="34" charset="0"/>
              </a:defRPr>
            </a:lvl5pPr>
            <a:lvl6pPr marL="18774556" indent="-1706779" algn="l" defTabSz="6827110" rtl="0" eaLnBrk="1" latinLnBrk="0" hangingPunct="1">
              <a:spcBef>
                <a:spcPct val="20000"/>
              </a:spcBef>
              <a:buFont typeface="Arial" pitchFamily="34" charset="0"/>
              <a:buChar char="•"/>
              <a:defRPr sz="14934" kern="1200">
                <a:solidFill>
                  <a:schemeClr val="tx1"/>
                </a:solidFill>
                <a:latin typeface="+mn-lt"/>
                <a:ea typeface="+mn-ea"/>
                <a:cs typeface="+mn-cs"/>
              </a:defRPr>
            </a:lvl6pPr>
            <a:lvl7pPr marL="22188107" indent="-1706779" algn="l" defTabSz="6827110" rtl="0" eaLnBrk="1" latinLnBrk="0" hangingPunct="1">
              <a:spcBef>
                <a:spcPct val="20000"/>
              </a:spcBef>
              <a:buFont typeface="Arial" pitchFamily="34" charset="0"/>
              <a:buChar char="•"/>
              <a:defRPr sz="14934" kern="1200">
                <a:solidFill>
                  <a:schemeClr val="tx1"/>
                </a:solidFill>
                <a:latin typeface="+mn-lt"/>
                <a:ea typeface="+mn-ea"/>
                <a:cs typeface="+mn-cs"/>
              </a:defRPr>
            </a:lvl7pPr>
            <a:lvl8pPr marL="25601665" indent="-1706779" algn="l" defTabSz="6827110" rtl="0" eaLnBrk="1" latinLnBrk="0" hangingPunct="1">
              <a:spcBef>
                <a:spcPct val="20000"/>
              </a:spcBef>
              <a:buFont typeface="Arial" pitchFamily="34" charset="0"/>
              <a:buChar char="•"/>
              <a:defRPr sz="14934" kern="1200">
                <a:solidFill>
                  <a:schemeClr val="tx1"/>
                </a:solidFill>
                <a:latin typeface="+mn-lt"/>
                <a:ea typeface="+mn-ea"/>
                <a:cs typeface="+mn-cs"/>
              </a:defRPr>
            </a:lvl8pPr>
            <a:lvl9pPr marL="29015220" indent="-1706779" algn="l" defTabSz="6827110" rtl="0" eaLnBrk="1" latinLnBrk="0" hangingPunct="1">
              <a:spcBef>
                <a:spcPct val="20000"/>
              </a:spcBef>
              <a:buFont typeface="Arial" pitchFamily="34" charset="0"/>
              <a:buChar char="•"/>
              <a:defRPr sz="14934" kern="1200">
                <a:solidFill>
                  <a:schemeClr val="tx1"/>
                </a:solidFill>
                <a:latin typeface="+mn-lt"/>
                <a:ea typeface="+mn-ea"/>
                <a:cs typeface="+mn-cs"/>
              </a:defRPr>
            </a:lvl9pPr>
          </a:lstStyle>
          <a:p>
            <a:pPr defTabSz="5973721">
              <a:defRPr/>
            </a:pPr>
            <a:r>
              <a:rPr lang="en-US" sz="2800" dirty="0">
                <a:solidFill>
                  <a:sysClr val="window" lastClr="FFFFFF"/>
                </a:solidFill>
                <a:latin typeface="+mn-lt"/>
              </a:rPr>
              <a:t>Soma Sekhar Sriadibhatla* (AstraZeneca): somasekhar.sriadibhatla@astrazeneca.com </a:t>
            </a:r>
          </a:p>
        </p:txBody>
      </p:sp>
      <p:sp>
        <p:nvSpPr>
          <p:cNvPr id="37" name="Text Placeholder 3">
            <a:extLst>
              <a:ext uri="{FF2B5EF4-FFF2-40B4-BE49-F238E27FC236}">
                <a16:creationId xmlns:a16="http://schemas.microsoft.com/office/drawing/2014/main" id="{5D3C83F0-DD46-05A8-DC4A-3FFE844818A5}"/>
              </a:ext>
            </a:extLst>
          </p:cNvPr>
          <p:cNvSpPr txBox="1">
            <a:spLocks/>
          </p:cNvSpPr>
          <p:nvPr/>
        </p:nvSpPr>
        <p:spPr>
          <a:xfrm>
            <a:off x="3645706" y="5001508"/>
            <a:ext cx="13230224" cy="523220"/>
          </a:xfrm>
          <a:prstGeom prst="rect">
            <a:avLst/>
          </a:prstGeom>
        </p:spPr>
        <p:txBody>
          <a:bodyPr wrap="square">
            <a:spAutoFit/>
          </a:bodyPr>
          <a:lstStyle>
            <a:lvl1pPr marL="0" indent="0" algn="ctr" defTabSz="6827110" rtl="0" eaLnBrk="1" latinLnBrk="0" hangingPunct="1">
              <a:spcBef>
                <a:spcPct val="20000"/>
              </a:spcBef>
              <a:buFont typeface="Arial" pitchFamily="34" charset="0"/>
              <a:buNone/>
              <a:tabLst/>
              <a:defRPr sz="6300" b="1" i="0" kern="1200">
                <a:solidFill>
                  <a:schemeClr val="bg1"/>
                </a:solidFill>
                <a:latin typeface="+mj-lt"/>
                <a:ea typeface="+mn-ea"/>
                <a:cs typeface="Arial" panose="020B0604020202020204" pitchFamily="34" charset="0"/>
              </a:defRPr>
            </a:lvl1pPr>
            <a:lvl2pPr marL="0" indent="0" algn="l" defTabSz="6827110" rtl="0" eaLnBrk="1" latinLnBrk="0" hangingPunct="1">
              <a:spcBef>
                <a:spcPct val="20000"/>
              </a:spcBef>
              <a:buFont typeface="Arial" pitchFamily="34" charset="0"/>
              <a:buNone/>
              <a:tabLst/>
              <a:defRPr sz="6221" b="0" i="0" kern="1200">
                <a:solidFill>
                  <a:schemeClr val="tx1"/>
                </a:solidFill>
                <a:latin typeface="Arial Narrow" panose="020B0604020202020204" pitchFamily="34" charset="0"/>
                <a:ea typeface="+mn-ea"/>
                <a:cs typeface="Arial Narrow" panose="020B0604020202020204" pitchFamily="34" charset="0"/>
              </a:defRPr>
            </a:lvl2pPr>
            <a:lvl3pPr marL="0" indent="0" algn="l" defTabSz="6827110" rtl="0" eaLnBrk="1" latinLnBrk="0" hangingPunct="1">
              <a:spcBef>
                <a:spcPct val="20000"/>
              </a:spcBef>
              <a:buFont typeface="Arial" pitchFamily="34" charset="0"/>
              <a:buNone/>
              <a:tabLst/>
              <a:defRPr sz="4979" b="0" i="0" kern="1200">
                <a:solidFill>
                  <a:schemeClr val="tx1"/>
                </a:solidFill>
                <a:latin typeface="Arial Narrow" panose="020B0604020202020204" pitchFamily="34" charset="0"/>
                <a:ea typeface="+mn-ea"/>
                <a:cs typeface="Arial Narrow" panose="020B0604020202020204" pitchFamily="34" charset="0"/>
              </a:defRPr>
            </a:lvl3pPr>
            <a:lvl4pPr marL="0" indent="0" algn="l" defTabSz="6827110" rtl="0" eaLnBrk="1" latinLnBrk="0" hangingPunct="1">
              <a:spcBef>
                <a:spcPct val="20000"/>
              </a:spcBef>
              <a:buFont typeface="Arial" pitchFamily="34" charset="0"/>
              <a:buNone/>
              <a:tabLst/>
              <a:defRPr sz="3734" b="0" i="0" kern="1200">
                <a:solidFill>
                  <a:schemeClr val="tx1"/>
                </a:solidFill>
                <a:latin typeface="Arial Narrow" panose="020B0604020202020204" pitchFamily="34" charset="0"/>
                <a:ea typeface="+mn-ea"/>
                <a:cs typeface="Arial Narrow" panose="020B0604020202020204" pitchFamily="34" charset="0"/>
              </a:defRPr>
            </a:lvl4pPr>
            <a:lvl5pPr marL="0" indent="0" algn="l" defTabSz="6827110" rtl="0" eaLnBrk="1" latinLnBrk="0" hangingPunct="1">
              <a:spcBef>
                <a:spcPct val="20000"/>
              </a:spcBef>
              <a:buFont typeface="Arial" pitchFamily="34" charset="0"/>
              <a:buNone/>
              <a:tabLst/>
              <a:defRPr sz="3734" b="0" i="0" kern="1200">
                <a:solidFill>
                  <a:schemeClr val="tx1"/>
                </a:solidFill>
                <a:latin typeface="Arial Narrow" panose="020B0604020202020204" pitchFamily="34" charset="0"/>
                <a:ea typeface="+mn-ea"/>
                <a:cs typeface="Arial Narrow" panose="020B0604020202020204" pitchFamily="34" charset="0"/>
              </a:defRPr>
            </a:lvl5pPr>
            <a:lvl6pPr marL="18774556" indent="-1706779" algn="l" defTabSz="6827110" rtl="0" eaLnBrk="1" latinLnBrk="0" hangingPunct="1">
              <a:spcBef>
                <a:spcPct val="20000"/>
              </a:spcBef>
              <a:buFont typeface="Arial" pitchFamily="34" charset="0"/>
              <a:buChar char="•"/>
              <a:defRPr sz="14934" kern="1200">
                <a:solidFill>
                  <a:schemeClr val="tx1"/>
                </a:solidFill>
                <a:latin typeface="+mn-lt"/>
                <a:ea typeface="+mn-ea"/>
                <a:cs typeface="+mn-cs"/>
              </a:defRPr>
            </a:lvl6pPr>
            <a:lvl7pPr marL="22188107" indent="-1706779" algn="l" defTabSz="6827110" rtl="0" eaLnBrk="1" latinLnBrk="0" hangingPunct="1">
              <a:spcBef>
                <a:spcPct val="20000"/>
              </a:spcBef>
              <a:buFont typeface="Arial" pitchFamily="34" charset="0"/>
              <a:buChar char="•"/>
              <a:defRPr sz="14934" kern="1200">
                <a:solidFill>
                  <a:schemeClr val="tx1"/>
                </a:solidFill>
                <a:latin typeface="+mn-lt"/>
                <a:ea typeface="+mn-ea"/>
                <a:cs typeface="+mn-cs"/>
              </a:defRPr>
            </a:lvl7pPr>
            <a:lvl8pPr marL="25601665" indent="-1706779" algn="l" defTabSz="6827110" rtl="0" eaLnBrk="1" latinLnBrk="0" hangingPunct="1">
              <a:spcBef>
                <a:spcPct val="20000"/>
              </a:spcBef>
              <a:buFont typeface="Arial" pitchFamily="34" charset="0"/>
              <a:buChar char="•"/>
              <a:defRPr sz="14934" kern="1200">
                <a:solidFill>
                  <a:schemeClr val="tx1"/>
                </a:solidFill>
                <a:latin typeface="+mn-lt"/>
                <a:ea typeface="+mn-ea"/>
                <a:cs typeface="+mn-cs"/>
              </a:defRPr>
            </a:lvl8pPr>
            <a:lvl9pPr marL="29015220" indent="-1706779" algn="l" defTabSz="6827110" rtl="0" eaLnBrk="1" latinLnBrk="0" hangingPunct="1">
              <a:spcBef>
                <a:spcPct val="20000"/>
              </a:spcBef>
              <a:buFont typeface="Arial" pitchFamily="34" charset="0"/>
              <a:buChar char="•"/>
              <a:defRPr sz="14934" kern="1200">
                <a:solidFill>
                  <a:schemeClr val="tx1"/>
                </a:solidFill>
                <a:latin typeface="+mn-lt"/>
                <a:ea typeface="+mn-ea"/>
                <a:cs typeface="+mn-cs"/>
              </a:defRPr>
            </a:lvl9pPr>
          </a:lstStyle>
          <a:p>
            <a:pPr defTabSz="5973721">
              <a:defRPr/>
            </a:pPr>
            <a:r>
              <a:rPr lang="en-US" sz="2800" dirty="0">
                <a:solidFill>
                  <a:sysClr val="window" lastClr="FFFFFF"/>
                </a:solidFill>
                <a:latin typeface="+mn-lt"/>
              </a:rPr>
              <a:t>Vikash Jain (Genpro Research): vikash.jain@genproresearch.com </a:t>
            </a:r>
          </a:p>
        </p:txBody>
      </p:sp>
      <p:sp>
        <p:nvSpPr>
          <p:cNvPr id="45" name="Text Placeholder 3">
            <a:extLst>
              <a:ext uri="{FF2B5EF4-FFF2-40B4-BE49-F238E27FC236}">
                <a16:creationId xmlns:a16="http://schemas.microsoft.com/office/drawing/2014/main" id="{D5E0A718-DF17-7E93-9BEE-367DEC17BFA2}"/>
              </a:ext>
            </a:extLst>
          </p:cNvPr>
          <p:cNvSpPr txBox="1">
            <a:spLocks/>
          </p:cNvSpPr>
          <p:nvPr/>
        </p:nvSpPr>
        <p:spPr>
          <a:xfrm>
            <a:off x="13201650" y="7050231"/>
            <a:ext cx="9928515" cy="523220"/>
          </a:xfrm>
          <a:prstGeom prst="rect">
            <a:avLst/>
          </a:prstGeom>
        </p:spPr>
        <p:txBody>
          <a:bodyPr wrap="square">
            <a:spAutoFit/>
          </a:bodyPr>
          <a:lstStyle>
            <a:lvl1pPr marL="0" indent="0" algn="ctr" defTabSz="6827110" rtl="0" eaLnBrk="1" latinLnBrk="0" hangingPunct="1">
              <a:spcBef>
                <a:spcPct val="20000"/>
              </a:spcBef>
              <a:buFont typeface="Arial" pitchFamily="34" charset="0"/>
              <a:buNone/>
              <a:tabLst/>
              <a:defRPr sz="6300" b="1" i="0" kern="1200">
                <a:solidFill>
                  <a:schemeClr val="bg1"/>
                </a:solidFill>
                <a:latin typeface="+mj-lt"/>
                <a:ea typeface="+mn-ea"/>
                <a:cs typeface="Arial" panose="020B0604020202020204" pitchFamily="34" charset="0"/>
              </a:defRPr>
            </a:lvl1pPr>
            <a:lvl2pPr marL="0" indent="0" algn="l" defTabSz="6827110" rtl="0" eaLnBrk="1" latinLnBrk="0" hangingPunct="1">
              <a:spcBef>
                <a:spcPct val="20000"/>
              </a:spcBef>
              <a:buFont typeface="Arial" pitchFamily="34" charset="0"/>
              <a:buNone/>
              <a:tabLst/>
              <a:defRPr sz="6221" b="0" i="0" kern="1200">
                <a:solidFill>
                  <a:schemeClr val="tx1"/>
                </a:solidFill>
                <a:latin typeface="Arial Narrow" panose="020B0604020202020204" pitchFamily="34" charset="0"/>
                <a:ea typeface="+mn-ea"/>
                <a:cs typeface="Arial Narrow" panose="020B0604020202020204" pitchFamily="34" charset="0"/>
              </a:defRPr>
            </a:lvl2pPr>
            <a:lvl3pPr marL="0" indent="0" algn="l" defTabSz="6827110" rtl="0" eaLnBrk="1" latinLnBrk="0" hangingPunct="1">
              <a:spcBef>
                <a:spcPct val="20000"/>
              </a:spcBef>
              <a:buFont typeface="Arial" pitchFamily="34" charset="0"/>
              <a:buNone/>
              <a:tabLst/>
              <a:defRPr sz="4979" b="0" i="0" kern="1200">
                <a:solidFill>
                  <a:schemeClr val="tx1"/>
                </a:solidFill>
                <a:latin typeface="Arial Narrow" panose="020B0604020202020204" pitchFamily="34" charset="0"/>
                <a:ea typeface="+mn-ea"/>
                <a:cs typeface="Arial Narrow" panose="020B0604020202020204" pitchFamily="34" charset="0"/>
              </a:defRPr>
            </a:lvl3pPr>
            <a:lvl4pPr marL="0" indent="0" algn="l" defTabSz="6827110" rtl="0" eaLnBrk="1" latinLnBrk="0" hangingPunct="1">
              <a:spcBef>
                <a:spcPct val="20000"/>
              </a:spcBef>
              <a:buFont typeface="Arial" pitchFamily="34" charset="0"/>
              <a:buNone/>
              <a:tabLst/>
              <a:defRPr sz="3734" b="0" i="0" kern="1200">
                <a:solidFill>
                  <a:schemeClr val="tx1"/>
                </a:solidFill>
                <a:latin typeface="Arial Narrow" panose="020B0604020202020204" pitchFamily="34" charset="0"/>
                <a:ea typeface="+mn-ea"/>
                <a:cs typeface="Arial Narrow" panose="020B0604020202020204" pitchFamily="34" charset="0"/>
              </a:defRPr>
            </a:lvl4pPr>
            <a:lvl5pPr marL="0" indent="0" algn="l" defTabSz="6827110" rtl="0" eaLnBrk="1" latinLnBrk="0" hangingPunct="1">
              <a:spcBef>
                <a:spcPct val="20000"/>
              </a:spcBef>
              <a:buFont typeface="Arial" pitchFamily="34" charset="0"/>
              <a:buNone/>
              <a:tabLst/>
              <a:defRPr sz="3734" b="0" i="0" kern="1200">
                <a:solidFill>
                  <a:schemeClr val="tx1"/>
                </a:solidFill>
                <a:latin typeface="Arial Narrow" panose="020B0604020202020204" pitchFamily="34" charset="0"/>
                <a:ea typeface="+mn-ea"/>
                <a:cs typeface="Arial Narrow" panose="020B0604020202020204" pitchFamily="34" charset="0"/>
              </a:defRPr>
            </a:lvl5pPr>
            <a:lvl6pPr marL="18774556" indent="-1706779" algn="l" defTabSz="6827110" rtl="0" eaLnBrk="1" latinLnBrk="0" hangingPunct="1">
              <a:spcBef>
                <a:spcPct val="20000"/>
              </a:spcBef>
              <a:buFont typeface="Arial" pitchFamily="34" charset="0"/>
              <a:buChar char="•"/>
              <a:defRPr sz="14934" kern="1200">
                <a:solidFill>
                  <a:schemeClr val="tx1"/>
                </a:solidFill>
                <a:latin typeface="+mn-lt"/>
                <a:ea typeface="+mn-ea"/>
                <a:cs typeface="+mn-cs"/>
              </a:defRPr>
            </a:lvl6pPr>
            <a:lvl7pPr marL="22188107" indent="-1706779" algn="l" defTabSz="6827110" rtl="0" eaLnBrk="1" latinLnBrk="0" hangingPunct="1">
              <a:spcBef>
                <a:spcPct val="20000"/>
              </a:spcBef>
              <a:buFont typeface="Arial" pitchFamily="34" charset="0"/>
              <a:buChar char="•"/>
              <a:defRPr sz="14934" kern="1200">
                <a:solidFill>
                  <a:schemeClr val="tx1"/>
                </a:solidFill>
                <a:latin typeface="+mn-lt"/>
                <a:ea typeface="+mn-ea"/>
                <a:cs typeface="+mn-cs"/>
              </a:defRPr>
            </a:lvl7pPr>
            <a:lvl8pPr marL="25601665" indent="-1706779" algn="l" defTabSz="6827110" rtl="0" eaLnBrk="1" latinLnBrk="0" hangingPunct="1">
              <a:spcBef>
                <a:spcPct val="20000"/>
              </a:spcBef>
              <a:buFont typeface="Arial" pitchFamily="34" charset="0"/>
              <a:buChar char="•"/>
              <a:defRPr sz="14934" kern="1200">
                <a:solidFill>
                  <a:schemeClr val="tx1"/>
                </a:solidFill>
                <a:latin typeface="+mn-lt"/>
                <a:ea typeface="+mn-ea"/>
                <a:cs typeface="+mn-cs"/>
              </a:defRPr>
            </a:lvl8pPr>
            <a:lvl9pPr marL="29015220" indent="-1706779" algn="l" defTabSz="6827110" rtl="0" eaLnBrk="1" latinLnBrk="0" hangingPunct="1">
              <a:spcBef>
                <a:spcPct val="20000"/>
              </a:spcBef>
              <a:buFont typeface="Arial" pitchFamily="34" charset="0"/>
              <a:buChar char="•"/>
              <a:defRPr sz="14934" kern="1200">
                <a:solidFill>
                  <a:schemeClr val="tx1"/>
                </a:solidFill>
                <a:latin typeface="+mn-lt"/>
                <a:ea typeface="+mn-ea"/>
                <a:cs typeface="+mn-cs"/>
              </a:defRPr>
            </a:lvl9pPr>
          </a:lstStyle>
          <a:p>
            <a:pPr defTabSz="5973721">
              <a:defRPr/>
            </a:pPr>
            <a:r>
              <a:rPr lang="en-US" sz="2800" dirty="0">
                <a:latin typeface="+mn-lt"/>
              </a:rPr>
              <a:t>PHUSE/FDA CSS 2023, September 18-20, Silver Spring MD </a:t>
            </a:r>
          </a:p>
        </p:txBody>
      </p:sp>
      <p:sp>
        <p:nvSpPr>
          <p:cNvPr id="57" name="Text Placeholder 3">
            <a:extLst>
              <a:ext uri="{FF2B5EF4-FFF2-40B4-BE49-F238E27FC236}">
                <a16:creationId xmlns:a16="http://schemas.microsoft.com/office/drawing/2014/main" id="{93F313F9-5AE8-87D9-D9F6-CE439970995D}"/>
              </a:ext>
            </a:extLst>
          </p:cNvPr>
          <p:cNvSpPr txBox="1">
            <a:spLocks/>
          </p:cNvSpPr>
          <p:nvPr/>
        </p:nvSpPr>
        <p:spPr>
          <a:xfrm>
            <a:off x="2264254" y="2179133"/>
            <a:ext cx="2578677" cy="646331"/>
          </a:xfrm>
          <a:prstGeom prst="rect">
            <a:avLst/>
          </a:prstGeom>
        </p:spPr>
        <p:txBody>
          <a:bodyPr wrap="square">
            <a:spAutoFit/>
          </a:bodyPr>
          <a:lstStyle>
            <a:lvl1pPr marL="0" indent="0" algn="ctr" defTabSz="6827110" rtl="0" eaLnBrk="1" latinLnBrk="0" hangingPunct="1">
              <a:spcBef>
                <a:spcPct val="20000"/>
              </a:spcBef>
              <a:buFont typeface="Arial" pitchFamily="34" charset="0"/>
              <a:buNone/>
              <a:tabLst/>
              <a:defRPr sz="6300" b="1" i="0" kern="1200">
                <a:solidFill>
                  <a:schemeClr val="bg1"/>
                </a:solidFill>
                <a:latin typeface="+mj-lt"/>
                <a:ea typeface="+mn-ea"/>
                <a:cs typeface="Arial" panose="020B0604020202020204" pitchFamily="34" charset="0"/>
              </a:defRPr>
            </a:lvl1pPr>
            <a:lvl2pPr marL="0" indent="0" algn="l" defTabSz="6827110" rtl="0" eaLnBrk="1" latinLnBrk="0" hangingPunct="1">
              <a:spcBef>
                <a:spcPct val="20000"/>
              </a:spcBef>
              <a:buFont typeface="Arial" pitchFamily="34" charset="0"/>
              <a:buNone/>
              <a:tabLst/>
              <a:defRPr sz="6221" b="0" i="0" kern="1200">
                <a:solidFill>
                  <a:schemeClr val="tx1"/>
                </a:solidFill>
                <a:latin typeface="Arial Narrow" panose="020B0604020202020204" pitchFamily="34" charset="0"/>
                <a:ea typeface="+mn-ea"/>
                <a:cs typeface="Arial Narrow" panose="020B0604020202020204" pitchFamily="34" charset="0"/>
              </a:defRPr>
            </a:lvl2pPr>
            <a:lvl3pPr marL="0" indent="0" algn="l" defTabSz="6827110" rtl="0" eaLnBrk="1" latinLnBrk="0" hangingPunct="1">
              <a:spcBef>
                <a:spcPct val="20000"/>
              </a:spcBef>
              <a:buFont typeface="Arial" pitchFamily="34" charset="0"/>
              <a:buNone/>
              <a:tabLst/>
              <a:defRPr sz="4979" b="0" i="0" kern="1200">
                <a:solidFill>
                  <a:schemeClr val="tx1"/>
                </a:solidFill>
                <a:latin typeface="Arial Narrow" panose="020B0604020202020204" pitchFamily="34" charset="0"/>
                <a:ea typeface="+mn-ea"/>
                <a:cs typeface="Arial Narrow" panose="020B0604020202020204" pitchFamily="34" charset="0"/>
              </a:defRPr>
            </a:lvl3pPr>
            <a:lvl4pPr marL="0" indent="0" algn="l" defTabSz="6827110" rtl="0" eaLnBrk="1" latinLnBrk="0" hangingPunct="1">
              <a:spcBef>
                <a:spcPct val="20000"/>
              </a:spcBef>
              <a:buFont typeface="Arial" pitchFamily="34" charset="0"/>
              <a:buNone/>
              <a:tabLst/>
              <a:defRPr sz="3734" b="0" i="0" kern="1200">
                <a:solidFill>
                  <a:schemeClr val="tx1"/>
                </a:solidFill>
                <a:latin typeface="Arial Narrow" panose="020B0604020202020204" pitchFamily="34" charset="0"/>
                <a:ea typeface="+mn-ea"/>
                <a:cs typeface="Arial Narrow" panose="020B0604020202020204" pitchFamily="34" charset="0"/>
              </a:defRPr>
            </a:lvl4pPr>
            <a:lvl5pPr marL="0" indent="0" algn="l" defTabSz="6827110" rtl="0" eaLnBrk="1" latinLnBrk="0" hangingPunct="1">
              <a:spcBef>
                <a:spcPct val="20000"/>
              </a:spcBef>
              <a:buFont typeface="Arial" pitchFamily="34" charset="0"/>
              <a:buNone/>
              <a:tabLst/>
              <a:defRPr sz="3734" b="0" i="0" kern="1200">
                <a:solidFill>
                  <a:schemeClr val="tx1"/>
                </a:solidFill>
                <a:latin typeface="Arial Narrow" panose="020B0604020202020204" pitchFamily="34" charset="0"/>
                <a:ea typeface="+mn-ea"/>
                <a:cs typeface="Arial Narrow" panose="020B0604020202020204" pitchFamily="34" charset="0"/>
              </a:defRPr>
            </a:lvl5pPr>
            <a:lvl6pPr marL="18774556" indent="-1706779" algn="l" defTabSz="6827110" rtl="0" eaLnBrk="1" latinLnBrk="0" hangingPunct="1">
              <a:spcBef>
                <a:spcPct val="20000"/>
              </a:spcBef>
              <a:buFont typeface="Arial" pitchFamily="34" charset="0"/>
              <a:buChar char="•"/>
              <a:defRPr sz="14934" kern="1200">
                <a:solidFill>
                  <a:schemeClr val="tx1"/>
                </a:solidFill>
                <a:latin typeface="+mn-lt"/>
                <a:ea typeface="+mn-ea"/>
                <a:cs typeface="+mn-cs"/>
              </a:defRPr>
            </a:lvl6pPr>
            <a:lvl7pPr marL="22188107" indent="-1706779" algn="l" defTabSz="6827110" rtl="0" eaLnBrk="1" latinLnBrk="0" hangingPunct="1">
              <a:spcBef>
                <a:spcPct val="20000"/>
              </a:spcBef>
              <a:buFont typeface="Arial" pitchFamily="34" charset="0"/>
              <a:buChar char="•"/>
              <a:defRPr sz="14934" kern="1200">
                <a:solidFill>
                  <a:schemeClr val="tx1"/>
                </a:solidFill>
                <a:latin typeface="+mn-lt"/>
                <a:ea typeface="+mn-ea"/>
                <a:cs typeface="+mn-cs"/>
              </a:defRPr>
            </a:lvl7pPr>
            <a:lvl8pPr marL="25601665" indent="-1706779" algn="l" defTabSz="6827110" rtl="0" eaLnBrk="1" latinLnBrk="0" hangingPunct="1">
              <a:spcBef>
                <a:spcPct val="20000"/>
              </a:spcBef>
              <a:buFont typeface="Arial" pitchFamily="34" charset="0"/>
              <a:buChar char="•"/>
              <a:defRPr sz="14934" kern="1200">
                <a:solidFill>
                  <a:schemeClr val="tx1"/>
                </a:solidFill>
                <a:latin typeface="+mn-lt"/>
                <a:ea typeface="+mn-ea"/>
                <a:cs typeface="+mn-cs"/>
              </a:defRPr>
            </a:lvl8pPr>
            <a:lvl9pPr marL="29015220" indent="-1706779" algn="l" defTabSz="6827110" rtl="0" eaLnBrk="1" latinLnBrk="0" hangingPunct="1">
              <a:spcBef>
                <a:spcPct val="20000"/>
              </a:spcBef>
              <a:buFont typeface="Arial" pitchFamily="34" charset="0"/>
              <a:buChar char="•"/>
              <a:defRPr sz="14934" kern="1200">
                <a:solidFill>
                  <a:schemeClr val="tx1"/>
                </a:solidFill>
                <a:latin typeface="+mn-lt"/>
                <a:ea typeface="+mn-ea"/>
                <a:cs typeface="+mn-cs"/>
              </a:defRPr>
            </a:lvl9pPr>
          </a:lstStyle>
          <a:p>
            <a:pPr defTabSz="5973721">
              <a:defRPr/>
            </a:pPr>
            <a:r>
              <a:rPr lang="en-US" sz="3600" dirty="0">
                <a:latin typeface="+mn-lt"/>
              </a:rPr>
              <a:t>PP26</a:t>
            </a:r>
            <a:r>
              <a:rPr lang="en-US" sz="3600" dirty="0">
                <a:solidFill>
                  <a:schemeClr val="tx1"/>
                </a:solidFill>
                <a:latin typeface="+mn-lt"/>
              </a:rPr>
              <a:t>  </a:t>
            </a:r>
          </a:p>
        </p:txBody>
      </p:sp>
      <p:sp>
        <p:nvSpPr>
          <p:cNvPr id="58" name="Content Placeholder 23">
            <a:extLst>
              <a:ext uri="{FF2B5EF4-FFF2-40B4-BE49-F238E27FC236}">
                <a16:creationId xmlns:a16="http://schemas.microsoft.com/office/drawing/2014/main" id="{F8DBA3DC-5DCD-CC25-89D0-0DC3A8C3AB88}"/>
              </a:ext>
            </a:extLst>
          </p:cNvPr>
          <p:cNvSpPr txBox="1">
            <a:spLocks/>
          </p:cNvSpPr>
          <p:nvPr/>
        </p:nvSpPr>
        <p:spPr>
          <a:xfrm>
            <a:off x="12170551" y="6104220"/>
            <a:ext cx="15489736" cy="24766253"/>
          </a:xfrm>
          <a:prstGeom prst="rect">
            <a:avLst/>
          </a:prstGeom>
          <a:solidFill>
            <a:schemeClr val="accent1">
              <a:lumMod val="20000"/>
              <a:lumOff val="80000"/>
            </a:schemeClr>
          </a:solidFill>
          <a:ln>
            <a:solidFill>
              <a:srgbClr val="170CFC"/>
            </a:solidFill>
          </a:ln>
        </p:spPr>
        <p:txBody>
          <a:bodyPr vert="horz" lIns="80010" tIns="40005" rIns="80010" bIns="36576" rtlCol="0">
            <a:noAutofit/>
          </a:bodyPr>
          <a:lst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buNone/>
            </a:pPr>
            <a:r>
              <a:rPr lang="en-US" sz="2363" b="1" dirty="0"/>
              <a:t>CAMIS-ONCO Flow Chart:</a:t>
            </a:r>
          </a:p>
          <a:p>
            <a:pPr marL="0" indent="0">
              <a:buNone/>
            </a:pPr>
            <a:endParaRPr lang="en-US" sz="2363" b="1" dirty="0"/>
          </a:p>
          <a:p>
            <a:pPr marL="0" indent="0">
              <a:buNone/>
            </a:pPr>
            <a:endParaRPr lang="en-US" sz="2363" b="1" dirty="0"/>
          </a:p>
          <a:p>
            <a:pPr marL="0" indent="0">
              <a:buNone/>
            </a:pPr>
            <a:endParaRPr lang="en-US" sz="2363" b="1" dirty="0"/>
          </a:p>
          <a:p>
            <a:pPr marL="0" indent="0">
              <a:buNone/>
            </a:pPr>
            <a:endParaRPr lang="en-US" sz="2363" b="1" dirty="0"/>
          </a:p>
          <a:p>
            <a:pPr marL="0" indent="0">
              <a:buNone/>
            </a:pPr>
            <a:endParaRPr lang="en-US" sz="2363" b="1" dirty="0"/>
          </a:p>
          <a:p>
            <a:pPr marL="0" indent="0">
              <a:buNone/>
            </a:pPr>
            <a:endParaRPr lang="en-US" sz="2600" b="1" dirty="0"/>
          </a:p>
          <a:p>
            <a:pPr marL="0" indent="0">
              <a:buNone/>
            </a:pPr>
            <a:r>
              <a:rPr lang="en-US" sz="2600" b="1" dirty="0"/>
              <a:t>CAMIS: Comparing Analysis Method Implementations in Software </a:t>
            </a:r>
          </a:p>
          <a:p>
            <a:pPr marL="0" indent="0">
              <a:buNone/>
            </a:pPr>
            <a:endParaRPr lang="en-US" sz="2600" b="1" dirty="0"/>
          </a:p>
          <a:p>
            <a:pPr marL="0" indent="0">
              <a:buNone/>
            </a:pPr>
            <a:endParaRPr lang="en-US" sz="2600" b="1" dirty="0"/>
          </a:p>
          <a:p>
            <a:pPr marL="0" indent="0">
              <a:buNone/>
            </a:pPr>
            <a:endParaRPr lang="en-US" sz="2600" b="1" dirty="0"/>
          </a:p>
          <a:p>
            <a:pPr marL="0" indent="0">
              <a:buNone/>
            </a:pPr>
            <a:endParaRPr lang="en-US" sz="2600" b="1" dirty="0"/>
          </a:p>
          <a:p>
            <a:pPr marL="0" indent="0">
              <a:buNone/>
            </a:pPr>
            <a:endParaRPr lang="en-US" sz="2600" b="1" dirty="0"/>
          </a:p>
          <a:p>
            <a:pPr marL="0" indent="0">
              <a:buNone/>
            </a:pPr>
            <a:endParaRPr lang="en-US" sz="2600" b="1" dirty="0"/>
          </a:p>
          <a:p>
            <a:pPr marL="0" indent="0">
              <a:buNone/>
            </a:pPr>
            <a:endParaRPr lang="en-US" sz="2600" b="1" dirty="0"/>
          </a:p>
          <a:p>
            <a:pPr marL="0" indent="0">
              <a:buNone/>
            </a:pPr>
            <a:endParaRPr lang="en-US" sz="2600" b="1" dirty="0"/>
          </a:p>
          <a:p>
            <a:pPr marL="0" indent="0">
              <a:buNone/>
            </a:pPr>
            <a:r>
              <a:rPr lang="en-US" sz="2600" b="1" dirty="0"/>
              <a:t>CHEAT SHEET:</a:t>
            </a:r>
          </a:p>
          <a:p>
            <a:pPr marL="0" indent="0">
              <a:buNone/>
            </a:pPr>
            <a:endParaRPr lang="en-US" sz="2600" b="1" dirty="0"/>
          </a:p>
          <a:p>
            <a:pPr marL="0" indent="0">
              <a:buNone/>
            </a:pPr>
            <a:endParaRPr lang="en-US" sz="2600" b="1" dirty="0"/>
          </a:p>
          <a:p>
            <a:pPr marL="0" indent="0">
              <a:lnSpc>
                <a:spcPct val="120000"/>
              </a:lnSpc>
              <a:buNone/>
            </a:pPr>
            <a:endParaRPr lang="en-US" sz="2363" b="1" dirty="0"/>
          </a:p>
          <a:p>
            <a:pPr marL="0" indent="0">
              <a:lnSpc>
                <a:spcPct val="120000"/>
              </a:lnSpc>
              <a:buNone/>
            </a:pPr>
            <a:endParaRPr lang="en-US" sz="2363" b="1" dirty="0"/>
          </a:p>
          <a:p>
            <a:pPr marL="0" indent="0">
              <a:lnSpc>
                <a:spcPct val="120000"/>
              </a:lnSpc>
              <a:buNone/>
            </a:pPr>
            <a:endParaRPr lang="en-US" sz="2363" b="1" dirty="0"/>
          </a:p>
          <a:p>
            <a:pPr marL="0" indent="0">
              <a:lnSpc>
                <a:spcPct val="120000"/>
              </a:lnSpc>
              <a:buNone/>
            </a:pPr>
            <a:endParaRPr lang="en-US" sz="2363" b="1" dirty="0"/>
          </a:p>
        </p:txBody>
      </p:sp>
      <p:sp>
        <p:nvSpPr>
          <p:cNvPr id="59" name="Content Placeholder 23">
            <a:extLst>
              <a:ext uri="{FF2B5EF4-FFF2-40B4-BE49-F238E27FC236}">
                <a16:creationId xmlns:a16="http://schemas.microsoft.com/office/drawing/2014/main" id="{8EBC2093-CF34-FCA3-CA32-8F4AE2161CCB}"/>
              </a:ext>
            </a:extLst>
          </p:cNvPr>
          <p:cNvSpPr txBox="1">
            <a:spLocks/>
          </p:cNvSpPr>
          <p:nvPr/>
        </p:nvSpPr>
        <p:spPr>
          <a:xfrm>
            <a:off x="28063893" y="6104220"/>
            <a:ext cx="8321745" cy="24764682"/>
          </a:xfrm>
          <a:prstGeom prst="rect">
            <a:avLst/>
          </a:prstGeom>
          <a:solidFill>
            <a:schemeClr val="accent1">
              <a:lumMod val="20000"/>
              <a:lumOff val="80000"/>
            </a:schemeClr>
          </a:solidFill>
          <a:ln>
            <a:solidFill>
              <a:srgbClr val="170CFC"/>
            </a:solidFill>
          </a:ln>
        </p:spPr>
        <p:txBody>
          <a:bodyPr vert="horz" lIns="80010" tIns="40005" rIns="82296" bIns="36576" rtlCol="0">
            <a:normAutofit/>
          </a:bodyPr>
          <a:lst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buNone/>
            </a:pPr>
            <a:endParaRPr lang="en-US" sz="2363" b="1" dirty="0">
              <a:ea typeface="Times New Roman" panose="02020603050405020304" pitchFamily="18" charset="0"/>
              <a:cs typeface="Times New Roman" panose="02020603050405020304" pitchFamily="18" charset="0"/>
            </a:endParaRPr>
          </a:p>
          <a:p>
            <a:pPr marL="0" indent="0">
              <a:buNone/>
            </a:pPr>
            <a:endParaRPr lang="en-US" sz="2363" b="1" dirty="0">
              <a:ea typeface="Times New Roman" panose="02020603050405020304" pitchFamily="18" charset="0"/>
              <a:cs typeface="Times New Roman" panose="02020603050405020304" pitchFamily="18" charset="0"/>
            </a:endParaRPr>
          </a:p>
          <a:p>
            <a:pPr marL="0" indent="0">
              <a:buNone/>
            </a:pPr>
            <a:endParaRPr lang="en-US" sz="2363" dirty="0"/>
          </a:p>
          <a:p>
            <a:pPr marL="0" indent="0">
              <a:buNone/>
            </a:pPr>
            <a:endParaRPr lang="en-US" sz="2363" dirty="0"/>
          </a:p>
          <a:p>
            <a:pPr marL="0" indent="0">
              <a:buNone/>
            </a:pPr>
            <a:r>
              <a:rPr lang="en-US" sz="2400" b="1" dirty="0"/>
              <a:t>CAMIS-ONCO Future:</a:t>
            </a:r>
          </a:p>
          <a:p>
            <a:pPr marL="0" indent="0">
              <a:lnSpc>
                <a:spcPct val="100000"/>
              </a:lnSpc>
              <a:buNone/>
            </a:pPr>
            <a:r>
              <a:rPr lang="en-US" sz="2400" b="1" dirty="0"/>
              <a:t>Oncology endpoint Algorithms </a:t>
            </a:r>
            <a:r>
              <a:rPr lang="en-US" sz="2400" dirty="0"/>
              <a:t>and same Statistical results between different programming languages will provide flexibility to select different languages and eliminate risk while implementing analysis and validation. Hybrid programming languages may help draw better correlation, enhanced visualization of patient data, and strict validation of results.</a:t>
            </a:r>
          </a:p>
          <a:p>
            <a:pPr marL="0" indent="0">
              <a:lnSpc>
                <a:spcPct val="100000"/>
              </a:lnSpc>
              <a:buNone/>
            </a:pPr>
            <a:r>
              <a:rPr lang="en-US" sz="2400" dirty="0"/>
              <a:t>Innovation can be achieved in cancer endpoint analysis, through standardization of derivations – </a:t>
            </a:r>
            <a:r>
              <a:rPr lang="en-US" sz="2400" b="1" dirty="0"/>
              <a:t>Algorithms </a:t>
            </a:r>
            <a:r>
              <a:rPr lang="en-US" sz="2400" dirty="0"/>
              <a:t>that can generate same results in Open-Source languages, later evolve as </a:t>
            </a:r>
            <a:r>
              <a:rPr lang="en-US" sz="2400" b="1" dirty="0"/>
              <a:t>Machine learning models (ML). </a:t>
            </a:r>
          </a:p>
          <a:p>
            <a:pPr marL="0" indent="0">
              <a:lnSpc>
                <a:spcPct val="100000"/>
              </a:lnSpc>
              <a:buNone/>
            </a:pPr>
            <a:r>
              <a:rPr lang="en-US" sz="2400" dirty="0"/>
              <a:t>Probably we can implement </a:t>
            </a:r>
            <a:r>
              <a:rPr lang="en-US" sz="2400" b="1" dirty="0"/>
              <a:t>AI tools </a:t>
            </a:r>
            <a:r>
              <a:rPr lang="en-US" sz="2400" dirty="0"/>
              <a:t>to efficiently achieve prespecified analysis of end-points, saving time, resources and bringing better care to patients. However, multiprogramming in analysis and validation is the first step.</a:t>
            </a:r>
          </a:p>
          <a:p>
            <a:pPr marL="0" indent="0">
              <a:buNone/>
            </a:pPr>
            <a:endParaRPr lang="en-US" sz="2363" dirty="0"/>
          </a:p>
          <a:p>
            <a:pPr marL="0" indent="0">
              <a:buNone/>
            </a:pPr>
            <a:endParaRPr lang="en-US" sz="2363" b="1" dirty="0"/>
          </a:p>
          <a:p>
            <a:pPr marL="0" indent="0">
              <a:buNone/>
            </a:pPr>
            <a:endParaRPr lang="en-US" sz="2363" b="1" dirty="0"/>
          </a:p>
          <a:p>
            <a:pPr marL="0" indent="0">
              <a:buNone/>
            </a:pPr>
            <a:endParaRPr lang="en-US" sz="2600" b="1" dirty="0"/>
          </a:p>
          <a:p>
            <a:pPr marL="0" indent="0">
              <a:buNone/>
            </a:pPr>
            <a:r>
              <a:rPr lang="en-US" sz="2600" b="1" dirty="0"/>
              <a:t>Acknowledgments:</a:t>
            </a:r>
          </a:p>
          <a:p>
            <a:pPr marL="0" indent="0">
              <a:buNone/>
            </a:pPr>
            <a:r>
              <a:rPr lang="en-US" sz="2363" b="1" dirty="0"/>
              <a:t>CAMIS is a PHUSE DVOST Working Group. CAMIS Leads: </a:t>
            </a:r>
            <a:r>
              <a:rPr lang="en-US" sz="2363" dirty="0"/>
              <a:t>Lyn Taylor (Parexel), Christina Fillmore (GSK), Harshal Khanolkar (NovoNordisk) and Chi Zhang (University of Oslo). </a:t>
            </a:r>
            <a:r>
              <a:rPr lang="en-US" sz="2363" b="1" dirty="0"/>
              <a:t>CAMIS key working group members and GitHub contributors: </a:t>
            </a:r>
            <a:r>
              <a:rPr lang="en-US" sz="2363" dirty="0"/>
              <a:t>Michael Rimler (GSK), Mike Stackhouse (Atorus research), Mia Qi (J&amp;J),  Min-Hua Jen (Eli Lilly), Martin Brown (PPD), Aiming Yang (Regeneron), Brian Varney (Experis), Benjamin Arancibia (GSK), Kyle Lee (Elder Research), Michael Kane (Yale), Jayashree Vedanayagam (J&amp;J), Joseph Rickert (R consortium), Aditee Dani (Phastar), Juliane Manitz and Alex Lauer (Merck Healthcare KGaA), Molly Macdiarmid and Stephen Waugh (Parexel), Konstantin Lang (Bayer).</a:t>
            </a:r>
            <a:r>
              <a:rPr lang="en-US" sz="2363" b="1" dirty="0"/>
              <a:t>CAMIS-ONCO Members: </a:t>
            </a:r>
            <a:r>
              <a:rPr lang="en-US" sz="2363" dirty="0"/>
              <a:t>Kabaj Filip (AstraZeneca), Dhvani Patel(AstraZeneca), Vidya Gopal(AstraZeneca), Mona Mehraj(AstraZeneca), McCawille Stephen(Daiichi-Sankyo), Isbelle Fontanier(Sanofi). </a:t>
            </a:r>
            <a:r>
              <a:rPr lang="en-US" sz="2363" b="1" dirty="0"/>
              <a:t>AstraZeneca-OBM, FDA Oncology Center of Excellence , RECIST Working Group</a:t>
            </a:r>
          </a:p>
        </p:txBody>
      </p:sp>
      <p:pic>
        <p:nvPicPr>
          <p:cNvPr id="60" name="Picture 59">
            <a:extLst>
              <a:ext uri="{FF2B5EF4-FFF2-40B4-BE49-F238E27FC236}">
                <a16:creationId xmlns:a16="http://schemas.microsoft.com/office/drawing/2014/main" id="{3F09142F-5B71-3340-FADB-F8264AB3948C}"/>
              </a:ext>
            </a:extLst>
          </p:cNvPr>
          <p:cNvPicPr>
            <a:picLocks noChangeAspect="1"/>
          </p:cNvPicPr>
          <p:nvPr/>
        </p:nvPicPr>
        <p:blipFill>
          <a:blip r:embed="rId8"/>
          <a:stretch>
            <a:fillRect/>
          </a:stretch>
        </p:blipFill>
        <p:spPr>
          <a:xfrm>
            <a:off x="30978028" y="2225183"/>
            <a:ext cx="3152462" cy="2927261"/>
          </a:xfrm>
          <a:prstGeom prst="rect">
            <a:avLst/>
          </a:prstGeom>
        </p:spPr>
      </p:pic>
      <p:pic>
        <p:nvPicPr>
          <p:cNvPr id="61" name="Picture 60">
            <a:extLst>
              <a:ext uri="{FF2B5EF4-FFF2-40B4-BE49-F238E27FC236}">
                <a16:creationId xmlns:a16="http://schemas.microsoft.com/office/drawing/2014/main" id="{228FFE20-E3A6-79E2-CFEC-BF995C518C3E}"/>
              </a:ext>
            </a:extLst>
          </p:cNvPr>
          <p:cNvPicPr>
            <a:picLocks noChangeAspect="1"/>
          </p:cNvPicPr>
          <p:nvPr/>
        </p:nvPicPr>
        <p:blipFill>
          <a:blip r:embed="rId9"/>
          <a:stretch>
            <a:fillRect/>
          </a:stretch>
        </p:blipFill>
        <p:spPr>
          <a:xfrm>
            <a:off x="2724651" y="3096682"/>
            <a:ext cx="2018110" cy="1764716"/>
          </a:xfrm>
          <a:prstGeom prst="rect">
            <a:avLst/>
          </a:prstGeom>
        </p:spPr>
      </p:pic>
      <p:sp>
        <p:nvSpPr>
          <p:cNvPr id="2" name="Text Placeholder 3">
            <a:extLst>
              <a:ext uri="{FF2B5EF4-FFF2-40B4-BE49-F238E27FC236}">
                <a16:creationId xmlns:a16="http://schemas.microsoft.com/office/drawing/2014/main" id="{11FC7E77-C81A-F34B-0BB9-BC73B2C830DB}"/>
              </a:ext>
            </a:extLst>
          </p:cNvPr>
          <p:cNvSpPr txBox="1">
            <a:spLocks/>
          </p:cNvSpPr>
          <p:nvPr/>
        </p:nvSpPr>
        <p:spPr>
          <a:xfrm>
            <a:off x="30162627" y="5130327"/>
            <a:ext cx="4618653" cy="523220"/>
          </a:xfrm>
          <a:prstGeom prst="rect">
            <a:avLst/>
          </a:prstGeom>
        </p:spPr>
        <p:txBody>
          <a:bodyPr wrap="square">
            <a:spAutoFit/>
          </a:bodyPr>
          <a:lstStyle>
            <a:lvl1pPr marL="0" indent="0" algn="ctr" defTabSz="6827110" rtl="0" eaLnBrk="1" latinLnBrk="0" hangingPunct="1">
              <a:spcBef>
                <a:spcPct val="20000"/>
              </a:spcBef>
              <a:buFont typeface="Arial" pitchFamily="34" charset="0"/>
              <a:buNone/>
              <a:tabLst/>
              <a:defRPr sz="6300" b="1" i="0" kern="1200">
                <a:solidFill>
                  <a:schemeClr val="bg1"/>
                </a:solidFill>
                <a:latin typeface="+mj-lt"/>
                <a:ea typeface="+mn-ea"/>
                <a:cs typeface="Arial" panose="020B0604020202020204" pitchFamily="34" charset="0"/>
              </a:defRPr>
            </a:lvl1pPr>
            <a:lvl2pPr marL="0" indent="0" algn="l" defTabSz="6827110" rtl="0" eaLnBrk="1" latinLnBrk="0" hangingPunct="1">
              <a:spcBef>
                <a:spcPct val="20000"/>
              </a:spcBef>
              <a:buFont typeface="Arial" pitchFamily="34" charset="0"/>
              <a:buNone/>
              <a:tabLst/>
              <a:defRPr sz="6221" b="0" i="0" kern="1200">
                <a:solidFill>
                  <a:schemeClr val="tx1"/>
                </a:solidFill>
                <a:latin typeface="Arial Narrow" panose="020B0604020202020204" pitchFamily="34" charset="0"/>
                <a:ea typeface="+mn-ea"/>
                <a:cs typeface="Arial Narrow" panose="020B0604020202020204" pitchFamily="34" charset="0"/>
              </a:defRPr>
            </a:lvl2pPr>
            <a:lvl3pPr marL="0" indent="0" algn="l" defTabSz="6827110" rtl="0" eaLnBrk="1" latinLnBrk="0" hangingPunct="1">
              <a:spcBef>
                <a:spcPct val="20000"/>
              </a:spcBef>
              <a:buFont typeface="Arial" pitchFamily="34" charset="0"/>
              <a:buNone/>
              <a:tabLst/>
              <a:defRPr sz="4979" b="0" i="0" kern="1200">
                <a:solidFill>
                  <a:schemeClr val="tx1"/>
                </a:solidFill>
                <a:latin typeface="Arial Narrow" panose="020B0604020202020204" pitchFamily="34" charset="0"/>
                <a:ea typeface="+mn-ea"/>
                <a:cs typeface="Arial Narrow" panose="020B0604020202020204" pitchFamily="34" charset="0"/>
              </a:defRPr>
            </a:lvl3pPr>
            <a:lvl4pPr marL="0" indent="0" algn="l" defTabSz="6827110" rtl="0" eaLnBrk="1" latinLnBrk="0" hangingPunct="1">
              <a:spcBef>
                <a:spcPct val="20000"/>
              </a:spcBef>
              <a:buFont typeface="Arial" pitchFamily="34" charset="0"/>
              <a:buNone/>
              <a:tabLst/>
              <a:defRPr sz="3734" b="0" i="0" kern="1200">
                <a:solidFill>
                  <a:schemeClr val="tx1"/>
                </a:solidFill>
                <a:latin typeface="Arial Narrow" panose="020B0604020202020204" pitchFamily="34" charset="0"/>
                <a:ea typeface="+mn-ea"/>
                <a:cs typeface="Arial Narrow" panose="020B0604020202020204" pitchFamily="34" charset="0"/>
              </a:defRPr>
            </a:lvl4pPr>
            <a:lvl5pPr marL="0" indent="0" algn="l" defTabSz="6827110" rtl="0" eaLnBrk="1" latinLnBrk="0" hangingPunct="1">
              <a:spcBef>
                <a:spcPct val="20000"/>
              </a:spcBef>
              <a:buFont typeface="Arial" pitchFamily="34" charset="0"/>
              <a:buNone/>
              <a:tabLst/>
              <a:defRPr sz="3734" b="0" i="0" kern="1200">
                <a:solidFill>
                  <a:schemeClr val="tx1"/>
                </a:solidFill>
                <a:latin typeface="Arial Narrow" panose="020B0604020202020204" pitchFamily="34" charset="0"/>
                <a:ea typeface="+mn-ea"/>
                <a:cs typeface="Arial Narrow" panose="020B0604020202020204" pitchFamily="34" charset="0"/>
              </a:defRPr>
            </a:lvl5pPr>
            <a:lvl6pPr marL="18774556" indent="-1706779" algn="l" defTabSz="6827110" rtl="0" eaLnBrk="1" latinLnBrk="0" hangingPunct="1">
              <a:spcBef>
                <a:spcPct val="20000"/>
              </a:spcBef>
              <a:buFont typeface="Arial" pitchFamily="34" charset="0"/>
              <a:buChar char="•"/>
              <a:defRPr sz="14934" kern="1200">
                <a:solidFill>
                  <a:schemeClr val="tx1"/>
                </a:solidFill>
                <a:latin typeface="+mn-lt"/>
                <a:ea typeface="+mn-ea"/>
                <a:cs typeface="+mn-cs"/>
              </a:defRPr>
            </a:lvl6pPr>
            <a:lvl7pPr marL="22188107" indent="-1706779" algn="l" defTabSz="6827110" rtl="0" eaLnBrk="1" latinLnBrk="0" hangingPunct="1">
              <a:spcBef>
                <a:spcPct val="20000"/>
              </a:spcBef>
              <a:buFont typeface="Arial" pitchFamily="34" charset="0"/>
              <a:buChar char="•"/>
              <a:defRPr sz="14934" kern="1200">
                <a:solidFill>
                  <a:schemeClr val="tx1"/>
                </a:solidFill>
                <a:latin typeface="+mn-lt"/>
                <a:ea typeface="+mn-ea"/>
                <a:cs typeface="+mn-cs"/>
              </a:defRPr>
            </a:lvl7pPr>
            <a:lvl8pPr marL="25601665" indent="-1706779" algn="l" defTabSz="6827110" rtl="0" eaLnBrk="1" latinLnBrk="0" hangingPunct="1">
              <a:spcBef>
                <a:spcPct val="20000"/>
              </a:spcBef>
              <a:buFont typeface="Arial" pitchFamily="34" charset="0"/>
              <a:buChar char="•"/>
              <a:defRPr sz="14934" kern="1200">
                <a:solidFill>
                  <a:schemeClr val="tx1"/>
                </a:solidFill>
                <a:latin typeface="+mn-lt"/>
                <a:ea typeface="+mn-ea"/>
                <a:cs typeface="+mn-cs"/>
              </a:defRPr>
            </a:lvl8pPr>
            <a:lvl9pPr marL="29015220" indent="-1706779" algn="l" defTabSz="6827110" rtl="0" eaLnBrk="1" latinLnBrk="0" hangingPunct="1">
              <a:spcBef>
                <a:spcPct val="20000"/>
              </a:spcBef>
              <a:buFont typeface="Arial" pitchFamily="34" charset="0"/>
              <a:buChar char="•"/>
              <a:defRPr sz="14934" kern="1200">
                <a:solidFill>
                  <a:schemeClr val="tx1"/>
                </a:solidFill>
                <a:latin typeface="+mn-lt"/>
                <a:ea typeface="+mn-ea"/>
                <a:cs typeface="+mn-cs"/>
              </a:defRPr>
            </a:lvl9pPr>
          </a:lstStyle>
          <a:p>
            <a:pPr defTabSz="5973721">
              <a:defRPr/>
            </a:pPr>
            <a:r>
              <a:rPr lang="en-US" sz="2800" dirty="0">
                <a:solidFill>
                  <a:sysClr val="window" lastClr="FFFFFF"/>
                </a:solidFill>
                <a:latin typeface="+mn-lt"/>
              </a:rPr>
              <a:t>CAMIS Working Group</a:t>
            </a:r>
          </a:p>
        </p:txBody>
      </p:sp>
      <p:pic>
        <p:nvPicPr>
          <p:cNvPr id="3" name="Picture 2">
            <a:extLst>
              <a:ext uri="{FF2B5EF4-FFF2-40B4-BE49-F238E27FC236}">
                <a16:creationId xmlns:a16="http://schemas.microsoft.com/office/drawing/2014/main" id="{F1F4CF1C-3BCD-B485-EC2F-7B60B635D0D9}"/>
              </a:ext>
            </a:extLst>
          </p:cNvPr>
          <p:cNvPicPr>
            <a:picLocks noChangeAspect="1"/>
          </p:cNvPicPr>
          <p:nvPr/>
        </p:nvPicPr>
        <p:blipFill>
          <a:blip r:embed="rId10"/>
          <a:stretch>
            <a:fillRect/>
          </a:stretch>
        </p:blipFill>
        <p:spPr>
          <a:xfrm>
            <a:off x="8045473" y="23732581"/>
            <a:ext cx="3288774" cy="2944441"/>
          </a:xfrm>
          <a:prstGeom prst="rect">
            <a:avLst/>
          </a:prstGeom>
        </p:spPr>
      </p:pic>
      <p:sp>
        <p:nvSpPr>
          <p:cNvPr id="5" name="Rectangle 4">
            <a:extLst>
              <a:ext uri="{FF2B5EF4-FFF2-40B4-BE49-F238E27FC236}">
                <a16:creationId xmlns:a16="http://schemas.microsoft.com/office/drawing/2014/main" id="{DB027465-6F89-4638-2EE3-E7BA38A0A875}"/>
              </a:ext>
            </a:extLst>
          </p:cNvPr>
          <p:cNvSpPr/>
          <p:nvPr/>
        </p:nvSpPr>
        <p:spPr>
          <a:xfrm>
            <a:off x="2892899" y="19818388"/>
            <a:ext cx="1108437" cy="6465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50" dirty="0"/>
              <a:t>OS</a:t>
            </a:r>
          </a:p>
        </p:txBody>
      </p:sp>
      <p:cxnSp>
        <p:nvCxnSpPr>
          <p:cNvPr id="7" name="Straight Arrow Connector 6">
            <a:extLst>
              <a:ext uri="{FF2B5EF4-FFF2-40B4-BE49-F238E27FC236}">
                <a16:creationId xmlns:a16="http://schemas.microsoft.com/office/drawing/2014/main" id="{60F8EAB9-76AF-4C5E-078A-76BD0BAE93C8}"/>
              </a:ext>
            </a:extLst>
          </p:cNvPr>
          <p:cNvCxnSpPr/>
          <p:nvPr/>
        </p:nvCxnSpPr>
        <p:spPr>
          <a:xfrm>
            <a:off x="4191484" y="20110676"/>
            <a:ext cx="7059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F10DC0D-3371-6B28-9C4F-4814D1E2B558}"/>
              </a:ext>
            </a:extLst>
          </p:cNvPr>
          <p:cNvSpPr/>
          <p:nvPr/>
        </p:nvSpPr>
        <p:spPr>
          <a:xfrm>
            <a:off x="5176066" y="19633757"/>
            <a:ext cx="2103224" cy="953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50" dirty="0"/>
              <a:t>From Date of Randomization</a:t>
            </a:r>
          </a:p>
        </p:txBody>
      </p:sp>
      <p:sp>
        <p:nvSpPr>
          <p:cNvPr id="9" name="Rectangle 8">
            <a:extLst>
              <a:ext uri="{FF2B5EF4-FFF2-40B4-BE49-F238E27FC236}">
                <a16:creationId xmlns:a16="http://schemas.microsoft.com/office/drawing/2014/main" id="{8DC71025-EB0A-C6F8-5356-58DED023018D}"/>
              </a:ext>
            </a:extLst>
          </p:cNvPr>
          <p:cNvSpPr/>
          <p:nvPr/>
        </p:nvSpPr>
        <p:spPr>
          <a:xfrm>
            <a:off x="8449590" y="19278600"/>
            <a:ext cx="2815119" cy="1474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50" dirty="0"/>
              <a:t>Until Date of Death – Any cause (Consider Survival Follow-up)</a:t>
            </a:r>
          </a:p>
        </p:txBody>
      </p:sp>
      <p:cxnSp>
        <p:nvCxnSpPr>
          <p:cNvPr id="10" name="Straight Arrow Connector 9">
            <a:extLst>
              <a:ext uri="{FF2B5EF4-FFF2-40B4-BE49-F238E27FC236}">
                <a16:creationId xmlns:a16="http://schemas.microsoft.com/office/drawing/2014/main" id="{D9912E5A-FDC7-E237-09AA-B267B7C3F909}"/>
              </a:ext>
            </a:extLst>
          </p:cNvPr>
          <p:cNvCxnSpPr/>
          <p:nvPr/>
        </p:nvCxnSpPr>
        <p:spPr>
          <a:xfrm>
            <a:off x="7561940" y="20027180"/>
            <a:ext cx="7059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36548F40-F499-79EB-6DA2-BE1D9ABD615B}"/>
              </a:ext>
            </a:extLst>
          </p:cNvPr>
          <p:cNvSpPr/>
          <p:nvPr/>
        </p:nvSpPr>
        <p:spPr>
          <a:xfrm>
            <a:off x="2892900" y="21245876"/>
            <a:ext cx="1111236" cy="705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50" dirty="0"/>
              <a:t>PFS</a:t>
            </a:r>
          </a:p>
        </p:txBody>
      </p:sp>
      <p:cxnSp>
        <p:nvCxnSpPr>
          <p:cNvPr id="18" name="Straight Arrow Connector 17">
            <a:extLst>
              <a:ext uri="{FF2B5EF4-FFF2-40B4-BE49-F238E27FC236}">
                <a16:creationId xmlns:a16="http://schemas.microsoft.com/office/drawing/2014/main" id="{DA1431E5-985B-94E4-7D98-1E2BD96F9530}"/>
              </a:ext>
            </a:extLst>
          </p:cNvPr>
          <p:cNvCxnSpPr/>
          <p:nvPr/>
        </p:nvCxnSpPr>
        <p:spPr>
          <a:xfrm>
            <a:off x="4191484" y="21613335"/>
            <a:ext cx="7059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B66D308-CE95-FCFC-10CE-E6CDB7C4EA71}"/>
              </a:ext>
            </a:extLst>
          </p:cNvPr>
          <p:cNvCxnSpPr/>
          <p:nvPr/>
        </p:nvCxnSpPr>
        <p:spPr>
          <a:xfrm>
            <a:off x="7561940" y="21642212"/>
            <a:ext cx="7059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144CA1F0-B507-CFFB-6FFA-85C8D2A4B4B4}"/>
              </a:ext>
            </a:extLst>
          </p:cNvPr>
          <p:cNvSpPr/>
          <p:nvPr/>
        </p:nvSpPr>
        <p:spPr>
          <a:xfrm>
            <a:off x="8449589" y="21162616"/>
            <a:ext cx="2815120" cy="15366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50" dirty="0"/>
              <a:t>Until Progression per RECIST 1.1  or Until Date of Death – Any cause</a:t>
            </a:r>
          </a:p>
        </p:txBody>
      </p:sp>
      <p:sp>
        <p:nvSpPr>
          <p:cNvPr id="26" name="Rectangle 25">
            <a:extLst>
              <a:ext uri="{FF2B5EF4-FFF2-40B4-BE49-F238E27FC236}">
                <a16:creationId xmlns:a16="http://schemas.microsoft.com/office/drawing/2014/main" id="{C5453595-85F4-AB67-D322-3C99EDF30F54}"/>
              </a:ext>
            </a:extLst>
          </p:cNvPr>
          <p:cNvSpPr/>
          <p:nvPr/>
        </p:nvSpPr>
        <p:spPr>
          <a:xfrm>
            <a:off x="14249400" y="6856402"/>
            <a:ext cx="3027406" cy="1569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50" dirty="0"/>
              <a:t>Endpoint Algorithms to analyze OS , PFS</a:t>
            </a:r>
          </a:p>
        </p:txBody>
      </p:sp>
      <p:cxnSp>
        <p:nvCxnSpPr>
          <p:cNvPr id="30" name="Straight Arrow Connector 29">
            <a:extLst>
              <a:ext uri="{FF2B5EF4-FFF2-40B4-BE49-F238E27FC236}">
                <a16:creationId xmlns:a16="http://schemas.microsoft.com/office/drawing/2014/main" id="{0944E034-DF5E-9B9B-8068-C52699383B10}"/>
              </a:ext>
            </a:extLst>
          </p:cNvPr>
          <p:cNvCxnSpPr>
            <a:cxnSpLocks/>
          </p:cNvCxnSpPr>
          <p:nvPr/>
        </p:nvCxnSpPr>
        <p:spPr>
          <a:xfrm>
            <a:off x="17668790" y="7696200"/>
            <a:ext cx="9204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655FA4B4-DA05-4C27-CFAE-5110E4625BE0}"/>
              </a:ext>
            </a:extLst>
          </p:cNvPr>
          <p:cNvSpPr/>
          <p:nvPr/>
        </p:nvSpPr>
        <p:spPr>
          <a:xfrm>
            <a:off x="19036109" y="6836693"/>
            <a:ext cx="3027406" cy="1569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50" dirty="0"/>
              <a:t>Implement Multiprogramming languages like SAS, R, Python </a:t>
            </a:r>
          </a:p>
        </p:txBody>
      </p:sp>
      <p:cxnSp>
        <p:nvCxnSpPr>
          <p:cNvPr id="34" name="Straight Arrow Connector 33">
            <a:extLst>
              <a:ext uri="{FF2B5EF4-FFF2-40B4-BE49-F238E27FC236}">
                <a16:creationId xmlns:a16="http://schemas.microsoft.com/office/drawing/2014/main" id="{DCB619E2-C2CD-3337-968B-944F8EBF73D6}"/>
              </a:ext>
            </a:extLst>
          </p:cNvPr>
          <p:cNvCxnSpPr>
            <a:cxnSpLocks/>
          </p:cNvCxnSpPr>
          <p:nvPr/>
        </p:nvCxnSpPr>
        <p:spPr>
          <a:xfrm>
            <a:off x="22242007" y="7690287"/>
            <a:ext cx="9804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CA445FF5-FC6B-81EA-C3D9-208364DA1FE5}"/>
              </a:ext>
            </a:extLst>
          </p:cNvPr>
          <p:cNvSpPr/>
          <p:nvPr/>
        </p:nvSpPr>
        <p:spPr>
          <a:xfrm>
            <a:off x="23484548" y="6836693"/>
            <a:ext cx="3027406" cy="1569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50" dirty="0"/>
              <a:t>Comparative Analysis of Results</a:t>
            </a:r>
          </a:p>
        </p:txBody>
      </p:sp>
      <p:cxnSp>
        <p:nvCxnSpPr>
          <p:cNvPr id="44" name="Straight Arrow Connector 43">
            <a:extLst>
              <a:ext uri="{FF2B5EF4-FFF2-40B4-BE49-F238E27FC236}">
                <a16:creationId xmlns:a16="http://schemas.microsoft.com/office/drawing/2014/main" id="{763D7ADF-B245-9D42-B813-27AE01D052BE}"/>
              </a:ext>
            </a:extLst>
          </p:cNvPr>
          <p:cNvCxnSpPr>
            <a:cxnSpLocks/>
          </p:cNvCxnSpPr>
          <p:nvPr/>
        </p:nvCxnSpPr>
        <p:spPr>
          <a:xfrm>
            <a:off x="20650200" y="8681060"/>
            <a:ext cx="0" cy="996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3AAD94E-4DAD-A0C6-BD48-C48D4A0E47B4}"/>
              </a:ext>
            </a:extLst>
          </p:cNvPr>
          <p:cNvCxnSpPr>
            <a:cxnSpLocks/>
          </p:cNvCxnSpPr>
          <p:nvPr/>
        </p:nvCxnSpPr>
        <p:spPr>
          <a:xfrm flipH="1">
            <a:off x="22732210" y="8677730"/>
            <a:ext cx="838824" cy="910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3209EC16-51D7-621F-3122-63F955B9A90A}"/>
              </a:ext>
            </a:extLst>
          </p:cNvPr>
          <p:cNvSpPr/>
          <p:nvPr/>
        </p:nvSpPr>
        <p:spPr>
          <a:xfrm>
            <a:off x="5091271" y="21236047"/>
            <a:ext cx="2171539" cy="10599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50" dirty="0"/>
              <a:t>From Date of Randomization</a:t>
            </a:r>
          </a:p>
        </p:txBody>
      </p:sp>
      <p:pic>
        <p:nvPicPr>
          <p:cNvPr id="54" name="Picture 53">
            <a:extLst>
              <a:ext uri="{FF2B5EF4-FFF2-40B4-BE49-F238E27FC236}">
                <a16:creationId xmlns:a16="http://schemas.microsoft.com/office/drawing/2014/main" id="{66B88B2F-0359-6D27-55E7-25C3BDE7350C}"/>
              </a:ext>
            </a:extLst>
          </p:cNvPr>
          <p:cNvPicPr>
            <a:picLocks noChangeAspect="1"/>
          </p:cNvPicPr>
          <p:nvPr/>
        </p:nvPicPr>
        <p:blipFill>
          <a:blip r:embed="rId11"/>
          <a:stretch>
            <a:fillRect/>
          </a:stretch>
        </p:blipFill>
        <p:spPr>
          <a:xfrm>
            <a:off x="33042851" y="6476286"/>
            <a:ext cx="3290754" cy="3164783"/>
          </a:xfrm>
          <a:prstGeom prst="rect">
            <a:avLst/>
          </a:prstGeom>
        </p:spPr>
      </p:pic>
      <p:pic>
        <p:nvPicPr>
          <p:cNvPr id="6" name="Picture 5">
            <a:extLst>
              <a:ext uri="{FF2B5EF4-FFF2-40B4-BE49-F238E27FC236}">
                <a16:creationId xmlns:a16="http://schemas.microsoft.com/office/drawing/2014/main" id="{112FF018-593D-4F23-A1F6-81CDB3B3E458}"/>
              </a:ext>
            </a:extLst>
          </p:cNvPr>
          <p:cNvPicPr>
            <a:picLocks noChangeAspect="1"/>
          </p:cNvPicPr>
          <p:nvPr/>
        </p:nvPicPr>
        <p:blipFill>
          <a:blip r:embed="rId12"/>
          <a:stretch>
            <a:fillRect/>
          </a:stretch>
        </p:blipFill>
        <p:spPr>
          <a:xfrm>
            <a:off x="33006817" y="17744264"/>
            <a:ext cx="3290755" cy="3130135"/>
          </a:xfrm>
          <a:prstGeom prst="rect">
            <a:avLst/>
          </a:prstGeom>
        </p:spPr>
      </p:pic>
      <p:pic>
        <p:nvPicPr>
          <p:cNvPr id="43" name="Picture 42" descr="A diagram of a timeline&#10;&#10;Description automatically generated">
            <a:extLst>
              <a:ext uri="{FF2B5EF4-FFF2-40B4-BE49-F238E27FC236}">
                <a16:creationId xmlns:a16="http://schemas.microsoft.com/office/drawing/2014/main" id="{73E68D7E-4613-2964-7064-5FE55D3F2E5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565942" y="13333592"/>
            <a:ext cx="14756650" cy="7817217"/>
          </a:xfrm>
          <a:prstGeom prst="rect">
            <a:avLst/>
          </a:prstGeom>
        </p:spPr>
      </p:pic>
      <p:pic>
        <p:nvPicPr>
          <p:cNvPr id="46" name="Picture 45">
            <a:extLst>
              <a:ext uri="{FF2B5EF4-FFF2-40B4-BE49-F238E27FC236}">
                <a16:creationId xmlns:a16="http://schemas.microsoft.com/office/drawing/2014/main" id="{55DF33D0-26B5-4BB2-639B-5204530C1155}"/>
              </a:ext>
            </a:extLst>
          </p:cNvPr>
          <p:cNvPicPr>
            <a:picLocks noChangeAspect="1"/>
          </p:cNvPicPr>
          <p:nvPr/>
        </p:nvPicPr>
        <p:blipFill>
          <a:blip r:embed="rId14"/>
          <a:stretch>
            <a:fillRect/>
          </a:stretch>
        </p:blipFill>
        <p:spPr>
          <a:xfrm>
            <a:off x="34644663" y="3667064"/>
            <a:ext cx="1487645" cy="1759359"/>
          </a:xfrm>
          <a:prstGeom prst="rect">
            <a:avLst/>
          </a:prstGeom>
        </p:spPr>
      </p:pic>
      <p:pic>
        <p:nvPicPr>
          <p:cNvPr id="48" name="Picture 47">
            <a:extLst>
              <a:ext uri="{FF2B5EF4-FFF2-40B4-BE49-F238E27FC236}">
                <a16:creationId xmlns:a16="http://schemas.microsoft.com/office/drawing/2014/main" id="{AAAD4AEE-6ED8-B48F-9830-3CCD2C8496D9}"/>
              </a:ext>
            </a:extLst>
          </p:cNvPr>
          <p:cNvPicPr>
            <a:picLocks noChangeAspect="1"/>
          </p:cNvPicPr>
          <p:nvPr/>
        </p:nvPicPr>
        <p:blipFill>
          <a:blip r:embed="rId15"/>
          <a:stretch>
            <a:fillRect/>
          </a:stretch>
        </p:blipFill>
        <p:spPr>
          <a:xfrm>
            <a:off x="34354904" y="29149510"/>
            <a:ext cx="2031677" cy="1559504"/>
          </a:xfrm>
          <a:prstGeom prst="rect">
            <a:avLst/>
          </a:prstGeom>
        </p:spPr>
      </p:pic>
      <p:pic>
        <p:nvPicPr>
          <p:cNvPr id="11" name="Picture 10">
            <a:extLst>
              <a:ext uri="{FF2B5EF4-FFF2-40B4-BE49-F238E27FC236}">
                <a16:creationId xmlns:a16="http://schemas.microsoft.com/office/drawing/2014/main" id="{D074BB8A-21E1-3277-B520-7CE0C6274273}"/>
              </a:ext>
            </a:extLst>
          </p:cNvPr>
          <p:cNvPicPr>
            <a:picLocks noChangeAspect="1"/>
          </p:cNvPicPr>
          <p:nvPr/>
        </p:nvPicPr>
        <p:blipFill>
          <a:blip r:embed="rId16"/>
          <a:stretch>
            <a:fillRect/>
          </a:stretch>
        </p:blipFill>
        <p:spPr>
          <a:xfrm>
            <a:off x="12565942" y="21945599"/>
            <a:ext cx="14747996" cy="8762079"/>
          </a:xfrm>
          <a:prstGeom prst="rect">
            <a:avLst/>
          </a:prstGeom>
        </p:spPr>
      </p:pic>
      <p:cxnSp>
        <p:nvCxnSpPr>
          <p:cNvPr id="12" name="Straight Arrow Connector 11">
            <a:extLst>
              <a:ext uri="{FF2B5EF4-FFF2-40B4-BE49-F238E27FC236}">
                <a16:creationId xmlns:a16="http://schemas.microsoft.com/office/drawing/2014/main" id="{377C5647-392B-AAFA-5245-4AC5F22F92A9}"/>
              </a:ext>
            </a:extLst>
          </p:cNvPr>
          <p:cNvCxnSpPr>
            <a:cxnSpLocks/>
          </p:cNvCxnSpPr>
          <p:nvPr/>
        </p:nvCxnSpPr>
        <p:spPr>
          <a:xfrm>
            <a:off x="17626388" y="8855862"/>
            <a:ext cx="1063388" cy="732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F681E20-A48C-148A-FF52-A0F213D99579}"/>
              </a:ext>
            </a:extLst>
          </p:cNvPr>
          <p:cNvSpPr/>
          <p:nvPr/>
        </p:nvSpPr>
        <p:spPr>
          <a:xfrm>
            <a:off x="19079161" y="9898844"/>
            <a:ext cx="3535937" cy="1988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50" dirty="0"/>
              <a:t>Achieve the Same Statistical Results in Different Programming Languages</a:t>
            </a:r>
          </a:p>
        </p:txBody>
      </p:sp>
      <p:sp>
        <p:nvSpPr>
          <p:cNvPr id="14" name="TextBox 13">
            <a:extLst>
              <a:ext uri="{FF2B5EF4-FFF2-40B4-BE49-F238E27FC236}">
                <a16:creationId xmlns:a16="http://schemas.microsoft.com/office/drawing/2014/main" id="{96171F3E-CC53-A2C8-84EA-3D4AE8D9AF1F}"/>
              </a:ext>
            </a:extLst>
          </p:cNvPr>
          <p:cNvSpPr txBox="1"/>
          <p:nvPr/>
        </p:nvSpPr>
        <p:spPr>
          <a:xfrm>
            <a:off x="28107181" y="6934477"/>
            <a:ext cx="4192761" cy="2462213"/>
          </a:xfrm>
          <a:prstGeom prst="rect">
            <a:avLst/>
          </a:prstGeom>
          <a:noFill/>
        </p:spPr>
        <p:txBody>
          <a:bodyPr wrap="square" rtlCol="0">
            <a:spAutoFit/>
          </a:bodyPr>
          <a:lstStyle/>
          <a:p>
            <a:pPr algn="ctr"/>
            <a:r>
              <a:rPr lang="en-US" sz="2600" b="1" dirty="0">
                <a:solidFill>
                  <a:srgbClr val="000000"/>
                </a:solidFill>
                <a:cs typeface="Times New Roman" panose="02020603050405020304" pitchFamily="18" charset="0"/>
              </a:rPr>
              <a:t>Interested in learning how we achieved same results </a:t>
            </a:r>
            <a:br>
              <a:rPr lang="en-US" sz="2600" b="1" dirty="0">
                <a:solidFill>
                  <a:srgbClr val="000000"/>
                </a:solidFill>
                <a:cs typeface="Times New Roman" panose="02020603050405020304" pitchFamily="18" charset="0"/>
              </a:rPr>
            </a:br>
            <a:r>
              <a:rPr lang="en-US" sz="2600" b="1" dirty="0">
                <a:solidFill>
                  <a:srgbClr val="000000"/>
                </a:solidFill>
                <a:cs typeface="Times New Roman" panose="02020603050405020304" pitchFamily="18" charset="0"/>
              </a:rPr>
              <a:t>for R vs SAS? </a:t>
            </a:r>
          </a:p>
          <a:p>
            <a:pPr algn="ctr"/>
            <a:r>
              <a:rPr lang="en-US" sz="2600" b="1" dirty="0">
                <a:solidFill>
                  <a:srgbClr val="000000"/>
                </a:solidFill>
                <a:cs typeface="Times New Roman" panose="02020603050405020304" pitchFamily="18" charset="0"/>
              </a:rPr>
              <a:t>Visit our Survival Analysis GitHub page</a:t>
            </a:r>
          </a:p>
          <a:p>
            <a:endParaRPr lang="en-US" sz="2400" dirty="0"/>
          </a:p>
        </p:txBody>
      </p:sp>
      <p:cxnSp>
        <p:nvCxnSpPr>
          <p:cNvPr id="15" name="Straight Arrow Connector 14">
            <a:extLst>
              <a:ext uri="{FF2B5EF4-FFF2-40B4-BE49-F238E27FC236}">
                <a16:creationId xmlns:a16="http://schemas.microsoft.com/office/drawing/2014/main" id="{C9E9403C-4A0B-1537-B87F-B76A05872124}"/>
              </a:ext>
            </a:extLst>
          </p:cNvPr>
          <p:cNvCxnSpPr/>
          <p:nvPr/>
        </p:nvCxnSpPr>
        <p:spPr>
          <a:xfrm>
            <a:off x="31933996" y="7973419"/>
            <a:ext cx="942975" cy="952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70B3148-526F-0727-DE3E-F9446DBB1BFD}"/>
              </a:ext>
            </a:extLst>
          </p:cNvPr>
          <p:cNvSpPr txBox="1"/>
          <p:nvPr/>
        </p:nvSpPr>
        <p:spPr>
          <a:xfrm>
            <a:off x="28252541" y="18647527"/>
            <a:ext cx="3902039" cy="1292662"/>
          </a:xfrm>
          <a:prstGeom prst="rect">
            <a:avLst/>
          </a:prstGeom>
          <a:noFill/>
        </p:spPr>
        <p:txBody>
          <a:bodyPr wrap="square" rtlCol="0">
            <a:spAutoFit/>
          </a:bodyPr>
          <a:lstStyle/>
          <a:p>
            <a:pPr algn="ctr"/>
            <a:r>
              <a:rPr lang="en-US" sz="2600" b="1" dirty="0">
                <a:solidFill>
                  <a:srgbClr val="000000"/>
                </a:solidFill>
                <a:cs typeface="Times New Roman" panose="02020603050405020304" pitchFamily="18" charset="0"/>
              </a:rPr>
              <a:t>Interested in FDA’s perception on AI/ML</a:t>
            </a:r>
            <a:br>
              <a:rPr lang="en-US" sz="2600" b="1" dirty="0">
                <a:solidFill>
                  <a:srgbClr val="000000"/>
                </a:solidFill>
                <a:cs typeface="Times New Roman" panose="02020603050405020304" pitchFamily="18" charset="0"/>
              </a:rPr>
            </a:br>
            <a:r>
              <a:rPr lang="en-US" sz="2600" b="1" dirty="0">
                <a:solidFill>
                  <a:srgbClr val="000000"/>
                </a:solidFill>
                <a:cs typeface="Times New Roman" panose="02020603050405020304" pitchFamily="18" charset="0"/>
              </a:rPr>
              <a:t> in Drug  Development?</a:t>
            </a:r>
          </a:p>
        </p:txBody>
      </p:sp>
      <p:cxnSp>
        <p:nvCxnSpPr>
          <p:cNvPr id="19" name="Straight Arrow Connector 18">
            <a:extLst>
              <a:ext uri="{FF2B5EF4-FFF2-40B4-BE49-F238E27FC236}">
                <a16:creationId xmlns:a16="http://schemas.microsoft.com/office/drawing/2014/main" id="{B9BB3500-734B-7420-5241-84BB3D8EA88F}"/>
              </a:ext>
            </a:extLst>
          </p:cNvPr>
          <p:cNvCxnSpPr/>
          <p:nvPr/>
        </p:nvCxnSpPr>
        <p:spPr>
          <a:xfrm>
            <a:off x="31980798" y="19284333"/>
            <a:ext cx="942975" cy="952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 Box 9">
            <a:extLst>
              <a:ext uri="{FF2B5EF4-FFF2-40B4-BE49-F238E27FC236}">
                <a16:creationId xmlns:a16="http://schemas.microsoft.com/office/drawing/2014/main" id="{E37FF46F-4504-062F-6C54-ACBC31E72767}"/>
              </a:ext>
            </a:extLst>
          </p:cNvPr>
          <p:cNvSpPr txBox="1"/>
          <p:nvPr/>
        </p:nvSpPr>
        <p:spPr>
          <a:xfrm>
            <a:off x="2840122" y="24591158"/>
            <a:ext cx="3484478" cy="1514475"/>
          </a:xfrm>
          <a:prstGeom prst="rect">
            <a:avLst/>
          </a:prstGeom>
          <a:noFill/>
          <a:ln w="6350">
            <a:no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rgbClr val="000000"/>
                </a:solidFill>
                <a:cs typeface="Times New Roman" panose="02020603050405020304" pitchFamily="18" charset="0"/>
              </a:rPr>
              <a:t>Download the FDA’s recommendations for your</a:t>
            </a:r>
            <a:br>
              <a:rPr lang="en-GB" sz="2600" b="1" dirty="0">
                <a:solidFill>
                  <a:srgbClr val="000000"/>
                </a:solidFill>
                <a:cs typeface="Times New Roman" panose="02020603050405020304" pitchFamily="18" charset="0"/>
              </a:rPr>
            </a:br>
            <a:r>
              <a:rPr lang="en-GB" sz="2600" b="1" dirty="0">
                <a:solidFill>
                  <a:srgbClr val="000000"/>
                </a:solidFill>
                <a:cs typeface="Times New Roman" panose="02020603050405020304" pitchFamily="18" charset="0"/>
              </a:rPr>
              <a:t>Study Protocol, SAP, and Dataset Specifications </a:t>
            </a:r>
            <a:endParaRPr lang="en-US" sz="2600" b="1" dirty="0">
              <a:solidFill>
                <a:srgbClr val="000000"/>
              </a:solidFill>
              <a:cs typeface="Times New Roman" panose="02020603050405020304" pitchFamily="18" charset="0"/>
            </a:endParaRPr>
          </a:p>
        </p:txBody>
      </p:sp>
      <p:cxnSp>
        <p:nvCxnSpPr>
          <p:cNvPr id="31" name="Straight Arrow Connector 30">
            <a:extLst>
              <a:ext uri="{FF2B5EF4-FFF2-40B4-BE49-F238E27FC236}">
                <a16:creationId xmlns:a16="http://schemas.microsoft.com/office/drawing/2014/main" id="{C9653B50-F199-FEB2-0BF9-445713496038}"/>
              </a:ext>
            </a:extLst>
          </p:cNvPr>
          <p:cNvCxnSpPr/>
          <p:nvPr/>
        </p:nvCxnSpPr>
        <p:spPr>
          <a:xfrm>
            <a:off x="6494190" y="25289044"/>
            <a:ext cx="942975" cy="952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8D8DC66B-7D66-6DB0-696F-1238EFBA965A}"/>
              </a:ext>
            </a:extLst>
          </p:cNvPr>
          <p:cNvSpPr txBox="1"/>
          <p:nvPr/>
        </p:nvSpPr>
        <p:spPr>
          <a:xfrm>
            <a:off x="29498644" y="28361697"/>
            <a:ext cx="4870701" cy="1785104"/>
          </a:xfrm>
          <a:prstGeom prst="rect">
            <a:avLst/>
          </a:prstGeom>
          <a:noFill/>
        </p:spPr>
        <p:txBody>
          <a:bodyPr wrap="square" rtlCol="0">
            <a:spAutoFit/>
          </a:bodyPr>
          <a:lstStyle/>
          <a:p>
            <a:pPr marL="0" indent="0" algn="ctr">
              <a:buNone/>
            </a:pPr>
            <a:r>
              <a:rPr lang="en-US" sz="2200" b="1" dirty="0">
                <a:solidFill>
                  <a:srgbClr val="FF0000"/>
                </a:solidFill>
              </a:rPr>
              <a:t>Interested in Collaboration with CAMIS-Onco group or </a:t>
            </a:r>
            <a:br>
              <a:rPr lang="en-US" sz="2200" b="1" dirty="0">
                <a:solidFill>
                  <a:srgbClr val="FF0000"/>
                </a:solidFill>
              </a:rPr>
            </a:br>
            <a:r>
              <a:rPr lang="en-US" sz="2200" b="1" dirty="0">
                <a:solidFill>
                  <a:srgbClr val="FF0000"/>
                </a:solidFill>
              </a:rPr>
              <a:t>Contributing to our White paper?</a:t>
            </a:r>
          </a:p>
          <a:p>
            <a:pPr marL="0" indent="0" algn="ctr">
              <a:buNone/>
            </a:pPr>
            <a:endParaRPr lang="en-US" sz="2200" b="1" dirty="0">
              <a:solidFill>
                <a:srgbClr val="FF0000"/>
              </a:solidFill>
            </a:endParaRPr>
          </a:p>
          <a:p>
            <a:pPr marL="0" indent="0" algn="ctr">
              <a:buNone/>
            </a:pPr>
            <a:r>
              <a:rPr lang="en-US" sz="2200" b="1" dirty="0">
                <a:solidFill>
                  <a:srgbClr val="FF0000"/>
                </a:solidFill>
              </a:rPr>
              <a:t>Please Get in Touch !</a:t>
            </a:r>
          </a:p>
        </p:txBody>
      </p:sp>
      <p:sp>
        <p:nvSpPr>
          <p:cNvPr id="38" name="TextBox 37">
            <a:extLst>
              <a:ext uri="{FF2B5EF4-FFF2-40B4-BE49-F238E27FC236}">
                <a16:creationId xmlns:a16="http://schemas.microsoft.com/office/drawing/2014/main" id="{9CE22147-B75D-6BE9-79E3-84F54D4F4BDD}"/>
              </a:ext>
            </a:extLst>
          </p:cNvPr>
          <p:cNvSpPr txBox="1"/>
          <p:nvPr/>
        </p:nvSpPr>
        <p:spPr>
          <a:xfrm>
            <a:off x="28705644" y="30146801"/>
            <a:ext cx="6402135" cy="769441"/>
          </a:xfrm>
          <a:prstGeom prst="rect">
            <a:avLst/>
          </a:prstGeom>
          <a:noFill/>
        </p:spPr>
        <p:txBody>
          <a:bodyPr wrap="square" rtlCol="0">
            <a:spAutoFit/>
          </a:bodyPr>
          <a:lstStyle/>
          <a:p>
            <a:pPr marL="0" indent="0" algn="ctr">
              <a:buNone/>
            </a:pPr>
            <a:r>
              <a:rPr lang="en-US" sz="2200" b="1" dirty="0"/>
              <a:t>CAMIS-ONCO Lead: Soma Sekhar</a:t>
            </a:r>
          </a:p>
          <a:p>
            <a:pPr marL="0" indent="0" algn="ctr">
              <a:buNone/>
            </a:pPr>
            <a:r>
              <a:rPr lang="en-US" sz="2200" b="1" dirty="0">
                <a:hlinkClick r:id="rId17"/>
              </a:rPr>
              <a:t>Somaesekhar.Sriadibhatla@astrazeneca.com</a:t>
            </a:r>
            <a:r>
              <a:rPr lang="en-US" sz="2200" b="1" dirty="0"/>
              <a:t> </a:t>
            </a:r>
          </a:p>
        </p:txBody>
      </p:sp>
    </p:spTree>
    <p:extLst>
      <p:ext uri="{BB962C8B-B14F-4D97-AF65-F5344CB8AC3E}">
        <p14:creationId xmlns:p14="http://schemas.microsoft.com/office/powerpoint/2010/main" val="22784434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2455</TotalTime>
  <Words>924</Words>
  <Application>Microsoft Office PowerPoint</Application>
  <PresentationFormat>Custom</PresentationFormat>
  <Paragraphs>80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Sriadibhatla, Soma Sekhar</dc:creator>
  <cp:lastModifiedBy>Sriadibhatla, Soma Sekhar</cp:lastModifiedBy>
  <cp:revision>100</cp:revision>
  <dcterms:created xsi:type="dcterms:W3CDTF">2023-07-26T00:52:08Z</dcterms:created>
  <dcterms:modified xsi:type="dcterms:W3CDTF">2024-01-29T23:50:59Z</dcterms:modified>
</cp:coreProperties>
</file>