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334" r:id="rId3"/>
    <p:sldId id="279" r:id="rId4"/>
    <p:sldId id="336" r:id="rId5"/>
    <p:sldId id="311" r:id="rId6"/>
    <p:sldId id="284" r:id="rId7"/>
    <p:sldId id="299" r:id="rId8"/>
    <p:sldId id="312" r:id="rId9"/>
    <p:sldId id="379" r:id="rId10"/>
    <p:sldId id="380" r:id="rId11"/>
    <p:sldId id="316" r:id="rId12"/>
    <p:sldId id="315" r:id="rId13"/>
    <p:sldId id="314" r:id="rId14"/>
    <p:sldId id="313" r:id="rId15"/>
    <p:sldId id="283" r:id="rId16"/>
    <p:sldId id="296" r:id="rId17"/>
    <p:sldId id="318" r:id="rId18"/>
    <p:sldId id="317" r:id="rId19"/>
    <p:sldId id="319" r:id="rId20"/>
    <p:sldId id="303" r:id="rId21"/>
    <p:sldId id="335" r:id="rId22"/>
    <p:sldId id="304" r:id="rId23"/>
    <p:sldId id="328" r:id="rId24"/>
    <p:sldId id="333" r:id="rId25"/>
    <p:sldId id="332" r:id="rId26"/>
    <p:sldId id="331" r:id="rId27"/>
    <p:sldId id="330" r:id="rId28"/>
    <p:sldId id="378" r:id="rId29"/>
    <p:sldId id="267" r:id="rId30"/>
    <p:sldId id="320" r:id="rId31"/>
    <p:sldId id="269" r:id="rId32"/>
    <p:sldId id="322" r:id="rId33"/>
    <p:sldId id="275" r:id="rId34"/>
    <p:sldId id="276" r:id="rId35"/>
    <p:sldId id="277" r:id="rId36"/>
    <p:sldId id="273" r:id="rId37"/>
    <p:sldId id="323" r:id="rId38"/>
    <p:sldId id="274" r:id="rId39"/>
    <p:sldId id="324" r:id="rId40"/>
    <p:sldId id="342" r:id="rId41"/>
    <p:sldId id="341" r:id="rId42"/>
    <p:sldId id="340" r:id="rId43"/>
    <p:sldId id="339" r:id="rId44"/>
    <p:sldId id="338" r:id="rId45"/>
    <p:sldId id="366" r:id="rId46"/>
    <p:sldId id="373" r:id="rId47"/>
    <p:sldId id="350" r:id="rId48"/>
    <p:sldId id="353" r:id="rId49"/>
    <p:sldId id="354" r:id="rId50"/>
    <p:sldId id="355" r:id="rId51"/>
    <p:sldId id="356" r:id="rId52"/>
    <p:sldId id="365" r:id="rId53"/>
    <p:sldId id="352" r:id="rId54"/>
    <p:sldId id="374" r:id="rId55"/>
    <p:sldId id="358" r:id="rId56"/>
    <p:sldId id="360" r:id="rId57"/>
    <p:sldId id="357" r:id="rId58"/>
    <p:sldId id="361" r:id="rId59"/>
    <p:sldId id="362" r:id="rId60"/>
    <p:sldId id="375" r:id="rId61"/>
    <p:sldId id="376" r:id="rId62"/>
    <p:sldId id="377" r:id="rId63"/>
    <p:sldId id="367" r:id="rId64"/>
    <p:sldId id="371" r:id="rId65"/>
    <p:sldId id="372" r:id="rId66"/>
    <p:sldId id="370" r:id="rId67"/>
    <p:sldId id="345" r:id="rId68"/>
    <p:sldId id="347" r:id="rId69"/>
    <p:sldId id="348" r:id="rId70"/>
    <p:sldId id="349" r:id="rId71"/>
    <p:sldId id="346" r:id="rId72"/>
    <p:sldId id="382" r:id="rId7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78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BAA100-C952-4803-B428-1CAD5116708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B9D01DB-FB4C-4AC6-B3E1-1D5B731B36AC}">
      <dgm:prSet/>
      <dgm:spPr/>
      <dgm:t>
        <a:bodyPr/>
        <a:lstStyle/>
        <a:p>
          <a:r>
            <a:rPr lang="it-IT"/>
            <a:t>Pymdp suite </a:t>
          </a:r>
          <a:endParaRPr lang="en-US"/>
        </a:p>
      </dgm:t>
    </dgm:pt>
    <dgm:pt modelId="{C40F4ABF-DDB4-43B8-B700-BA4E93E8E966}" type="parTrans" cxnId="{88162487-BE86-4193-B4B7-EFE408ECC1DE}">
      <dgm:prSet/>
      <dgm:spPr/>
      <dgm:t>
        <a:bodyPr/>
        <a:lstStyle/>
        <a:p>
          <a:endParaRPr lang="en-US"/>
        </a:p>
      </dgm:t>
    </dgm:pt>
    <dgm:pt modelId="{49E5B368-D7DF-4535-80F9-0437693F3FB8}" type="sibTrans" cxnId="{88162487-BE86-4193-B4B7-EFE408ECC1DE}">
      <dgm:prSet/>
      <dgm:spPr/>
      <dgm:t>
        <a:bodyPr/>
        <a:lstStyle/>
        <a:p>
          <a:endParaRPr lang="en-US"/>
        </a:p>
      </dgm:t>
    </dgm:pt>
    <dgm:pt modelId="{36AF667E-DE67-4740-A3E7-961C991E04FE}">
      <dgm:prSet/>
      <dgm:spPr/>
      <dgm:t>
        <a:bodyPr/>
        <a:lstStyle/>
        <a:p>
          <a:r>
            <a:rPr lang="it-IT"/>
            <a:t>MCTS class</a:t>
          </a:r>
          <a:endParaRPr lang="en-US"/>
        </a:p>
      </dgm:t>
    </dgm:pt>
    <dgm:pt modelId="{5350791A-F016-421F-94FB-B771350F8F86}" type="parTrans" cxnId="{2ED8E369-EDDD-4CAA-B66D-87483F7D19A6}">
      <dgm:prSet/>
      <dgm:spPr/>
      <dgm:t>
        <a:bodyPr/>
        <a:lstStyle/>
        <a:p>
          <a:endParaRPr lang="en-US"/>
        </a:p>
      </dgm:t>
    </dgm:pt>
    <dgm:pt modelId="{CEB87012-E64A-417E-8A79-7A90911713B1}" type="sibTrans" cxnId="{2ED8E369-EDDD-4CAA-B66D-87483F7D19A6}">
      <dgm:prSet/>
      <dgm:spPr/>
      <dgm:t>
        <a:bodyPr/>
        <a:lstStyle/>
        <a:p>
          <a:endParaRPr lang="en-US"/>
        </a:p>
      </dgm:t>
    </dgm:pt>
    <dgm:pt modelId="{A5D2AEF7-2D78-443D-8798-B620A96F45D0}">
      <dgm:prSet/>
      <dgm:spPr/>
      <dgm:t>
        <a:bodyPr/>
        <a:lstStyle/>
        <a:p>
          <a:r>
            <a:rPr lang="it-IT"/>
            <a:t>Node class</a:t>
          </a:r>
          <a:endParaRPr lang="en-US"/>
        </a:p>
      </dgm:t>
    </dgm:pt>
    <dgm:pt modelId="{49988A7D-68B7-43BA-A139-69FF2E2CB8F8}" type="parTrans" cxnId="{8EDAD333-8CD6-485C-865C-AFD55C9B7F97}">
      <dgm:prSet/>
      <dgm:spPr/>
      <dgm:t>
        <a:bodyPr/>
        <a:lstStyle/>
        <a:p>
          <a:endParaRPr lang="en-US"/>
        </a:p>
      </dgm:t>
    </dgm:pt>
    <dgm:pt modelId="{94B92960-B4EC-4F90-93CC-226F5570549C}" type="sibTrans" cxnId="{8EDAD333-8CD6-485C-865C-AFD55C9B7F97}">
      <dgm:prSet/>
      <dgm:spPr/>
      <dgm:t>
        <a:bodyPr/>
        <a:lstStyle/>
        <a:p>
          <a:endParaRPr lang="en-US"/>
        </a:p>
      </dgm:t>
    </dgm:pt>
    <dgm:pt modelId="{FCE12ED0-8856-4DD3-AB10-0E5CF0D91832}">
      <dgm:prSet/>
      <dgm:spPr/>
      <dgm:t>
        <a:bodyPr/>
        <a:lstStyle/>
        <a:p>
          <a:r>
            <a:rPr lang="it-IT"/>
            <a:t>Btai_agent class</a:t>
          </a:r>
          <a:endParaRPr lang="en-US"/>
        </a:p>
      </dgm:t>
    </dgm:pt>
    <dgm:pt modelId="{A684D690-BA4F-4CCC-B60E-9BA648F01B31}" type="parTrans" cxnId="{83DA6DAB-29B6-4FED-B54D-91E26D5D61E6}">
      <dgm:prSet/>
      <dgm:spPr/>
      <dgm:t>
        <a:bodyPr/>
        <a:lstStyle/>
        <a:p>
          <a:endParaRPr lang="en-US"/>
        </a:p>
      </dgm:t>
    </dgm:pt>
    <dgm:pt modelId="{0402FB24-9FE1-4F6E-9207-CFECFDC52376}" type="sibTrans" cxnId="{83DA6DAB-29B6-4FED-B54D-91E26D5D61E6}">
      <dgm:prSet/>
      <dgm:spPr/>
      <dgm:t>
        <a:bodyPr/>
        <a:lstStyle/>
        <a:p>
          <a:endParaRPr lang="en-US"/>
        </a:p>
      </dgm:t>
    </dgm:pt>
    <dgm:pt modelId="{8580412B-A2F4-41D9-8760-6018E252DB5A}" type="pres">
      <dgm:prSet presAssocID="{67BAA100-C952-4803-B428-1CAD51167081}" presName="vert0" presStyleCnt="0">
        <dgm:presLayoutVars>
          <dgm:dir/>
          <dgm:animOne val="branch"/>
          <dgm:animLvl val="lvl"/>
        </dgm:presLayoutVars>
      </dgm:prSet>
      <dgm:spPr/>
    </dgm:pt>
    <dgm:pt modelId="{AB2159EB-63D6-4DFB-BDAA-6025C8D6B192}" type="pres">
      <dgm:prSet presAssocID="{EB9D01DB-FB4C-4AC6-B3E1-1D5B731B36AC}" presName="thickLine" presStyleLbl="alignNode1" presStyleIdx="0" presStyleCnt="4"/>
      <dgm:spPr/>
    </dgm:pt>
    <dgm:pt modelId="{0AA6C139-88FE-426E-A28B-F59F1DB50492}" type="pres">
      <dgm:prSet presAssocID="{EB9D01DB-FB4C-4AC6-B3E1-1D5B731B36AC}" presName="horz1" presStyleCnt="0"/>
      <dgm:spPr/>
    </dgm:pt>
    <dgm:pt modelId="{5FD9337E-4FF8-474A-8F12-5400E06B8467}" type="pres">
      <dgm:prSet presAssocID="{EB9D01DB-FB4C-4AC6-B3E1-1D5B731B36AC}" presName="tx1" presStyleLbl="revTx" presStyleIdx="0" presStyleCnt="4"/>
      <dgm:spPr/>
    </dgm:pt>
    <dgm:pt modelId="{C25A12D7-C429-4400-A2D0-28B003652575}" type="pres">
      <dgm:prSet presAssocID="{EB9D01DB-FB4C-4AC6-B3E1-1D5B731B36AC}" presName="vert1" presStyleCnt="0"/>
      <dgm:spPr/>
    </dgm:pt>
    <dgm:pt modelId="{EC804337-1E82-428F-B9F8-F623E7EB0D54}" type="pres">
      <dgm:prSet presAssocID="{36AF667E-DE67-4740-A3E7-961C991E04FE}" presName="thickLine" presStyleLbl="alignNode1" presStyleIdx="1" presStyleCnt="4"/>
      <dgm:spPr/>
    </dgm:pt>
    <dgm:pt modelId="{7A5F6C62-2E20-4916-B497-6738AC066662}" type="pres">
      <dgm:prSet presAssocID="{36AF667E-DE67-4740-A3E7-961C991E04FE}" presName="horz1" presStyleCnt="0"/>
      <dgm:spPr/>
    </dgm:pt>
    <dgm:pt modelId="{30EECE4A-7730-426F-BC24-A7EF9606758F}" type="pres">
      <dgm:prSet presAssocID="{36AF667E-DE67-4740-A3E7-961C991E04FE}" presName="tx1" presStyleLbl="revTx" presStyleIdx="1" presStyleCnt="4"/>
      <dgm:spPr/>
    </dgm:pt>
    <dgm:pt modelId="{118D08EF-0949-48C2-8012-464679DC8881}" type="pres">
      <dgm:prSet presAssocID="{36AF667E-DE67-4740-A3E7-961C991E04FE}" presName="vert1" presStyleCnt="0"/>
      <dgm:spPr/>
    </dgm:pt>
    <dgm:pt modelId="{BD06694B-E6D3-4609-8A9F-2A41F66CB464}" type="pres">
      <dgm:prSet presAssocID="{A5D2AEF7-2D78-443D-8798-B620A96F45D0}" presName="thickLine" presStyleLbl="alignNode1" presStyleIdx="2" presStyleCnt="4"/>
      <dgm:spPr/>
    </dgm:pt>
    <dgm:pt modelId="{96A5328A-BECE-4E18-9008-B1DBE5FF9F27}" type="pres">
      <dgm:prSet presAssocID="{A5D2AEF7-2D78-443D-8798-B620A96F45D0}" presName="horz1" presStyleCnt="0"/>
      <dgm:spPr/>
    </dgm:pt>
    <dgm:pt modelId="{03A518D7-EA17-4DB1-B202-64DC89FB37B6}" type="pres">
      <dgm:prSet presAssocID="{A5D2AEF7-2D78-443D-8798-B620A96F45D0}" presName="tx1" presStyleLbl="revTx" presStyleIdx="2" presStyleCnt="4"/>
      <dgm:spPr/>
    </dgm:pt>
    <dgm:pt modelId="{73454707-13CF-4234-8654-E212B3036BB3}" type="pres">
      <dgm:prSet presAssocID="{A5D2AEF7-2D78-443D-8798-B620A96F45D0}" presName="vert1" presStyleCnt="0"/>
      <dgm:spPr/>
    </dgm:pt>
    <dgm:pt modelId="{209A9241-5E64-46AB-883A-4A876D5E6F53}" type="pres">
      <dgm:prSet presAssocID="{FCE12ED0-8856-4DD3-AB10-0E5CF0D91832}" presName="thickLine" presStyleLbl="alignNode1" presStyleIdx="3" presStyleCnt="4"/>
      <dgm:spPr/>
    </dgm:pt>
    <dgm:pt modelId="{9989EF88-5C74-432E-B974-E86A3429F995}" type="pres">
      <dgm:prSet presAssocID="{FCE12ED0-8856-4DD3-AB10-0E5CF0D91832}" presName="horz1" presStyleCnt="0"/>
      <dgm:spPr/>
    </dgm:pt>
    <dgm:pt modelId="{5964B099-5FE3-40F7-8CD7-4389E3EC55F4}" type="pres">
      <dgm:prSet presAssocID="{FCE12ED0-8856-4DD3-AB10-0E5CF0D91832}" presName="tx1" presStyleLbl="revTx" presStyleIdx="3" presStyleCnt="4"/>
      <dgm:spPr/>
    </dgm:pt>
    <dgm:pt modelId="{A81362B8-1665-4B35-B878-0107151D9C0F}" type="pres">
      <dgm:prSet presAssocID="{FCE12ED0-8856-4DD3-AB10-0E5CF0D91832}" presName="vert1" presStyleCnt="0"/>
      <dgm:spPr/>
    </dgm:pt>
  </dgm:ptLst>
  <dgm:cxnLst>
    <dgm:cxn modelId="{B3FEC828-B6E7-4B14-8EF1-30D7F6F87845}" type="presOf" srcId="{67BAA100-C952-4803-B428-1CAD51167081}" destId="{8580412B-A2F4-41D9-8760-6018E252DB5A}" srcOrd="0" destOrd="0" presId="urn:microsoft.com/office/officeart/2008/layout/LinedList"/>
    <dgm:cxn modelId="{A586B42B-D46E-4E2F-9790-984E336ABCC0}" type="presOf" srcId="{A5D2AEF7-2D78-443D-8798-B620A96F45D0}" destId="{03A518D7-EA17-4DB1-B202-64DC89FB37B6}" srcOrd="0" destOrd="0" presId="urn:microsoft.com/office/officeart/2008/layout/LinedList"/>
    <dgm:cxn modelId="{8EDAD333-8CD6-485C-865C-AFD55C9B7F97}" srcId="{67BAA100-C952-4803-B428-1CAD51167081}" destId="{A5D2AEF7-2D78-443D-8798-B620A96F45D0}" srcOrd="2" destOrd="0" parTransId="{49988A7D-68B7-43BA-A139-69FF2E2CB8F8}" sibTransId="{94B92960-B4EC-4F90-93CC-226F5570549C}"/>
    <dgm:cxn modelId="{4B572238-7ADB-48BA-9F30-F8B0017BB87C}" type="presOf" srcId="{EB9D01DB-FB4C-4AC6-B3E1-1D5B731B36AC}" destId="{5FD9337E-4FF8-474A-8F12-5400E06B8467}" srcOrd="0" destOrd="0" presId="urn:microsoft.com/office/officeart/2008/layout/LinedList"/>
    <dgm:cxn modelId="{2ED8E369-EDDD-4CAA-B66D-87483F7D19A6}" srcId="{67BAA100-C952-4803-B428-1CAD51167081}" destId="{36AF667E-DE67-4740-A3E7-961C991E04FE}" srcOrd="1" destOrd="0" parTransId="{5350791A-F016-421F-94FB-B771350F8F86}" sibTransId="{CEB87012-E64A-417E-8A79-7A90911713B1}"/>
    <dgm:cxn modelId="{D0B1266A-3164-46C9-B947-93836D63C038}" type="presOf" srcId="{FCE12ED0-8856-4DD3-AB10-0E5CF0D91832}" destId="{5964B099-5FE3-40F7-8CD7-4389E3EC55F4}" srcOrd="0" destOrd="0" presId="urn:microsoft.com/office/officeart/2008/layout/LinedList"/>
    <dgm:cxn modelId="{88162487-BE86-4193-B4B7-EFE408ECC1DE}" srcId="{67BAA100-C952-4803-B428-1CAD51167081}" destId="{EB9D01DB-FB4C-4AC6-B3E1-1D5B731B36AC}" srcOrd="0" destOrd="0" parTransId="{C40F4ABF-DDB4-43B8-B700-BA4E93E8E966}" sibTransId="{49E5B368-D7DF-4535-80F9-0437693F3FB8}"/>
    <dgm:cxn modelId="{83DA6DAB-29B6-4FED-B54D-91E26D5D61E6}" srcId="{67BAA100-C952-4803-B428-1CAD51167081}" destId="{FCE12ED0-8856-4DD3-AB10-0E5CF0D91832}" srcOrd="3" destOrd="0" parTransId="{A684D690-BA4F-4CCC-B60E-9BA648F01B31}" sibTransId="{0402FB24-9FE1-4F6E-9207-CFECFDC52376}"/>
    <dgm:cxn modelId="{61589DCC-D547-4919-8B2B-EC7C9BB74AF0}" type="presOf" srcId="{36AF667E-DE67-4740-A3E7-961C991E04FE}" destId="{30EECE4A-7730-426F-BC24-A7EF9606758F}" srcOrd="0" destOrd="0" presId="urn:microsoft.com/office/officeart/2008/layout/LinedList"/>
    <dgm:cxn modelId="{B4411712-85D2-4397-A0CE-57EAAC21BFC1}" type="presParOf" srcId="{8580412B-A2F4-41D9-8760-6018E252DB5A}" destId="{AB2159EB-63D6-4DFB-BDAA-6025C8D6B192}" srcOrd="0" destOrd="0" presId="urn:microsoft.com/office/officeart/2008/layout/LinedList"/>
    <dgm:cxn modelId="{9395736A-9E18-434E-9E8E-55A831CD78BA}" type="presParOf" srcId="{8580412B-A2F4-41D9-8760-6018E252DB5A}" destId="{0AA6C139-88FE-426E-A28B-F59F1DB50492}" srcOrd="1" destOrd="0" presId="urn:microsoft.com/office/officeart/2008/layout/LinedList"/>
    <dgm:cxn modelId="{8DDE93D4-D4E7-403A-8907-0CCD4C39D6F2}" type="presParOf" srcId="{0AA6C139-88FE-426E-A28B-F59F1DB50492}" destId="{5FD9337E-4FF8-474A-8F12-5400E06B8467}" srcOrd="0" destOrd="0" presId="urn:microsoft.com/office/officeart/2008/layout/LinedList"/>
    <dgm:cxn modelId="{B0E74E4B-43E2-4DF7-B91C-F40384F2BBCC}" type="presParOf" srcId="{0AA6C139-88FE-426E-A28B-F59F1DB50492}" destId="{C25A12D7-C429-4400-A2D0-28B003652575}" srcOrd="1" destOrd="0" presId="urn:microsoft.com/office/officeart/2008/layout/LinedList"/>
    <dgm:cxn modelId="{C03B3DB9-889C-4B6C-85C4-A758EA67B527}" type="presParOf" srcId="{8580412B-A2F4-41D9-8760-6018E252DB5A}" destId="{EC804337-1E82-428F-B9F8-F623E7EB0D54}" srcOrd="2" destOrd="0" presId="urn:microsoft.com/office/officeart/2008/layout/LinedList"/>
    <dgm:cxn modelId="{31707591-6B65-4B96-BFD8-FFC6FA1EF2C7}" type="presParOf" srcId="{8580412B-A2F4-41D9-8760-6018E252DB5A}" destId="{7A5F6C62-2E20-4916-B497-6738AC066662}" srcOrd="3" destOrd="0" presId="urn:microsoft.com/office/officeart/2008/layout/LinedList"/>
    <dgm:cxn modelId="{AE8BCE42-40F7-429D-A066-6494A8AE2190}" type="presParOf" srcId="{7A5F6C62-2E20-4916-B497-6738AC066662}" destId="{30EECE4A-7730-426F-BC24-A7EF9606758F}" srcOrd="0" destOrd="0" presId="urn:microsoft.com/office/officeart/2008/layout/LinedList"/>
    <dgm:cxn modelId="{C256D860-2C02-4ED6-84D3-8ED8BC17A79E}" type="presParOf" srcId="{7A5F6C62-2E20-4916-B497-6738AC066662}" destId="{118D08EF-0949-48C2-8012-464679DC8881}" srcOrd="1" destOrd="0" presId="urn:microsoft.com/office/officeart/2008/layout/LinedList"/>
    <dgm:cxn modelId="{018476FF-50D5-4C69-8AE2-F449898CFA27}" type="presParOf" srcId="{8580412B-A2F4-41D9-8760-6018E252DB5A}" destId="{BD06694B-E6D3-4609-8A9F-2A41F66CB464}" srcOrd="4" destOrd="0" presId="urn:microsoft.com/office/officeart/2008/layout/LinedList"/>
    <dgm:cxn modelId="{DE12E6AC-80CC-43EC-B637-BF975000E905}" type="presParOf" srcId="{8580412B-A2F4-41D9-8760-6018E252DB5A}" destId="{96A5328A-BECE-4E18-9008-B1DBE5FF9F27}" srcOrd="5" destOrd="0" presId="urn:microsoft.com/office/officeart/2008/layout/LinedList"/>
    <dgm:cxn modelId="{92393D78-09F2-44F3-A98D-918BE0E4688C}" type="presParOf" srcId="{96A5328A-BECE-4E18-9008-B1DBE5FF9F27}" destId="{03A518D7-EA17-4DB1-B202-64DC89FB37B6}" srcOrd="0" destOrd="0" presId="urn:microsoft.com/office/officeart/2008/layout/LinedList"/>
    <dgm:cxn modelId="{AA1E6BE2-0868-4909-B630-5414E12EE7E0}" type="presParOf" srcId="{96A5328A-BECE-4E18-9008-B1DBE5FF9F27}" destId="{73454707-13CF-4234-8654-E212B3036BB3}" srcOrd="1" destOrd="0" presId="urn:microsoft.com/office/officeart/2008/layout/LinedList"/>
    <dgm:cxn modelId="{0BCC9667-6D7C-4D9A-9DB5-F0F20F644690}" type="presParOf" srcId="{8580412B-A2F4-41D9-8760-6018E252DB5A}" destId="{209A9241-5E64-46AB-883A-4A876D5E6F53}" srcOrd="6" destOrd="0" presId="urn:microsoft.com/office/officeart/2008/layout/LinedList"/>
    <dgm:cxn modelId="{F92A66F3-C702-4189-BAD9-12AF780AA6E0}" type="presParOf" srcId="{8580412B-A2F4-41D9-8760-6018E252DB5A}" destId="{9989EF88-5C74-432E-B974-E86A3429F995}" srcOrd="7" destOrd="0" presId="urn:microsoft.com/office/officeart/2008/layout/LinedList"/>
    <dgm:cxn modelId="{C5C932F5-1D4D-4E1F-9325-D03868C72652}" type="presParOf" srcId="{9989EF88-5C74-432E-B974-E86A3429F995}" destId="{5964B099-5FE3-40F7-8CD7-4389E3EC55F4}" srcOrd="0" destOrd="0" presId="urn:microsoft.com/office/officeart/2008/layout/LinedList"/>
    <dgm:cxn modelId="{651259C8-7C26-4508-8B08-262E9E1AEF8C}" type="presParOf" srcId="{9989EF88-5C74-432E-B974-E86A3429F995}" destId="{A81362B8-1665-4B35-B878-0107151D9C0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159EB-63D6-4DFB-BDAA-6025C8D6B192}">
      <dsp:nvSpPr>
        <dsp:cNvPr id="0" name=""/>
        <dsp:cNvSpPr/>
      </dsp:nvSpPr>
      <dsp:spPr>
        <a:xfrm>
          <a:off x="0" y="0"/>
          <a:ext cx="105739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D9337E-4FF8-474A-8F12-5400E06B8467}">
      <dsp:nvSpPr>
        <dsp:cNvPr id="0" name=""/>
        <dsp:cNvSpPr/>
      </dsp:nvSpPr>
      <dsp:spPr>
        <a:xfrm>
          <a:off x="0" y="0"/>
          <a:ext cx="10573953" cy="1171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400" kern="1200"/>
            <a:t>Pymdp suite </a:t>
          </a:r>
          <a:endParaRPr lang="en-US" sz="5400" kern="1200"/>
        </a:p>
      </dsp:txBody>
      <dsp:txXfrm>
        <a:off x="0" y="0"/>
        <a:ext cx="10573953" cy="1171507"/>
      </dsp:txXfrm>
    </dsp:sp>
    <dsp:sp modelId="{EC804337-1E82-428F-B9F8-F623E7EB0D54}">
      <dsp:nvSpPr>
        <dsp:cNvPr id="0" name=""/>
        <dsp:cNvSpPr/>
      </dsp:nvSpPr>
      <dsp:spPr>
        <a:xfrm>
          <a:off x="0" y="1171507"/>
          <a:ext cx="105739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ECE4A-7730-426F-BC24-A7EF9606758F}">
      <dsp:nvSpPr>
        <dsp:cNvPr id="0" name=""/>
        <dsp:cNvSpPr/>
      </dsp:nvSpPr>
      <dsp:spPr>
        <a:xfrm>
          <a:off x="0" y="1171507"/>
          <a:ext cx="10573953" cy="1171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400" kern="1200"/>
            <a:t>MCTS class</a:t>
          </a:r>
          <a:endParaRPr lang="en-US" sz="5400" kern="1200"/>
        </a:p>
      </dsp:txBody>
      <dsp:txXfrm>
        <a:off x="0" y="1171507"/>
        <a:ext cx="10573953" cy="1171507"/>
      </dsp:txXfrm>
    </dsp:sp>
    <dsp:sp modelId="{BD06694B-E6D3-4609-8A9F-2A41F66CB464}">
      <dsp:nvSpPr>
        <dsp:cNvPr id="0" name=""/>
        <dsp:cNvSpPr/>
      </dsp:nvSpPr>
      <dsp:spPr>
        <a:xfrm>
          <a:off x="0" y="2343014"/>
          <a:ext cx="105739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518D7-EA17-4DB1-B202-64DC89FB37B6}">
      <dsp:nvSpPr>
        <dsp:cNvPr id="0" name=""/>
        <dsp:cNvSpPr/>
      </dsp:nvSpPr>
      <dsp:spPr>
        <a:xfrm>
          <a:off x="0" y="2343014"/>
          <a:ext cx="10573953" cy="1171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400" kern="1200"/>
            <a:t>Node class</a:t>
          </a:r>
          <a:endParaRPr lang="en-US" sz="5400" kern="1200"/>
        </a:p>
      </dsp:txBody>
      <dsp:txXfrm>
        <a:off x="0" y="2343014"/>
        <a:ext cx="10573953" cy="1171507"/>
      </dsp:txXfrm>
    </dsp:sp>
    <dsp:sp modelId="{209A9241-5E64-46AB-883A-4A876D5E6F53}">
      <dsp:nvSpPr>
        <dsp:cNvPr id="0" name=""/>
        <dsp:cNvSpPr/>
      </dsp:nvSpPr>
      <dsp:spPr>
        <a:xfrm>
          <a:off x="0" y="3514521"/>
          <a:ext cx="105739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4B099-5FE3-40F7-8CD7-4389E3EC55F4}">
      <dsp:nvSpPr>
        <dsp:cNvPr id="0" name=""/>
        <dsp:cNvSpPr/>
      </dsp:nvSpPr>
      <dsp:spPr>
        <a:xfrm>
          <a:off x="0" y="3514521"/>
          <a:ext cx="10573953" cy="1171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400" kern="1200"/>
            <a:t>Btai_agent class</a:t>
          </a:r>
          <a:endParaRPr lang="en-US" sz="5400" kern="1200"/>
        </a:p>
      </dsp:txBody>
      <dsp:txXfrm>
        <a:off x="0" y="3514521"/>
        <a:ext cx="10573953" cy="1171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07:58:27.61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4:32:48.46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07:58:27.61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07:58:31.48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07:58:42.44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4:32:44.15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4:32:26.46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4:32:27.51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4:32:28.87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4:32:29.75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4:32:30.80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07:58:31.48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4:32:48.46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07:58:42.44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4:32:44.15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4:32:26.46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4:32:27.51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4:32:28.87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4:32:29.75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4:32:30.80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92B39-23B6-436C-89C3-0F13514F76A9}" type="datetimeFigureOut">
              <a:rPr lang="it-IT" smtClean="0"/>
              <a:t>21/10/2024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EEA3C-4CC5-4FB9-9FB6-5C3F527B266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519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This</a:t>
            </a:r>
            <a:r>
              <a:rPr lang="it-IT" dirty="0"/>
              <a:t> framework </a:t>
            </a:r>
            <a:r>
              <a:rPr lang="it-IT" dirty="0" err="1"/>
              <a:t>treats</a:t>
            </a:r>
            <a:r>
              <a:rPr lang="it-IT" dirty="0"/>
              <a:t> </a:t>
            </a:r>
            <a:r>
              <a:rPr lang="it-IT" dirty="0" err="1"/>
              <a:t>perception</a:t>
            </a:r>
            <a:r>
              <a:rPr lang="it-IT" dirty="0"/>
              <a:t>, learning and action </a:t>
            </a:r>
            <a:r>
              <a:rPr lang="it-IT" dirty="0" err="1"/>
              <a:t>as</a:t>
            </a:r>
            <a:r>
              <a:rPr lang="it-IT" dirty="0"/>
              <a:t> INDEPENDENT </a:t>
            </a:r>
            <a:r>
              <a:rPr lang="it-IT" dirty="0" err="1"/>
              <a:t>form</a:t>
            </a:r>
            <a:r>
              <a:rPr lang="it-IT" dirty="0"/>
              <a:t> of INFERENCE,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active</a:t>
            </a:r>
            <a:r>
              <a:rPr lang="it-IT" dirty="0"/>
              <a:t> in the </a:t>
            </a:r>
            <a:r>
              <a:rPr lang="it-IT" dirty="0" err="1"/>
              <a:t>sense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agent </a:t>
            </a:r>
            <a:r>
              <a:rPr lang="it-IT" dirty="0" err="1"/>
              <a:t>actively</a:t>
            </a:r>
            <a:r>
              <a:rPr lang="it-IT" dirty="0"/>
              <a:t> </a:t>
            </a:r>
            <a:r>
              <a:rPr lang="it-IT" dirty="0" err="1"/>
              <a:t>engage</a:t>
            </a:r>
            <a:r>
              <a:rPr lang="it-IT" dirty="0"/>
              <a:t> with the </a:t>
            </a:r>
            <a:r>
              <a:rPr lang="it-IT" dirty="0" err="1"/>
              <a:t>environment</a:t>
            </a:r>
            <a:endParaRPr lang="it-IT" dirty="0"/>
          </a:p>
          <a:p>
            <a:r>
              <a:rPr lang="it-IT" dirty="0"/>
              <a:t>+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EA3C-4CC5-4FB9-9FB6-5C3F527B266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0443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RISK =&gt; </a:t>
            </a:r>
            <a:r>
              <a:rPr lang="it-IT" dirty="0" err="1"/>
              <a:t>probability</a:t>
            </a:r>
            <a:r>
              <a:rPr lang="it-IT" dirty="0"/>
              <a:t> of </a:t>
            </a:r>
            <a:r>
              <a:rPr lang="it-IT" dirty="0" err="1"/>
              <a:t>reward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choice</a:t>
            </a:r>
            <a:r>
              <a:rPr lang="it-IT" dirty="0"/>
              <a:t> one </a:t>
            </a:r>
            <a:r>
              <a:rPr lang="it-IT" dirty="0" err="1"/>
              <a:t>could</a:t>
            </a:r>
            <a:r>
              <a:rPr lang="it-IT" dirty="0"/>
              <a:t> make</a:t>
            </a:r>
          </a:p>
          <a:p>
            <a:r>
              <a:rPr lang="it-IT" dirty="0"/>
              <a:t>AMBIGUITY =&gt; policies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minimize</a:t>
            </a:r>
            <a:r>
              <a:rPr lang="it-IT" dirty="0"/>
              <a:t> ambiguity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occupy</a:t>
            </a:r>
            <a:r>
              <a:rPr lang="it-IT" dirty="0"/>
              <a:t> </a:t>
            </a:r>
            <a:r>
              <a:rPr lang="it-IT" dirty="0" err="1"/>
              <a:t>states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are </a:t>
            </a:r>
            <a:r>
              <a:rPr lang="it-IT" dirty="0" err="1"/>
              <a:t>expected</a:t>
            </a:r>
            <a:r>
              <a:rPr lang="it-IT" dirty="0"/>
              <a:t> to generate the </a:t>
            </a:r>
            <a:r>
              <a:rPr lang="it-IT" dirty="0" err="1"/>
              <a:t>most</a:t>
            </a:r>
            <a:r>
              <a:rPr lang="it-IT" dirty="0"/>
              <a:t> informative </a:t>
            </a:r>
            <a:r>
              <a:rPr lang="it-IT" dirty="0" err="1"/>
              <a:t>observations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reduce </a:t>
            </a:r>
            <a:r>
              <a:rPr lang="it-IT" dirty="0" err="1"/>
              <a:t>uncertainty</a:t>
            </a:r>
            <a:endParaRPr lang="en-US" dirty="0"/>
          </a:p>
          <a:p>
            <a:r>
              <a:rPr lang="en-US" dirty="0"/>
              <a:t>Note that the EFE is expressed </a:t>
            </a:r>
            <a:r>
              <a:rPr lang="en-US" dirty="0" err="1"/>
              <a:t>wrt</a:t>
            </a:r>
            <a:r>
              <a:rPr lang="en-US" dirty="0"/>
              <a:t> to each policy, we here first see the main problem: CONSIDER EVERY POLICY AS A POSSIBLE ONE</a:t>
            </a:r>
          </a:p>
          <a:p>
            <a:r>
              <a:rPr lang="en-US" dirty="0"/>
              <a:t>Minimizing EFE </a:t>
            </a:r>
            <a:r>
              <a:rPr lang="en-US" dirty="0" err="1"/>
              <a:t>wiil</a:t>
            </a:r>
            <a:r>
              <a:rPr lang="en-US" dirty="0"/>
              <a:t> drive selection of the policies that maximizes both reward and information gain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EA3C-4CC5-4FB9-9FB6-5C3F527B266B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0284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Come detto prima la </a:t>
            </a:r>
            <a:r>
              <a:rPr lang="it-IT" dirty="0" err="1"/>
              <a:t>efe</a:t>
            </a:r>
            <a:r>
              <a:rPr lang="it-IT" dirty="0"/>
              <a:t> va calcolata per ogni policy definita su un orizzonte temporale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EA3C-4CC5-4FB9-9FB6-5C3F527B266B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5883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seen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can </a:t>
            </a:r>
            <a:r>
              <a:rPr lang="it-IT" dirty="0" err="1"/>
              <a:t>then</a:t>
            </a:r>
            <a:r>
              <a:rPr lang="it-IT" dirty="0"/>
              <a:t> be handle by </a:t>
            </a:r>
            <a:r>
              <a:rPr lang="it-IT" dirty="0" err="1"/>
              <a:t>reducing</a:t>
            </a:r>
            <a:r>
              <a:rPr lang="it-IT" dirty="0"/>
              <a:t> </a:t>
            </a:r>
            <a:r>
              <a:rPr lang="it-IT" dirty="0" err="1"/>
              <a:t>firstly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policies the agent </a:t>
            </a:r>
            <a:r>
              <a:rPr lang="it-IT" dirty="0" err="1"/>
              <a:t>consider</a:t>
            </a:r>
            <a:r>
              <a:rPr lang="it-IT" dirty="0"/>
              <a:t> and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pursuing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agent </a:t>
            </a:r>
            <a:r>
              <a:rPr lang="it-IT" dirty="0" err="1"/>
              <a:t>consider</a:t>
            </a:r>
            <a:r>
              <a:rPr lang="it-IT" dirty="0"/>
              <a:t> </a:t>
            </a:r>
            <a:r>
              <a:rPr lang="it-IT" dirty="0" err="1"/>
              <a:t>rewarding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achieved</a:t>
            </a:r>
            <a:r>
              <a:rPr lang="it-IT" dirty="0"/>
              <a:t> by….MCTS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EA3C-4CC5-4FB9-9FB6-5C3F527B266B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6392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essentialy</a:t>
            </a:r>
            <a:r>
              <a:rPr lang="it-IT" dirty="0"/>
              <a:t> builds a </a:t>
            </a:r>
            <a:r>
              <a:rPr lang="it-IT" dirty="0" err="1"/>
              <a:t>tree</a:t>
            </a:r>
            <a:r>
              <a:rPr lang="it-IT" dirty="0"/>
              <a:t> in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corresponds</a:t>
            </a:r>
            <a:r>
              <a:rPr lang="it-IT" dirty="0"/>
              <a:t> to a FUTURE state and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egde</a:t>
            </a:r>
            <a:r>
              <a:rPr lang="it-IT" dirty="0"/>
              <a:t> </a:t>
            </a:r>
            <a:r>
              <a:rPr lang="it-IT" dirty="0" err="1"/>
              <a:t>represents</a:t>
            </a:r>
            <a:r>
              <a:rPr lang="it-IT" dirty="0"/>
              <a:t> the action </a:t>
            </a:r>
            <a:r>
              <a:rPr lang="it-IT" dirty="0" err="1"/>
              <a:t>that</a:t>
            </a:r>
            <a:r>
              <a:rPr lang="it-IT" dirty="0"/>
              <a:t> led to </a:t>
            </a:r>
            <a:r>
              <a:rPr lang="it-IT" dirty="0" err="1"/>
              <a:t>that</a:t>
            </a:r>
            <a:r>
              <a:rPr lang="it-IT" dirty="0"/>
              <a:t> state =&gt; </a:t>
            </a:r>
            <a:r>
              <a:rPr lang="it-IT" dirty="0" err="1"/>
              <a:t>explore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a subset of the policies, in </a:t>
            </a:r>
            <a:r>
              <a:rPr lang="it-IT" dirty="0" err="1"/>
              <a:t>articular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agent </a:t>
            </a:r>
            <a:r>
              <a:rPr lang="it-IT" dirty="0" err="1"/>
              <a:t>consider</a:t>
            </a:r>
            <a:r>
              <a:rPr lang="it-IT" dirty="0"/>
              <a:t> best to follow.</a:t>
            </a:r>
          </a:p>
          <a:p>
            <a:r>
              <a:rPr lang="it-IT" dirty="0" err="1"/>
              <a:t>Initially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the root state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and the </a:t>
            </a:r>
            <a:r>
              <a:rPr lang="it-IT" dirty="0" err="1"/>
              <a:t>process</a:t>
            </a:r>
            <a:r>
              <a:rPr lang="it-IT" dirty="0"/>
              <a:t> follows </a:t>
            </a:r>
            <a:r>
              <a:rPr lang="it-IT" dirty="0" err="1"/>
              <a:t>these</a:t>
            </a:r>
            <a:r>
              <a:rPr lang="it-IT" dirty="0"/>
              <a:t> 4 steps </a:t>
            </a:r>
            <a:r>
              <a:rPr lang="it-IT" dirty="0" err="1"/>
              <a:t>iteratively</a:t>
            </a:r>
            <a:r>
              <a:rPr lang="it-IT" dirty="0"/>
              <a:t> </a:t>
            </a:r>
            <a:r>
              <a:rPr lang="it-IT" dirty="0" err="1"/>
              <a:t>according</a:t>
            </a:r>
            <a:r>
              <a:rPr lang="it-IT" dirty="0"/>
              <a:t> to the maximum planning </a:t>
            </a:r>
            <a:r>
              <a:rPr lang="it-IT" dirty="0" err="1"/>
              <a:t>iteration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sortly</a:t>
            </a:r>
            <a:r>
              <a:rPr lang="it-IT" dirty="0"/>
              <a:t> </a:t>
            </a:r>
            <a:r>
              <a:rPr lang="it-IT" dirty="0" err="1"/>
              <a:t>overtake</a:t>
            </a:r>
            <a:r>
              <a:rPr lang="it-IT" dirty="0"/>
              <a:t> the time </a:t>
            </a:r>
            <a:r>
              <a:rPr lang="it-IT" dirty="0" err="1"/>
              <a:t>horizon</a:t>
            </a:r>
            <a:r>
              <a:rPr lang="it-IT" dirty="0"/>
              <a:t>, THEREFORE THE HORIZON IS CHANGED WITH A SIMULATION HORIZON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EA3C-4CC5-4FB9-9FB6-5C3F527B266B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2245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problem</a:t>
            </a:r>
            <a:r>
              <a:rPr lang="it-IT" dirty="0"/>
              <a:t> of </a:t>
            </a:r>
            <a:r>
              <a:rPr lang="it-IT" dirty="0" err="1"/>
              <a:t>ciputing</a:t>
            </a:r>
            <a:r>
              <a:rPr lang="it-IT" dirty="0"/>
              <a:t> </a:t>
            </a:r>
            <a:r>
              <a:rPr lang="it-IT" dirty="0" err="1"/>
              <a:t>evidence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tackled</a:t>
            </a:r>
            <a:r>
              <a:rPr lang="it-IT" dirty="0"/>
              <a:t> with VARIOTIONAL FRAMEWORK, in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introduce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quantities</a:t>
            </a:r>
            <a:r>
              <a:rPr lang="it-IT" dirty="0"/>
              <a:t>: the APPROX </a:t>
            </a:r>
            <a:r>
              <a:rPr lang="it-IT" dirty="0" err="1"/>
              <a:t>POSTERIORnad</a:t>
            </a:r>
            <a:r>
              <a:rPr lang="it-IT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EA3C-4CC5-4FB9-9FB6-5C3F527B266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3910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SURPRISE =&gt;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the </a:t>
            </a:r>
            <a:r>
              <a:rPr lang="it-IT" dirty="0" err="1"/>
              <a:t>observations</a:t>
            </a:r>
            <a:r>
              <a:rPr lang="it-IT" dirty="0"/>
              <a:t> the agent </a:t>
            </a:r>
            <a:r>
              <a:rPr lang="it-IT" dirty="0" err="1"/>
              <a:t>receives</a:t>
            </a:r>
            <a:r>
              <a:rPr lang="it-IT" dirty="0"/>
              <a:t> are </a:t>
            </a:r>
            <a:r>
              <a:rPr lang="it-IT" dirty="0" err="1"/>
              <a:t>surprising</a:t>
            </a:r>
            <a:r>
              <a:rPr lang="it-IT" dirty="0"/>
              <a:t> for the </a:t>
            </a:r>
            <a:r>
              <a:rPr lang="it-IT" dirty="0" err="1"/>
              <a:t>mdoel</a:t>
            </a:r>
            <a:r>
              <a:rPr lang="it-IT" dirty="0"/>
              <a:t>, so a low </a:t>
            </a:r>
            <a:r>
              <a:rPr lang="it-IT" dirty="0" err="1"/>
              <a:t>surprise</a:t>
            </a:r>
            <a:r>
              <a:rPr lang="it-IT" dirty="0"/>
              <a:t> 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model </a:t>
            </a:r>
            <a:r>
              <a:rPr lang="it-IT" dirty="0" err="1"/>
              <a:t>is</a:t>
            </a:r>
            <a:r>
              <a:rPr lang="it-IT" dirty="0"/>
              <a:t> good </a:t>
            </a:r>
            <a:r>
              <a:rPr lang="it-IT" dirty="0" err="1"/>
              <a:t>enough</a:t>
            </a:r>
            <a:r>
              <a:rPr lang="it-IT" dirty="0"/>
              <a:t> and no new </a:t>
            </a:r>
            <a:r>
              <a:rPr lang="it-IT" dirty="0" err="1"/>
              <a:t>observation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unexpected</a:t>
            </a:r>
            <a:r>
              <a:rPr lang="it-IT" dirty="0"/>
              <a:t>, </a:t>
            </a:r>
            <a:r>
              <a:rPr lang="it-IT" dirty="0" err="1"/>
              <a:t>therefore</a:t>
            </a:r>
            <a:r>
              <a:rPr lang="it-IT" dirty="0"/>
              <a:t> the model </a:t>
            </a:r>
            <a:r>
              <a:rPr lang="it-IT" dirty="0" err="1"/>
              <a:t>is</a:t>
            </a:r>
            <a:r>
              <a:rPr lang="it-IT" dirty="0"/>
              <a:t> a good </a:t>
            </a:r>
            <a:r>
              <a:rPr lang="it-IT" dirty="0" err="1"/>
              <a:t>approximation</a:t>
            </a:r>
            <a:r>
              <a:rPr lang="it-IT" dirty="0"/>
              <a:t> of the </a:t>
            </a:r>
            <a:r>
              <a:rPr lang="it-IT" dirty="0" err="1"/>
              <a:t>real</a:t>
            </a:r>
            <a:r>
              <a:rPr lang="it-IT" dirty="0"/>
              <a:t> </a:t>
            </a:r>
            <a:r>
              <a:rPr lang="it-IT" dirty="0" err="1"/>
              <a:t>process</a:t>
            </a:r>
            <a:endParaRPr lang="it-IT" dirty="0"/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extract</a:t>
            </a:r>
            <a:r>
              <a:rPr lang="it-IT" dirty="0"/>
              <a:t> the VFE </a:t>
            </a:r>
            <a:r>
              <a:rPr lang="it-IT" dirty="0" err="1"/>
              <a:t>as</a:t>
            </a:r>
            <a:r>
              <a:rPr lang="it-IT" dirty="0"/>
              <a:t> the UPPER BOUND of </a:t>
            </a:r>
            <a:r>
              <a:rPr lang="it-IT" dirty="0" err="1"/>
              <a:t>surprise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EA3C-4CC5-4FB9-9FB6-5C3F527B266B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1496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Complexity =&gt;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larger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one </a:t>
            </a:r>
            <a:r>
              <a:rPr lang="it-IT" dirty="0" err="1"/>
              <a:t>needs</a:t>
            </a:r>
            <a:r>
              <a:rPr lang="it-IT" dirty="0"/>
              <a:t> to make </a:t>
            </a:r>
            <a:r>
              <a:rPr lang="it-IT" dirty="0" err="1"/>
              <a:t>larger</a:t>
            </a:r>
            <a:r>
              <a:rPr lang="it-IT" dirty="0"/>
              <a:t> </a:t>
            </a:r>
            <a:r>
              <a:rPr lang="it-IT" dirty="0" err="1"/>
              <a:t>revisions</a:t>
            </a:r>
            <a:r>
              <a:rPr lang="it-IT" dirty="0"/>
              <a:t> to </a:t>
            </a:r>
            <a:r>
              <a:rPr lang="it-IT" dirty="0" err="1"/>
              <a:t>one’s</a:t>
            </a:r>
            <a:r>
              <a:rPr lang="it-IT" dirty="0"/>
              <a:t> </a:t>
            </a:r>
            <a:r>
              <a:rPr lang="it-IT" dirty="0" err="1"/>
              <a:t>beliefs</a:t>
            </a:r>
            <a:r>
              <a:rPr lang="it-IT" dirty="0"/>
              <a:t>. A </a:t>
            </a:r>
            <a:r>
              <a:rPr lang="it-IT" dirty="0" err="1"/>
              <a:t>greater</a:t>
            </a:r>
            <a:r>
              <a:rPr lang="it-IT" dirty="0"/>
              <a:t> complexity 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greater</a:t>
            </a:r>
            <a:r>
              <a:rPr lang="it-IT" dirty="0"/>
              <a:t> chance of </a:t>
            </a:r>
            <a:r>
              <a:rPr lang="it-IT" dirty="0" err="1"/>
              <a:t>changing</a:t>
            </a:r>
            <a:r>
              <a:rPr lang="it-IT" dirty="0"/>
              <a:t> </a:t>
            </a:r>
            <a:r>
              <a:rPr lang="it-IT" dirty="0" err="1"/>
              <a:t>beliefs</a:t>
            </a:r>
            <a:r>
              <a:rPr lang="it-IT" dirty="0"/>
              <a:t> to </a:t>
            </a:r>
            <a:r>
              <a:rPr lang="it-IT" dirty="0" err="1"/>
              <a:t>explain</a:t>
            </a:r>
            <a:r>
              <a:rPr lang="it-IT" dirty="0"/>
              <a:t> random </a:t>
            </a:r>
            <a:r>
              <a:rPr lang="it-IT" dirty="0" err="1"/>
              <a:t>aspects</a:t>
            </a:r>
            <a:r>
              <a:rPr lang="it-IT" dirty="0"/>
              <a:t> of </a:t>
            </a:r>
            <a:r>
              <a:rPr lang="it-IT" dirty="0" err="1"/>
              <a:t>one’s</a:t>
            </a:r>
            <a:r>
              <a:rPr lang="it-IT" dirty="0"/>
              <a:t> </a:t>
            </a:r>
            <a:r>
              <a:rPr lang="it-IT" dirty="0" err="1"/>
              <a:t>observation</a:t>
            </a:r>
            <a:r>
              <a:rPr lang="it-IT" dirty="0"/>
              <a:t>.</a:t>
            </a:r>
          </a:p>
          <a:p>
            <a:r>
              <a:rPr lang="it-IT" dirty="0" err="1"/>
              <a:t>Accuracy</a:t>
            </a:r>
            <a:r>
              <a:rPr lang="it-IT" dirty="0"/>
              <a:t> =&gt; predictive </a:t>
            </a:r>
            <a:r>
              <a:rPr lang="it-IT" dirty="0" err="1"/>
              <a:t>accuracy</a:t>
            </a:r>
            <a:r>
              <a:rPr lang="it-IT" dirty="0"/>
              <a:t>, the </a:t>
            </a:r>
            <a:r>
              <a:rPr lang="it-IT" dirty="0" err="1"/>
              <a:t>probability</a:t>
            </a:r>
            <a:r>
              <a:rPr lang="it-IT" dirty="0"/>
              <a:t> of </a:t>
            </a:r>
            <a:r>
              <a:rPr lang="it-IT" dirty="0" err="1"/>
              <a:t>observations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model </a:t>
            </a:r>
            <a:r>
              <a:rPr lang="it-IT" dirty="0" err="1"/>
              <a:t>beliefs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EA3C-4CC5-4FB9-9FB6-5C3F527B266B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5052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Prima la policy poi la </a:t>
            </a:r>
            <a:r>
              <a:rPr lang="it-IT" dirty="0" err="1"/>
              <a:t>prior</a:t>
            </a:r>
            <a:endParaRPr lang="it-IT" dirty="0"/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EA3C-4CC5-4FB9-9FB6-5C3F527B266B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459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Prima la policy poi la </a:t>
            </a:r>
            <a:r>
              <a:rPr lang="it-IT" dirty="0" err="1"/>
              <a:t>prior</a:t>
            </a:r>
            <a:endParaRPr lang="it-IT" dirty="0"/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EA3C-4CC5-4FB9-9FB6-5C3F527B266B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2112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Scrivere meglio la </a:t>
            </a:r>
            <a:r>
              <a:rPr lang="it-IT" dirty="0" err="1"/>
              <a:t>prior</a:t>
            </a:r>
            <a:r>
              <a:rPr lang="it-IT" dirty="0"/>
              <a:t> così è un po’ triste buttata </a:t>
            </a:r>
            <a:r>
              <a:rPr lang="it-IT" dirty="0" err="1"/>
              <a:t>li’</a:t>
            </a:r>
            <a:endParaRPr lang="it-IT" dirty="0"/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EA3C-4CC5-4FB9-9FB6-5C3F527B266B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2171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can drop the </a:t>
            </a:r>
            <a:r>
              <a:rPr lang="it-IT" dirty="0" err="1"/>
              <a:t>condition</a:t>
            </a:r>
            <a:r>
              <a:rPr lang="it-IT" dirty="0"/>
              <a:t> on policy </a:t>
            </a:r>
            <a:r>
              <a:rPr lang="it-IT" dirty="0" err="1"/>
              <a:t>because</a:t>
            </a:r>
            <a:r>
              <a:rPr lang="it-IT" dirty="0"/>
              <a:t> the </a:t>
            </a:r>
            <a:r>
              <a:rPr lang="it-IT" dirty="0" err="1"/>
              <a:t>agent’s</a:t>
            </a:r>
            <a:r>
              <a:rPr lang="it-IT" dirty="0"/>
              <a:t> </a:t>
            </a:r>
            <a:r>
              <a:rPr lang="it-IT" dirty="0" err="1"/>
              <a:t>preferences</a:t>
            </a:r>
            <a:r>
              <a:rPr lang="it-IT" dirty="0"/>
              <a:t> can be </a:t>
            </a:r>
            <a:r>
              <a:rPr lang="it-IT" dirty="0" err="1"/>
              <a:t>independent</a:t>
            </a:r>
            <a:r>
              <a:rPr lang="it-IT" dirty="0"/>
              <a:t> of the policy </a:t>
            </a:r>
            <a:r>
              <a:rPr lang="it-IT" dirty="0" err="1"/>
              <a:t>being</a:t>
            </a:r>
            <a:r>
              <a:rPr lang="it-IT" dirty="0"/>
              <a:t> </a:t>
            </a:r>
            <a:r>
              <a:rPr lang="it-IT" dirty="0" err="1"/>
              <a:t>followed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EA3C-4CC5-4FB9-9FB6-5C3F527B266B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0039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On the </a:t>
            </a:r>
            <a:r>
              <a:rPr lang="it-IT" dirty="0" err="1"/>
              <a:t>left</a:t>
            </a:r>
            <a:r>
              <a:rPr lang="it-IT" dirty="0"/>
              <a:t>: EPISTEMIC VALUE =&gt; information gain </a:t>
            </a:r>
          </a:p>
          <a:p>
            <a:r>
              <a:rPr lang="it-IT" dirty="0"/>
              <a:t>On </a:t>
            </a:r>
            <a:r>
              <a:rPr lang="it-IT" dirty="0" err="1"/>
              <a:t>th</a:t>
            </a:r>
            <a:r>
              <a:rPr lang="it-IT" dirty="0"/>
              <a:t> </a:t>
            </a:r>
            <a:r>
              <a:rPr lang="it-IT" dirty="0" err="1"/>
              <a:t>eright</a:t>
            </a:r>
            <a:r>
              <a:rPr lang="it-IT" dirty="0"/>
              <a:t>: PRAGMATIC VALUE =&gt; </a:t>
            </a:r>
            <a:r>
              <a:rPr lang="it-IT" dirty="0" err="1"/>
              <a:t>search</a:t>
            </a:r>
            <a:r>
              <a:rPr lang="it-IT" dirty="0"/>
              <a:t> for policy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encounter</a:t>
            </a:r>
            <a:r>
              <a:rPr lang="it-IT" dirty="0"/>
              <a:t> </a:t>
            </a:r>
            <a:r>
              <a:rPr lang="it-IT" dirty="0" err="1"/>
              <a:t>preferred</a:t>
            </a:r>
            <a:r>
              <a:rPr lang="it-IT" dirty="0"/>
              <a:t> </a:t>
            </a:r>
            <a:r>
              <a:rPr lang="it-IT" dirty="0" err="1"/>
              <a:t>observations</a:t>
            </a:r>
            <a:endParaRPr lang="it-IT" dirty="0"/>
          </a:p>
          <a:p>
            <a:r>
              <a:rPr lang="it-IT" dirty="0"/>
              <a:t>The agent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driven</a:t>
            </a:r>
            <a:r>
              <a:rPr lang="it-IT" dirty="0"/>
              <a:t> to </a:t>
            </a:r>
            <a:r>
              <a:rPr lang="it-IT" dirty="0" err="1"/>
              <a:t>seek</a:t>
            </a:r>
            <a:r>
              <a:rPr lang="it-IT" dirty="0"/>
              <a:t> out </a:t>
            </a:r>
            <a:r>
              <a:rPr lang="it-IT" dirty="0" err="1"/>
              <a:t>observations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reduce </a:t>
            </a:r>
            <a:r>
              <a:rPr lang="it-IT" dirty="0" err="1"/>
              <a:t>uncertainty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hidden</a:t>
            </a:r>
            <a:r>
              <a:rPr lang="it-IT" dirty="0"/>
              <a:t> </a:t>
            </a:r>
            <a:r>
              <a:rPr lang="it-IT" dirty="0" err="1"/>
              <a:t>states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unclear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to </a:t>
            </a:r>
            <a:r>
              <a:rPr lang="it-IT" dirty="0" err="1"/>
              <a:t>bring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preferred</a:t>
            </a:r>
            <a:r>
              <a:rPr lang="it-IT" dirty="0"/>
              <a:t> </a:t>
            </a:r>
            <a:r>
              <a:rPr lang="it-IT" dirty="0" err="1"/>
              <a:t>outcome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states</a:t>
            </a:r>
            <a:r>
              <a:rPr lang="it-IT" dirty="0"/>
              <a:t> are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uncertain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EA3C-4CC5-4FB9-9FB6-5C3F527B266B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014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00BF-2B30-A514-FDBC-B0BA3F5AC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E7FD2-1A8F-8C8C-9730-F03B6DF39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48809-13AD-464D-15DC-6DBCD43CE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DC0D-6E6E-438E-80DA-48BB5CA1EC74}" type="datetimeFigureOut">
              <a:rPr lang="it-IT" smtClean="0"/>
              <a:t>21/10/2024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2F5CA-EA32-C598-2CC1-F425CBA4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9749E-45C2-3385-238E-D8032C63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C160-7FF0-4FA4-8705-D18A4446135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93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521D-A5B1-36A9-CA9A-BABE19F0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4A108-8F08-F069-633C-F7EC89548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4D07B-0C1C-C797-E89E-2FE998F56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DC0D-6E6E-438E-80DA-48BB5CA1EC74}" type="datetimeFigureOut">
              <a:rPr lang="it-IT" smtClean="0"/>
              <a:t>21/10/2024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1C92E-F063-7C11-9749-A409A1139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F633E-2E16-D431-A639-E37C3D20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C160-7FF0-4FA4-8705-D18A4446135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218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6F74C9-0BD6-71E4-00F5-E23E1C637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B5E25-B113-C1D1-D2B1-6AB88EB49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951D2-8C16-4378-99C5-EB41E5E6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DC0D-6E6E-438E-80DA-48BB5CA1EC74}" type="datetimeFigureOut">
              <a:rPr lang="it-IT" smtClean="0"/>
              <a:t>21/10/2024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51421-2564-2EBD-0917-D8032E8F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56211-6E10-7752-BB8C-A76AFFF4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C160-7FF0-4FA4-8705-D18A4446135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054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742F5-9A9F-5C71-1821-BF126D20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64066-B255-9FEF-D749-4A35965E8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4F86D-D57F-4E7C-692B-675F8232C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DC0D-6E6E-438E-80DA-48BB5CA1EC74}" type="datetimeFigureOut">
              <a:rPr lang="it-IT" smtClean="0"/>
              <a:t>21/10/2024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25A0B-93FC-20A6-3C56-2EC526FEF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9E5EE-3C27-13F7-248A-6ED67E8D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C160-7FF0-4FA4-8705-D18A4446135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570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5D90F-6D70-095D-7600-5BB6EAB3D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78A2A-D070-FEAC-84A3-AC2320304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8579D-3C96-1E43-FEBA-9814290A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DC0D-6E6E-438E-80DA-48BB5CA1EC74}" type="datetimeFigureOut">
              <a:rPr lang="it-IT" smtClean="0"/>
              <a:t>21/10/2024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35663-489C-DC56-1622-F4082E321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7E0EE-1665-F5AB-896B-948B1EE5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C160-7FF0-4FA4-8705-D18A4446135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47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CAB4-21D7-80C4-95DC-BBAE6126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D2359-2900-DD6B-A83D-04789D8B4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C1280-EAF2-EC22-CDE7-37987F9B2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5371D-84F6-5E24-4FCF-CA6EB695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DC0D-6E6E-438E-80DA-48BB5CA1EC74}" type="datetimeFigureOut">
              <a:rPr lang="it-IT" smtClean="0"/>
              <a:t>21/10/2024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1B6A9-4CF2-6AAF-04C0-6720201EA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B6630-029F-5C28-5BAE-72D9ED088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C160-7FF0-4FA4-8705-D18A4446135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893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1F66-05AF-93CC-C2DB-3E9154259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BD0B5-3CC7-3E84-C6C3-D989CED44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8022A-C11A-9D0A-6950-D47682F7E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A0D0A-33A0-E2D6-6DD6-720CEA2E7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1E35A-7B17-462D-F604-547F3840B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14648B-9051-451D-5510-0427D4C7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DC0D-6E6E-438E-80DA-48BB5CA1EC74}" type="datetimeFigureOut">
              <a:rPr lang="it-IT" smtClean="0"/>
              <a:t>21/10/2024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7140AC-3F51-2B3E-1D6B-4829F647D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693B7B-D77B-EC0F-D899-B3EBB80C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C160-7FF0-4FA4-8705-D18A4446135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027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9AFFE-C31E-BA7F-2F99-1CED1063E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BAA356-77D8-AF13-172B-BBF914CF1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DC0D-6E6E-438E-80DA-48BB5CA1EC74}" type="datetimeFigureOut">
              <a:rPr lang="it-IT" smtClean="0"/>
              <a:t>21/10/2024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6A88C-3E89-26EB-8BAF-6EB24845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51927-BC7A-A191-1246-E3BC058A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C160-7FF0-4FA4-8705-D18A4446135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621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9CD69-C32E-78B6-63DC-F802F51F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DC0D-6E6E-438E-80DA-48BB5CA1EC74}" type="datetimeFigureOut">
              <a:rPr lang="it-IT" smtClean="0"/>
              <a:t>21/10/2024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37C162-7A52-19A0-3624-1B482A02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47C9E-3187-22B9-4DA0-6C47EF4D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C160-7FF0-4FA4-8705-D18A4446135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632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6388-BE44-0854-DAB3-9A2E3D083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2B4F7-3359-E79C-7289-61346F376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9EAEB-0560-1B44-3D9C-0E7C17243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AF15C-23B8-856C-1693-2549D250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DC0D-6E6E-438E-80DA-48BB5CA1EC74}" type="datetimeFigureOut">
              <a:rPr lang="it-IT" smtClean="0"/>
              <a:t>21/10/2024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2C0CD-1A4D-4021-5552-97198700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CEE6D-6852-622B-313F-B3C45185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C160-7FF0-4FA4-8705-D18A4446135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993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FB67-28BB-19FE-58F9-5142814E3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68315-5D74-6E96-914D-9F89D5CCF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C59C1-C939-E308-8D39-E42A8B193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38B9E-19DA-E80D-28DD-35803C683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DC0D-6E6E-438E-80DA-48BB5CA1EC74}" type="datetimeFigureOut">
              <a:rPr lang="it-IT" smtClean="0"/>
              <a:t>21/10/2024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ED789-4630-B441-A6EC-70408C7D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2D0CD-A102-8214-F88B-3541A7B4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C160-7FF0-4FA4-8705-D18A4446135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42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23852-64CB-9779-F9D5-4B9679B4B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810F0-C5C3-9C56-3F6C-C725544EA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1FD49-3D67-D3D0-F231-9A650A164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A4DC0D-6E6E-438E-80DA-48BB5CA1EC74}" type="datetimeFigureOut">
              <a:rPr lang="it-IT" smtClean="0"/>
              <a:t>21/10/2024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8E386-9827-DF12-B3F8-7CF1DCA35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EB424-1921-8D8D-2565-CA88F65A7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7CC160-7FF0-4FA4-8705-D18A4446135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8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customXml" Target="../ink/ink7.xml"/><Relationship Id="rId3" Type="http://schemas.openxmlformats.org/officeDocument/2006/relationships/image" Target="../media/image61.svg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2" Type="http://schemas.openxmlformats.org/officeDocument/2006/relationships/image" Target="../media/image60.png"/><Relationship Id="rId16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5.xml"/><Relationship Id="rId5" Type="http://schemas.openxmlformats.org/officeDocument/2006/relationships/image" Target="../media/image63.png"/><Relationship Id="rId15" Type="http://schemas.openxmlformats.org/officeDocument/2006/relationships/customXml" Target="../ink/ink9.xml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65.svg"/><Relationship Id="rId14" Type="http://schemas.openxmlformats.org/officeDocument/2006/relationships/customXml" Target="../ink/ink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7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7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7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7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7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78.png"/><Relationship Id="rId4" Type="http://schemas.openxmlformats.org/officeDocument/2006/relationships/image" Target="../media/image50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41.png"/><Relationship Id="rId7" Type="http://schemas.openxmlformats.org/officeDocument/2006/relationships/image" Target="../media/image7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52.png"/><Relationship Id="rId4" Type="http://schemas.openxmlformats.org/officeDocument/2006/relationships/image" Target="../media/image50.png"/><Relationship Id="rId9" Type="http://schemas.openxmlformats.org/officeDocument/2006/relationships/image" Target="../media/image7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ckoverflow.com/questions/23803186/monte-carlo-tree-search-implementation-for-tic-tac-toe" TargetMode="External"/><Relationship Id="rId5" Type="http://schemas.openxmlformats.org/officeDocument/2006/relationships/image" Target="../media/image82.png"/><Relationship Id="rId4" Type="http://schemas.openxmlformats.org/officeDocument/2006/relationships/image" Target="../media/image66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ckoverflow.com/questions/23803186/monte-carlo-tree-search-implementation-for-tic-tac-toe" TargetMode="External"/><Relationship Id="rId5" Type="http://schemas.openxmlformats.org/officeDocument/2006/relationships/image" Target="../media/image82.png"/><Relationship Id="rId4" Type="http://schemas.openxmlformats.org/officeDocument/2006/relationships/image" Target="../media/image6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ckoverflow.com/questions/23803186/monte-carlo-tree-search-implementation-for-tic-tac-toe" TargetMode="External"/><Relationship Id="rId5" Type="http://schemas.openxmlformats.org/officeDocument/2006/relationships/image" Target="../media/image82.png"/><Relationship Id="rId4" Type="http://schemas.openxmlformats.org/officeDocument/2006/relationships/image" Target="../media/image660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customXml" Target="../ink/ink17.xml"/><Relationship Id="rId18" Type="http://schemas.openxmlformats.org/officeDocument/2006/relationships/hyperlink" Target="http://stackoverflow.com/questions/23803186/monte-carlo-tree-search-implementation-for-tic-tac-toe" TargetMode="External"/><Relationship Id="rId7" Type="http://schemas.openxmlformats.org/officeDocument/2006/relationships/customXml" Target="../ink/ink13.xml"/><Relationship Id="rId12" Type="http://schemas.openxmlformats.org/officeDocument/2006/relationships/customXml" Target="../ink/ink16.xml"/><Relationship Id="rId17" Type="http://schemas.openxmlformats.org/officeDocument/2006/relationships/image" Target="../media/image82.png"/><Relationship Id="rId2" Type="http://schemas.openxmlformats.org/officeDocument/2006/relationships/customXml" Target="../ink/ink11.xml"/><Relationship Id="rId16" Type="http://schemas.openxmlformats.org/officeDocument/2006/relationships/customXml" Target="../ink/ink20.xml"/><Relationship Id="rId20" Type="http://schemas.openxmlformats.org/officeDocument/2006/relationships/image" Target="../media/image61.sv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1" Type="http://schemas.openxmlformats.org/officeDocument/2006/relationships/customXml" Target="../ink/ink15.xml"/><Relationship Id="rId5" Type="http://schemas.openxmlformats.org/officeDocument/2006/relationships/image" Target="../media/image680.png"/><Relationship Id="rId15" Type="http://schemas.openxmlformats.org/officeDocument/2006/relationships/customXml" Target="../ink/ink19.xml"/><Relationship Id="rId10" Type="http://schemas.openxmlformats.org/officeDocument/2006/relationships/customXml" Target="../ink/ink14.xml"/><Relationship Id="rId19" Type="http://schemas.openxmlformats.org/officeDocument/2006/relationships/image" Target="../media/image60.png"/><Relationship Id="rId9" Type="http://schemas.openxmlformats.org/officeDocument/2006/relationships/image" Target="../media/image65.svg"/><Relationship Id="rId14" Type="http://schemas.openxmlformats.org/officeDocument/2006/relationships/customXml" Target="../ink/ink18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hyperlink" Target="https://louiskirsch.com/ai/active-inference" TargetMode="External"/><Relationship Id="rId3" Type="http://schemas.openxmlformats.org/officeDocument/2006/relationships/hyperlink" Target="https://doi.org/10.1016/j.neunet.2022.05.010" TargetMode="External"/><Relationship Id="rId7" Type="http://schemas.openxmlformats.org/officeDocument/2006/relationships/hyperlink" Target="https://doi.org/10.48550/arXiv.2104.11798" TargetMode="External"/><Relationship Id="rId2" Type="http://schemas.openxmlformats.org/officeDocument/2006/relationships/hyperlink" Target="https://doi.org/10.1016/j.jmp.2021.10263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21105/joss.04098" TargetMode="External"/><Relationship Id="rId5" Type="http://schemas.openxmlformats.org/officeDocument/2006/relationships/hyperlink" Target="https://doi.org/10.48550/arXiv.2112.07406" TargetMode="External"/><Relationship Id="rId4" Type="http://schemas.openxmlformats.org/officeDocument/2006/relationships/hyperlink" Target="https://doi.org/10.1016/j.neunet.2022.03.036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9ABB9-105D-24C3-810B-3073D31F9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Branching-Time Active </a:t>
            </a:r>
            <a:r>
              <a:rPr lang="it-IT" sz="4800" dirty="0" err="1">
                <a:solidFill>
                  <a:srgbClr val="FFFFFF"/>
                </a:solidFill>
              </a:rPr>
              <a:t>Inference</a:t>
            </a:r>
            <a:endParaRPr lang="it-IT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9C7CE-3C36-9263-22E9-F3851ADE9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5051695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it-IT" dirty="0"/>
              <a:t>Luca Annese </a:t>
            </a:r>
          </a:p>
          <a:p>
            <a:pPr algn="l"/>
            <a:r>
              <a:rPr lang="it-IT" dirty="0"/>
              <a:t>18805A</a:t>
            </a:r>
          </a:p>
          <a:p>
            <a:pPr algn="l"/>
            <a:endParaRPr lang="it-IT" dirty="0"/>
          </a:p>
          <a:p>
            <a:pPr algn="l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573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0D815-0181-2212-0CBD-2BC9F8E6E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Variational Inference – Bounding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8CCB2-C678-8C40-D033-178089A033D3}"/>
              </a:ext>
            </a:extLst>
          </p:cNvPr>
          <p:cNvSpPr>
            <a:spLocks/>
          </p:cNvSpPr>
          <p:nvPr/>
        </p:nvSpPr>
        <p:spPr>
          <a:xfrm>
            <a:off x="1041729" y="2112579"/>
            <a:ext cx="10132483" cy="419280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77824">
              <a:spcAft>
                <a:spcPts val="600"/>
              </a:spcAft>
            </a:pPr>
            <a:r>
              <a:rPr lang="it-IT" sz="192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</a:t>
            </a:r>
            <a:r>
              <a:rPr lang="it-IT" sz="19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it-IT" sz="192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approximate</a:t>
            </a:r>
            <a:r>
              <a:rPr lang="it-IT" sz="19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92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posterior</a:t>
            </a:r>
            <a:r>
              <a:rPr lang="it-IT" sz="19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92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distribution</a:t>
            </a:r>
            <a:r>
              <a:rPr lang="it-IT" sz="19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0" indent="0">
              <a:spcAft>
                <a:spcPts val="600"/>
              </a:spcAft>
              <a:buNone/>
            </a:pPr>
            <a:endParaRPr lang="it-IT" sz="1920" dirty="0"/>
          </a:p>
          <a:p>
            <a:pPr marL="0" indent="0">
              <a:spcAft>
                <a:spcPts val="600"/>
              </a:spcAft>
              <a:buNone/>
            </a:pPr>
            <a:r>
              <a:rPr lang="it-IT" sz="2000" dirty="0" err="1"/>
              <a:t>Rewriting</a:t>
            </a:r>
            <a:r>
              <a:rPr lang="it-IT" sz="2000" dirty="0"/>
              <a:t> the negative log </a:t>
            </a:r>
            <a:r>
              <a:rPr lang="it-IT" sz="2000" dirty="0" err="1"/>
              <a:t>evidence</a:t>
            </a:r>
            <a:r>
              <a:rPr lang="it-IT" sz="2000" dirty="0"/>
              <a:t> </a:t>
            </a:r>
            <a:r>
              <a:rPr lang="it-IT" sz="2000" b="1" dirty="0"/>
              <a:t>(</a:t>
            </a:r>
            <a:r>
              <a:rPr lang="it-IT" sz="2000" b="1" dirty="0" err="1"/>
              <a:t>surprise</a:t>
            </a:r>
            <a:r>
              <a:rPr lang="it-IT" sz="2000" b="1" dirty="0"/>
              <a:t>)</a:t>
            </a:r>
            <a:r>
              <a:rPr lang="it-IT" sz="2000" dirty="0"/>
              <a:t>,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extract</a:t>
            </a:r>
            <a:r>
              <a:rPr lang="it-IT" sz="2000" dirty="0"/>
              <a:t> the VFE </a:t>
            </a:r>
            <a:r>
              <a:rPr lang="it-IT" sz="2000" dirty="0" err="1"/>
              <a:t>formulation</a:t>
            </a:r>
            <a:r>
              <a:rPr lang="it-IT" sz="2000" dirty="0"/>
              <a:t>:</a:t>
            </a:r>
          </a:p>
          <a:p>
            <a:pPr marL="0" indent="0">
              <a:spcAft>
                <a:spcPts val="600"/>
              </a:spcAft>
              <a:buNone/>
            </a:pPr>
            <a:endParaRPr lang="it-IT" sz="2000" dirty="0"/>
          </a:p>
          <a:p>
            <a:pPr marL="0" indent="0">
              <a:spcAft>
                <a:spcPts val="600"/>
              </a:spcAft>
              <a:buNone/>
            </a:pPr>
            <a:endParaRPr lang="it-IT" sz="2000" dirty="0"/>
          </a:p>
          <a:p>
            <a:pPr marL="0" indent="0">
              <a:spcAft>
                <a:spcPts val="600"/>
              </a:spcAft>
              <a:buNone/>
            </a:pPr>
            <a:endParaRPr lang="it-IT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CC9953-2B91-6DF4-F64D-2CCF4846E3ED}"/>
                  </a:ext>
                </a:extLst>
              </p:cNvPr>
              <p:cNvSpPr txBox="1"/>
              <p:nvPr/>
            </p:nvSpPr>
            <p:spPr>
              <a:xfrm>
                <a:off x="7118306" y="1953361"/>
                <a:ext cx="1657505" cy="722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877824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𝑄</m:t>
                      </m:r>
                      <m:d>
                        <m:dPr>
                          <m:ctrl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</m:d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CC9953-2B91-6DF4-F64D-2CCF4846E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306" y="1953361"/>
                <a:ext cx="1657505" cy="722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3D63E3-365B-425C-6D91-A5CE0289F06E}"/>
                  </a:ext>
                </a:extLst>
              </p:cNvPr>
              <p:cNvSpPr txBox="1"/>
              <p:nvPr/>
            </p:nvSpPr>
            <p:spPr>
              <a:xfrm>
                <a:off x="7118306" y="1953361"/>
                <a:ext cx="1657505" cy="722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877824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𝑄</m:t>
                      </m:r>
                      <m:d>
                        <m:dPr>
                          <m:ctrl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</m:d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3D63E3-365B-425C-6D91-A5CE0289F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306" y="1953361"/>
                <a:ext cx="1657505" cy="722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BE6211-17C1-18AB-F57D-FA858970EECC}"/>
              </a:ext>
            </a:extLst>
          </p:cNvPr>
          <p:cNvSpPr/>
          <p:nvPr/>
        </p:nvSpPr>
        <p:spPr>
          <a:xfrm>
            <a:off x="7847763" y="1808703"/>
            <a:ext cx="964641" cy="8541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FB6E97-C160-1721-CC00-31D879F7E898}"/>
              </a:ext>
            </a:extLst>
          </p:cNvPr>
          <p:cNvSpPr txBox="1"/>
          <p:nvPr/>
        </p:nvSpPr>
        <p:spPr>
          <a:xfrm>
            <a:off x="8892791" y="2371412"/>
            <a:ext cx="3084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Mean-Field </a:t>
            </a:r>
            <a:r>
              <a:rPr lang="it-IT" sz="1400" dirty="0" err="1"/>
              <a:t>approximation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48173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0D815-0181-2212-0CBD-2BC9F8E6E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Variational Inference – Bounding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8CCB2-C678-8C40-D033-178089A033D3}"/>
              </a:ext>
            </a:extLst>
          </p:cNvPr>
          <p:cNvSpPr>
            <a:spLocks/>
          </p:cNvSpPr>
          <p:nvPr/>
        </p:nvSpPr>
        <p:spPr>
          <a:xfrm>
            <a:off x="1041729" y="2112579"/>
            <a:ext cx="10132483" cy="419280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77824">
              <a:spcAft>
                <a:spcPts val="600"/>
              </a:spcAft>
            </a:pPr>
            <a:r>
              <a:rPr lang="it-IT" sz="192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</a:t>
            </a:r>
            <a:r>
              <a:rPr lang="it-IT" sz="19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it-IT" sz="192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approximate</a:t>
            </a:r>
            <a:r>
              <a:rPr lang="it-IT" sz="19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92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posterior</a:t>
            </a:r>
            <a:r>
              <a:rPr lang="it-IT" sz="19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92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distribution</a:t>
            </a:r>
            <a:r>
              <a:rPr lang="it-IT" sz="19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0" indent="0">
              <a:spcAft>
                <a:spcPts val="600"/>
              </a:spcAft>
              <a:buNone/>
            </a:pPr>
            <a:endParaRPr lang="it-IT" sz="1920" dirty="0"/>
          </a:p>
          <a:p>
            <a:pPr marL="0" indent="0">
              <a:spcAft>
                <a:spcPts val="600"/>
              </a:spcAft>
              <a:buNone/>
            </a:pPr>
            <a:r>
              <a:rPr lang="it-IT" sz="2000" dirty="0" err="1"/>
              <a:t>Rewriting</a:t>
            </a:r>
            <a:r>
              <a:rPr lang="it-IT" sz="2000" dirty="0"/>
              <a:t> the negative log </a:t>
            </a:r>
            <a:r>
              <a:rPr lang="it-IT" sz="2000" dirty="0" err="1"/>
              <a:t>evidence</a:t>
            </a:r>
            <a:r>
              <a:rPr lang="it-IT" sz="2000" b="1" dirty="0"/>
              <a:t> (</a:t>
            </a:r>
            <a:r>
              <a:rPr lang="it-IT" sz="2000" b="1" dirty="0" err="1"/>
              <a:t>surprise</a:t>
            </a:r>
            <a:r>
              <a:rPr lang="it-IT" sz="2000" b="1" dirty="0"/>
              <a:t>)</a:t>
            </a:r>
            <a:r>
              <a:rPr lang="it-IT" sz="2000" dirty="0"/>
              <a:t>,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extract</a:t>
            </a:r>
            <a:r>
              <a:rPr lang="it-IT" sz="2000" dirty="0"/>
              <a:t> the VFE </a:t>
            </a:r>
            <a:r>
              <a:rPr lang="it-IT" sz="2000" dirty="0" err="1"/>
              <a:t>formulation</a:t>
            </a:r>
            <a:r>
              <a:rPr lang="it-IT" sz="2000" dirty="0"/>
              <a:t>:</a:t>
            </a:r>
          </a:p>
          <a:p>
            <a:pPr marL="0" indent="0">
              <a:spcAft>
                <a:spcPts val="600"/>
              </a:spcAft>
              <a:buNone/>
            </a:pPr>
            <a:endParaRPr lang="it-IT" sz="2000" dirty="0"/>
          </a:p>
          <a:p>
            <a:pPr marL="0" indent="0">
              <a:spcAft>
                <a:spcPts val="600"/>
              </a:spcAft>
              <a:buNone/>
            </a:pPr>
            <a:endParaRPr lang="it-IT" sz="2000" dirty="0"/>
          </a:p>
          <a:p>
            <a:pPr marL="0" indent="0">
              <a:spcAft>
                <a:spcPts val="600"/>
              </a:spcAft>
              <a:buNone/>
            </a:pPr>
            <a:endParaRPr lang="it-IT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FC30E7-CF92-2669-7E7D-9F56ADF899AA}"/>
                  </a:ext>
                </a:extLst>
              </p:cNvPr>
              <p:cNvSpPr txBox="1"/>
              <p:nvPr/>
            </p:nvSpPr>
            <p:spPr>
              <a:xfrm>
                <a:off x="1143718" y="3968246"/>
                <a:ext cx="3742691" cy="747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877824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func>
                        <m:funcPr>
                          <m:ctrl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728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ln</m:t>
                          </m:r>
                        </m:fName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</m:t>
                              </m:r>
                            </m:e>
                            <m:e>
                              <m: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e>
                          </m:d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=−</m:t>
                          </m:r>
                          <m:func>
                            <m:funcPr>
                              <m:ctrlP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1728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it-IT" sz="1728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1728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𝑠</m:t>
                                  </m:r>
                                  <m:r>
                                    <a:rPr lang="it-IT" sz="1728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lang="it-IT" sz="1728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𝜋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𝑜</m:t>
                                          </m:r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,</m:t>
                                          </m:r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𝑠</m:t>
                                          </m:r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,</m:t>
                                          </m:r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𝜋</m:t>
                                          </m:r>
                                        </m:e>
                                      </m:d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𝑄</m:t>
                                      </m:r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𝑠</m:t>
                                      </m:r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𝜋</m:t>
                                      </m:r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                 </m:t>
                                      </m:r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𝑄</m:t>
                                      </m:r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𝑠</m:t>
                                      </m:r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𝜋</m:t>
                                      </m:r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FC30E7-CF92-2669-7E7D-9F56ADF89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718" y="3968246"/>
                <a:ext cx="3742691" cy="7476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CC9953-2B91-6DF4-F64D-2CCF4846E3ED}"/>
                  </a:ext>
                </a:extLst>
              </p:cNvPr>
              <p:cNvSpPr txBox="1"/>
              <p:nvPr/>
            </p:nvSpPr>
            <p:spPr>
              <a:xfrm>
                <a:off x="7118306" y="1953361"/>
                <a:ext cx="1657505" cy="722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877824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𝑄</m:t>
                      </m:r>
                      <m:d>
                        <m:dPr>
                          <m:ctrl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</m:d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CC9953-2B91-6DF4-F64D-2CCF4846E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306" y="1953361"/>
                <a:ext cx="1657505" cy="722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0AC924-1CA3-DD5A-D806-0BB7A89718ED}"/>
              </a:ext>
            </a:extLst>
          </p:cNvPr>
          <p:cNvCxnSpPr>
            <a:cxnSpLocks/>
          </p:cNvCxnSpPr>
          <p:nvPr/>
        </p:nvCxnSpPr>
        <p:spPr>
          <a:xfrm>
            <a:off x="8058778" y="3336053"/>
            <a:ext cx="0" cy="2984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2A428F-FA34-4090-EDAE-D1CAAFB11300}"/>
                  </a:ext>
                </a:extLst>
              </p:cNvPr>
              <p:cNvSpPr txBox="1"/>
              <p:nvPr/>
            </p:nvSpPr>
            <p:spPr>
              <a:xfrm>
                <a:off x="8440615" y="3938953"/>
                <a:ext cx="2351315" cy="533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Multiply by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2A428F-FA34-4090-EDAE-D1CAAFB11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615" y="3938953"/>
                <a:ext cx="2351315" cy="533544"/>
              </a:xfrm>
              <a:prstGeom prst="rect">
                <a:avLst/>
              </a:prstGeom>
              <a:blipFill>
                <a:blip r:embed="rId4"/>
                <a:stretch>
                  <a:fillRect l="-2338" b="-5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1E5569-A90A-3F76-B509-5C5FBC11272C}"/>
                  </a:ext>
                </a:extLst>
              </p:cNvPr>
              <p:cNvSpPr txBox="1"/>
              <p:nvPr/>
            </p:nvSpPr>
            <p:spPr>
              <a:xfrm>
                <a:off x="7118306" y="1953361"/>
                <a:ext cx="1657505" cy="722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877824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𝑄</m:t>
                      </m:r>
                      <m:d>
                        <m:dPr>
                          <m:ctrl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</m:d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1E5569-A90A-3F76-B509-5C5FBC112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306" y="1953361"/>
                <a:ext cx="1657505" cy="722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73971DA-FC84-C58B-8BB1-832C60800C42}"/>
              </a:ext>
            </a:extLst>
          </p:cNvPr>
          <p:cNvSpPr/>
          <p:nvPr/>
        </p:nvSpPr>
        <p:spPr>
          <a:xfrm>
            <a:off x="7847763" y="1808703"/>
            <a:ext cx="964641" cy="8541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25470-3895-1DC1-3B7C-16F3A09DC6EE}"/>
              </a:ext>
            </a:extLst>
          </p:cNvPr>
          <p:cNvSpPr txBox="1"/>
          <p:nvPr/>
        </p:nvSpPr>
        <p:spPr>
          <a:xfrm>
            <a:off x="8892791" y="2371412"/>
            <a:ext cx="3084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Mean-Field </a:t>
            </a:r>
            <a:r>
              <a:rPr lang="it-IT" sz="1400" dirty="0" err="1"/>
              <a:t>approximation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1698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0D815-0181-2212-0CBD-2BC9F8E6E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Variational Inference – Bounding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8CCB2-C678-8C40-D033-178089A033D3}"/>
              </a:ext>
            </a:extLst>
          </p:cNvPr>
          <p:cNvSpPr>
            <a:spLocks/>
          </p:cNvSpPr>
          <p:nvPr/>
        </p:nvSpPr>
        <p:spPr>
          <a:xfrm>
            <a:off x="1041729" y="2112579"/>
            <a:ext cx="10132483" cy="419280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77824">
              <a:spcAft>
                <a:spcPts val="600"/>
              </a:spcAft>
            </a:pPr>
            <a:r>
              <a:rPr lang="it-IT" sz="192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</a:t>
            </a:r>
            <a:r>
              <a:rPr lang="it-IT" sz="19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it-IT" sz="192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approximate</a:t>
            </a:r>
            <a:r>
              <a:rPr lang="it-IT" sz="19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92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posterior</a:t>
            </a:r>
            <a:r>
              <a:rPr lang="it-IT" sz="19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92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distribution</a:t>
            </a:r>
            <a:r>
              <a:rPr lang="it-IT" sz="19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0" indent="0">
              <a:spcAft>
                <a:spcPts val="600"/>
              </a:spcAft>
              <a:buNone/>
            </a:pPr>
            <a:endParaRPr lang="it-IT" sz="1920" dirty="0"/>
          </a:p>
          <a:p>
            <a:pPr marL="0" indent="0">
              <a:spcAft>
                <a:spcPts val="600"/>
              </a:spcAft>
              <a:buNone/>
            </a:pPr>
            <a:r>
              <a:rPr lang="it-IT" sz="2000" dirty="0" err="1"/>
              <a:t>Rewriting</a:t>
            </a:r>
            <a:r>
              <a:rPr lang="it-IT" sz="2000" dirty="0"/>
              <a:t> the negative log </a:t>
            </a:r>
            <a:r>
              <a:rPr lang="it-IT" sz="2000" dirty="0" err="1"/>
              <a:t>evidence</a:t>
            </a:r>
            <a:r>
              <a:rPr lang="it-IT" sz="2000" dirty="0"/>
              <a:t> </a:t>
            </a:r>
            <a:r>
              <a:rPr lang="it-IT" sz="2000" b="1" dirty="0"/>
              <a:t>(</a:t>
            </a:r>
            <a:r>
              <a:rPr lang="it-IT" sz="2000" b="1" dirty="0" err="1"/>
              <a:t>surprise</a:t>
            </a:r>
            <a:r>
              <a:rPr lang="it-IT" sz="2000" b="1" dirty="0"/>
              <a:t>)</a:t>
            </a:r>
            <a:r>
              <a:rPr lang="it-IT" sz="2000" dirty="0"/>
              <a:t>,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extract</a:t>
            </a:r>
            <a:r>
              <a:rPr lang="it-IT" sz="2000" dirty="0"/>
              <a:t> the VFE </a:t>
            </a:r>
            <a:r>
              <a:rPr lang="it-IT" sz="2000" dirty="0" err="1"/>
              <a:t>formulation</a:t>
            </a:r>
            <a:r>
              <a:rPr lang="it-IT" sz="2000" dirty="0"/>
              <a:t>:</a:t>
            </a:r>
          </a:p>
          <a:p>
            <a:pPr marL="0" indent="0">
              <a:spcAft>
                <a:spcPts val="600"/>
              </a:spcAft>
              <a:buNone/>
            </a:pPr>
            <a:endParaRPr lang="it-IT" sz="2000" dirty="0"/>
          </a:p>
          <a:p>
            <a:pPr marL="0" indent="0">
              <a:spcAft>
                <a:spcPts val="600"/>
              </a:spcAft>
              <a:buNone/>
            </a:pPr>
            <a:endParaRPr lang="it-IT" sz="2000" dirty="0"/>
          </a:p>
          <a:p>
            <a:pPr marL="0" indent="0">
              <a:spcAft>
                <a:spcPts val="600"/>
              </a:spcAft>
              <a:buNone/>
            </a:pPr>
            <a:endParaRPr lang="it-IT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FC30E7-CF92-2669-7E7D-9F56ADF899AA}"/>
                  </a:ext>
                </a:extLst>
              </p:cNvPr>
              <p:cNvSpPr txBox="1"/>
              <p:nvPr/>
            </p:nvSpPr>
            <p:spPr>
              <a:xfrm>
                <a:off x="1143718" y="3968246"/>
                <a:ext cx="6146041" cy="756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877824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func>
                        <m:funcPr>
                          <m:ctrl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728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ln</m:t>
                          </m:r>
                        </m:fName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</m:t>
                              </m:r>
                            </m:e>
                            <m:e>
                              <m: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e>
                          </m:d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=−</m:t>
                          </m:r>
                          <m:func>
                            <m:funcPr>
                              <m:ctrlP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1728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it-IT" sz="1728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1728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𝑠</m:t>
                                  </m:r>
                                  <m:r>
                                    <a:rPr lang="it-IT" sz="1728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lang="it-IT" sz="1728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𝜋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𝑜</m:t>
                                          </m:r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,</m:t>
                                          </m:r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𝑠</m:t>
                                          </m:r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,</m:t>
                                          </m:r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𝜋</m:t>
                                          </m:r>
                                        </m:e>
                                      </m:d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𝑄</m:t>
                                      </m:r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𝑠</m:t>
                                      </m:r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𝜋</m:t>
                                      </m:r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                 </m:t>
                                      </m:r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𝑄</m:t>
                                      </m:r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𝑠</m:t>
                                      </m:r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𝜋</m:t>
                                      </m:r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)</m:t>
                                      </m:r>
                                    </m:den>
                                  </m:f>
                                  <m:r>
                                    <a:rPr lang="it-IT" sz="1728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=−</m:t>
                                  </m:r>
                                  <m:func>
                                    <m:funcPr>
                                      <m:ctrlP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 sz="1728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𝔼</m:t>
                                          </m:r>
                                        </m:e>
                                        <m:sub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𝑄</m:t>
                                          </m:r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(</m:t>
                                          </m:r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𝑠</m:t>
                                          </m:r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,</m:t>
                                          </m:r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𝜋</m:t>
                                          </m:r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)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𝑃</m:t>
                                              </m:r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𝑜</m:t>
                                              </m:r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𝜋</m:t>
                                              </m:r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)</m:t>
                                              </m:r>
                                            </m:num>
                                            <m:den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𝑄</m:t>
                                              </m:r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𝜋</m:t>
                                              </m:r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)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FC30E7-CF92-2669-7E7D-9F56ADF89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718" y="3968246"/>
                <a:ext cx="6146041" cy="7567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CC9953-2B91-6DF4-F64D-2CCF4846E3ED}"/>
                  </a:ext>
                </a:extLst>
              </p:cNvPr>
              <p:cNvSpPr txBox="1"/>
              <p:nvPr/>
            </p:nvSpPr>
            <p:spPr>
              <a:xfrm>
                <a:off x="7118306" y="1953361"/>
                <a:ext cx="1657505" cy="722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877824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𝑄</m:t>
                      </m:r>
                      <m:d>
                        <m:dPr>
                          <m:ctrl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</m:d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CC9953-2B91-6DF4-F64D-2CCF4846E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306" y="1953361"/>
                <a:ext cx="1657505" cy="722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0AC924-1CA3-DD5A-D806-0BB7A89718ED}"/>
              </a:ext>
            </a:extLst>
          </p:cNvPr>
          <p:cNvCxnSpPr>
            <a:cxnSpLocks/>
          </p:cNvCxnSpPr>
          <p:nvPr/>
        </p:nvCxnSpPr>
        <p:spPr>
          <a:xfrm>
            <a:off x="8058778" y="3336053"/>
            <a:ext cx="0" cy="2984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2A428F-FA34-4090-EDAE-D1CAAFB11300}"/>
              </a:ext>
            </a:extLst>
          </p:cNvPr>
          <p:cNvSpPr txBox="1"/>
          <p:nvPr/>
        </p:nvSpPr>
        <p:spPr>
          <a:xfrm>
            <a:off x="8440615" y="3938953"/>
            <a:ext cx="235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Write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expectation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C957D3-154A-308B-6EDE-1134BD1FA9F1}"/>
                  </a:ext>
                </a:extLst>
              </p:cNvPr>
              <p:cNvSpPr txBox="1"/>
              <p:nvPr/>
            </p:nvSpPr>
            <p:spPr>
              <a:xfrm>
                <a:off x="7118306" y="1953361"/>
                <a:ext cx="1657505" cy="722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877824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𝑄</m:t>
                      </m:r>
                      <m:d>
                        <m:dPr>
                          <m:ctrl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</m:d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C957D3-154A-308B-6EDE-1134BD1FA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306" y="1953361"/>
                <a:ext cx="1657505" cy="7225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684E6E-6C78-6D95-9574-5BB626930545}"/>
              </a:ext>
            </a:extLst>
          </p:cNvPr>
          <p:cNvSpPr/>
          <p:nvPr/>
        </p:nvSpPr>
        <p:spPr>
          <a:xfrm>
            <a:off x="7847763" y="1808703"/>
            <a:ext cx="964641" cy="8541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3CD5DB-AE6C-145C-9AF7-80360D7752D9}"/>
              </a:ext>
            </a:extLst>
          </p:cNvPr>
          <p:cNvSpPr txBox="1"/>
          <p:nvPr/>
        </p:nvSpPr>
        <p:spPr>
          <a:xfrm>
            <a:off x="8892791" y="2371412"/>
            <a:ext cx="3084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Mean-Field </a:t>
            </a:r>
            <a:r>
              <a:rPr lang="it-IT" sz="1400" dirty="0" err="1"/>
              <a:t>approximation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2986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0D815-0181-2212-0CBD-2BC9F8E6E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Variational Inference – Bounding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8CCB2-C678-8C40-D033-178089A033D3}"/>
              </a:ext>
            </a:extLst>
          </p:cNvPr>
          <p:cNvSpPr>
            <a:spLocks/>
          </p:cNvSpPr>
          <p:nvPr/>
        </p:nvSpPr>
        <p:spPr>
          <a:xfrm>
            <a:off x="1041729" y="2112579"/>
            <a:ext cx="10132483" cy="419280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77824">
              <a:spcAft>
                <a:spcPts val="600"/>
              </a:spcAft>
            </a:pPr>
            <a:r>
              <a:rPr lang="it-IT" sz="192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</a:t>
            </a:r>
            <a:r>
              <a:rPr lang="it-IT" sz="19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it-IT" sz="192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approximate</a:t>
            </a:r>
            <a:r>
              <a:rPr lang="it-IT" sz="19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92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posterior</a:t>
            </a:r>
            <a:r>
              <a:rPr lang="it-IT" sz="19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92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distribution</a:t>
            </a:r>
            <a:r>
              <a:rPr lang="it-IT" sz="19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0" indent="0">
              <a:spcAft>
                <a:spcPts val="600"/>
              </a:spcAft>
              <a:buNone/>
            </a:pPr>
            <a:endParaRPr lang="it-IT" sz="1920" dirty="0"/>
          </a:p>
          <a:p>
            <a:pPr marL="0" indent="0">
              <a:spcAft>
                <a:spcPts val="600"/>
              </a:spcAft>
              <a:buNone/>
            </a:pPr>
            <a:r>
              <a:rPr lang="it-IT" sz="2000" dirty="0" err="1"/>
              <a:t>Rewriting</a:t>
            </a:r>
            <a:r>
              <a:rPr lang="it-IT" sz="2000" dirty="0"/>
              <a:t> the negative log </a:t>
            </a:r>
            <a:r>
              <a:rPr lang="it-IT" sz="2000" dirty="0" err="1"/>
              <a:t>evidence</a:t>
            </a:r>
            <a:r>
              <a:rPr lang="it-IT" sz="2000" dirty="0"/>
              <a:t> </a:t>
            </a:r>
            <a:r>
              <a:rPr lang="it-IT" sz="2000" b="1" dirty="0"/>
              <a:t>(</a:t>
            </a:r>
            <a:r>
              <a:rPr lang="it-IT" sz="2000" b="1" dirty="0" err="1"/>
              <a:t>surprise</a:t>
            </a:r>
            <a:r>
              <a:rPr lang="it-IT" sz="2000" b="1" dirty="0"/>
              <a:t>)</a:t>
            </a:r>
            <a:r>
              <a:rPr lang="it-IT" sz="2000" dirty="0"/>
              <a:t>,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extract</a:t>
            </a:r>
            <a:r>
              <a:rPr lang="it-IT" sz="2000" dirty="0"/>
              <a:t> the VFE </a:t>
            </a:r>
            <a:r>
              <a:rPr lang="it-IT" sz="2000" dirty="0" err="1"/>
              <a:t>formulation</a:t>
            </a:r>
            <a:r>
              <a:rPr lang="it-IT" sz="2000" dirty="0"/>
              <a:t>:</a:t>
            </a:r>
          </a:p>
          <a:p>
            <a:pPr marL="0" indent="0">
              <a:spcAft>
                <a:spcPts val="600"/>
              </a:spcAft>
              <a:buNone/>
            </a:pPr>
            <a:endParaRPr lang="it-IT" sz="2000" dirty="0"/>
          </a:p>
          <a:p>
            <a:pPr marL="0" indent="0">
              <a:spcAft>
                <a:spcPts val="600"/>
              </a:spcAft>
              <a:buNone/>
            </a:pPr>
            <a:endParaRPr lang="it-IT" sz="2000" dirty="0"/>
          </a:p>
          <a:p>
            <a:pPr marL="0" indent="0">
              <a:spcAft>
                <a:spcPts val="600"/>
              </a:spcAft>
              <a:buNone/>
            </a:pPr>
            <a:endParaRPr lang="it-IT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FC30E7-CF92-2669-7E7D-9F56ADF899AA}"/>
                  </a:ext>
                </a:extLst>
              </p:cNvPr>
              <p:cNvSpPr txBox="1"/>
              <p:nvPr/>
            </p:nvSpPr>
            <p:spPr>
              <a:xfrm>
                <a:off x="1143718" y="3968246"/>
                <a:ext cx="6146041" cy="756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877824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func>
                        <m:funcPr>
                          <m:ctrl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728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ln</m:t>
                          </m:r>
                        </m:fName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</m:t>
                              </m:r>
                            </m:e>
                            <m:e>
                              <m: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e>
                          </m:d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=−</m:t>
                          </m:r>
                          <m:func>
                            <m:funcPr>
                              <m:ctrlP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1728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it-IT" sz="1728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1728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𝑠</m:t>
                                  </m:r>
                                  <m:r>
                                    <a:rPr lang="it-IT" sz="1728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lang="it-IT" sz="1728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𝜋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𝑜</m:t>
                                          </m:r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,</m:t>
                                          </m:r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𝑠</m:t>
                                          </m:r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,</m:t>
                                          </m:r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𝜋</m:t>
                                          </m:r>
                                        </m:e>
                                      </m:d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𝑄</m:t>
                                      </m:r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𝑠</m:t>
                                      </m:r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𝜋</m:t>
                                      </m:r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                 </m:t>
                                      </m:r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𝑄</m:t>
                                      </m:r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𝑠</m:t>
                                      </m:r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𝜋</m:t>
                                      </m:r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)</m:t>
                                      </m:r>
                                    </m:den>
                                  </m:f>
                                  <m:r>
                                    <a:rPr lang="it-IT" sz="1728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=−</m:t>
                                  </m:r>
                                  <m:func>
                                    <m:funcPr>
                                      <m:ctrlP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 sz="1728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𝔼</m:t>
                                          </m:r>
                                        </m:e>
                                        <m:sub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𝑄</m:t>
                                          </m:r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(</m:t>
                                          </m:r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𝑠</m:t>
                                          </m:r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,</m:t>
                                          </m:r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𝜋</m:t>
                                          </m:r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)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𝑃</m:t>
                                              </m:r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𝑜</m:t>
                                              </m:r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𝜋</m:t>
                                              </m:r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)</m:t>
                                              </m:r>
                                            </m:num>
                                            <m:den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𝑄</m:t>
                                              </m:r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𝜋</m:t>
                                              </m:r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)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FC30E7-CF92-2669-7E7D-9F56ADF89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718" y="3968246"/>
                <a:ext cx="6146041" cy="7567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E0C834-BE1D-49EB-9B03-5DABAD43EE22}"/>
                  </a:ext>
                </a:extLst>
              </p:cNvPr>
              <p:cNvSpPr txBox="1"/>
              <p:nvPr/>
            </p:nvSpPr>
            <p:spPr>
              <a:xfrm>
                <a:off x="1103524" y="5076416"/>
                <a:ext cx="6123471" cy="668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877824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func>
                        <m:funcPr>
                          <m:ctrl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728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ln</m:t>
                          </m:r>
                        </m:fName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</m:t>
                              </m:r>
                            </m:e>
                          </m:d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=−</m:t>
                          </m:r>
                          <m:func>
                            <m:funcPr>
                              <m:ctrlP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1728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it-IT" sz="1728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it-IT" sz="1728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it-IT" sz="1728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𝑠</m:t>
                                      </m:r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𝜋</m:t>
                                      </m:r>
                                    </m:e>
                                  </m:d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sz="1728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𝑜</m:t>
                                          </m:r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,</m:t>
                                          </m:r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𝑠</m:t>
                                          </m:r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,</m:t>
                                          </m:r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𝜋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𝑄</m:t>
                                      </m:r>
                                      <m:d>
                                        <m:dPr>
                                          <m:ctrlP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𝑠</m:t>
                                          </m:r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,</m:t>
                                          </m:r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𝜋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≤−</m:t>
                              </m:r>
                              <m:sSub>
                                <m:sSubPr>
                                  <m:ctrlPr>
                                    <a:rPr lang="it-IT" sz="1728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it-IT" sz="1728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it-IT" sz="1728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𝑠</m:t>
                                      </m:r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𝜋</m:t>
                                      </m:r>
                                    </m:e>
                                  </m:d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sz="1728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 sz="1728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𝑜</m:t>
                                              </m:r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𝜋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𝑄</m:t>
                                          </m:r>
                                          <m:d>
                                            <m:dPr>
                                              <m:ctrlP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𝜋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</m:e>
                          </m:func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</m:fun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E0C834-BE1D-49EB-9B03-5DABAD43E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524" y="5076416"/>
                <a:ext cx="6123471" cy="6687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CC9953-2B91-6DF4-F64D-2CCF4846E3ED}"/>
                  </a:ext>
                </a:extLst>
              </p:cNvPr>
              <p:cNvSpPr txBox="1"/>
              <p:nvPr/>
            </p:nvSpPr>
            <p:spPr>
              <a:xfrm>
                <a:off x="7118306" y="1953361"/>
                <a:ext cx="1657505" cy="722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877824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𝑄</m:t>
                      </m:r>
                      <m:d>
                        <m:dPr>
                          <m:ctrl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</m:d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CC9953-2B91-6DF4-F64D-2CCF4846E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306" y="1953361"/>
                <a:ext cx="1657505" cy="7225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0AC924-1CA3-DD5A-D806-0BB7A89718ED}"/>
              </a:ext>
            </a:extLst>
          </p:cNvPr>
          <p:cNvCxnSpPr>
            <a:cxnSpLocks/>
          </p:cNvCxnSpPr>
          <p:nvPr/>
        </p:nvCxnSpPr>
        <p:spPr>
          <a:xfrm>
            <a:off x="8058778" y="3336053"/>
            <a:ext cx="0" cy="2984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2A428F-FA34-4090-EDAE-D1CAAFB11300}"/>
              </a:ext>
            </a:extLst>
          </p:cNvPr>
          <p:cNvSpPr txBox="1"/>
          <p:nvPr/>
        </p:nvSpPr>
        <p:spPr>
          <a:xfrm>
            <a:off x="8440615" y="3938953"/>
            <a:ext cx="235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Write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expectation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3674E-34C2-F88C-92A3-6D2FEF5C6705}"/>
              </a:ext>
            </a:extLst>
          </p:cNvPr>
          <p:cNvSpPr txBox="1"/>
          <p:nvPr/>
        </p:nvSpPr>
        <p:spPr>
          <a:xfrm>
            <a:off x="8440616" y="5174902"/>
            <a:ext cx="254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Via </a:t>
            </a:r>
            <a:r>
              <a:rPr lang="it-IT" dirty="0" err="1"/>
              <a:t>Jensen’s</a:t>
            </a:r>
            <a:r>
              <a:rPr lang="it-IT" dirty="0"/>
              <a:t> </a:t>
            </a:r>
            <a:r>
              <a:rPr lang="it-IT" dirty="0" err="1"/>
              <a:t>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2E0AE8-FA3F-A5A7-454D-4192AA913971}"/>
                  </a:ext>
                </a:extLst>
              </p:cNvPr>
              <p:cNvSpPr txBox="1"/>
              <p:nvPr/>
            </p:nvSpPr>
            <p:spPr>
              <a:xfrm>
                <a:off x="7118306" y="1953361"/>
                <a:ext cx="1657505" cy="722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877824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𝑄</m:t>
                      </m:r>
                      <m:d>
                        <m:dPr>
                          <m:ctrl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</m:d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2E0AE8-FA3F-A5A7-454D-4192AA913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306" y="1953361"/>
                <a:ext cx="1657505" cy="722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09DE25-ECDA-82B2-13D0-F2804DCBCD63}"/>
              </a:ext>
            </a:extLst>
          </p:cNvPr>
          <p:cNvSpPr/>
          <p:nvPr/>
        </p:nvSpPr>
        <p:spPr>
          <a:xfrm>
            <a:off x="7847763" y="1808703"/>
            <a:ext cx="964641" cy="8541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B28E8-9AC9-C85F-1948-EDBEC7D516E1}"/>
              </a:ext>
            </a:extLst>
          </p:cNvPr>
          <p:cNvSpPr txBox="1"/>
          <p:nvPr/>
        </p:nvSpPr>
        <p:spPr>
          <a:xfrm>
            <a:off x="8892791" y="2371412"/>
            <a:ext cx="3084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Mean-Field </a:t>
            </a:r>
            <a:r>
              <a:rPr lang="it-IT" sz="1400" dirty="0" err="1"/>
              <a:t>approximation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27440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0D815-0181-2212-0CBD-2BC9F8E6E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Variational Inference – Bounding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8CCB2-C678-8C40-D033-178089A033D3}"/>
              </a:ext>
            </a:extLst>
          </p:cNvPr>
          <p:cNvSpPr>
            <a:spLocks/>
          </p:cNvSpPr>
          <p:nvPr/>
        </p:nvSpPr>
        <p:spPr>
          <a:xfrm>
            <a:off x="1041729" y="2112579"/>
            <a:ext cx="10132483" cy="419280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77824">
              <a:spcAft>
                <a:spcPts val="600"/>
              </a:spcAft>
            </a:pPr>
            <a:r>
              <a:rPr lang="it-IT" sz="192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</a:t>
            </a:r>
            <a:r>
              <a:rPr lang="it-IT" sz="19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it-IT" sz="192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approximate</a:t>
            </a:r>
            <a:r>
              <a:rPr lang="it-IT" sz="19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92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posterior</a:t>
            </a:r>
            <a:r>
              <a:rPr lang="it-IT" sz="19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92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distribution</a:t>
            </a:r>
            <a:r>
              <a:rPr lang="it-IT" sz="19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0" indent="0">
              <a:spcAft>
                <a:spcPts val="600"/>
              </a:spcAft>
              <a:buNone/>
            </a:pPr>
            <a:endParaRPr lang="it-IT" sz="1920" dirty="0"/>
          </a:p>
          <a:p>
            <a:pPr marL="0" indent="0">
              <a:spcAft>
                <a:spcPts val="600"/>
              </a:spcAft>
              <a:buNone/>
            </a:pPr>
            <a:r>
              <a:rPr lang="it-IT" sz="2000" dirty="0" err="1"/>
              <a:t>Rewriting</a:t>
            </a:r>
            <a:r>
              <a:rPr lang="it-IT" sz="2000" dirty="0"/>
              <a:t> the negative log </a:t>
            </a:r>
            <a:r>
              <a:rPr lang="it-IT" sz="2000" dirty="0" err="1"/>
              <a:t>evidence</a:t>
            </a:r>
            <a:r>
              <a:rPr lang="it-IT" sz="2000" dirty="0"/>
              <a:t> </a:t>
            </a:r>
            <a:r>
              <a:rPr lang="it-IT" sz="2000" b="1" dirty="0"/>
              <a:t>(</a:t>
            </a:r>
            <a:r>
              <a:rPr lang="it-IT" sz="2000" b="1" dirty="0" err="1"/>
              <a:t>surprise</a:t>
            </a:r>
            <a:r>
              <a:rPr lang="it-IT" sz="2000" b="1" dirty="0"/>
              <a:t>)</a:t>
            </a:r>
            <a:r>
              <a:rPr lang="it-IT" sz="2000" dirty="0"/>
              <a:t>,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extract</a:t>
            </a:r>
            <a:r>
              <a:rPr lang="it-IT" sz="2000" dirty="0"/>
              <a:t> the VFE </a:t>
            </a:r>
            <a:r>
              <a:rPr lang="it-IT" sz="2000" dirty="0" err="1"/>
              <a:t>formulation</a:t>
            </a:r>
            <a:r>
              <a:rPr lang="it-IT" sz="2000" dirty="0"/>
              <a:t>:</a:t>
            </a:r>
          </a:p>
          <a:p>
            <a:pPr marL="0" indent="0">
              <a:spcAft>
                <a:spcPts val="600"/>
              </a:spcAft>
              <a:buNone/>
            </a:pPr>
            <a:endParaRPr lang="it-IT" sz="2000" dirty="0"/>
          </a:p>
          <a:p>
            <a:pPr marL="0" indent="0">
              <a:spcAft>
                <a:spcPts val="600"/>
              </a:spcAft>
              <a:buNone/>
            </a:pPr>
            <a:endParaRPr lang="it-IT" sz="2000" dirty="0"/>
          </a:p>
          <a:p>
            <a:pPr marL="0" indent="0">
              <a:spcAft>
                <a:spcPts val="600"/>
              </a:spcAft>
              <a:buNone/>
            </a:pPr>
            <a:endParaRPr lang="it-IT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FC30E7-CF92-2669-7E7D-9F56ADF899AA}"/>
                  </a:ext>
                </a:extLst>
              </p:cNvPr>
              <p:cNvSpPr txBox="1"/>
              <p:nvPr/>
            </p:nvSpPr>
            <p:spPr>
              <a:xfrm>
                <a:off x="1143718" y="3968246"/>
                <a:ext cx="6146041" cy="756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877824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func>
                        <m:funcPr>
                          <m:ctrl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728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ln</m:t>
                          </m:r>
                        </m:fName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</m:t>
                              </m:r>
                            </m:e>
                            <m:e>
                              <m: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e>
                          </m:d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=−</m:t>
                          </m:r>
                          <m:func>
                            <m:funcPr>
                              <m:ctrlP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1728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it-IT" sz="1728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1728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𝑠</m:t>
                                  </m:r>
                                  <m:r>
                                    <a:rPr lang="it-IT" sz="1728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lang="it-IT" sz="1728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𝜋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𝑜</m:t>
                                          </m:r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,</m:t>
                                          </m:r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𝑠</m:t>
                                          </m:r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,</m:t>
                                          </m:r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𝜋</m:t>
                                          </m:r>
                                        </m:e>
                                      </m:d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𝑄</m:t>
                                      </m:r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𝑠</m:t>
                                      </m:r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𝜋</m:t>
                                      </m:r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                 </m:t>
                                      </m:r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𝑄</m:t>
                                      </m:r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𝑠</m:t>
                                      </m:r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𝜋</m:t>
                                      </m:r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)</m:t>
                                      </m:r>
                                    </m:den>
                                  </m:f>
                                  <m:r>
                                    <a:rPr lang="it-IT" sz="1728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=−</m:t>
                                  </m:r>
                                  <m:func>
                                    <m:funcPr>
                                      <m:ctrlP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 sz="1728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𝔼</m:t>
                                          </m:r>
                                        </m:e>
                                        <m:sub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𝑄</m:t>
                                          </m:r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(</m:t>
                                          </m:r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𝑠</m:t>
                                          </m:r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,</m:t>
                                          </m:r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𝜋</m:t>
                                          </m:r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)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𝑃</m:t>
                                              </m:r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𝑜</m:t>
                                              </m:r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𝜋</m:t>
                                              </m:r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)</m:t>
                                              </m:r>
                                            </m:num>
                                            <m:den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𝑄</m:t>
                                              </m:r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𝜋</m:t>
                                              </m:r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)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FC30E7-CF92-2669-7E7D-9F56ADF89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718" y="3968246"/>
                <a:ext cx="6146041" cy="7567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E0C834-BE1D-49EB-9B03-5DABAD43EE22}"/>
                  </a:ext>
                </a:extLst>
              </p:cNvPr>
              <p:cNvSpPr txBox="1"/>
              <p:nvPr/>
            </p:nvSpPr>
            <p:spPr>
              <a:xfrm>
                <a:off x="1103524" y="5076416"/>
                <a:ext cx="6123471" cy="668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877824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func>
                        <m:funcPr>
                          <m:ctrl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728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ln</m:t>
                          </m:r>
                        </m:fName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</m:t>
                              </m:r>
                            </m:e>
                          </m:d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=−</m:t>
                          </m:r>
                          <m:func>
                            <m:funcPr>
                              <m:ctrlP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1728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it-IT" sz="1728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it-IT" sz="1728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it-IT" sz="1728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𝑠</m:t>
                                      </m:r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𝜋</m:t>
                                      </m:r>
                                    </m:e>
                                  </m:d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sz="1728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𝑜</m:t>
                                          </m:r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,</m:t>
                                          </m:r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𝑠</m:t>
                                          </m:r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,</m:t>
                                          </m:r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𝜋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𝑄</m:t>
                                      </m:r>
                                      <m:d>
                                        <m:dPr>
                                          <m:ctrlP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𝑠</m:t>
                                          </m:r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,</m:t>
                                          </m:r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𝜋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≤−</m:t>
                              </m:r>
                              <m:sSub>
                                <m:sSubPr>
                                  <m:ctrlPr>
                                    <a:rPr lang="it-IT" sz="1728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it-IT" sz="1728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it-IT" sz="1728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𝑠</m:t>
                                      </m:r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𝜋</m:t>
                                      </m:r>
                                    </m:e>
                                  </m:d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sz="1728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it-IT" sz="1728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 sz="1728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𝑜</m:t>
                                              </m:r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𝜋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it-IT" sz="1728" i="1" kern="12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𝑄</m:t>
                                          </m:r>
                                          <m:d>
                                            <m:dPr>
                                              <m:ctrlP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it-IT" sz="1728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𝜋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</m:e>
                          </m:func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</m:fun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E0C834-BE1D-49EB-9B03-5DABAD43E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524" y="5076416"/>
                <a:ext cx="6123471" cy="6687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CC9953-2B91-6DF4-F64D-2CCF4846E3ED}"/>
                  </a:ext>
                </a:extLst>
              </p:cNvPr>
              <p:cNvSpPr txBox="1"/>
              <p:nvPr/>
            </p:nvSpPr>
            <p:spPr>
              <a:xfrm>
                <a:off x="7118306" y="1953361"/>
                <a:ext cx="1657505" cy="722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877824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𝑄</m:t>
                      </m:r>
                      <m:d>
                        <m:dPr>
                          <m:ctrl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</m:d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CC9953-2B91-6DF4-F64D-2CCF4846E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306" y="1953361"/>
                <a:ext cx="1657505" cy="7225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0AC924-1CA3-DD5A-D806-0BB7A89718ED}"/>
              </a:ext>
            </a:extLst>
          </p:cNvPr>
          <p:cNvCxnSpPr>
            <a:cxnSpLocks/>
          </p:cNvCxnSpPr>
          <p:nvPr/>
        </p:nvCxnSpPr>
        <p:spPr>
          <a:xfrm>
            <a:off x="8058778" y="3336053"/>
            <a:ext cx="0" cy="2984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2A428F-FA34-4090-EDAE-D1CAAFB11300}"/>
              </a:ext>
            </a:extLst>
          </p:cNvPr>
          <p:cNvSpPr txBox="1"/>
          <p:nvPr/>
        </p:nvSpPr>
        <p:spPr>
          <a:xfrm>
            <a:off x="8440615" y="3938953"/>
            <a:ext cx="235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Write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expectation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3674E-34C2-F88C-92A3-6D2FEF5C6705}"/>
              </a:ext>
            </a:extLst>
          </p:cNvPr>
          <p:cNvSpPr txBox="1"/>
          <p:nvPr/>
        </p:nvSpPr>
        <p:spPr>
          <a:xfrm>
            <a:off x="8440616" y="5174902"/>
            <a:ext cx="254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Via </a:t>
            </a:r>
            <a:r>
              <a:rPr lang="it-IT" dirty="0" err="1"/>
              <a:t>Jensen’s</a:t>
            </a:r>
            <a:r>
              <a:rPr lang="it-IT" dirty="0"/>
              <a:t> </a:t>
            </a:r>
            <a:r>
              <a:rPr lang="it-IT" dirty="0" err="1"/>
              <a:t>Inequality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B25061-05F6-7356-3AB0-ECC0C0D9E9B6}"/>
              </a:ext>
            </a:extLst>
          </p:cNvPr>
          <p:cNvSpPr/>
          <p:nvPr/>
        </p:nvSpPr>
        <p:spPr>
          <a:xfrm>
            <a:off x="3386294" y="5968722"/>
            <a:ext cx="2110154" cy="6732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3819E8-A9A7-B54E-5C2B-D10E6B5AAE3F}"/>
                  </a:ext>
                </a:extLst>
              </p:cNvPr>
              <p:cNvSpPr txBox="1"/>
              <p:nvPr/>
            </p:nvSpPr>
            <p:spPr>
              <a:xfrm>
                <a:off x="3778179" y="6179737"/>
                <a:ext cx="14071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d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3819E8-A9A7-B54E-5C2B-D10E6B5AA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179" y="6179737"/>
                <a:ext cx="1407180" cy="276999"/>
              </a:xfrm>
              <a:prstGeom prst="rect">
                <a:avLst/>
              </a:prstGeom>
              <a:blipFill>
                <a:blip r:embed="rId5"/>
                <a:stretch>
                  <a:fillRect l="-866" r="-303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809D04-0BCA-4FE8-2409-3CABD4986D40}"/>
                  </a:ext>
                </a:extLst>
              </p:cNvPr>
              <p:cNvSpPr txBox="1"/>
              <p:nvPr/>
            </p:nvSpPr>
            <p:spPr>
              <a:xfrm>
                <a:off x="7118306" y="1953361"/>
                <a:ext cx="1657505" cy="722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877824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𝑄</m:t>
                      </m:r>
                      <m:d>
                        <m:dPr>
                          <m:ctrl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</m:d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809D04-0BCA-4FE8-2409-3CABD4986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306" y="1953361"/>
                <a:ext cx="1657505" cy="7225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DFCF6B1-48CB-7134-31EE-9B8C488BAC73}"/>
              </a:ext>
            </a:extLst>
          </p:cNvPr>
          <p:cNvSpPr/>
          <p:nvPr/>
        </p:nvSpPr>
        <p:spPr>
          <a:xfrm>
            <a:off x="7847763" y="1808703"/>
            <a:ext cx="964641" cy="8541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9D1AB9-AD6C-FFB0-B0C1-D7D15964E3D8}"/>
              </a:ext>
            </a:extLst>
          </p:cNvPr>
          <p:cNvSpPr txBox="1"/>
          <p:nvPr/>
        </p:nvSpPr>
        <p:spPr>
          <a:xfrm>
            <a:off x="8892791" y="2371412"/>
            <a:ext cx="3084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Mean-Field </a:t>
            </a:r>
            <a:r>
              <a:rPr lang="it-IT" sz="1400" dirty="0" err="1"/>
              <a:t>approximation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77837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7A12E-8CE8-E3FA-0986-2D9A03A1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it-IT" sz="4000" dirty="0" err="1">
                <a:solidFill>
                  <a:srgbClr val="FFFFFF"/>
                </a:solidFill>
              </a:rPr>
              <a:t>Variational</a:t>
            </a:r>
            <a:r>
              <a:rPr lang="it-IT" sz="4000" dirty="0">
                <a:solidFill>
                  <a:srgbClr val="FFFFFF"/>
                </a:solidFill>
              </a:rPr>
              <a:t> </a:t>
            </a:r>
            <a:r>
              <a:rPr lang="it-IT" sz="4000" dirty="0" err="1">
                <a:solidFill>
                  <a:srgbClr val="FFFFFF"/>
                </a:solidFill>
              </a:rPr>
              <a:t>Inference</a:t>
            </a:r>
            <a:r>
              <a:rPr lang="it-IT" sz="4000" dirty="0">
                <a:solidFill>
                  <a:srgbClr val="FFFFFF"/>
                </a:solidFill>
              </a:rPr>
              <a:t> - Perception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6D0D3B1-1B93-84B0-AC3E-F38DC15F5A1D}"/>
                  </a:ext>
                </a:extLst>
              </p:cNvPr>
              <p:cNvSpPr txBox="1"/>
              <p:nvPr/>
            </p:nvSpPr>
            <p:spPr>
              <a:xfrm>
                <a:off x="6342093" y="6035318"/>
                <a:ext cx="2642422" cy="535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877824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52" i="1" kern="1200">
                          <a:solidFill>
                            <a:srgbClr val="555555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𝑄</m:t>
                      </m:r>
                      <m:d>
                        <m:dPr>
                          <m:ctrlPr>
                            <a:rPr lang="it-IT" sz="1152" i="1" kern="1200">
                              <a:solidFill>
                                <a:srgbClr val="555555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it-IT" sz="1152" i="1" kern="1200">
                              <a:solidFill>
                                <a:srgbClr val="55555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𝜋</m:t>
                          </m:r>
                        </m:e>
                      </m:d>
                      <m:r>
                        <a:rPr lang="it-IT" sz="1152" i="1" kern="1200">
                          <a:solidFill>
                            <a:srgbClr val="55555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lang="it-IT" sz="1152" i="1" kern="1200">
                          <a:solidFill>
                            <a:srgbClr val="55555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𝜎</m:t>
                      </m:r>
                      <m:d>
                        <m:dPr>
                          <m:ctrlPr>
                            <a:rPr lang="it-IT" sz="1152" i="1" kern="1200">
                              <a:solidFill>
                                <a:srgbClr val="55555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it-IT" sz="1152" i="1" kern="1200">
                                  <a:solidFill>
                                    <a:srgbClr val="55555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t-IT" sz="1152" i="1" kern="1200">
                                  <a:solidFill>
                                    <a:srgbClr val="55555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𝜌</m:t>
                              </m:r>
                              <m:r>
                                <a:rPr lang="it-IT" sz="1152" i="1" kern="1200">
                                  <a:solidFill>
                                    <a:srgbClr val="55555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&lt;</m:t>
                              </m:r>
                              <m:r>
                                <a:rPr lang="it-IT" sz="1152" i="1" kern="1200">
                                  <a:solidFill>
                                    <a:srgbClr val="55555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sub>
                            <m:sup/>
                            <m:e>
                              <m:r>
                                <a:rPr lang="it-IT" sz="1152" i="1" kern="1200">
                                  <a:solidFill>
                                    <a:srgbClr val="55555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𝐹</m:t>
                              </m:r>
                              <m:r>
                                <a:rPr lang="it-IT" sz="1152" i="1" kern="1200">
                                  <a:solidFill>
                                    <a:srgbClr val="55555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lang="it-IT" sz="1152" i="1" kern="1200">
                                  <a:solidFill>
                                    <a:srgbClr val="55555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𝜋</m:t>
                              </m:r>
                            </m:e>
                          </m:nary>
                          <m:r>
                            <a:rPr lang="it-IT" sz="1152" i="1" kern="1200">
                              <a:solidFill>
                                <a:srgbClr val="55555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lang="it-IT" sz="1152" i="1" kern="1200">
                              <a:solidFill>
                                <a:srgbClr val="55555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𝜌</m:t>
                          </m:r>
                          <m:r>
                            <a:rPr lang="it-IT" sz="1152" i="1" kern="1200">
                              <a:solidFill>
                                <a:srgbClr val="55555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)+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it-IT" sz="1152" i="1" kern="1200">
                                  <a:solidFill>
                                    <a:srgbClr val="55555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t-IT" sz="1152" i="1" kern="1200">
                                  <a:solidFill>
                                    <a:srgbClr val="55555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𝜏</m:t>
                              </m:r>
                              <m:r>
                                <a:rPr lang="it-IT" sz="1152" i="1" kern="1200">
                                  <a:solidFill>
                                    <a:srgbClr val="55555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&gt;</m:t>
                              </m:r>
                              <m:r>
                                <a:rPr lang="it-IT" sz="1152" i="1" kern="1200">
                                  <a:solidFill>
                                    <a:srgbClr val="55555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sub>
                            <m:sup/>
                            <m:e>
                              <m:r>
                                <a:rPr lang="it-IT" sz="1152" i="1" kern="1200">
                                  <a:solidFill>
                                    <a:srgbClr val="55555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𝐺</m:t>
                              </m:r>
                              <m:r>
                                <a:rPr lang="it-IT" sz="1152" i="1" kern="1200">
                                  <a:solidFill>
                                    <a:srgbClr val="55555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lang="it-IT" sz="1152" i="1" kern="1200">
                                  <a:solidFill>
                                    <a:srgbClr val="55555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𝜋</m:t>
                              </m:r>
                              <m:r>
                                <a:rPr lang="it-IT" sz="1152" i="1" kern="1200">
                                  <a:solidFill>
                                    <a:srgbClr val="55555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lang="it-IT" sz="1152" i="1" kern="1200">
                                  <a:solidFill>
                                    <a:srgbClr val="55555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𝜏</m:t>
                              </m:r>
                              <m:r>
                                <a:rPr lang="it-IT" sz="1152" i="1" kern="1200">
                                  <a:solidFill>
                                    <a:srgbClr val="55555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it-IT" sz="12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6D0D3B1-1B93-84B0-AC3E-F38DC15F5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093" y="6035318"/>
                <a:ext cx="2642422" cy="5351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9A432AF-6310-365C-DBD8-722060F2C49A}"/>
              </a:ext>
            </a:extLst>
          </p:cNvPr>
          <p:cNvSpPr txBox="1"/>
          <p:nvPr/>
        </p:nvSpPr>
        <p:spPr>
          <a:xfrm>
            <a:off x="8445602" y="3251567"/>
            <a:ext cx="1404000" cy="57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 defTabSz="877824">
              <a:spcAft>
                <a:spcPts val="600"/>
              </a:spcAft>
            </a:pPr>
            <a:r>
              <a:rPr lang="it-IT" sz="17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 energy</a:t>
            </a:r>
            <a:endParaRPr lang="it-IT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BDF79E-0056-26AE-1B63-CD41C769BDBF}"/>
              </a:ext>
            </a:extLst>
          </p:cNvPr>
          <p:cNvSpPr txBox="1"/>
          <p:nvPr/>
        </p:nvSpPr>
        <p:spPr>
          <a:xfrm>
            <a:off x="6991519" y="5365517"/>
            <a:ext cx="1404000" cy="576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 defTabSz="877824">
              <a:spcAft>
                <a:spcPts val="600"/>
              </a:spcAft>
            </a:pPr>
            <a:r>
              <a:rPr lang="it-IT" sz="1728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Action</a:t>
            </a:r>
            <a:endParaRPr lang="it-IT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F4AC29-4F1A-8C52-1FFB-C72D45AEAE51}"/>
              </a:ext>
            </a:extLst>
          </p:cNvPr>
          <p:cNvSpPr txBox="1"/>
          <p:nvPr/>
        </p:nvSpPr>
        <p:spPr>
          <a:xfrm>
            <a:off x="9919681" y="5363646"/>
            <a:ext cx="1404000" cy="57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 defTabSz="877824">
              <a:spcAft>
                <a:spcPts val="600"/>
              </a:spcAft>
            </a:pPr>
            <a:endParaRPr lang="it-IT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defTabSz="877824">
              <a:spcAft>
                <a:spcPts val="600"/>
              </a:spcAft>
            </a:pPr>
            <a:r>
              <a:rPr lang="it-IT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Perception</a:t>
            </a:r>
          </a:p>
          <a:p>
            <a:pPr>
              <a:spcAft>
                <a:spcPts val="600"/>
              </a:spcAft>
            </a:pP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73BE5C3-893B-47DF-9613-4577670808F7}"/>
                  </a:ext>
                </a:extLst>
              </p:cNvPr>
              <p:cNvSpPr txBox="1"/>
              <p:nvPr/>
            </p:nvSpPr>
            <p:spPr>
              <a:xfrm>
                <a:off x="7426610" y="2700085"/>
                <a:ext cx="3422732" cy="342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877824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𝐹</m:t>
                      </m:r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func>
                        <m:funcPr>
                          <m:ctrl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728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ln</m:t>
                          </m:r>
                        </m:fName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728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it-IT" sz="1728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it-IT" sz="1728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𝐾𝐿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it-IT" sz="1728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it-IT" sz="1728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||</m:t>
                              </m:r>
                              <m: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  <m: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sz="1728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it-IT" sz="1728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it-IT" sz="1728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it-IT" sz="1728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it-IT" sz="1728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it-IT" sz="1728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73BE5C3-893B-47DF-9613-457767080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610" y="2700085"/>
                <a:ext cx="3422732" cy="342851"/>
              </a:xfrm>
              <a:prstGeom prst="rect">
                <a:avLst/>
              </a:prstGeom>
              <a:blipFill>
                <a:blip r:embed="rId5"/>
                <a:stretch>
                  <a:fillRect l="-1068" t="-1786" b="-35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F071E5-E0B1-1D59-E817-09BAC747C635}"/>
                  </a:ext>
                </a:extLst>
              </p:cNvPr>
              <p:cNvSpPr txBox="1"/>
              <p:nvPr/>
            </p:nvSpPr>
            <p:spPr>
              <a:xfrm>
                <a:off x="9813616" y="5993405"/>
                <a:ext cx="1645771" cy="410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877824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536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𝑄</m:t>
                      </m:r>
                      <m:d>
                        <m:dPr>
                          <m:ctrlPr>
                            <a:rPr lang="it-IT" sz="1536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536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it-IT" sz="1536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sz="1536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it-IT" sz="1536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lang="it-IT" sz="1536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a:rPr lang="it-IT" sz="1536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𝑎𝑟𝑔</m:t>
                          </m:r>
                          <m:r>
                            <a:rPr lang="it-IT" sz="1536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limLow>
                            <m:limLowPr>
                              <m:ctrlPr>
                                <a:rPr lang="it-IT" sz="1536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sz="1536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it-IT" sz="1536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𝑄</m:t>
                              </m:r>
                            </m:lim>
                          </m:limLow>
                        </m:fName>
                        <m:e>
                          <m:r>
                            <a:rPr lang="it-IT" sz="1536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</m:func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F071E5-E0B1-1D59-E817-09BAC747C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3616" y="5993405"/>
                <a:ext cx="1645771" cy="410433"/>
              </a:xfrm>
              <a:prstGeom prst="rect">
                <a:avLst/>
              </a:prstGeom>
              <a:blipFill>
                <a:blip r:embed="rId6"/>
                <a:stretch>
                  <a:fillRect l="-3704" r="-22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54AC011-609E-A355-D144-8951CF3BA6F4}"/>
                  </a:ext>
                </a:extLst>
              </p:cNvPr>
              <p:cNvSpPr txBox="1"/>
              <p:nvPr/>
            </p:nvSpPr>
            <p:spPr>
              <a:xfrm>
                <a:off x="7484839" y="3825828"/>
                <a:ext cx="240579" cy="342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877824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728" i="1" kern="1200">
                              <a:solidFill>
                                <a:srgbClr val="555555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it-IT" sz="1728" i="1" kern="1200">
                              <a:solidFill>
                                <a:srgbClr val="555555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</m:e>
                        <m:sub>
                          <m:r>
                            <a:rPr lang="it-IT" sz="1728" i="1" kern="1200">
                              <a:solidFill>
                                <a:srgbClr val="555555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54AC011-609E-A355-D144-8951CF3BA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839" y="3825828"/>
                <a:ext cx="240579" cy="342851"/>
              </a:xfrm>
              <a:prstGeom prst="rect">
                <a:avLst/>
              </a:prstGeom>
              <a:blipFill>
                <a:blip r:embed="rId7"/>
                <a:stretch>
                  <a:fillRect l="-12821" r="-51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D78FA7F-93F0-3C93-00E4-7A2796AD54A4}"/>
                  </a:ext>
                </a:extLst>
              </p:cNvPr>
              <p:cNvSpPr txBox="1"/>
              <p:nvPr/>
            </p:nvSpPr>
            <p:spPr>
              <a:xfrm>
                <a:off x="10580629" y="3913169"/>
                <a:ext cx="564514" cy="342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877824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𝑄</m:t>
                      </m:r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  <m:sub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D78FA7F-93F0-3C93-00E4-7A2796AD5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0629" y="3913169"/>
                <a:ext cx="564514" cy="342851"/>
              </a:xfrm>
              <a:prstGeom prst="rect">
                <a:avLst/>
              </a:prstGeom>
              <a:blipFill>
                <a:blip r:embed="rId8"/>
                <a:stretch>
                  <a:fillRect l="-13043" t="-1786" r="-15217" b="-35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CF6ECD6-4413-DAA2-5E8B-2A4F02D8265C}"/>
              </a:ext>
            </a:extLst>
          </p:cNvPr>
          <p:cNvCxnSpPr>
            <a:stCxn id="15" idx="0"/>
            <a:endCxn id="14" idx="1"/>
          </p:cNvCxnSpPr>
          <p:nvPr/>
        </p:nvCxnSpPr>
        <p:spPr>
          <a:xfrm rot="5400000" flipH="1" flipV="1">
            <a:off x="7156585" y="4076501"/>
            <a:ext cx="1825950" cy="752083"/>
          </a:xfrm>
          <a:prstGeom prst="curved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63931F42-61AF-3463-ABD0-631E9A539CA8}"/>
              </a:ext>
            </a:extLst>
          </p:cNvPr>
          <p:cNvCxnSpPr>
            <a:stCxn id="16" idx="0"/>
            <a:endCxn id="14" idx="3"/>
          </p:cNvCxnSpPr>
          <p:nvPr/>
        </p:nvCxnSpPr>
        <p:spPr>
          <a:xfrm rot="16200000" flipV="1">
            <a:off x="9323603" y="4065567"/>
            <a:ext cx="1824079" cy="77207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DA6A1888-444D-2D57-7D28-FC6C53D637F9}"/>
              </a:ext>
            </a:extLst>
          </p:cNvPr>
          <p:cNvCxnSpPr>
            <a:stCxn id="14" idx="2"/>
            <a:endCxn id="15" idx="3"/>
          </p:cNvCxnSpPr>
          <p:nvPr/>
        </p:nvCxnSpPr>
        <p:spPr>
          <a:xfrm rot="5400000">
            <a:off x="7858586" y="4364501"/>
            <a:ext cx="1825950" cy="752083"/>
          </a:xfrm>
          <a:prstGeom prst="curved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DDA5996-DFB0-5003-9360-E380121F607F}"/>
              </a:ext>
            </a:extLst>
          </p:cNvPr>
          <p:cNvSpPr txBox="1"/>
          <p:nvPr/>
        </p:nvSpPr>
        <p:spPr>
          <a:xfrm>
            <a:off x="655655" y="3823956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problem of Bayesian inference becomes a </a:t>
            </a:r>
            <a:r>
              <a:rPr lang="en-US" b="1" dirty="0"/>
              <a:t>problem of optimization</a:t>
            </a:r>
            <a:r>
              <a:rPr lang="en-US" dirty="0"/>
              <a:t>: the minimization of variational free energy which corresponds to the maximization of model evidence. 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F4E8833E-BA86-F098-9962-E98F6CF48363}"/>
              </a:ext>
            </a:extLst>
          </p:cNvPr>
          <p:cNvCxnSpPr>
            <a:stCxn id="14" idx="2"/>
            <a:endCxn id="16" idx="1"/>
          </p:cNvCxnSpPr>
          <p:nvPr/>
        </p:nvCxnSpPr>
        <p:spPr>
          <a:xfrm rot="16200000" flipH="1">
            <a:off x="8621602" y="4353566"/>
            <a:ext cx="1824079" cy="77207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410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7A12E-8CE8-E3FA-0986-2D9A03A1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it-IT" sz="4000" dirty="0" err="1">
                <a:solidFill>
                  <a:srgbClr val="FFFFFF"/>
                </a:solidFill>
              </a:rPr>
              <a:t>Variational</a:t>
            </a:r>
            <a:r>
              <a:rPr lang="it-IT" sz="4000" dirty="0">
                <a:solidFill>
                  <a:srgbClr val="FFFFFF"/>
                </a:solidFill>
              </a:rPr>
              <a:t> Free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F8E9-B16B-DEE2-F652-53486046F2F4}"/>
              </a:ext>
            </a:extLst>
          </p:cNvPr>
          <p:cNvSpPr>
            <a:spLocks/>
          </p:cNvSpPr>
          <p:nvPr/>
        </p:nvSpPr>
        <p:spPr>
          <a:xfrm>
            <a:off x="1619851" y="2626027"/>
            <a:ext cx="8915949" cy="368940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68096">
              <a:spcAft>
                <a:spcPts val="600"/>
              </a:spcAft>
            </a:pP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it-IT" sz="134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AcI</a:t>
            </a: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34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</a:t>
            </a: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compute VFE </a:t>
            </a:r>
            <a:r>
              <a:rPr lang="it-IT" sz="134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wrt</a:t>
            </a: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34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</a:t>
            </a: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34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policy</a:t>
            </a: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it-IT" sz="134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Beacuase</a:t>
            </a: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34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observations</a:t>
            </a: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34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</a:t>
            </a: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34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evidence</a:t>
            </a: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policies, </a:t>
            </a:r>
            <a:r>
              <a:rPr lang="it-IT" sz="134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</a:t>
            </a: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34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approx</a:t>
            </a: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34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posterior</a:t>
            </a: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 generative model are </a:t>
            </a:r>
            <a:r>
              <a:rPr lang="it-IT" sz="134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conditioned</a:t>
            </a: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policies.</a:t>
            </a:r>
            <a:endParaRPr lang="it-IT" sz="1344" dirty="0"/>
          </a:p>
          <a:p>
            <a:pPr defTabSz="768096">
              <a:spcAft>
                <a:spcPts val="600"/>
              </a:spcAft>
            </a:pPr>
            <a:endParaRPr lang="it-IT" sz="1344" dirty="0"/>
          </a:p>
          <a:p>
            <a:pPr defTabSz="768096">
              <a:spcAft>
                <a:spcPts val="600"/>
              </a:spcAft>
            </a:pPr>
            <a:endParaRPr lang="it-IT" sz="1344" dirty="0"/>
          </a:p>
          <a:p>
            <a:pPr defTabSz="768096">
              <a:spcAft>
                <a:spcPts val="600"/>
              </a:spcAft>
            </a:pPr>
            <a:endParaRPr lang="it-IT" sz="1344" dirty="0"/>
          </a:p>
          <a:p>
            <a:pPr defTabSz="768096">
              <a:spcAft>
                <a:spcPts val="600"/>
              </a:spcAft>
            </a:pPr>
            <a:endParaRPr lang="it-IT" sz="1344" dirty="0"/>
          </a:p>
          <a:p>
            <a:pPr defTabSz="768096">
              <a:spcAft>
                <a:spcPts val="600"/>
              </a:spcAft>
            </a:pPr>
            <a:endParaRPr lang="it-IT" sz="1344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B67108-17F2-8251-F83E-FF365FF8DA92}"/>
                  </a:ext>
                </a:extLst>
              </p:cNvPr>
              <p:cNvSpPr txBox="1"/>
              <p:nvPr/>
            </p:nvSpPr>
            <p:spPr>
              <a:xfrm>
                <a:off x="1336431" y="3426488"/>
                <a:ext cx="2534852" cy="693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768096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𝜋</m:t>
                          </m:r>
                        </m:sub>
                      </m:sSub>
                      <m:r>
                        <a:rPr lang="it-IT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cs"/>
                        </a:rPr>
                        <m:t>= </m:t>
                      </m:r>
                      <m:sSub>
                        <m:sSubPr>
                          <m:ctrlP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</m:e>
                        <m:sub>
                          <m: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𝑞</m:t>
                          </m:r>
                          <m: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𝑠</m:t>
                          </m:r>
                          <m: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𝜋</m:t>
                          </m:r>
                          <m: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𝑞</m:t>
                                  </m:r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𝑠</m:t>
                                  </m:r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|</m:t>
                                  </m:r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𝜋</m:t>
                                  </m:r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𝑝</m:t>
                                  </m:r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𝑠</m:t>
                                  </m:r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𝑜</m:t>
                                  </m:r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|</m:t>
                                  </m:r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𝜋</m:t>
                                  </m:r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B67108-17F2-8251-F83E-FF365FF8D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431" y="3426488"/>
                <a:ext cx="2534852" cy="693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DA9C68F9-29D2-F1DC-BBAC-A782747E86D0}"/>
              </a:ext>
            </a:extLst>
          </p:cNvPr>
          <p:cNvSpPr/>
          <p:nvPr/>
        </p:nvSpPr>
        <p:spPr>
          <a:xfrm>
            <a:off x="1250370" y="3572510"/>
            <a:ext cx="377464" cy="36644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1371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7A12E-8CE8-E3FA-0986-2D9A03A1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it-IT" sz="4000" dirty="0" err="1">
                <a:solidFill>
                  <a:srgbClr val="FFFFFF"/>
                </a:solidFill>
              </a:rPr>
              <a:t>Variational</a:t>
            </a:r>
            <a:r>
              <a:rPr lang="it-IT" sz="4000" dirty="0">
                <a:solidFill>
                  <a:srgbClr val="FFFFFF"/>
                </a:solidFill>
              </a:rPr>
              <a:t> Free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F8E9-B16B-DEE2-F652-53486046F2F4}"/>
              </a:ext>
            </a:extLst>
          </p:cNvPr>
          <p:cNvSpPr>
            <a:spLocks/>
          </p:cNvSpPr>
          <p:nvPr/>
        </p:nvSpPr>
        <p:spPr>
          <a:xfrm>
            <a:off x="1619851" y="2626027"/>
            <a:ext cx="8915949" cy="368940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68096">
              <a:spcAft>
                <a:spcPts val="600"/>
              </a:spcAft>
            </a:pP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it-IT" sz="134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AcI</a:t>
            </a: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34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</a:t>
            </a: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compute VFE </a:t>
            </a:r>
            <a:r>
              <a:rPr lang="it-IT" sz="134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wrt</a:t>
            </a: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34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</a:t>
            </a: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34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policy</a:t>
            </a: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it-IT" sz="134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Beacuase</a:t>
            </a: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34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observations</a:t>
            </a: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34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</a:t>
            </a: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34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evidence</a:t>
            </a: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policies, </a:t>
            </a:r>
            <a:r>
              <a:rPr lang="it-IT" sz="134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</a:t>
            </a: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34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approx</a:t>
            </a: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34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posterior</a:t>
            </a: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 generative model are </a:t>
            </a:r>
            <a:r>
              <a:rPr lang="it-IT" sz="134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conditioned</a:t>
            </a: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policies.</a:t>
            </a:r>
          </a:p>
          <a:p>
            <a:pPr defTabSz="768096">
              <a:spcAft>
                <a:spcPts val="600"/>
              </a:spcAft>
            </a:pPr>
            <a:endParaRPr lang="it-IT" sz="1344" dirty="0"/>
          </a:p>
          <a:p>
            <a:pPr defTabSz="768096">
              <a:spcAft>
                <a:spcPts val="600"/>
              </a:spcAft>
            </a:pPr>
            <a:endParaRPr lang="it-IT" sz="1344" dirty="0"/>
          </a:p>
          <a:p>
            <a:pPr defTabSz="768096">
              <a:spcAft>
                <a:spcPts val="600"/>
              </a:spcAft>
            </a:pPr>
            <a:endParaRPr lang="it-IT" sz="1344" dirty="0"/>
          </a:p>
          <a:p>
            <a:pPr defTabSz="768096">
              <a:spcAft>
                <a:spcPts val="600"/>
              </a:spcAft>
            </a:pPr>
            <a:endParaRPr lang="it-IT" sz="1344" dirty="0"/>
          </a:p>
          <a:p>
            <a:pPr defTabSz="768096">
              <a:spcAft>
                <a:spcPts val="600"/>
              </a:spcAft>
            </a:pPr>
            <a:endParaRPr lang="it-IT" sz="1344" dirty="0"/>
          </a:p>
          <a:p>
            <a:pPr defTabSz="768096">
              <a:spcAft>
                <a:spcPts val="600"/>
              </a:spcAft>
            </a:pPr>
            <a:endParaRPr lang="it-IT" sz="1344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B67108-17F2-8251-F83E-FF365FF8DA92}"/>
                  </a:ext>
                </a:extLst>
              </p:cNvPr>
              <p:cNvSpPr txBox="1"/>
              <p:nvPr/>
            </p:nvSpPr>
            <p:spPr>
              <a:xfrm>
                <a:off x="1336431" y="3426488"/>
                <a:ext cx="2534852" cy="693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768096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𝜋</m:t>
                          </m:r>
                        </m:sub>
                      </m:sSub>
                      <m:r>
                        <a:rPr lang="it-IT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cs"/>
                        </a:rPr>
                        <m:t>= </m:t>
                      </m:r>
                      <m:sSub>
                        <m:sSubPr>
                          <m:ctrlP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</m:e>
                        <m:sub>
                          <m: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𝑞</m:t>
                          </m:r>
                          <m: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𝑠</m:t>
                          </m:r>
                          <m: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𝜋</m:t>
                          </m:r>
                          <m: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𝑞</m:t>
                                  </m:r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𝑠</m:t>
                                  </m:r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|</m:t>
                                  </m:r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𝜋</m:t>
                                  </m:r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𝑝</m:t>
                                  </m:r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𝑠</m:t>
                                  </m:r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𝑜</m:t>
                                  </m:r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|</m:t>
                                  </m:r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𝜋</m:t>
                                  </m:r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B67108-17F2-8251-F83E-FF365FF8D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431" y="3426488"/>
                <a:ext cx="2534852" cy="693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DA9C68F9-29D2-F1DC-BBAC-A782747E86D0}"/>
              </a:ext>
            </a:extLst>
          </p:cNvPr>
          <p:cNvSpPr/>
          <p:nvPr/>
        </p:nvSpPr>
        <p:spPr>
          <a:xfrm>
            <a:off x="1250370" y="3572510"/>
            <a:ext cx="377464" cy="36644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47CD56-B079-9FDF-5577-51EC1128774D}"/>
                  </a:ext>
                </a:extLst>
              </p:cNvPr>
              <p:cNvSpPr txBox="1"/>
              <p:nvPr/>
            </p:nvSpPr>
            <p:spPr>
              <a:xfrm>
                <a:off x="1467059" y="4320791"/>
                <a:ext cx="3742628" cy="580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func>
                                <m:func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b="0" dirty="0"/>
              </a:p>
              <a:p>
                <a:r>
                  <a:rPr lang="it-IT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47CD56-B079-9FDF-5577-51EC11287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059" y="4320791"/>
                <a:ext cx="3742628" cy="5806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F0D8C8-6CC2-FBC4-E905-24A20D6FE38C}"/>
              </a:ext>
            </a:extLst>
          </p:cNvPr>
          <p:cNvCxnSpPr>
            <a:cxnSpLocks/>
          </p:cNvCxnSpPr>
          <p:nvPr/>
        </p:nvCxnSpPr>
        <p:spPr>
          <a:xfrm>
            <a:off x="8068826" y="3456633"/>
            <a:ext cx="0" cy="2833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FE7E8CE-4FF2-AA7A-84CA-DB246A2B03C2}"/>
              </a:ext>
            </a:extLst>
          </p:cNvPr>
          <p:cNvSpPr txBox="1"/>
          <p:nvPr/>
        </p:nvSpPr>
        <p:spPr>
          <a:xfrm>
            <a:off x="8390374" y="4029390"/>
            <a:ext cx="2280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Expected</a:t>
            </a:r>
            <a:r>
              <a:rPr lang="it-IT" sz="1200" dirty="0"/>
              <a:t> </a:t>
            </a:r>
            <a:r>
              <a:rPr lang="it-IT" sz="1200" dirty="0" err="1"/>
              <a:t>difference</a:t>
            </a:r>
            <a:r>
              <a:rPr lang="it-IT" sz="1200" dirty="0"/>
              <a:t>  </a:t>
            </a:r>
            <a:r>
              <a:rPr lang="it-IT" sz="1200" dirty="0" err="1"/>
              <a:t>between</a:t>
            </a:r>
            <a:r>
              <a:rPr lang="it-IT" sz="1200" dirty="0"/>
              <a:t> the </a:t>
            </a:r>
            <a:r>
              <a:rPr lang="it-IT" sz="1200" dirty="0" err="1"/>
              <a:t>approximate</a:t>
            </a:r>
            <a:r>
              <a:rPr lang="it-IT" sz="1200" dirty="0"/>
              <a:t> </a:t>
            </a:r>
            <a:r>
              <a:rPr lang="it-IT" sz="1200" dirty="0" err="1"/>
              <a:t>posterior</a:t>
            </a:r>
            <a:r>
              <a:rPr lang="it-IT" sz="1200" dirty="0"/>
              <a:t> and the generative model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02239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7A12E-8CE8-E3FA-0986-2D9A03A1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it-IT" sz="4000" dirty="0" err="1">
                <a:solidFill>
                  <a:srgbClr val="FFFFFF"/>
                </a:solidFill>
              </a:rPr>
              <a:t>Variational</a:t>
            </a:r>
            <a:r>
              <a:rPr lang="it-IT" sz="4000" dirty="0">
                <a:solidFill>
                  <a:srgbClr val="FFFFFF"/>
                </a:solidFill>
              </a:rPr>
              <a:t> Free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F8E9-B16B-DEE2-F652-53486046F2F4}"/>
              </a:ext>
            </a:extLst>
          </p:cNvPr>
          <p:cNvSpPr>
            <a:spLocks/>
          </p:cNvSpPr>
          <p:nvPr/>
        </p:nvSpPr>
        <p:spPr>
          <a:xfrm>
            <a:off x="1619851" y="2626027"/>
            <a:ext cx="8915949" cy="368940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68096">
              <a:spcAft>
                <a:spcPts val="600"/>
              </a:spcAft>
            </a:pP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it-IT" sz="134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AcI</a:t>
            </a: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34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</a:t>
            </a: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compute VFE </a:t>
            </a:r>
            <a:r>
              <a:rPr lang="it-IT" sz="134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wrt</a:t>
            </a: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34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</a:t>
            </a: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34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policy</a:t>
            </a: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it-IT" sz="134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Beacuase</a:t>
            </a: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34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observations</a:t>
            </a: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34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</a:t>
            </a: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34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evidence</a:t>
            </a: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policies, </a:t>
            </a:r>
            <a:r>
              <a:rPr lang="it-IT" sz="134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</a:t>
            </a: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34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approx</a:t>
            </a: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34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posterior</a:t>
            </a: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 generative model are </a:t>
            </a:r>
            <a:r>
              <a:rPr lang="it-IT" sz="134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conditioned</a:t>
            </a: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policies.</a:t>
            </a:r>
          </a:p>
          <a:p>
            <a:pPr defTabSz="768096">
              <a:spcAft>
                <a:spcPts val="600"/>
              </a:spcAft>
            </a:pPr>
            <a:endParaRPr lang="it-IT" sz="1344" dirty="0"/>
          </a:p>
          <a:p>
            <a:pPr defTabSz="768096">
              <a:spcAft>
                <a:spcPts val="600"/>
              </a:spcAft>
            </a:pPr>
            <a:endParaRPr lang="it-IT" sz="1344" dirty="0"/>
          </a:p>
          <a:p>
            <a:pPr defTabSz="768096">
              <a:spcAft>
                <a:spcPts val="600"/>
              </a:spcAft>
            </a:pPr>
            <a:endParaRPr lang="it-IT" sz="1344" dirty="0"/>
          </a:p>
          <a:p>
            <a:pPr defTabSz="768096">
              <a:spcAft>
                <a:spcPts val="600"/>
              </a:spcAft>
            </a:pPr>
            <a:endParaRPr lang="it-IT" sz="1344" dirty="0"/>
          </a:p>
          <a:p>
            <a:pPr defTabSz="768096">
              <a:spcAft>
                <a:spcPts val="600"/>
              </a:spcAft>
            </a:pPr>
            <a:endParaRPr lang="it-IT" sz="1344" dirty="0"/>
          </a:p>
          <a:p>
            <a:pPr defTabSz="768096">
              <a:spcAft>
                <a:spcPts val="600"/>
              </a:spcAft>
            </a:pPr>
            <a:endParaRPr lang="it-IT" sz="1344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B67108-17F2-8251-F83E-FF365FF8DA92}"/>
                  </a:ext>
                </a:extLst>
              </p:cNvPr>
              <p:cNvSpPr txBox="1"/>
              <p:nvPr/>
            </p:nvSpPr>
            <p:spPr>
              <a:xfrm>
                <a:off x="1336431" y="3426488"/>
                <a:ext cx="2534852" cy="693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768096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𝜋</m:t>
                          </m:r>
                        </m:sub>
                      </m:sSub>
                      <m:r>
                        <a:rPr lang="it-IT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cs"/>
                        </a:rPr>
                        <m:t>= </m:t>
                      </m:r>
                      <m:sSub>
                        <m:sSubPr>
                          <m:ctrlP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</m:e>
                        <m:sub>
                          <m: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𝑞</m:t>
                          </m:r>
                          <m: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𝑠</m:t>
                          </m:r>
                          <m: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𝜋</m:t>
                          </m:r>
                          <m: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𝑞</m:t>
                                  </m:r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𝑠</m:t>
                                  </m:r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|</m:t>
                                  </m:r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𝜋</m:t>
                                  </m:r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𝑝</m:t>
                                  </m:r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𝑠</m:t>
                                  </m:r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𝑜</m:t>
                                  </m:r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|</m:t>
                                  </m:r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𝜋</m:t>
                                  </m:r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B67108-17F2-8251-F83E-FF365FF8D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431" y="3426488"/>
                <a:ext cx="2534852" cy="693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DA9C68F9-29D2-F1DC-BBAC-A782747E86D0}"/>
              </a:ext>
            </a:extLst>
          </p:cNvPr>
          <p:cNvSpPr/>
          <p:nvPr/>
        </p:nvSpPr>
        <p:spPr>
          <a:xfrm>
            <a:off x="1250370" y="3572510"/>
            <a:ext cx="377464" cy="36644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47CD56-B079-9FDF-5577-51EC1128774D}"/>
                  </a:ext>
                </a:extLst>
              </p:cNvPr>
              <p:cNvSpPr txBox="1"/>
              <p:nvPr/>
            </p:nvSpPr>
            <p:spPr>
              <a:xfrm>
                <a:off x="1467059" y="4320791"/>
                <a:ext cx="3742628" cy="580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func>
                                <m:func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b="0" dirty="0"/>
              </a:p>
              <a:p>
                <a:r>
                  <a:rPr lang="it-IT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47CD56-B079-9FDF-5577-51EC11287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059" y="4320791"/>
                <a:ext cx="3742628" cy="5806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AC968-52C2-46D8-BEFD-12A802823940}"/>
                  </a:ext>
                </a:extLst>
              </p:cNvPr>
              <p:cNvSpPr txBox="1"/>
              <p:nvPr/>
            </p:nvSpPr>
            <p:spPr>
              <a:xfrm>
                <a:off x="1579265" y="4995706"/>
                <a:ext cx="5479770" cy="580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func>
                                <m:func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b="0" dirty="0"/>
              </a:p>
              <a:p>
                <a:r>
                  <a:rPr lang="it-IT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AC968-52C2-46D8-BEFD-12A802823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265" y="4995706"/>
                <a:ext cx="5479770" cy="580672"/>
              </a:xfrm>
              <a:prstGeom prst="rect">
                <a:avLst/>
              </a:prstGeom>
              <a:blipFill>
                <a:blip r:embed="rId4"/>
                <a:stretch>
                  <a:fillRect t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F0D8C8-6CC2-FBC4-E905-24A20D6FE38C}"/>
              </a:ext>
            </a:extLst>
          </p:cNvPr>
          <p:cNvCxnSpPr>
            <a:cxnSpLocks/>
          </p:cNvCxnSpPr>
          <p:nvPr/>
        </p:nvCxnSpPr>
        <p:spPr>
          <a:xfrm>
            <a:off x="8068826" y="3456633"/>
            <a:ext cx="0" cy="2833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FE7E8CE-4FF2-AA7A-84CA-DB246A2B03C2}"/>
              </a:ext>
            </a:extLst>
          </p:cNvPr>
          <p:cNvSpPr txBox="1"/>
          <p:nvPr/>
        </p:nvSpPr>
        <p:spPr>
          <a:xfrm>
            <a:off x="8390374" y="4029390"/>
            <a:ext cx="2280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Expected</a:t>
            </a:r>
            <a:r>
              <a:rPr lang="it-IT" sz="1200" dirty="0"/>
              <a:t> </a:t>
            </a:r>
            <a:r>
              <a:rPr lang="it-IT" sz="1200" dirty="0" err="1"/>
              <a:t>difference</a:t>
            </a:r>
            <a:r>
              <a:rPr lang="it-IT" sz="1200" dirty="0"/>
              <a:t>  </a:t>
            </a:r>
            <a:r>
              <a:rPr lang="it-IT" sz="1200" dirty="0" err="1"/>
              <a:t>between</a:t>
            </a:r>
            <a:r>
              <a:rPr lang="it-IT" sz="1200" dirty="0"/>
              <a:t> the </a:t>
            </a:r>
            <a:r>
              <a:rPr lang="it-IT" sz="1200" dirty="0" err="1"/>
              <a:t>approximate</a:t>
            </a:r>
            <a:r>
              <a:rPr lang="it-IT" sz="1200" dirty="0"/>
              <a:t> </a:t>
            </a:r>
            <a:r>
              <a:rPr lang="it-IT" sz="1200" dirty="0" err="1"/>
              <a:t>posterior</a:t>
            </a:r>
            <a:r>
              <a:rPr lang="it-IT" sz="1200" dirty="0"/>
              <a:t> and the generative model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A147D4-58EE-5286-9189-9F4A20E180C2}"/>
              </a:ext>
            </a:extLst>
          </p:cNvPr>
          <p:cNvSpPr txBox="1"/>
          <p:nvPr/>
        </p:nvSpPr>
        <p:spPr>
          <a:xfrm>
            <a:off x="8380326" y="4903596"/>
            <a:ext cx="1637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Product rule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7559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7A12E-8CE8-E3FA-0986-2D9A03A1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it-IT" sz="4000" dirty="0" err="1">
                <a:solidFill>
                  <a:srgbClr val="FFFFFF"/>
                </a:solidFill>
              </a:rPr>
              <a:t>Variational</a:t>
            </a:r>
            <a:r>
              <a:rPr lang="it-IT" sz="4000" dirty="0">
                <a:solidFill>
                  <a:srgbClr val="FFFFFF"/>
                </a:solidFill>
              </a:rPr>
              <a:t> Free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F8E9-B16B-DEE2-F652-53486046F2F4}"/>
              </a:ext>
            </a:extLst>
          </p:cNvPr>
          <p:cNvSpPr>
            <a:spLocks/>
          </p:cNvSpPr>
          <p:nvPr/>
        </p:nvSpPr>
        <p:spPr>
          <a:xfrm>
            <a:off x="1619851" y="2626027"/>
            <a:ext cx="8915949" cy="368940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68096">
              <a:spcAft>
                <a:spcPts val="600"/>
              </a:spcAft>
            </a:pP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it-IT" sz="134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AcI</a:t>
            </a: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34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</a:t>
            </a: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compute VFE </a:t>
            </a:r>
            <a:r>
              <a:rPr lang="it-IT" sz="134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wrt</a:t>
            </a: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34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</a:t>
            </a: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34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policy</a:t>
            </a: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it-IT" sz="134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Beacuase</a:t>
            </a: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34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observations</a:t>
            </a: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34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</a:t>
            </a: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34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evidence</a:t>
            </a: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policies, </a:t>
            </a:r>
            <a:r>
              <a:rPr lang="it-IT" sz="134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</a:t>
            </a: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34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approx</a:t>
            </a: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34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posterior</a:t>
            </a: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 generative model are </a:t>
            </a:r>
            <a:r>
              <a:rPr lang="it-IT" sz="134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conditioned</a:t>
            </a:r>
            <a:r>
              <a:rPr lang="it-IT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policies.</a:t>
            </a:r>
          </a:p>
          <a:p>
            <a:pPr defTabSz="768096">
              <a:spcAft>
                <a:spcPts val="600"/>
              </a:spcAft>
            </a:pPr>
            <a:endParaRPr lang="it-IT" sz="1344" dirty="0"/>
          </a:p>
          <a:p>
            <a:pPr defTabSz="768096">
              <a:spcAft>
                <a:spcPts val="600"/>
              </a:spcAft>
            </a:pPr>
            <a:endParaRPr lang="it-IT" sz="1344" dirty="0"/>
          </a:p>
          <a:p>
            <a:pPr defTabSz="768096">
              <a:spcAft>
                <a:spcPts val="600"/>
              </a:spcAft>
            </a:pPr>
            <a:endParaRPr lang="it-IT" sz="1344" dirty="0"/>
          </a:p>
          <a:p>
            <a:pPr defTabSz="768096">
              <a:spcAft>
                <a:spcPts val="600"/>
              </a:spcAft>
            </a:pPr>
            <a:endParaRPr lang="it-IT" sz="1344" dirty="0"/>
          </a:p>
          <a:p>
            <a:pPr defTabSz="768096">
              <a:spcAft>
                <a:spcPts val="600"/>
              </a:spcAft>
            </a:pPr>
            <a:endParaRPr lang="it-IT" sz="1344" dirty="0"/>
          </a:p>
          <a:p>
            <a:pPr defTabSz="768096">
              <a:spcAft>
                <a:spcPts val="600"/>
              </a:spcAft>
            </a:pPr>
            <a:endParaRPr lang="it-IT" sz="1344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B67108-17F2-8251-F83E-FF365FF8DA92}"/>
                  </a:ext>
                </a:extLst>
              </p:cNvPr>
              <p:cNvSpPr txBox="1"/>
              <p:nvPr/>
            </p:nvSpPr>
            <p:spPr>
              <a:xfrm>
                <a:off x="1336431" y="3426488"/>
                <a:ext cx="2534852" cy="693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768096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𝜋</m:t>
                          </m:r>
                        </m:sub>
                      </m:sSub>
                      <m:r>
                        <a:rPr lang="it-IT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cs"/>
                        </a:rPr>
                        <m:t>= </m:t>
                      </m:r>
                      <m:sSub>
                        <m:sSubPr>
                          <m:ctrlP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</m:e>
                        <m:sub>
                          <m: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𝑞</m:t>
                          </m:r>
                          <m: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𝑠</m:t>
                          </m:r>
                          <m: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𝜋</m:t>
                          </m:r>
                          <m: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𝑞</m:t>
                                  </m:r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𝑠</m:t>
                                  </m:r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|</m:t>
                                  </m:r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𝜋</m:t>
                                  </m:r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𝑝</m:t>
                                  </m:r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𝑠</m:t>
                                  </m:r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𝑜</m:t>
                                  </m:r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|</m:t>
                                  </m:r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𝜋</m:t>
                                  </m:r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B67108-17F2-8251-F83E-FF365FF8D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431" y="3426488"/>
                <a:ext cx="2534852" cy="693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DA9C68F9-29D2-F1DC-BBAC-A782747E86D0}"/>
              </a:ext>
            </a:extLst>
          </p:cNvPr>
          <p:cNvSpPr/>
          <p:nvPr/>
        </p:nvSpPr>
        <p:spPr>
          <a:xfrm>
            <a:off x="1250370" y="3572510"/>
            <a:ext cx="377464" cy="36644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47CD56-B079-9FDF-5577-51EC1128774D}"/>
                  </a:ext>
                </a:extLst>
              </p:cNvPr>
              <p:cNvSpPr txBox="1"/>
              <p:nvPr/>
            </p:nvSpPr>
            <p:spPr>
              <a:xfrm>
                <a:off x="1467059" y="4320791"/>
                <a:ext cx="3742628" cy="580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func>
                                <m:func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b="0" dirty="0"/>
              </a:p>
              <a:p>
                <a:r>
                  <a:rPr lang="it-IT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47CD56-B079-9FDF-5577-51EC11287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059" y="4320791"/>
                <a:ext cx="3742628" cy="5806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AC968-52C2-46D8-BEFD-12A802823940}"/>
                  </a:ext>
                </a:extLst>
              </p:cNvPr>
              <p:cNvSpPr txBox="1"/>
              <p:nvPr/>
            </p:nvSpPr>
            <p:spPr>
              <a:xfrm>
                <a:off x="1579265" y="4995706"/>
                <a:ext cx="5479770" cy="580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func>
                                <m:func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b="0" dirty="0"/>
              </a:p>
              <a:p>
                <a:r>
                  <a:rPr lang="it-IT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AC968-52C2-46D8-BEFD-12A802823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265" y="4995706"/>
                <a:ext cx="5479770" cy="580672"/>
              </a:xfrm>
              <a:prstGeom prst="rect">
                <a:avLst/>
              </a:prstGeom>
              <a:blipFill>
                <a:blip r:embed="rId5"/>
                <a:stretch>
                  <a:fillRect t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1B2B2C-3688-CABC-133D-0CFA6A338225}"/>
                  </a:ext>
                </a:extLst>
              </p:cNvPr>
              <p:cNvSpPr txBox="1"/>
              <p:nvPr/>
            </p:nvSpPr>
            <p:spPr>
              <a:xfrm>
                <a:off x="1580939" y="5620379"/>
                <a:ext cx="4564263" cy="580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b="0" dirty="0"/>
              </a:p>
              <a:p>
                <a:r>
                  <a:rPr lang="it-IT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1B2B2C-3688-CABC-133D-0CFA6A338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939" y="5620379"/>
                <a:ext cx="4564263" cy="5806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35A0F84-403F-0C7E-1F04-8D1BB7A88A94}"/>
              </a:ext>
            </a:extLst>
          </p:cNvPr>
          <p:cNvSpPr txBox="1"/>
          <p:nvPr/>
        </p:nvSpPr>
        <p:spPr>
          <a:xfrm>
            <a:off x="2331218" y="6159639"/>
            <a:ext cx="134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complexity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2D5C89-C69E-B06E-0E3C-BCDE4FB82EB7}"/>
              </a:ext>
            </a:extLst>
          </p:cNvPr>
          <p:cNvSpPr txBox="1"/>
          <p:nvPr/>
        </p:nvSpPr>
        <p:spPr>
          <a:xfrm>
            <a:off x="4833258" y="6169689"/>
            <a:ext cx="151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accuracy</a:t>
            </a:r>
            <a:endParaRPr lang="it-IT" dirty="0">
              <a:solidFill>
                <a:schemeClr val="accent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F0D8C8-6CC2-FBC4-E905-24A20D6FE38C}"/>
              </a:ext>
            </a:extLst>
          </p:cNvPr>
          <p:cNvCxnSpPr>
            <a:cxnSpLocks/>
          </p:cNvCxnSpPr>
          <p:nvPr/>
        </p:nvCxnSpPr>
        <p:spPr>
          <a:xfrm>
            <a:off x="8068826" y="3456633"/>
            <a:ext cx="0" cy="2833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FE7E8CE-4FF2-AA7A-84CA-DB246A2B03C2}"/>
              </a:ext>
            </a:extLst>
          </p:cNvPr>
          <p:cNvSpPr txBox="1"/>
          <p:nvPr/>
        </p:nvSpPr>
        <p:spPr>
          <a:xfrm>
            <a:off x="8390374" y="4029390"/>
            <a:ext cx="2280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Expected</a:t>
            </a:r>
            <a:r>
              <a:rPr lang="it-IT" sz="1200" dirty="0"/>
              <a:t> </a:t>
            </a:r>
            <a:r>
              <a:rPr lang="it-IT" sz="1200" dirty="0" err="1"/>
              <a:t>difference</a:t>
            </a:r>
            <a:r>
              <a:rPr lang="it-IT" sz="1200" dirty="0"/>
              <a:t>  </a:t>
            </a:r>
            <a:r>
              <a:rPr lang="it-IT" sz="1200" dirty="0" err="1"/>
              <a:t>between</a:t>
            </a:r>
            <a:r>
              <a:rPr lang="it-IT" sz="1200" dirty="0"/>
              <a:t> the </a:t>
            </a:r>
            <a:r>
              <a:rPr lang="it-IT" sz="1200" dirty="0" err="1"/>
              <a:t>approximate</a:t>
            </a:r>
            <a:r>
              <a:rPr lang="it-IT" sz="1200" dirty="0"/>
              <a:t> </a:t>
            </a:r>
            <a:r>
              <a:rPr lang="it-IT" sz="1200" dirty="0" err="1"/>
              <a:t>posterior</a:t>
            </a:r>
            <a:r>
              <a:rPr lang="it-IT" sz="1200" dirty="0"/>
              <a:t> and the generative model</a:t>
            </a:r>
            <a:endParaRPr lang="en-US" sz="1200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09DC5C9E-DE53-2218-5494-5F10D10DA061}"/>
              </a:ext>
            </a:extLst>
          </p:cNvPr>
          <p:cNvSpPr/>
          <p:nvPr/>
        </p:nvSpPr>
        <p:spPr>
          <a:xfrm rot="16200000">
            <a:off x="2846199" y="5122149"/>
            <a:ext cx="75361" cy="186899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D2ABA0C6-1B01-9FC5-A913-B81BAA95D683}"/>
              </a:ext>
            </a:extLst>
          </p:cNvPr>
          <p:cNvSpPr/>
          <p:nvPr/>
        </p:nvSpPr>
        <p:spPr>
          <a:xfrm rot="16200000">
            <a:off x="5068560" y="5103727"/>
            <a:ext cx="75361" cy="186899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A7F7A9-46A9-7D9B-0E86-74D841398C3F}"/>
              </a:ext>
            </a:extLst>
          </p:cNvPr>
          <p:cNvSpPr txBox="1"/>
          <p:nvPr/>
        </p:nvSpPr>
        <p:spPr>
          <a:xfrm>
            <a:off x="8380326" y="4903596"/>
            <a:ext cx="1637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Product rule</a:t>
            </a: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2F0A16-C741-9699-2413-E97B971E78E0}"/>
              </a:ext>
            </a:extLst>
          </p:cNvPr>
          <p:cNvSpPr txBox="1"/>
          <p:nvPr/>
        </p:nvSpPr>
        <p:spPr>
          <a:xfrm>
            <a:off x="8390374" y="5596932"/>
            <a:ext cx="2240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Complexity vs </a:t>
            </a:r>
            <a:r>
              <a:rPr lang="it-IT" sz="1400" dirty="0" err="1"/>
              <a:t>accuracy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4733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0D815-0181-2212-0CBD-2BC9F8E6E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18944" y="368962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it-IT" sz="4000" dirty="0">
                <a:solidFill>
                  <a:srgbClr val="FFFFFF"/>
                </a:solidFill>
              </a:rPr>
              <a:t>				Active </a:t>
            </a:r>
            <a:r>
              <a:rPr lang="it-IT" sz="4000" dirty="0" err="1">
                <a:solidFill>
                  <a:srgbClr val="FFFFFF"/>
                </a:solidFill>
              </a:rPr>
              <a:t>Inference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8CCB2-C678-8C40-D033-178089A033D3}"/>
              </a:ext>
            </a:extLst>
          </p:cNvPr>
          <p:cNvSpPr>
            <a:spLocks/>
          </p:cNvSpPr>
          <p:nvPr/>
        </p:nvSpPr>
        <p:spPr>
          <a:xfrm>
            <a:off x="1041729" y="2112579"/>
            <a:ext cx="10132483" cy="419280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77824">
              <a:spcAft>
                <a:spcPts val="600"/>
              </a:spcAft>
            </a:pPr>
            <a:endParaRPr lang="it-IT" sz="192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spcAft>
                <a:spcPts val="600"/>
              </a:spcAft>
            </a:pPr>
            <a:endParaRPr lang="it-IT" sz="192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spcAft>
                <a:spcPts val="600"/>
              </a:spcAft>
            </a:pPr>
            <a:endParaRPr lang="it-IT" sz="192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spcAft>
                <a:spcPts val="600"/>
              </a:spcAft>
            </a:pPr>
            <a:endParaRPr lang="it-IT" sz="192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AC33F4-6F5A-8985-5C41-CC4E813D9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489" y="1605284"/>
            <a:ext cx="7084372" cy="308729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7E60C0-4781-B255-0BC9-F569A5372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231" y="2998868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/>
              <a:t>“Both </a:t>
            </a:r>
            <a:r>
              <a:rPr lang="en-US" sz="2000" b="1" i="1" dirty="0"/>
              <a:t>perception</a:t>
            </a:r>
            <a:r>
              <a:rPr lang="en-US" sz="2000" i="1" dirty="0"/>
              <a:t> and </a:t>
            </a:r>
            <a:r>
              <a:rPr lang="en-US" sz="2000" b="1" i="1" dirty="0"/>
              <a:t>action</a:t>
            </a:r>
            <a:r>
              <a:rPr lang="en-US" sz="2000" i="1" dirty="0"/>
              <a:t> serve the very same objective. As a first approximation, this common objective of perception and action can be formulated as a </a:t>
            </a:r>
            <a:r>
              <a:rPr lang="en-US" sz="2000" b="1" i="1" dirty="0"/>
              <a:t>minimization of the discrepancy between the model and the world. </a:t>
            </a:r>
            <a:r>
              <a:rPr lang="en-US" sz="2000" i="1" dirty="0"/>
              <a:t>Sometimes this is operationalized in terms of prediction error.”</a:t>
            </a:r>
            <a:endParaRPr lang="it-IT" sz="2000" i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BE873-B8A1-6895-05C1-FAE64F132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6975" y="6492875"/>
            <a:ext cx="7829550" cy="365125"/>
          </a:xfrm>
        </p:spPr>
        <p:txBody>
          <a:bodyPr/>
          <a:lstStyle/>
          <a:p>
            <a:r>
              <a:rPr lang="it-IT" dirty="0"/>
              <a:t>Parr, T., Pezzulo, G., Friston, K. J. (2022). </a:t>
            </a:r>
            <a:r>
              <a:rPr lang="en-US" i="1" dirty="0"/>
              <a:t>Active Inference: The Free Energy Principle in Mind, Brain, and Behavior, p.25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826260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9C01B-9DA6-6C1D-2AAF-22CC4236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A0F32-0F32-B5F7-E0B7-7D59D92C4734}"/>
              </a:ext>
            </a:extLst>
          </p:cNvPr>
          <p:cNvSpPr>
            <a:spLocks/>
          </p:cNvSpPr>
          <p:nvPr/>
        </p:nvSpPr>
        <p:spPr>
          <a:xfrm>
            <a:off x="1041729" y="2112579"/>
            <a:ext cx="10132483" cy="4192805"/>
          </a:xfrm>
          <a:prstGeom prst="rect">
            <a:avLst/>
          </a:prstGeom>
        </p:spPr>
        <p:txBody>
          <a:bodyPr/>
          <a:lstStyle/>
          <a:p>
            <a:pPr defTabSz="877824">
              <a:spcAft>
                <a:spcPts val="600"/>
              </a:spcAft>
            </a:pPr>
            <a:endParaRPr lang="it-IT" sz="1536" b="1" dirty="0"/>
          </a:p>
          <a:p>
            <a:pPr defTabSz="877824">
              <a:spcAft>
                <a:spcPts val="600"/>
              </a:spcAft>
            </a:pPr>
            <a:endParaRPr lang="it-IT" sz="1536" b="1" dirty="0"/>
          </a:p>
          <a:p>
            <a:pPr defTabSz="877824">
              <a:spcAft>
                <a:spcPts val="600"/>
              </a:spcAft>
            </a:pPr>
            <a:endParaRPr lang="it-IT" sz="1536" b="1" dirty="0"/>
          </a:p>
          <a:p>
            <a:pPr defTabSz="877824">
              <a:spcAft>
                <a:spcPts val="600"/>
              </a:spcAft>
            </a:pPr>
            <a:endParaRPr lang="it-IT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044A4-D840-2972-D5CB-DA2B682E5126}"/>
              </a:ext>
            </a:extLst>
          </p:cNvPr>
          <p:cNvSpPr txBox="1"/>
          <p:nvPr/>
        </p:nvSpPr>
        <p:spPr>
          <a:xfrm>
            <a:off x="374302" y="1601934"/>
            <a:ext cx="118176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1800" dirty="0" err="1"/>
              <a:t>AcI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not</a:t>
            </a:r>
            <a:r>
              <a:rPr lang="it-IT" sz="1800" dirty="0"/>
              <a:t> </a:t>
            </a:r>
            <a:r>
              <a:rPr lang="it-IT" sz="1800" dirty="0" err="1"/>
              <a:t>solely</a:t>
            </a:r>
            <a:r>
              <a:rPr lang="it-IT" sz="1800" dirty="0"/>
              <a:t> </a:t>
            </a:r>
            <a:r>
              <a:rPr lang="it-IT" sz="1800" dirty="0" err="1"/>
              <a:t>concerned</a:t>
            </a:r>
            <a:r>
              <a:rPr lang="it-IT" sz="1800" dirty="0"/>
              <a:t> with </a:t>
            </a:r>
            <a:r>
              <a:rPr lang="it-IT" sz="1800" dirty="0" err="1"/>
              <a:t>minimizing</a:t>
            </a:r>
            <a:r>
              <a:rPr lang="it-IT" sz="1800" dirty="0"/>
              <a:t> </a:t>
            </a:r>
            <a:r>
              <a:rPr lang="it-IT" sz="1800" dirty="0" err="1"/>
              <a:t>prediction</a:t>
            </a:r>
            <a:r>
              <a:rPr lang="it-IT" sz="1800" dirty="0"/>
              <a:t> </a:t>
            </a:r>
            <a:r>
              <a:rPr lang="it-IT" sz="1800" dirty="0" err="1"/>
              <a:t>error</a:t>
            </a:r>
            <a:r>
              <a:rPr lang="it-IT" sz="1800" dirty="0"/>
              <a:t> in </a:t>
            </a:r>
            <a:r>
              <a:rPr lang="it-IT" sz="1800" dirty="0" err="1"/>
              <a:t>perception</a:t>
            </a:r>
            <a:r>
              <a:rPr lang="it-IT" sz="1800" dirty="0"/>
              <a:t>, </a:t>
            </a:r>
            <a:r>
              <a:rPr lang="it-IT" sz="1800" dirty="0" err="1"/>
              <a:t>but</a:t>
            </a:r>
            <a:r>
              <a:rPr lang="it-IT" sz="1800" dirty="0"/>
              <a:t> </a:t>
            </a:r>
            <a:r>
              <a:rPr lang="it-IT" sz="1800" dirty="0" err="1"/>
              <a:t>it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a </a:t>
            </a:r>
            <a:r>
              <a:rPr lang="it-IT" sz="1800" b="1" dirty="0"/>
              <a:t>model of action </a:t>
            </a:r>
            <a:r>
              <a:rPr lang="it-IT" sz="1800" b="1" dirty="0" err="1"/>
              <a:t>selection</a:t>
            </a:r>
            <a:r>
              <a:rPr lang="it-IT" sz="1800" dirty="0"/>
              <a:t>. To </a:t>
            </a:r>
            <a:r>
              <a:rPr lang="it-IT" sz="1800" dirty="0" err="1"/>
              <a:t>infer</a:t>
            </a:r>
            <a:r>
              <a:rPr lang="it-IT" sz="1800" dirty="0"/>
              <a:t> </a:t>
            </a:r>
            <a:r>
              <a:rPr lang="it-IT" sz="1800" dirty="0" err="1"/>
              <a:t>optimal</a:t>
            </a:r>
            <a:r>
              <a:rPr lang="it-IT" sz="1800" dirty="0"/>
              <a:t> actions </a:t>
            </a:r>
            <a:r>
              <a:rPr lang="it-IT" sz="1800" dirty="0" err="1"/>
              <a:t>as</a:t>
            </a:r>
            <a:r>
              <a:rPr lang="it-IT" sz="1800" dirty="0"/>
              <a:t> a model, must </a:t>
            </a:r>
            <a:r>
              <a:rPr lang="it-IT" sz="1800" dirty="0" err="1"/>
              <a:t>predict</a:t>
            </a:r>
            <a:r>
              <a:rPr lang="it-IT" sz="1800" dirty="0"/>
              <a:t> </a:t>
            </a:r>
            <a:r>
              <a:rPr lang="it-IT" sz="1800" dirty="0" err="1"/>
              <a:t>sequences</a:t>
            </a:r>
            <a:r>
              <a:rPr lang="it-IT" sz="1800" dirty="0"/>
              <a:t> of future </a:t>
            </a:r>
            <a:r>
              <a:rPr lang="it-IT" sz="1800" dirty="0" err="1"/>
              <a:t>states</a:t>
            </a:r>
            <a:r>
              <a:rPr lang="it-IT" sz="1800" dirty="0"/>
              <a:t> and </a:t>
            </a:r>
            <a:r>
              <a:rPr lang="it-IT" sz="1800" dirty="0" err="1"/>
              <a:t>observations</a:t>
            </a:r>
            <a:r>
              <a:rPr lang="it-IT" sz="1800" dirty="0"/>
              <a:t>, and </a:t>
            </a:r>
            <a:r>
              <a:rPr lang="it-IT" sz="1800" dirty="0" err="1"/>
              <a:t>then</a:t>
            </a:r>
            <a:r>
              <a:rPr lang="it-IT" sz="1800" dirty="0"/>
              <a:t> </a:t>
            </a:r>
            <a:r>
              <a:rPr lang="it-IT" sz="1800" dirty="0" err="1"/>
              <a:t>calculate</a:t>
            </a:r>
            <a:r>
              <a:rPr lang="it-IT" sz="1800" dirty="0"/>
              <a:t> the </a:t>
            </a:r>
            <a:r>
              <a:rPr lang="it-IT" sz="1800" dirty="0" err="1"/>
              <a:t>expected</a:t>
            </a:r>
            <a:r>
              <a:rPr lang="it-IT" sz="1800" dirty="0"/>
              <a:t> free energy </a:t>
            </a:r>
            <a:r>
              <a:rPr lang="it-IT" sz="1800" dirty="0" err="1"/>
              <a:t>associated</a:t>
            </a:r>
            <a:r>
              <a:rPr lang="it-IT" sz="1800" dirty="0"/>
              <a:t> with </a:t>
            </a:r>
            <a:r>
              <a:rPr lang="it-IT" sz="1800" dirty="0" err="1"/>
              <a:t>those</a:t>
            </a:r>
            <a:r>
              <a:rPr lang="it-IT" sz="1800" dirty="0"/>
              <a:t> </a:t>
            </a:r>
            <a:r>
              <a:rPr lang="it-IT" sz="1800" dirty="0" err="1"/>
              <a:t>different</a:t>
            </a:r>
            <a:r>
              <a:rPr lang="it-IT" sz="1800" dirty="0"/>
              <a:t> </a:t>
            </a:r>
            <a:r>
              <a:rPr lang="it-IT" sz="1800" dirty="0" err="1"/>
              <a:t>sequences</a:t>
            </a:r>
            <a:r>
              <a:rPr lang="it-IT" sz="1800" dirty="0"/>
              <a:t> of future </a:t>
            </a:r>
            <a:r>
              <a:rPr lang="it-IT" sz="1800" dirty="0" err="1"/>
              <a:t>states</a:t>
            </a:r>
            <a:r>
              <a:rPr lang="it-IT" sz="1800" dirty="0"/>
              <a:t> and </a:t>
            </a:r>
            <a:r>
              <a:rPr lang="it-IT" sz="1800" dirty="0" err="1"/>
              <a:t>observations</a:t>
            </a:r>
            <a:r>
              <a:rPr lang="it-IT" sz="1800" dirty="0"/>
              <a:t>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ACF949-5D05-8AC6-3080-C613E12BC9C7}"/>
              </a:ext>
            </a:extLst>
          </p:cNvPr>
          <p:cNvGrpSpPr/>
          <p:nvPr/>
        </p:nvGrpSpPr>
        <p:grpSpPr>
          <a:xfrm>
            <a:off x="1979523" y="3064749"/>
            <a:ext cx="6751619" cy="3179438"/>
            <a:chOff x="1768508" y="2914024"/>
            <a:chExt cx="6751619" cy="31794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94F0694-9AF4-7329-68ED-0C872CB2D828}"/>
                    </a:ext>
                  </a:extLst>
                </p:cNvPr>
                <p:cNvSpPr txBox="1"/>
                <p:nvPr/>
              </p:nvSpPr>
              <p:spPr>
                <a:xfrm>
                  <a:off x="1768508" y="5536643"/>
                  <a:ext cx="3607360" cy="5568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it-IT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it-IT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it-IT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it-IT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it-IT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/>
                              <m:e>
                                <m:r>
                                  <a:rPr lang="it-IT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it-IT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nary>
                            <m:r>
                              <a:rPr lang="it-IT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)+ 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/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94F0694-9AF4-7329-68ED-0C872CB2D8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8508" y="5536643"/>
                  <a:ext cx="3607360" cy="556819"/>
                </a:xfrm>
                <a:prstGeom prst="rect">
                  <a:avLst/>
                </a:prstGeom>
                <a:blipFill>
                  <a:blip r:embed="rId3"/>
                  <a:stretch>
                    <a:fillRect t="-134783" r="-7601" b="-18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C2D1D4-EA61-ED88-55A3-189D44C75E19}"/>
                </a:ext>
              </a:extLst>
            </p:cNvPr>
            <p:cNvSpPr txBox="1"/>
            <p:nvPr/>
          </p:nvSpPr>
          <p:spPr>
            <a:xfrm>
              <a:off x="4883499" y="3231774"/>
              <a:ext cx="1800000" cy="72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t-IT" dirty="0"/>
                <a:t>Free energy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CF63F9-3CCA-583B-31C6-81A0A0CEA78D}"/>
                </a:ext>
              </a:extLst>
            </p:cNvPr>
            <p:cNvSpPr txBox="1"/>
            <p:nvPr/>
          </p:nvSpPr>
          <p:spPr>
            <a:xfrm>
              <a:off x="3084845" y="4862818"/>
              <a:ext cx="1404000" cy="57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t-IT" sz="2400" dirty="0"/>
                <a:t>Action</a:t>
              </a:r>
              <a:endParaRPr lang="it-IT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E4DFD8-9015-E9F6-2077-65FA572115AD}"/>
                </a:ext>
              </a:extLst>
            </p:cNvPr>
            <p:cNvSpPr txBox="1"/>
            <p:nvPr/>
          </p:nvSpPr>
          <p:spPr>
            <a:xfrm>
              <a:off x="7015094" y="4876108"/>
              <a:ext cx="1404000" cy="5760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it-IT" dirty="0"/>
            </a:p>
            <a:p>
              <a:pPr algn="ctr"/>
              <a:r>
                <a:rPr lang="it-IT" sz="1600" dirty="0">
                  <a:solidFill>
                    <a:schemeClr val="bg2">
                      <a:lumMod val="75000"/>
                    </a:schemeClr>
                  </a:solidFill>
                </a:rPr>
                <a:t>Perception</a:t>
              </a:r>
            </a:p>
            <a:p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AA194A2-21EF-CCD6-B377-CFBC96866D48}"/>
                    </a:ext>
                  </a:extLst>
                </p:cNvPr>
                <p:cNvSpPr txBox="1"/>
                <p:nvPr/>
              </p:nvSpPr>
              <p:spPr>
                <a:xfrm>
                  <a:off x="4360983" y="2914024"/>
                  <a:ext cx="277383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unc>
                          <m:func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sz="14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𝐾𝐿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it-I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it-I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it-I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5EBD889-272A-5621-41FB-1C16846BA7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0983" y="2914024"/>
                  <a:ext cx="2773836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099" b="-3428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3743287-9045-3CC4-7495-38FA9E0E745C}"/>
                    </a:ext>
                  </a:extLst>
                </p:cNvPr>
                <p:cNvSpPr txBox="1"/>
                <p:nvPr/>
              </p:nvSpPr>
              <p:spPr>
                <a:xfrm>
                  <a:off x="6802734" y="5647174"/>
                  <a:ext cx="1717393" cy="347659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it-IT" sz="16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6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it-IT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it-IT" sz="16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it-IT" sz="16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𝑎𝑟𝑔</m:t>
                            </m:r>
                            <m:r>
                              <a:rPr lang="it-IT" sz="16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limLow>
                              <m:limLowPr>
                                <m:ctrlPr>
                                  <a:rPr lang="it-IT" sz="16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it-IT" sz="16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it-IT" sz="16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lim>
                            </m:limLow>
                          </m:fName>
                          <m:e>
                            <m:r>
                              <a:rPr lang="it-IT" sz="16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func>
                      </m:oMath>
                    </m:oMathPara>
                  </a14:m>
                  <a:endParaRPr lang="it-IT" sz="1600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74446F1-D26D-1CA8-B306-512F94CC59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2734" y="5647174"/>
                  <a:ext cx="1717393" cy="347659"/>
                </a:xfrm>
                <a:prstGeom prst="rect">
                  <a:avLst/>
                </a:prstGeom>
                <a:blipFill>
                  <a:blip r:embed="rId5"/>
                  <a:stretch>
                    <a:fillRect l="-3169" r="-1056" b="-16949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84D0E85-EC7A-13B4-5D28-1A0736E2238C}"/>
                    </a:ext>
                  </a:extLst>
                </p:cNvPr>
                <p:cNvSpPr txBox="1"/>
                <p:nvPr/>
              </p:nvSpPr>
              <p:spPr>
                <a:xfrm>
                  <a:off x="3687745" y="3808327"/>
                  <a:ext cx="2503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770C017-B22F-6678-E574-F493EC561C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7745" y="3808327"/>
                  <a:ext cx="25038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4634" r="-7317" b="-1555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9E4AE4A-AAC6-0A7E-9D87-50DAF6FBEFE7}"/>
                    </a:ext>
                  </a:extLst>
                </p:cNvPr>
                <p:cNvSpPr txBox="1"/>
                <p:nvPr/>
              </p:nvSpPr>
              <p:spPr>
                <a:xfrm>
                  <a:off x="7536264" y="3928904"/>
                  <a:ext cx="612950" cy="215444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it-IT" sz="1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14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it-IT" sz="14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it-IT" sz="1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90479A6-AF96-B3C1-0827-1D1DE9A2D1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6264" y="3928904"/>
                  <a:ext cx="612950" cy="215444"/>
                </a:xfrm>
                <a:prstGeom prst="rect">
                  <a:avLst/>
                </a:prstGeom>
                <a:blipFill>
                  <a:blip r:embed="rId7"/>
                  <a:stretch>
                    <a:fillRect b="-2702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D3C63360-A539-7672-B006-2CFA804A1090}"/>
                </a:ext>
              </a:extLst>
            </p:cNvPr>
            <p:cNvCxnSpPr>
              <a:cxnSpLocks/>
              <a:stCxn id="13" idx="0"/>
              <a:endCxn id="11" idx="1"/>
            </p:cNvCxnSpPr>
            <p:nvPr/>
          </p:nvCxnSpPr>
          <p:spPr>
            <a:xfrm rot="5400000" flipH="1" flipV="1">
              <a:off x="3699650" y="3678969"/>
              <a:ext cx="1271044" cy="1096654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DB34F613-EA75-65D3-5549-40A32BBC896E}"/>
                </a:ext>
              </a:extLst>
            </p:cNvPr>
            <p:cNvCxnSpPr>
              <a:cxnSpLocks/>
              <a:stCxn id="15" idx="0"/>
              <a:endCxn id="11" idx="3"/>
            </p:cNvCxnSpPr>
            <p:nvPr/>
          </p:nvCxnSpPr>
          <p:spPr>
            <a:xfrm rot="16200000" flipV="1">
              <a:off x="6558130" y="3717143"/>
              <a:ext cx="1284334" cy="1033595"/>
            </a:xfrm>
            <a:prstGeom prst="curvedConnector2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2386ADFD-1078-BFDC-8B3E-C271107C14B9}"/>
                </a:ext>
              </a:extLst>
            </p:cNvPr>
            <p:cNvCxnSpPr>
              <a:cxnSpLocks/>
              <a:stCxn id="11" idx="2"/>
              <a:endCxn id="15" idx="1"/>
            </p:cNvCxnSpPr>
            <p:nvPr/>
          </p:nvCxnSpPr>
          <p:spPr>
            <a:xfrm rot="16200000" flipH="1">
              <a:off x="5793129" y="3942143"/>
              <a:ext cx="1212334" cy="1231595"/>
            </a:xfrm>
            <a:prstGeom prst="curvedConnector2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55AC0F2F-434E-5886-F293-3081ED7458A3}"/>
                </a:ext>
              </a:extLst>
            </p:cNvPr>
            <p:cNvCxnSpPr>
              <a:cxnSpLocks/>
              <a:stCxn id="11" idx="2"/>
              <a:endCxn id="13" idx="3"/>
            </p:cNvCxnSpPr>
            <p:nvPr/>
          </p:nvCxnSpPr>
          <p:spPr>
            <a:xfrm rot="5400000">
              <a:off x="4536650" y="3903969"/>
              <a:ext cx="1199044" cy="1294654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470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9C01B-9DA6-6C1D-2AAF-22CC4236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A0F32-0F32-B5F7-E0B7-7D59D92C4734}"/>
              </a:ext>
            </a:extLst>
          </p:cNvPr>
          <p:cNvSpPr>
            <a:spLocks/>
          </p:cNvSpPr>
          <p:nvPr/>
        </p:nvSpPr>
        <p:spPr>
          <a:xfrm>
            <a:off x="1041729" y="2112579"/>
            <a:ext cx="10132483" cy="4192805"/>
          </a:xfrm>
          <a:prstGeom prst="rect">
            <a:avLst/>
          </a:prstGeom>
        </p:spPr>
        <p:txBody>
          <a:bodyPr/>
          <a:lstStyle/>
          <a:p>
            <a:pPr defTabSz="877824">
              <a:spcAft>
                <a:spcPts val="600"/>
              </a:spcAft>
            </a:pPr>
            <a:r>
              <a:rPr lang="it-IT" sz="153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Active </a:t>
            </a:r>
            <a:r>
              <a:rPr lang="it-IT" sz="153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Inference</a:t>
            </a:r>
            <a:r>
              <a:rPr lang="it-IT" sz="153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policy </a:t>
            </a:r>
            <a:r>
              <a:rPr lang="it-IT" sz="153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it-IT" sz="153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it-IT" sz="1536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</a:t>
            </a:r>
            <a:r>
              <a:rPr lang="it-IT" sz="1536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actions:</a:t>
            </a:r>
          </a:p>
          <a:p>
            <a:pPr defTabSz="877824">
              <a:spcAft>
                <a:spcPts val="600"/>
              </a:spcAft>
            </a:pPr>
            <a:endParaRPr lang="it-IT" sz="1536" b="1" dirty="0"/>
          </a:p>
          <a:p>
            <a:pPr defTabSz="877824">
              <a:spcAft>
                <a:spcPts val="600"/>
              </a:spcAft>
            </a:pPr>
            <a:endParaRPr lang="it-IT" sz="1536" b="1" dirty="0"/>
          </a:p>
          <a:p>
            <a:pPr defTabSz="877824">
              <a:spcAft>
                <a:spcPts val="600"/>
              </a:spcAft>
            </a:pPr>
            <a:endParaRPr lang="it-IT" sz="1536" b="1" dirty="0"/>
          </a:p>
          <a:p>
            <a:pPr defTabSz="877824">
              <a:spcAft>
                <a:spcPts val="600"/>
              </a:spcAft>
            </a:pPr>
            <a:endParaRPr lang="it-IT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57233A-CE5B-963D-436A-DD414F1F1505}"/>
                  </a:ext>
                </a:extLst>
              </p:cNvPr>
              <p:cNvSpPr txBox="1"/>
              <p:nvPr/>
            </p:nvSpPr>
            <p:spPr>
              <a:xfrm>
                <a:off x="2259981" y="2908283"/>
                <a:ext cx="7140416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877824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𝜋</m:t>
                      </m:r>
                      <m:r>
                        <a:rPr lang="it-IT" sz="200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20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it-IT" sz="20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it-IT" sz="20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  <m:r>
                            <a:rPr lang="it-IT" sz="20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,…,</m:t>
                          </m:r>
                          <m:sSub>
                            <m:sSubPr>
                              <m:ctrlPr>
                                <a:rPr lang="it-IT" sz="20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it-IT" sz="20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it-IT" sz="20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  <m:r>
                                <a:rPr lang="it-IT" sz="20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it-IT" sz="20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     </m:t>
                      </m:r>
                      <m:r>
                        <a:rPr lang="it-IT" sz="20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𝑤h𝑒𝑟𝑒</m:t>
                      </m:r>
                      <m:r>
                        <a:rPr lang="it-IT" sz="20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     </m:t>
                      </m:r>
                      <m:sSub>
                        <m:sSubPr>
                          <m:ctrlPr>
                            <a:rPr lang="it-IT" sz="20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it-IT" sz="20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𝑈</m:t>
                          </m:r>
                        </m:e>
                        <m:sub>
                          <m:r>
                            <a:rPr lang="it-IT" sz="20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𝜏</m:t>
                          </m:r>
                        </m:sub>
                      </m:sSub>
                      <m:r>
                        <a:rPr lang="it-IT" sz="20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20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lang="it-IT" sz="20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1,…,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it-IT" sz="20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it-IT" sz="20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𝑈</m:t>
                              </m:r>
                            </m:e>
                          </m:d>
                        </m:e>
                      </m:d>
                      <m:r>
                        <a:rPr lang="it-IT" sz="20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  </m:t>
                      </m:r>
                      <m:r>
                        <a:rPr lang="it-IT" sz="20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∀</m:t>
                      </m:r>
                      <m:r>
                        <a:rPr lang="it-IT" sz="20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𝜏</m:t>
                      </m:r>
                      <m:r>
                        <a:rPr lang="it-IT" sz="20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20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lang="it-IT" sz="20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lang="it-IT" sz="20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,…,</m:t>
                          </m:r>
                          <m:r>
                            <a:rPr lang="it-IT" sz="20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  <m:r>
                            <a:rPr lang="it-IT" sz="20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57233A-CE5B-963D-436A-DD414F1F1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981" y="2908283"/>
                <a:ext cx="7140416" cy="3847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604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9C01B-9DA6-6C1D-2AAF-22CC4236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A0F32-0F32-B5F7-E0B7-7D59D92C4734}"/>
              </a:ext>
            </a:extLst>
          </p:cNvPr>
          <p:cNvSpPr>
            <a:spLocks/>
          </p:cNvSpPr>
          <p:nvPr/>
        </p:nvSpPr>
        <p:spPr>
          <a:xfrm>
            <a:off x="1041729" y="2112579"/>
            <a:ext cx="10132483" cy="4192805"/>
          </a:xfrm>
          <a:prstGeom prst="rect">
            <a:avLst/>
          </a:prstGeom>
        </p:spPr>
        <p:txBody>
          <a:bodyPr/>
          <a:lstStyle/>
          <a:p>
            <a:pPr defTabSz="877824">
              <a:spcAft>
                <a:spcPts val="600"/>
              </a:spcAft>
            </a:pPr>
            <a:r>
              <a:rPr lang="it-IT" sz="153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Active </a:t>
            </a:r>
            <a:r>
              <a:rPr lang="it-IT" sz="153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Inference</a:t>
            </a:r>
            <a:r>
              <a:rPr lang="it-IT" sz="153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policy </a:t>
            </a:r>
            <a:r>
              <a:rPr lang="it-IT" sz="153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it-IT" sz="153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it-IT" sz="1536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</a:t>
            </a:r>
            <a:r>
              <a:rPr lang="it-IT" sz="1536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actions:</a:t>
            </a:r>
          </a:p>
          <a:p>
            <a:pPr defTabSz="877824">
              <a:spcAft>
                <a:spcPts val="600"/>
              </a:spcAft>
            </a:pPr>
            <a:endParaRPr lang="it-IT" sz="1536" b="1" dirty="0"/>
          </a:p>
          <a:p>
            <a:pPr defTabSz="877824">
              <a:spcAft>
                <a:spcPts val="600"/>
              </a:spcAft>
            </a:pPr>
            <a:endParaRPr lang="it-IT" sz="1536" b="1" dirty="0"/>
          </a:p>
          <a:p>
            <a:pPr defTabSz="877824">
              <a:spcAft>
                <a:spcPts val="600"/>
              </a:spcAft>
            </a:pPr>
            <a:endParaRPr lang="it-IT" sz="1536" b="1" dirty="0"/>
          </a:p>
          <a:p>
            <a:pPr defTabSz="877824">
              <a:spcAft>
                <a:spcPts val="600"/>
              </a:spcAft>
            </a:pPr>
            <a:endParaRPr lang="it-IT" sz="1536" b="1" dirty="0"/>
          </a:p>
          <a:p>
            <a:pPr defTabSz="877824">
              <a:spcAft>
                <a:spcPts val="600"/>
              </a:spcAft>
            </a:pPr>
            <a:r>
              <a:rPr lang="it-IT" sz="1600" dirty="0"/>
              <a:t>To </a:t>
            </a:r>
            <a:r>
              <a:rPr lang="it-IT" sz="1600" dirty="0" err="1"/>
              <a:t>define</a:t>
            </a:r>
            <a:r>
              <a:rPr lang="it-IT" sz="1600" dirty="0"/>
              <a:t> the </a:t>
            </a:r>
            <a:r>
              <a:rPr lang="it-IT" sz="1600" b="1" dirty="0" err="1"/>
              <a:t>goodness</a:t>
            </a:r>
            <a:r>
              <a:rPr lang="it-IT" sz="1600" b="1" dirty="0"/>
              <a:t> of a policy </a:t>
            </a:r>
            <a:r>
              <a:rPr lang="it-IT" sz="1600" dirty="0" err="1"/>
              <a:t>we</a:t>
            </a:r>
            <a:r>
              <a:rPr lang="it-IT" sz="1600" dirty="0"/>
              <a:t> must express the </a:t>
            </a:r>
            <a:r>
              <a:rPr lang="it-IT" sz="1600" dirty="0" err="1"/>
              <a:t>preferences</a:t>
            </a:r>
            <a:r>
              <a:rPr lang="it-IT" sz="1600" dirty="0"/>
              <a:t> of the agent </a:t>
            </a:r>
            <a:r>
              <a:rPr lang="it-IT" sz="1600" dirty="0" err="1"/>
              <a:t>wrt</a:t>
            </a:r>
            <a:r>
              <a:rPr lang="it-IT" sz="1600" dirty="0"/>
              <a:t> the </a:t>
            </a:r>
            <a:r>
              <a:rPr lang="it-IT" sz="1600" dirty="0" err="1"/>
              <a:t>observations</a:t>
            </a:r>
            <a:r>
              <a:rPr lang="it-IT" sz="1600" dirty="0"/>
              <a:t>, </a:t>
            </a:r>
            <a:r>
              <a:rPr lang="it-IT" sz="1600" dirty="0" err="1"/>
              <a:t>thus</a:t>
            </a:r>
            <a:r>
              <a:rPr lang="it-IT" sz="1600" dirty="0"/>
              <a:t>, </a:t>
            </a:r>
            <a:r>
              <a:rPr lang="it-IT" sz="1600" dirty="0" err="1"/>
              <a:t>those</a:t>
            </a:r>
            <a:r>
              <a:rPr lang="it-IT" sz="1600" dirty="0"/>
              <a:t> </a:t>
            </a:r>
            <a:r>
              <a:rPr lang="it-IT" sz="1600" dirty="0" err="1"/>
              <a:t>observations</a:t>
            </a:r>
            <a:r>
              <a:rPr lang="it-IT" sz="1600" dirty="0"/>
              <a:t> </a:t>
            </a:r>
            <a:r>
              <a:rPr lang="it-IT" sz="1600" dirty="0" err="1"/>
              <a:t>that</a:t>
            </a:r>
            <a:r>
              <a:rPr lang="it-IT" sz="1600" dirty="0"/>
              <a:t> the agent </a:t>
            </a:r>
            <a:r>
              <a:rPr lang="it-IT" sz="1600" dirty="0" err="1"/>
              <a:t>wants</a:t>
            </a:r>
            <a:r>
              <a:rPr lang="it-IT" sz="1600" dirty="0"/>
              <a:t> to </a:t>
            </a:r>
            <a:r>
              <a:rPr lang="it-IT" sz="1600" dirty="0" err="1"/>
              <a:t>reach</a:t>
            </a:r>
            <a:r>
              <a:rPr lang="it-IT" sz="1600" dirty="0"/>
              <a:t> in time:</a:t>
            </a:r>
          </a:p>
          <a:p>
            <a:pPr defTabSz="877824">
              <a:spcAft>
                <a:spcPts val="600"/>
              </a:spcAft>
            </a:pPr>
            <a:endParaRPr lang="it-IT" sz="1600" dirty="0"/>
          </a:p>
          <a:p>
            <a:pPr defTabSz="877824">
              <a:spcAft>
                <a:spcPts val="600"/>
              </a:spcAft>
            </a:pPr>
            <a:endParaRPr lang="it-IT" sz="1600" dirty="0"/>
          </a:p>
          <a:p>
            <a:pPr defTabSz="877824">
              <a:spcAft>
                <a:spcPts val="600"/>
              </a:spcAft>
            </a:pPr>
            <a:endParaRPr lang="it-IT" sz="1600" dirty="0"/>
          </a:p>
          <a:p>
            <a:pPr defTabSz="877824">
              <a:spcAft>
                <a:spcPts val="600"/>
              </a:spcAft>
            </a:pPr>
            <a:endParaRPr lang="it-IT" sz="1600" dirty="0"/>
          </a:p>
          <a:p>
            <a:pPr defTabSz="877824">
              <a:spcAft>
                <a:spcPts val="600"/>
              </a:spcAft>
            </a:pPr>
            <a:endParaRPr lang="it-IT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C12147-8113-1863-8040-320511801F35}"/>
                  </a:ext>
                </a:extLst>
              </p:cNvPr>
              <p:cNvSpPr txBox="1"/>
              <p:nvPr/>
            </p:nvSpPr>
            <p:spPr>
              <a:xfrm>
                <a:off x="2259981" y="2908283"/>
                <a:ext cx="7140416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877824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𝜋</m:t>
                      </m:r>
                      <m:r>
                        <a:rPr lang="it-IT" sz="200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20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it-IT" sz="20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it-IT" sz="20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  <m:r>
                            <a:rPr lang="it-IT" sz="20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,…,</m:t>
                          </m:r>
                          <m:sSub>
                            <m:sSubPr>
                              <m:ctrlPr>
                                <a:rPr lang="it-IT" sz="20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it-IT" sz="20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it-IT" sz="20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  <m:r>
                                <a:rPr lang="it-IT" sz="20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it-IT" sz="20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     </m:t>
                      </m:r>
                      <m:r>
                        <a:rPr lang="it-IT" sz="20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𝑤h𝑒𝑟𝑒</m:t>
                      </m:r>
                      <m:r>
                        <a:rPr lang="it-IT" sz="20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     </m:t>
                      </m:r>
                      <m:sSub>
                        <m:sSubPr>
                          <m:ctrlPr>
                            <a:rPr lang="it-IT" sz="20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it-IT" sz="20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𝑈</m:t>
                          </m:r>
                        </m:e>
                        <m:sub>
                          <m:r>
                            <a:rPr lang="it-IT" sz="20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𝜏</m:t>
                          </m:r>
                        </m:sub>
                      </m:sSub>
                      <m:r>
                        <a:rPr lang="it-IT" sz="20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20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lang="it-IT" sz="20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1,…,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it-IT" sz="20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it-IT" sz="20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𝑈</m:t>
                              </m:r>
                            </m:e>
                          </m:d>
                        </m:e>
                      </m:d>
                      <m:r>
                        <a:rPr lang="it-IT" sz="20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  </m:t>
                      </m:r>
                      <m:r>
                        <a:rPr lang="it-IT" sz="20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∀</m:t>
                      </m:r>
                      <m:r>
                        <a:rPr lang="it-IT" sz="20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𝜏</m:t>
                      </m:r>
                      <m:r>
                        <a:rPr lang="it-IT" sz="20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20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lang="it-IT" sz="20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lang="it-IT" sz="20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,…,</m:t>
                          </m:r>
                          <m:r>
                            <a:rPr lang="it-IT" sz="20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  <m:r>
                            <a:rPr lang="it-IT" sz="20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C12147-8113-1863-8040-320511801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981" y="2908283"/>
                <a:ext cx="7140416" cy="3847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DC593B-8519-A978-74E0-3E76E050B2C9}"/>
                  </a:ext>
                </a:extLst>
              </p:cNvPr>
              <p:cNvSpPr txBox="1"/>
              <p:nvPr/>
            </p:nvSpPr>
            <p:spPr>
              <a:xfrm>
                <a:off x="4963886" y="4662436"/>
                <a:ext cx="8166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DC593B-8519-A978-74E0-3E76E050B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886" y="4662436"/>
                <a:ext cx="816698" cy="307777"/>
              </a:xfrm>
              <a:prstGeom prst="rect">
                <a:avLst/>
              </a:prstGeom>
              <a:blipFill>
                <a:blip r:embed="rId4"/>
                <a:stretch>
                  <a:fillRect l="-6716" t="-2000" r="-11194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252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4A082-5544-2A57-E51A-BB138A5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Expected Free Energy - EFE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637F60-6A1A-FBBF-C696-839065268CDD}"/>
              </a:ext>
            </a:extLst>
          </p:cNvPr>
          <p:cNvSpPr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3C4AFA-864F-429A-F5C4-6B3EE8A07541}"/>
                  </a:ext>
                </a:extLst>
              </p:cNvPr>
              <p:cNvSpPr txBox="1"/>
              <p:nvPr/>
            </p:nvSpPr>
            <p:spPr>
              <a:xfrm>
                <a:off x="1728317" y="2049864"/>
                <a:ext cx="3861378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3C4AFA-864F-429A-F5C4-6B3EE8A07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317" y="2049864"/>
                <a:ext cx="3861378" cy="303673"/>
              </a:xfrm>
              <a:prstGeom prst="rect">
                <a:avLst/>
              </a:prstGeom>
              <a:blipFill>
                <a:blip r:embed="rId2"/>
                <a:stretch>
                  <a:fillRect l="-1106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19C9BD1-93AE-C7B9-6F05-4269BE2C5831}"/>
              </a:ext>
            </a:extLst>
          </p:cNvPr>
          <p:cNvSpPr txBox="1"/>
          <p:nvPr/>
        </p:nvSpPr>
        <p:spPr>
          <a:xfrm>
            <a:off x="1728317" y="204986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9359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4A082-5544-2A57-E51A-BB138A5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Expected Free Energy - EFE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637F60-6A1A-FBBF-C696-839065268CDD}"/>
              </a:ext>
            </a:extLst>
          </p:cNvPr>
          <p:cNvSpPr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3C4AFA-864F-429A-F5C4-6B3EE8A07541}"/>
                  </a:ext>
                </a:extLst>
              </p:cNvPr>
              <p:cNvSpPr txBox="1"/>
              <p:nvPr/>
            </p:nvSpPr>
            <p:spPr>
              <a:xfrm>
                <a:off x="1728317" y="2049864"/>
                <a:ext cx="3861378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3C4AFA-864F-429A-F5C4-6B3EE8A07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317" y="2049864"/>
                <a:ext cx="3861378" cy="303673"/>
              </a:xfrm>
              <a:prstGeom prst="rect">
                <a:avLst/>
              </a:prstGeom>
              <a:blipFill>
                <a:blip r:embed="rId2"/>
                <a:stretch>
                  <a:fillRect l="-1106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19C9BD1-93AE-C7B9-6F05-4269BE2C5831}"/>
              </a:ext>
            </a:extLst>
          </p:cNvPr>
          <p:cNvSpPr txBox="1"/>
          <p:nvPr/>
        </p:nvSpPr>
        <p:spPr>
          <a:xfrm>
            <a:off x="1728317" y="204986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C9CC86-392C-153F-155D-2B672B188723}"/>
                  </a:ext>
                </a:extLst>
              </p:cNvPr>
              <p:cNvSpPr txBox="1"/>
              <p:nvPr/>
            </p:nvSpPr>
            <p:spPr>
              <a:xfrm>
                <a:off x="1569218" y="2744875"/>
                <a:ext cx="5548891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C9CC86-392C-153F-155D-2B672B188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218" y="2744875"/>
                <a:ext cx="5548891" cy="303673"/>
              </a:xfrm>
              <a:prstGeom prst="rect">
                <a:avLst/>
              </a:prstGeom>
              <a:blipFill>
                <a:blip r:embed="rId3"/>
                <a:stretch>
                  <a:fillRect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89DD75-CBC4-5B52-0E25-2361F89EA2C3}"/>
              </a:ext>
            </a:extLst>
          </p:cNvPr>
          <p:cNvCxnSpPr/>
          <p:nvPr/>
        </p:nvCxnSpPr>
        <p:spPr>
          <a:xfrm>
            <a:off x="8209503" y="1788607"/>
            <a:ext cx="0" cy="35571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CD10D4A-CB14-3F66-194A-80398CC46435}"/>
              </a:ext>
            </a:extLst>
          </p:cNvPr>
          <p:cNvSpPr txBox="1"/>
          <p:nvPr/>
        </p:nvSpPr>
        <p:spPr>
          <a:xfrm>
            <a:off x="8460712" y="2672861"/>
            <a:ext cx="26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Observation</a:t>
            </a:r>
            <a:r>
              <a:rPr lang="it-IT" dirty="0"/>
              <a:t> are </a:t>
            </a:r>
            <a:r>
              <a:rPr lang="it-IT" dirty="0" err="1"/>
              <a:t>now</a:t>
            </a:r>
            <a:r>
              <a:rPr lang="it-IT" dirty="0"/>
              <a:t> RV!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ED5681-03C9-CE7D-AB39-4D9F815B839A}"/>
              </a:ext>
            </a:extLst>
          </p:cNvPr>
          <p:cNvSpPr/>
          <p:nvPr/>
        </p:nvSpPr>
        <p:spPr>
          <a:xfrm>
            <a:off x="5305530" y="2542234"/>
            <a:ext cx="753626" cy="6832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E1A706-3A1A-C062-5410-3B042C9CB879}"/>
              </a:ext>
            </a:extLst>
          </p:cNvPr>
          <p:cNvSpPr txBox="1"/>
          <p:nvPr/>
        </p:nvSpPr>
        <p:spPr>
          <a:xfrm>
            <a:off x="8430566" y="2009670"/>
            <a:ext cx="285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Expand</a:t>
            </a:r>
            <a:r>
              <a:rPr lang="it-IT" dirty="0"/>
              <a:t> via product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058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4A082-5544-2A57-E51A-BB138A5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Expected Free Energy - EFE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637F60-6A1A-FBBF-C696-839065268CDD}"/>
              </a:ext>
            </a:extLst>
          </p:cNvPr>
          <p:cNvSpPr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3C4AFA-864F-429A-F5C4-6B3EE8A07541}"/>
                  </a:ext>
                </a:extLst>
              </p:cNvPr>
              <p:cNvSpPr txBox="1"/>
              <p:nvPr/>
            </p:nvSpPr>
            <p:spPr>
              <a:xfrm>
                <a:off x="1728317" y="2049864"/>
                <a:ext cx="3861378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3C4AFA-864F-429A-F5C4-6B3EE8A07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317" y="2049864"/>
                <a:ext cx="3861378" cy="303673"/>
              </a:xfrm>
              <a:prstGeom prst="rect">
                <a:avLst/>
              </a:prstGeom>
              <a:blipFill>
                <a:blip r:embed="rId3"/>
                <a:stretch>
                  <a:fillRect l="-1106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19C9BD1-93AE-C7B9-6F05-4269BE2C5831}"/>
              </a:ext>
            </a:extLst>
          </p:cNvPr>
          <p:cNvSpPr txBox="1"/>
          <p:nvPr/>
        </p:nvSpPr>
        <p:spPr>
          <a:xfrm>
            <a:off x="1728317" y="204986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C9CC86-392C-153F-155D-2B672B188723}"/>
                  </a:ext>
                </a:extLst>
              </p:cNvPr>
              <p:cNvSpPr txBox="1"/>
              <p:nvPr/>
            </p:nvSpPr>
            <p:spPr>
              <a:xfrm>
                <a:off x="1569218" y="2744875"/>
                <a:ext cx="5548891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C9CC86-392C-153F-155D-2B672B188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218" y="2744875"/>
                <a:ext cx="5548891" cy="303673"/>
              </a:xfrm>
              <a:prstGeom prst="rect">
                <a:avLst/>
              </a:prstGeom>
              <a:blipFill>
                <a:blip r:embed="rId4"/>
                <a:stretch>
                  <a:fillRect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2509A7-5F98-9525-94F9-F1C5C341660D}"/>
                  </a:ext>
                </a:extLst>
              </p:cNvPr>
              <p:cNvSpPr txBox="1"/>
              <p:nvPr/>
            </p:nvSpPr>
            <p:spPr>
              <a:xfrm>
                <a:off x="1550796" y="3480079"/>
                <a:ext cx="5553443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2509A7-5F98-9525-94F9-F1C5C3416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796" y="3480079"/>
                <a:ext cx="5553443" cy="303673"/>
              </a:xfrm>
              <a:prstGeom prst="rect">
                <a:avLst/>
              </a:prstGeom>
              <a:blipFill>
                <a:blip r:embed="rId5"/>
                <a:stretch>
                  <a:fillRect l="-11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89DD75-CBC4-5B52-0E25-2361F89EA2C3}"/>
              </a:ext>
            </a:extLst>
          </p:cNvPr>
          <p:cNvCxnSpPr/>
          <p:nvPr/>
        </p:nvCxnSpPr>
        <p:spPr>
          <a:xfrm>
            <a:off x="8209503" y="1788607"/>
            <a:ext cx="0" cy="35571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CD10D4A-CB14-3F66-194A-80398CC46435}"/>
              </a:ext>
            </a:extLst>
          </p:cNvPr>
          <p:cNvSpPr txBox="1"/>
          <p:nvPr/>
        </p:nvSpPr>
        <p:spPr>
          <a:xfrm>
            <a:off x="8460712" y="2672861"/>
            <a:ext cx="26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Observation</a:t>
            </a:r>
            <a:r>
              <a:rPr lang="it-IT" dirty="0"/>
              <a:t> are </a:t>
            </a:r>
            <a:r>
              <a:rPr lang="it-IT" dirty="0" err="1"/>
              <a:t>now</a:t>
            </a:r>
            <a:r>
              <a:rPr lang="it-IT" dirty="0"/>
              <a:t> RV!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ED5681-03C9-CE7D-AB39-4D9F815B839A}"/>
              </a:ext>
            </a:extLst>
          </p:cNvPr>
          <p:cNvSpPr/>
          <p:nvPr/>
        </p:nvSpPr>
        <p:spPr>
          <a:xfrm>
            <a:off x="5305530" y="2542234"/>
            <a:ext cx="753626" cy="6832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2FDA12-0DDD-ED86-F21F-1DB44AEECD9F}"/>
              </a:ext>
            </a:extLst>
          </p:cNvPr>
          <p:cNvCxnSpPr>
            <a:endCxn id="8" idx="2"/>
          </p:cNvCxnSpPr>
          <p:nvPr/>
        </p:nvCxnSpPr>
        <p:spPr>
          <a:xfrm>
            <a:off x="4079631" y="3044651"/>
            <a:ext cx="264033" cy="38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3D8010-3213-C110-37C4-8BF10DA89E2B}"/>
              </a:ext>
            </a:extLst>
          </p:cNvPr>
          <p:cNvCxnSpPr/>
          <p:nvPr/>
        </p:nvCxnSpPr>
        <p:spPr>
          <a:xfrm flipH="1">
            <a:off x="4059534" y="3808325"/>
            <a:ext cx="2210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6DC454-F422-7C39-2820-6DD38BA32178}"/>
              </a:ext>
            </a:extLst>
          </p:cNvPr>
          <p:cNvCxnSpPr/>
          <p:nvPr/>
        </p:nvCxnSpPr>
        <p:spPr>
          <a:xfrm>
            <a:off x="6722347" y="3778180"/>
            <a:ext cx="2009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F0E951-CD96-8B9A-C6C5-50F574466177}"/>
              </a:ext>
            </a:extLst>
          </p:cNvPr>
          <p:cNvCxnSpPr/>
          <p:nvPr/>
        </p:nvCxnSpPr>
        <p:spPr>
          <a:xfrm>
            <a:off x="6712299" y="3054699"/>
            <a:ext cx="1708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AAD162-0EFE-D578-3DD1-BEA09D1B9C54}"/>
              </a:ext>
            </a:extLst>
          </p:cNvPr>
          <p:cNvCxnSpPr>
            <a:cxnSpLocks/>
          </p:cNvCxnSpPr>
          <p:nvPr/>
        </p:nvCxnSpPr>
        <p:spPr>
          <a:xfrm>
            <a:off x="4210259" y="3034603"/>
            <a:ext cx="0" cy="482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444CE4-DFCC-EB34-CD27-B7629AC9D3BC}"/>
              </a:ext>
            </a:extLst>
          </p:cNvPr>
          <p:cNvCxnSpPr/>
          <p:nvPr/>
        </p:nvCxnSpPr>
        <p:spPr>
          <a:xfrm>
            <a:off x="6802734" y="3054699"/>
            <a:ext cx="0" cy="462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F3C01A5-5FE7-FF26-A0C8-4BBF13438D00}"/>
              </a:ext>
            </a:extLst>
          </p:cNvPr>
          <p:cNvSpPr txBox="1"/>
          <p:nvPr/>
        </p:nvSpPr>
        <p:spPr>
          <a:xfrm>
            <a:off x="8430566" y="2009670"/>
            <a:ext cx="285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Expand</a:t>
            </a:r>
            <a:r>
              <a:rPr lang="it-IT" dirty="0"/>
              <a:t> via product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9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4A082-5544-2A57-E51A-BB138A5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Expected Free Energy - EFE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637F60-6A1A-FBBF-C696-839065268CDD}"/>
              </a:ext>
            </a:extLst>
          </p:cNvPr>
          <p:cNvSpPr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3C4AFA-864F-429A-F5C4-6B3EE8A07541}"/>
                  </a:ext>
                </a:extLst>
              </p:cNvPr>
              <p:cNvSpPr txBox="1"/>
              <p:nvPr/>
            </p:nvSpPr>
            <p:spPr>
              <a:xfrm>
                <a:off x="1728317" y="2049864"/>
                <a:ext cx="3861378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3C4AFA-864F-429A-F5C4-6B3EE8A07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317" y="2049864"/>
                <a:ext cx="3861378" cy="303673"/>
              </a:xfrm>
              <a:prstGeom prst="rect">
                <a:avLst/>
              </a:prstGeom>
              <a:blipFill>
                <a:blip r:embed="rId3"/>
                <a:stretch>
                  <a:fillRect l="-1106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19C9BD1-93AE-C7B9-6F05-4269BE2C5831}"/>
              </a:ext>
            </a:extLst>
          </p:cNvPr>
          <p:cNvSpPr txBox="1"/>
          <p:nvPr/>
        </p:nvSpPr>
        <p:spPr>
          <a:xfrm>
            <a:off x="1728317" y="204986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C9CC86-392C-153F-155D-2B672B188723}"/>
                  </a:ext>
                </a:extLst>
              </p:cNvPr>
              <p:cNvSpPr txBox="1"/>
              <p:nvPr/>
            </p:nvSpPr>
            <p:spPr>
              <a:xfrm>
                <a:off x="1569218" y="2744875"/>
                <a:ext cx="5548891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C9CC86-392C-153F-155D-2B672B188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218" y="2744875"/>
                <a:ext cx="5548891" cy="303673"/>
              </a:xfrm>
              <a:prstGeom prst="rect">
                <a:avLst/>
              </a:prstGeom>
              <a:blipFill>
                <a:blip r:embed="rId4"/>
                <a:stretch>
                  <a:fillRect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2509A7-5F98-9525-94F9-F1C5C341660D}"/>
                  </a:ext>
                </a:extLst>
              </p:cNvPr>
              <p:cNvSpPr txBox="1"/>
              <p:nvPr/>
            </p:nvSpPr>
            <p:spPr>
              <a:xfrm>
                <a:off x="1550796" y="3480079"/>
                <a:ext cx="5553443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2509A7-5F98-9525-94F9-F1C5C3416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796" y="3480079"/>
                <a:ext cx="5553443" cy="303673"/>
              </a:xfrm>
              <a:prstGeom prst="rect">
                <a:avLst/>
              </a:prstGeom>
              <a:blipFill>
                <a:blip r:embed="rId5"/>
                <a:stretch>
                  <a:fillRect l="-11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551A69-38C0-C4D4-FA99-4404AE858E0C}"/>
                  </a:ext>
                </a:extLst>
              </p:cNvPr>
              <p:cNvSpPr txBox="1"/>
              <p:nvPr/>
            </p:nvSpPr>
            <p:spPr>
              <a:xfrm>
                <a:off x="1381649" y="4295670"/>
                <a:ext cx="5771708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551A69-38C0-C4D4-FA99-4404AE858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649" y="4295670"/>
                <a:ext cx="5771708" cy="303673"/>
              </a:xfrm>
              <a:prstGeom prst="rect">
                <a:avLst/>
              </a:prstGeom>
              <a:blipFill>
                <a:blip r:embed="rId6"/>
                <a:stretch>
                  <a:fillRect t="-204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89DD75-CBC4-5B52-0E25-2361F89EA2C3}"/>
              </a:ext>
            </a:extLst>
          </p:cNvPr>
          <p:cNvCxnSpPr/>
          <p:nvPr/>
        </p:nvCxnSpPr>
        <p:spPr>
          <a:xfrm>
            <a:off x="8209503" y="1788607"/>
            <a:ext cx="0" cy="35571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CD10D4A-CB14-3F66-194A-80398CC46435}"/>
              </a:ext>
            </a:extLst>
          </p:cNvPr>
          <p:cNvSpPr txBox="1"/>
          <p:nvPr/>
        </p:nvSpPr>
        <p:spPr>
          <a:xfrm>
            <a:off x="8460712" y="2672861"/>
            <a:ext cx="26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Observation</a:t>
            </a:r>
            <a:r>
              <a:rPr lang="it-IT" dirty="0"/>
              <a:t> are </a:t>
            </a:r>
            <a:r>
              <a:rPr lang="it-IT" dirty="0" err="1"/>
              <a:t>now</a:t>
            </a:r>
            <a:r>
              <a:rPr lang="it-IT" dirty="0"/>
              <a:t> RV!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ED5681-03C9-CE7D-AB39-4D9F815B839A}"/>
              </a:ext>
            </a:extLst>
          </p:cNvPr>
          <p:cNvSpPr/>
          <p:nvPr/>
        </p:nvSpPr>
        <p:spPr>
          <a:xfrm>
            <a:off x="5305530" y="2542234"/>
            <a:ext cx="753626" cy="6832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2FDA12-0DDD-ED86-F21F-1DB44AEECD9F}"/>
              </a:ext>
            </a:extLst>
          </p:cNvPr>
          <p:cNvCxnSpPr>
            <a:endCxn id="8" idx="2"/>
          </p:cNvCxnSpPr>
          <p:nvPr/>
        </p:nvCxnSpPr>
        <p:spPr>
          <a:xfrm>
            <a:off x="4079631" y="3044651"/>
            <a:ext cx="264033" cy="38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3D8010-3213-C110-37C4-8BF10DA89E2B}"/>
              </a:ext>
            </a:extLst>
          </p:cNvPr>
          <p:cNvCxnSpPr/>
          <p:nvPr/>
        </p:nvCxnSpPr>
        <p:spPr>
          <a:xfrm flipH="1">
            <a:off x="4059534" y="3808325"/>
            <a:ext cx="2210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6DC454-F422-7C39-2820-6DD38BA32178}"/>
              </a:ext>
            </a:extLst>
          </p:cNvPr>
          <p:cNvCxnSpPr/>
          <p:nvPr/>
        </p:nvCxnSpPr>
        <p:spPr>
          <a:xfrm>
            <a:off x="6722347" y="3778180"/>
            <a:ext cx="2009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F0E951-CD96-8B9A-C6C5-50F574466177}"/>
              </a:ext>
            </a:extLst>
          </p:cNvPr>
          <p:cNvCxnSpPr/>
          <p:nvPr/>
        </p:nvCxnSpPr>
        <p:spPr>
          <a:xfrm>
            <a:off x="6712299" y="3054699"/>
            <a:ext cx="1708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AAD162-0EFE-D578-3DD1-BEA09D1B9C54}"/>
              </a:ext>
            </a:extLst>
          </p:cNvPr>
          <p:cNvCxnSpPr>
            <a:cxnSpLocks/>
          </p:cNvCxnSpPr>
          <p:nvPr/>
        </p:nvCxnSpPr>
        <p:spPr>
          <a:xfrm>
            <a:off x="4210259" y="3034603"/>
            <a:ext cx="0" cy="482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444CE4-DFCC-EB34-CD27-B7629AC9D3BC}"/>
              </a:ext>
            </a:extLst>
          </p:cNvPr>
          <p:cNvCxnSpPr/>
          <p:nvPr/>
        </p:nvCxnSpPr>
        <p:spPr>
          <a:xfrm>
            <a:off x="6802734" y="3054699"/>
            <a:ext cx="0" cy="462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C5E83FD-64A8-111B-C1AE-DAE4354C3BEF}"/>
              </a:ext>
            </a:extLst>
          </p:cNvPr>
          <p:cNvSpPr txBox="1"/>
          <p:nvPr/>
        </p:nvSpPr>
        <p:spPr>
          <a:xfrm>
            <a:off x="8480808" y="4200211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Rearranging</a:t>
            </a:r>
            <a:r>
              <a:rPr lang="it-IT" dirty="0"/>
              <a:t> the </a:t>
            </a:r>
            <a:r>
              <a:rPr lang="it-IT" dirty="0" err="1"/>
              <a:t>signs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E2EF9AF-6C30-6CC0-C5CE-7BD0D6C43F3B}"/>
              </a:ext>
            </a:extLst>
          </p:cNvPr>
          <p:cNvSpPr/>
          <p:nvPr/>
        </p:nvSpPr>
        <p:spPr>
          <a:xfrm>
            <a:off x="1678075" y="4340888"/>
            <a:ext cx="211015" cy="20096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F8880-52F5-E066-739E-08BD7C8A3B7F}"/>
              </a:ext>
            </a:extLst>
          </p:cNvPr>
          <p:cNvSpPr txBox="1"/>
          <p:nvPr/>
        </p:nvSpPr>
        <p:spPr>
          <a:xfrm>
            <a:off x="8430566" y="2009670"/>
            <a:ext cx="285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Expand</a:t>
            </a:r>
            <a:r>
              <a:rPr lang="it-IT" dirty="0"/>
              <a:t> via product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826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4A082-5544-2A57-E51A-BB138A5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Expected Free Energy - EFE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637F60-6A1A-FBBF-C696-839065268CDD}"/>
              </a:ext>
            </a:extLst>
          </p:cNvPr>
          <p:cNvSpPr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3C4AFA-864F-429A-F5C4-6B3EE8A07541}"/>
                  </a:ext>
                </a:extLst>
              </p:cNvPr>
              <p:cNvSpPr txBox="1"/>
              <p:nvPr/>
            </p:nvSpPr>
            <p:spPr>
              <a:xfrm>
                <a:off x="1728317" y="2049864"/>
                <a:ext cx="3861378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3C4AFA-864F-429A-F5C4-6B3EE8A07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317" y="2049864"/>
                <a:ext cx="3861378" cy="303673"/>
              </a:xfrm>
              <a:prstGeom prst="rect">
                <a:avLst/>
              </a:prstGeom>
              <a:blipFill>
                <a:blip r:embed="rId3"/>
                <a:stretch>
                  <a:fillRect l="-1106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19C9BD1-93AE-C7B9-6F05-4269BE2C5831}"/>
              </a:ext>
            </a:extLst>
          </p:cNvPr>
          <p:cNvSpPr txBox="1"/>
          <p:nvPr/>
        </p:nvSpPr>
        <p:spPr>
          <a:xfrm>
            <a:off x="1728317" y="204986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C9CC86-392C-153F-155D-2B672B188723}"/>
                  </a:ext>
                </a:extLst>
              </p:cNvPr>
              <p:cNvSpPr txBox="1"/>
              <p:nvPr/>
            </p:nvSpPr>
            <p:spPr>
              <a:xfrm>
                <a:off x="1569218" y="2744875"/>
                <a:ext cx="5548891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C9CC86-392C-153F-155D-2B672B188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218" y="2744875"/>
                <a:ext cx="5548891" cy="303673"/>
              </a:xfrm>
              <a:prstGeom prst="rect">
                <a:avLst/>
              </a:prstGeom>
              <a:blipFill>
                <a:blip r:embed="rId4"/>
                <a:stretch>
                  <a:fillRect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2509A7-5F98-9525-94F9-F1C5C341660D}"/>
                  </a:ext>
                </a:extLst>
              </p:cNvPr>
              <p:cNvSpPr txBox="1"/>
              <p:nvPr/>
            </p:nvSpPr>
            <p:spPr>
              <a:xfrm>
                <a:off x="1550796" y="3480079"/>
                <a:ext cx="5553443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2509A7-5F98-9525-94F9-F1C5C3416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796" y="3480079"/>
                <a:ext cx="5553443" cy="303673"/>
              </a:xfrm>
              <a:prstGeom prst="rect">
                <a:avLst/>
              </a:prstGeom>
              <a:blipFill>
                <a:blip r:embed="rId5"/>
                <a:stretch>
                  <a:fillRect l="-11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551A69-38C0-C4D4-FA99-4404AE858E0C}"/>
                  </a:ext>
                </a:extLst>
              </p:cNvPr>
              <p:cNvSpPr txBox="1"/>
              <p:nvPr/>
            </p:nvSpPr>
            <p:spPr>
              <a:xfrm>
                <a:off x="1381649" y="4295670"/>
                <a:ext cx="5771708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551A69-38C0-C4D4-FA99-4404AE858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649" y="4295670"/>
                <a:ext cx="5771708" cy="303673"/>
              </a:xfrm>
              <a:prstGeom prst="rect">
                <a:avLst/>
              </a:prstGeom>
              <a:blipFill>
                <a:blip r:embed="rId6"/>
                <a:stretch>
                  <a:fillRect t="-204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0F6261-23A9-AB8C-6B8F-442B8A610152}"/>
                  </a:ext>
                </a:extLst>
              </p:cNvPr>
              <p:cNvSpPr txBox="1"/>
              <p:nvPr/>
            </p:nvSpPr>
            <p:spPr>
              <a:xfrm>
                <a:off x="3265714" y="5697414"/>
                <a:ext cx="4697889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0F6261-23A9-AB8C-6B8F-442B8A610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714" y="5697414"/>
                <a:ext cx="4697889" cy="323422"/>
              </a:xfrm>
              <a:prstGeom prst="rect">
                <a:avLst/>
              </a:prstGeom>
              <a:blipFill>
                <a:blip r:embed="rId7"/>
                <a:stretch>
                  <a:fillRect l="-909" b="-24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89DD75-CBC4-5B52-0E25-2361F89EA2C3}"/>
              </a:ext>
            </a:extLst>
          </p:cNvPr>
          <p:cNvCxnSpPr/>
          <p:nvPr/>
        </p:nvCxnSpPr>
        <p:spPr>
          <a:xfrm>
            <a:off x="8209503" y="1788607"/>
            <a:ext cx="0" cy="35571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CD10D4A-CB14-3F66-194A-80398CC46435}"/>
              </a:ext>
            </a:extLst>
          </p:cNvPr>
          <p:cNvSpPr txBox="1"/>
          <p:nvPr/>
        </p:nvSpPr>
        <p:spPr>
          <a:xfrm>
            <a:off x="8460712" y="2672861"/>
            <a:ext cx="26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Observation</a:t>
            </a:r>
            <a:r>
              <a:rPr lang="it-IT" dirty="0"/>
              <a:t> are </a:t>
            </a:r>
            <a:r>
              <a:rPr lang="it-IT" dirty="0" err="1"/>
              <a:t>now</a:t>
            </a:r>
            <a:r>
              <a:rPr lang="it-IT" dirty="0"/>
              <a:t> RV!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ED5681-03C9-CE7D-AB39-4D9F815B839A}"/>
              </a:ext>
            </a:extLst>
          </p:cNvPr>
          <p:cNvSpPr/>
          <p:nvPr/>
        </p:nvSpPr>
        <p:spPr>
          <a:xfrm>
            <a:off x="5305530" y="2542234"/>
            <a:ext cx="753626" cy="6832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2FDA12-0DDD-ED86-F21F-1DB44AEECD9F}"/>
              </a:ext>
            </a:extLst>
          </p:cNvPr>
          <p:cNvCxnSpPr>
            <a:endCxn id="8" idx="2"/>
          </p:cNvCxnSpPr>
          <p:nvPr/>
        </p:nvCxnSpPr>
        <p:spPr>
          <a:xfrm>
            <a:off x="4079631" y="3044651"/>
            <a:ext cx="264033" cy="38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3D8010-3213-C110-37C4-8BF10DA89E2B}"/>
              </a:ext>
            </a:extLst>
          </p:cNvPr>
          <p:cNvCxnSpPr/>
          <p:nvPr/>
        </p:nvCxnSpPr>
        <p:spPr>
          <a:xfrm flipH="1">
            <a:off x="4059534" y="3808325"/>
            <a:ext cx="2210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6DC454-F422-7C39-2820-6DD38BA32178}"/>
              </a:ext>
            </a:extLst>
          </p:cNvPr>
          <p:cNvCxnSpPr/>
          <p:nvPr/>
        </p:nvCxnSpPr>
        <p:spPr>
          <a:xfrm>
            <a:off x="6722347" y="3778180"/>
            <a:ext cx="2009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F0E951-CD96-8B9A-C6C5-50F574466177}"/>
              </a:ext>
            </a:extLst>
          </p:cNvPr>
          <p:cNvCxnSpPr/>
          <p:nvPr/>
        </p:nvCxnSpPr>
        <p:spPr>
          <a:xfrm>
            <a:off x="6712299" y="3054699"/>
            <a:ext cx="1708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AAD162-0EFE-D578-3DD1-BEA09D1B9C54}"/>
              </a:ext>
            </a:extLst>
          </p:cNvPr>
          <p:cNvCxnSpPr>
            <a:cxnSpLocks/>
          </p:cNvCxnSpPr>
          <p:nvPr/>
        </p:nvCxnSpPr>
        <p:spPr>
          <a:xfrm>
            <a:off x="4210259" y="3034603"/>
            <a:ext cx="0" cy="482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444CE4-DFCC-EB34-CD27-B7629AC9D3BC}"/>
              </a:ext>
            </a:extLst>
          </p:cNvPr>
          <p:cNvCxnSpPr/>
          <p:nvPr/>
        </p:nvCxnSpPr>
        <p:spPr>
          <a:xfrm>
            <a:off x="6802734" y="3054699"/>
            <a:ext cx="0" cy="462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C5E83FD-64A8-111B-C1AE-DAE4354C3BEF}"/>
              </a:ext>
            </a:extLst>
          </p:cNvPr>
          <p:cNvSpPr txBox="1"/>
          <p:nvPr/>
        </p:nvSpPr>
        <p:spPr>
          <a:xfrm>
            <a:off x="8480808" y="4200211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Rearranging</a:t>
            </a:r>
            <a:r>
              <a:rPr lang="it-IT" dirty="0"/>
              <a:t> the </a:t>
            </a:r>
            <a:r>
              <a:rPr lang="it-IT" dirty="0" err="1"/>
              <a:t>signs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E2EF9AF-6C30-6CC0-C5CE-7BD0D6C43F3B}"/>
              </a:ext>
            </a:extLst>
          </p:cNvPr>
          <p:cNvSpPr/>
          <p:nvPr/>
        </p:nvSpPr>
        <p:spPr>
          <a:xfrm>
            <a:off x="1678075" y="4340888"/>
            <a:ext cx="211015" cy="20096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83EB6A-19B8-9F15-D37E-EACA87188D87}"/>
              </a:ext>
            </a:extLst>
          </p:cNvPr>
          <p:cNvSpPr txBox="1"/>
          <p:nvPr/>
        </p:nvSpPr>
        <p:spPr>
          <a:xfrm>
            <a:off x="4582049" y="6240027"/>
            <a:ext cx="127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risk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036493-3C56-15C5-EB53-BAEBBA0251DF}"/>
              </a:ext>
            </a:extLst>
          </p:cNvPr>
          <p:cNvSpPr txBox="1"/>
          <p:nvPr/>
        </p:nvSpPr>
        <p:spPr>
          <a:xfrm>
            <a:off x="6430947" y="6247508"/>
            <a:ext cx="172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ambiguity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BB226B4D-63B0-08AF-4AE2-8B5E05A24A9F}"/>
              </a:ext>
            </a:extLst>
          </p:cNvPr>
          <p:cNvSpPr/>
          <p:nvPr/>
        </p:nvSpPr>
        <p:spPr>
          <a:xfrm rot="16200000">
            <a:off x="4767944" y="5220118"/>
            <a:ext cx="180871" cy="1919233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8483BF93-BB5D-21AF-561A-E6DFF445DCCD}"/>
              </a:ext>
            </a:extLst>
          </p:cNvPr>
          <p:cNvSpPr/>
          <p:nvPr/>
        </p:nvSpPr>
        <p:spPr>
          <a:xfrm rot="16200000">
            <a:off x="6990305" y="5282084"/>
            <a:ext cx="98810" cy="1756784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021332-B2E0-4B47-FDC7-9411A30FF14F}"/>
              </a:ext>
            </a:extLst>
          </p:cNvPr>
          <p:cNvSpPr txBox="1"/>
          <p:nvPr/>
        </p:nvSpPr>
        <p:spPr>
          <a:xfrm>
            <a:off x="753626" y="5024176"/>
            <a:ext cx="511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Another</a:t>
            </a:r>
            <a:r>
              <a:rPr lang="it-IT" dirty="0"/>
              <a:t> common way to express the EFE: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41427D-D1E2-EB16-DC24-8154AE007C50}"/>
              </a:ext>
            </a:extLst>
          </p:cNvPr>
          <p:cNvSpPr txBox="1"/>
          <p:nvPr/>
        </p:nvSpPr>
        <p:spPr>
          <a:xfrm>
            <a:off x="8430566" y="2009670"/>
            <a:ext cx="285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Expand</a:t>
            </a:r>
            <a:r>
              <a:rPr lang="it-IT" dirty="0"/>
              <a:t> via product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35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CD4F6-A8D7-B4FB-8A26-6C7D3DEA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248038"/>
            <a:ext cx="7439452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problem: Exponential complexity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8D19EC-884C-476B-A54E-51A84EEA14B2}"/>
                  </a:ext>
                </a:extLst>
              </p:cNvPr>
              <p:cNvSpPr txBox="1"/>
              <p:nvPr/>
            </p:nvSpPr>
            <p:spPr>
              <a:xfrm>
                <a:off x="492370" y="2120201"/>
                <a:ext cx="10661301" cy="1882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Multi-</a:t>
                </a:r>
                <a:r>
                  <a:rPr lang="it-IT" dirty="0" err="1"/>
                  <a:t>indices</a:t>
                </a:r>
                <a:r>
                  <a:rPr lang="it-IT" dirty="0"/>
                  <a:t> </a:t>
                </a:r>
                <a:r>
                  <a:rPr lang="it-IT" dirty="0" err="1"/>
                  <a:t>notation</a:t>
                </a:r>
                <a:r>
                  <a:rPr lang="it-IT" dirty="0"/>
                  <a:t>: </a:t>
                </a: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(12)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 err="1"/>
                  <a:t>indeces</a:t>
                </a:r>
                <a:r>
                  <a:rPr lang="en-US" dirty="0"/>
                  <a:t> will correspond to the </a:t>
                </a:r>
                <a:r>
                  <a:rPr lang="en-US" b="1" dirty="0"/>
                  <a:t>actions</a:t>
                </a:r>
                <a:r>
                  <a:rPr lang="en-US" dirty="0"/>
                  <a:t> the  agent will have to </a:t>
                </a:r>
              </a:p>
              <a:p>
                <a:r>
                  <a:rPr lang="en-US" dirty="0"/>
                  <a:t>perform to reach the hidden state.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8D19EC-884C-476B-A54E-51A84EEA1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0" y="2120201"/>
                <a:ext cx="10661301" cy="1882247"/>
              </a:xfrm>
              <a:prstGeom prst="rect">
                <a:avLst/>
              </a:prstGeom>
              <a:blipFill>
                <a:blip r:embed="rId3"/>
                <a:stretch>
                  <a:fillRect l="-515" t="-1618" b="-4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EE3F1721-0C5F-446E-0078-7880A67ED7C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377" y="2146778"/>
            <a:ext cx="4213054" cy="408319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5801890-7B50-209D-097C-43E1A86972AC}"/>
              </a:ext>
            </a:extLst>
          </p:cNvPr>
          <p:cNvCxnSpPr>
            <a:cxnSpLocks/>
          </p:cNvCxnSpPr>
          <p:nvPr/>
        </p:nvCxnSpPr>
        <p:spPr>
          <a:xfrm flipV="1">
            <a:off x="8812404" y="3255666"/>
            <a:ext cx="683288" cy="77372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4A4507-C002-9E5A-25F9-772F5A19292A}"/>
              </a:ext>
            </a:extLst>
          </p:cNvPr>
          <p:cNvCxnSpPr>
            <a:cxnSpLocks/>
          </p:cNvCxnSpPr>
          <p:nvPr/>
        </p:nvCxnSpPr>
        <p:spPr>
          <a:xfrm flipV="1">
            <a:off x="9849059" y="2652765"/>
            <a:ext cx="591178" cy="32322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137D1BA-8C27-427E-DB31-88953430D6E7}"/>
              </a:ext>
            </a:extLst>
          </p:cNvPr>
          <p:cNvSpPr/>
          <p:nvPr/>
        </p:nvSpPr>
        <p:spPr>
          <a:xfrm>
            <a:off x="10400044" y="2280976"/>
            <a:ext cx="504000" cy="504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02DF47-F049-D418-A1FD-EDAC3BF9D38C}"/>
              </a:ext>
            </a:extLst>
          </p:cNvPr>
          <p:cNvSpPr txBox="1"/>
          <p:nvPr/>
        </p:nvSpPr>
        <p:spPr>
          <a:xfrm>
            <a:off x="8862646" y="3386294"/>
            <a:ext cx="231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latin typeface="Consolas" panose="020B0609020204030204" pitchFamily="49" charset="0"/>
              </a:rPr>
              <a:t>1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D0CD9B-F057-1C8E-81F3-FA4CB3F76133}"/>
              </a:ext>
            </a:extLst>
          </p:cNvPr>
          <p:cNvSpPr txBox="1"/>
          <p:nvPr/>
        </p:nvSpPr>
        <p:spPr>
          <a:xfrm>
            <a:off x="9849060" y="3257340"/>
            <a:ext cx="231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latin typeface="Consolas" panose="020B0609020204030204" pitchFamily="49" charset="0"/>
              </a:rPr>
              <a:t>1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F7F16E-CA29-6359-23B6-CD963A06A9A1}"/>
              </a:ext>
            </a:extLst>
          </p:cNvPr>
          <p:cNvSpPr txBox="1"/>
          <p:nvPr/>
        </p:nvSpPr>
        <p:spPr>
          <a:xfrm>
            <a:off x="8854272" y="4613868"/>
            <a:ext cx="231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latin typeface="Consolas" panose="020B0609020204030204" pitchFamily="49" charset="0"/>
              </a:rPr>
              <a:t>2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1E8D2A-21AC-4BE5-AE27-A95D70930428}"/>
              </a:ext>
            </a:extLst>
          </p:cNvPr>
          <p:cNvSpPr txBox="1"/>
          <p:nvPr/>
        </p:nvSpPr>
        <p:spPr>
          <a:xfrm>
            <a:off x="9909349" y="2604195"/>
            <a:ext cx="149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latin typeface="Consolas" panose="020B0609020204030204" pitchFamily="49" charset="0"/>
              </a:rPr>
              <a:t>2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811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CD4F6-A8D7-B4FB-8A26-6C7D3DEA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248038"/>
            <a:ext cx="7439452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problem: Exponential complexity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8D19EC-884C-476B-A54E-51A84EEA14B2}"/>
                  </a:ext>
                </a:extLst>
              </p:cNvPr>
              <p:cNvSpPr txBox="1"/>
              <p:nvPr/>
            </p:nvSpPr>
            <p:spPr>
              <a:xfrm>
                <a:off x="492370" y="2120201"/>
                <a:ext cx="10661301" cy="1882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Multi-</a:t>
                </a:r>
                <a:r>
                  <a:rPr lang="it-IT" dirty="0" err="1"/>
                  <a:t>indices</a:t>
                </a:r>
                <a:r>
                  <a:rPr lang="it-IT" dirty="0"/>
                  <a:t> </a:t>
                </a:r>
                <a:r>
                  <a:rPr lang="it-IT" dirty="0" err="1"/>
                  <a:t>notation</a:t>
                </a:r>
                <a:r>
                  <a:rPr lang="it-IT" dirty="0"/>
                  <a:t>: </a:t>
                </a: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(12)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 err="1"/>
                  <a:t>indeces</a:t>
                </a:r>
                <a:r>
                  <a:rPr lang="en-US" dirty="0"/>
                  <a:t> will correspond to the </a:t>
                </a:r>
                <a:r>
                  <a:rPr lang="en-US" b="1" dirty="0"/>
                  <a:t>actions</a:t>
                </a:r>
                <a:r>
                  <a:rPr lang="en-US" dirty="0"/>
                  <a:t> the  agent will have to </a:t>
                </a:r>
              </a:p>
              <a:p>
                <a:r>
                  <a:rPr lang="en-US" dirty="0"/>
                  <a:t>perform to reach the hidden state.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8D19EC-884C-476B-A54E-51A84EEA1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0" y="2120201"/>
                <a:ext cx="10661301" cy="1882247"/>
              </a:xfrm>
              <a:prstGeom prst="rect">
                <a:avLst/>
              </a:prstGeom>
              <a:blipFill>
                <a:blip r:embed="rId3"/>
                <a:stretch>
                  <a:fillRect l="-515" t="-1618" b="-4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EE3F1721-0C5F-446E-0078-7880A67ED7C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377" y="2146778"/>
            <a:ext cx="4213054" cy="40831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E5E3DB-6F01-5277-2E83-359697CD78C1}"/>
                  </a:ext>
                </a:extLst>
              </p:cNvPr>
              <p:cNvSpPr txBox="1"/>
              <p:nvPr/>
            </p:nvSpPr>
            <p:spPr>
              <a:xfrm>
                <a:off x="3135085" y="4793063"/>
                <a:ext cx="18136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E5E3DB-6F01-5277-2E83-359697CD7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085" y="4793063"/>
                <a:ext cx="1813638" cy="276999"/>
              </a:xfrm>
              <a:prstGeom prst="rect">
                <a:avLst/>
              </a:prstGeom>
              <a:blipFill>
                <a:blip r:embed="rId5"/>
                <a:stretch>
                  <a:fillRect l="-2685" t="-2174" r="-436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5A9D7-48D1-5038-BB46-EAA1F10B61D3}"/>
                  </a:ext>
                </a:extLst>
              </p:cNvPr>
              <p:cNvSpPr txBox="1"/>
              <p:nvPr/>
            </p:nvSpPr>
            <p:spPr>
              <a:xfrm>
                <a:off x="502417" y="4298014"/>
                <a:ext cx="6752493" cy="2067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The </a:t>
                </a:r>
                <a:r>
                  <a:rPr lang="it-IT" dirty="0" err="1"/>
                  <a:t>prior</a:t>
                </a:r>
                <a:r>
                  <a:rPr lang="it-IT" dirty="0"/>
                  <a:t> over policies:</a:t>
                </a:r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 </a:t>
                </a:r>
                <a:r>
                  <a:rPr lang="it-IT" dirty="0" err="1"/>
                  <a:t>exhibits</a:t>
                </a:r>
                <a:r>
                  <a:rPr lang="it-IT" dirty="0"/>
                  <a:t> an </a:t>
                </a:r>
                <a:r>
                  <a:rPr lang="it-IT" b="1" dirty="0" err="1"/>
                  <a:t>exponential</a:t>
                </a:r>
                <a:r>
                  <a:rPr lang="it-IT" dirty="0"/>
                  <a:t> </a:t>
                </a:r>
                <a:r>
                  <a:rPr lang="it-IT" dirty="0" err="1"/>
                  <a:t>space</a:t>
                </a:r>
                <a:r>
                  <a:rPr lang="it-IT" dirty="0"/>
                  <a:t> and time complexity class </a:t>
                </a:r>
                <a:r>
                  <a:rPr lang="it-IT" dirty="0" err="1"/>
                  <a:t>because</a:t>
                </a:r>
                <a:r>
                  <a:rPr lang="it-IT" dirty="0"/>
                  <a:t> the agent </a:t>
                </a:r>
                <a:r>
                  <a:rPr lang="it-IT" dirty="0" err="1"/>
                  <a:t>needs</a:t>
                </a:r>
                <a:r>
                  <a:rPr lang="it-IT" dirty="0"/>
                  <a:t> to store and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</m:d>
                      </m:e>
                      <m:sup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2000" b="1" dirty="0"/>
                  <a:t> </a:t>
                </a:r>
                <a:r>
                  <a:rPr lang="en-US" dirty="0" err="1"/>
                  <a:t>pararmeters</a:t>
                </a:r>
                <a:r>
                  <a:rPr lang="en-US" dirty="0"/>
                  <a:t>, where </a:t>
                </a:r>
                <a:r>
                  <a:rPr lang="en-US" b="1" dirty="0"/>
                  <a:t>T</a:t>
                </a:r>
                <a:r>
                  <a:rPr lang="en-US" dirty="0"/>
                  <a:t> is the time-horizon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</m:d>
                    <m:r>
                      <a:rPr lang="it-IT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 number of actions.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5A9D7-48D1-5038-BB46-EAA1F10B6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17" y="4298014"/>
                <a:ext cx="6752493" cy="2067617"/>
              </a:xfrm>
              <a:prstGeom prst="rect">
                <a:avLst/>
              </a:prstGeom>
              <a:blipFill>
                <a:blip r:embed="rId6"/>
                <a:stretch>
                  <a:fillRect l="-722" t="-1180" r="-271" b="-4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5FAFC261-29CB-2000-2E71-AA17B06B914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377" y="2146778"/>
            <a:ext cx="4213054" cy="408319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6B505A9-1600-BEA9-4792-27AEE7DA6DD6}"/>
              </a:ext>
            </a:extLst>
          </p:cNvPr>
          <p:cNvCxnSpPr>
            <a:cxnSpLocks/>
          </p:cNvCxnSpPr>
          <p:nvPr/>
        </p:nvCxnSpPr>
        <p:spPr>
          <a:xfrm flipV="1">
            <a:off x="8812404" y="3255666"/>
            <a:ext cx="683288" cy="77372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1424A4-8DE8-0E95-8A1C-A7C5F60425D5}"/>
              </a:ext>
            </a:extLst>
          </p:cNvPr>
          <p:cNvCxnSpPr>
            <a:cxnSpLocks/>
          </p:cNvCxnSpPr>
          <p:nvPr/>
        </p:nvCxnSpPr>
        <p:spPr>
          <a:xfrm flipV="1">
            <a:off x="9849059" y="2652765"/>
            <a:ext cx="591178" cy="32322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6DDCF02-9465-6BF3-B6AF-50BAC22629DB}"/>
              </a:ext>
            </a:extLst>
          </p:cNvPr>
          <p:cNvSpPr/>
          <p:nvPr/>
        </p:nvSpPr>
        <p:spPr>
          <a:xfrm>
            <a:off x="10400044" y="2280976"/>
            <a:ext cx="504000" cy="504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8D04CE-6965-D97A-94EA-14FD4513B6C9}"/>
              </a:ext>
            </a:extLst>
          </p:cNvPr>
          <p:cNvSpPr txBox="1"/>
          <p:nvPr/>
        </p:nvSpPr>
        <p:spPr>
          <a:xfrm>
            <a:off x="8862646" y="3386294"/>
            <a:ext cx="231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latin typeface="Consolas" panose="020B0609020204030204" pitchFamily="49" charset="0"/>
              </a:rPr>
              <a:t>1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252499-1D95-EDD5-FBF7-E999261579CB}"/>
              </a:ext>
            </a:extLst>
          </p:cNvPr>
          <p:cNvSpPr txBox="1"/>
          <p:nvPr/>
        </p:nvSpPr>
        <p:spPr>
          <a:xfrm>
            <a:off x="9849060" y="3257340"/>
            <a:ext cx="231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latin typeface="Consolas" panose="020B0609020204030204" pitchFamily="49" charset="0"/>
              </a:rPr>
              <a:t>1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8BD88B-279D-6491-006D-D7F6B3DDFA34}"/>
              </a:ext>
            </a:extLst>
          </p:cNvPr>
          <p:cNvSpPr txBox="1"/>
          <p:nvPr/>
        </p:nvSpPr>
        <p:spPr>
          <a:xfrm>
            <a:off x="8854272" y="4613868"/>
            <a:ext cx="231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latin typeface="Consolas" panose="020B0609020204030204" pitchFamily="49" charset="0"/>
              </a:rPr>
              <a:t>2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ED0360-5415-21D4-9353-A854A7E1E4FD}"/>
              </a:ext>
            </a:extLst>
          </p:cNvPr>
          <p:cNvSpPr txBox="1"/>
          <p:nvPr/>
        </p:nvSpPr>
        <p:spPr>
          <a:xfrm>
            <a:off x="9909349" y="2604195"/>
            <a:ext cx="149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latin typeface="Consolas" panose="020B0609020204030204" pitchFamily="49" charset="0"/>
              </a:rPr>
              <a:t>2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43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0D815-0181-2212-0CBD-2BC9F8E6E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			     </a:t>
            </a:r>
            <a:r>
              <a:rPr lang="it-IT" sz="4000" dirty="0" err="1">
                <a:solidFill>
                  <a:srgbClr val="FFFFFF"/>
                </a:solidFill>
              </a:rPr>
              <a:t>Inference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25" name="Picture 24" descr="A diagram of a process&#10;&#10;Description automatically generated">
            <a:extLst>
              <a:ext uri="{FF2B5EF4-FFF2-40B4-BE49-F238E27FC236}">
                <a16:creationId xmlns:a16="http://schemas.microsoft.com/office/drawing/2014/main" id="{D76EA0A9-38DA-54A3-0FAE-782E30B26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65" y="3275461"/>
            <a:ext cx="7312270" cy="30148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BD4334-3361-574C-B02B-982E4CA6F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65" y="128177"/>
            <a:ext cx="7084372" cy="308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63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4A082-5544-2A57-E51A-BB138A5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Monte Carlo Tree Search - MCTS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637F60-6A1A-FBBF-C696-839065268CDD}"/>
              </a:ext>
            </a:extLst>
          </p:cNvPr>
          <p:cNvSpPr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pic>
        <p:nvPicPr>
          <p:cNvPr id="12" name="Content Placeholder 11" descr="A diagram of a diagram&#10;&#10;Description automatically generated">
            <a:extLst>
              <a:ext uri="{FF2B5EF4-FFF2-40B4-BE49-F238E27FC236}">
                <a16:creationId xmlns:a16="http://schemas.microsoft.com/office/drawing/2014/main" id="{60401783-C325-639F-9590-BAD021C0D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961" y="2157036"/>
            <a:ext cx="7456627" cy="3962076"/>
          </a:xfrm>
        </p:spPr>
      </p:pic>
    </p:spTree>
    <p:extLst>
      <p:ext uri="{BB962C8B-B14F-4D97-AF65-F5344CB8AC3E}">
        <p14:creationId xmlns:p14="http://schemas.microsoft.com/office/powerpoint/2010/main" val="3844345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4A082-5544-2A57-E51A-BB138A5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MCTS - S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election</a:t>
            </a:r>
          </a:p>
        </p:txBody>
      </p:sp>
      <p:pic>
        <p:nvPicPr>
          <p:cNvPr id="9" name="Content Placeholder 8" descr="A diagram of a diagram&#10;&#10;Description automatically generated">
            <a:extLst>
              <a:ext uri="{FF2B5EF4-FFF2-40B4-BE49-F238E27FC236}">
                <a16:creationId xmlns:a16="http://schemas.microsoft.com/office/drawing/2014/main" id="{70224DB3-F7FA-7209-16A8-0D2637DB0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418" y="2311019"/>
            <a:ext cx="2386403" cy="3934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C5FDBED-FD5C-0034-7753-CCF1991BB8E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76019" y="1991998"/>
                <a:ext cx="4325521" cy="4192805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/>
              <a:p>
                <a:pPr defTabSz="1005840">
                  <a:spcAft>
                    <a:spcPts val="600"/>
                  </a:spcAft>
                </a:pPr>
                <a:r>
                  <a:rPr lang="en-US" sz="17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The selection process starts at the root node, if the root node still has unexplored children, then one of them is selected. Otherwise, the child node maximizing the </a:t>
                </a:r>
                <a:r>
                  <a:rPr lang="en-US" sz="1700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UCT criterion </a:t>
                </a:r>
                <a:r>
                  <a:rPr lang="en-US" sz="17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is selected to be the new root in the next iteration</a:t>
                </a:r>
              </a:p>
              <a:p>
                <a:pPr defTabSz="1005840">
                  <a:spcAft>
                    <a:spcPts val="600"/>
                  </a:spcAft>
                </a:pPr>
                <a:endParaRPr lang="en-US" sz="17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defTabSz="1005840">
                  <a:spcAft>
                    <a:spcPts val="600"/>
                  </a:spcAft>
                </a:pPr>
                <a:endParaRPr lang="en-US" sz="17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defTabSz="1005840">
                  <a:spcAft>
                    <a:spcPts val="600"/>
                  </a:spcAft>
                </a:pPr>
                <a:endParaRPr lang="en-US" sz="17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defTabSz="1005840">
                  <a:spcAft>
                    <a:spcPts val="600"/>
                  </a:spcAft>
                </a:pPr>
                <a:endParaRPr lang="en-US" sz="17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defTabSz="1005840">
                  <a:spcAft>
                    <a:spcPts val="600"/>
                  </a:spcAft>
                </a:pPr>
                <a:endParaRPr lang="en-US" sz="1700" dirty="0"/>
              </a:p>
              <a:p>
                <a:pPr defTabSz="1005840">
                  <a:spcAft>
                    <a:spcPts val="600"/>
                  </a:spcAft>
                </a:pPr>
                <a:r>
                  <a:rPr lang="en-US" sz="1700" kern="1200" dirty="0">
                    <a:solidFill>
                      <a:schemeClr val="tx1"/>
                    </a:solidFill>
                    <a:ea typeface="+mn-ea"/>
                    <a:cs typeface="+mn-cs"/>
                  </a:rPr>
                  <a:t>         </a:t>
                </a:r>
              </a:p>
              <a:p>
                <a:pPr defTabSz="1005840">
                  <a:spcAft>
                    <a:spcPts val="600"/>
                  </a:spcAft>
                </a:pPr>
                <a:r>
                  <a:rPr lang="en-US" sz="1700" kern="1200" dirty="0">
                    <a:solidFill>
                      <a:schemeClr val="tx1"/>
                    </a:solidFill>
                    <a:ea typeface="+mn-ea"/>
                    <a:cs typeface="+mn-cs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70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lang="it-IT" sz="17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it-IT" sz="17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  <m:r>
                      <a:rPr lang="it-IT" sz="1700" b="0" i="0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lang="it-IT" sz="1700" b="0" i="0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cost</m:t>
                    </m:r>
                    <m:r>
                      <a:rPr lang="it-IT" sz="1700" b="0" i="0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lang="it-IT" sz="1700" b="0" i="0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of</m:t>
                    </m:r>
                    <m:r>
                      <a:rPr lang="it-IT" sz="1700" b="0" i="0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lang="it-IT" sz="1700" b="0" i="0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the</m:t>
                    </m:r>
                    <m:r>
                      <a:rPr lang="it-IT" sz="1700" b="0" i="0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p>
                      <m:sSupPr>
                        <m:ctrlPr>
                          <a:rPr lang="it-IT" sz="17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it-IT" sz="17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e>
                      <m:sup>
                        <m:r>
                          <a:rPr lang="it-IT" sz="17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</m:t>
                        </m:r>
                      </m:sup>
                    </m:sSup>
                    <m:r>
                      <a:rPr lang="it-IT" sz="17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lang="it-IT" sz="17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𝑐h𝑖𝑙𝑑</m:t>
                    </m:r>
                    <m:r>
                      <a:rPr lang="it-IT" sz="17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lang="it-IT" sz="17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𝑜𝑓</m:t>
                    </m:r>
                    <m:r>
                      <a:rPr lang="it-IT" sz="17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lang="it-IT" sz="17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𝑡h𝑒</m:t>
                    </m:r>
                    <m:r>
                      <a:rPr lang="it-IT" sz="17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lang="it-IT" sz="17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𝑟𝑜𝑜</m:t>
                    </m:r>
                  </m:oMath>
                </a14:m>
                <a:endParaRPr lang="it-IT" sz="1700" b="0" i="1" kern="120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defTabSz="1005840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it-IT" sz="17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      </m:t>
                          </m:r>
                          <m:r>
                            <a:rPr lang="it-IT" sz="17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lang="it-IT" sz="17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b>
                      </m:sSub>
                      <m:r>
                        <a:rPr lang="it-IT" sz="1700" b="0" i="0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1700" b="0" i="0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exploration</m:t>
                      </m:r>
                      <m:r>
                        <a:rPr lang="it-IT" sz="1700" b="0" i="0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700" b="0" i="0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constant</m:t>
                      </m:r>
                    </m:oMath>
                  </m:oMathPara>
                </a14:m>
                <a:endParaRPr lang="en-US" sz="17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defTabSz="1005840">
                  <a:spcAft>
                    <a:spcPts val="600"/>
                  </a:spcAft>
                </a:pPr>
                <a:r>
                  <a:rPr lang="it-IT" sz="1700" b="0" kern="1200" dirty="0">
                    <a:solidFill>
                      <a:schemeClr val="tx1"/>
                    </a:solidFill>
                    <a:ea typeface="+mn-ea"/>
                    <a:cs typeface="+mn-cs"/>
                  </a:rPr>
                  <a:t>        </a:t>
                </a:r>
                <a14:m>
                  <m:oMath xmlns:m="http://schemas.openxmlformats.org/officeDocument/2006/math">
                    <m:r>
                      <a:rPr lang="it-IT" sz="17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lang="it-IT" sz="1700" b="0" i="0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lang="it-IT" sz="1700" b="0" i="0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number</m:t>
                    </m:r>
                    <m:r>
                      <a:rPr lang="it-IT" sz="1700" b="0" i="0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lang="it-IT" sz="1700" b="0" i="0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of</m:t>
                    </m:r>
                    <m:r>
                      <a:rPr lang="it-IT" sz="1700" b="0" i="0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lang="it-IT" sz="1700" b="0" i="0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the</m:t>
                    </m:r>
                    <m:r>
                      <a:rPr lang="it-IT" sz="1700" b="0" i="0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p>
                      <m:sSupPr>
                        <m:ctrlPr>
                          <a:rPr lang="it-IT" sz="17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sz="17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parent</m:t>
                        </m:r>
                      </m:e>
                      <m:sup>
                        <m:r>
                          <a:rPr lang="it-IT" sz="17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it-IT" sz="1700" b="0" i="0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s</m:t>
                    </m:r>
                    <m:r>
                      <a:rPr lang="it-IT" sz="1700" b="0" i="0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lang="it-IT" sz="1700" b="0" i="0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visits</m:t>
                    </m:r>
                  </m:oMath>
                </a14:m>
                <a:r>
                  <a:rPr lang="en-US" sz="17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</a:p>
              <a:p>
                <a:pPr defTabSz="1005840">
                  <a:spcAft>
                    <a:spcPts val="600"/>
                  </a:spcAft>
                </a:pPr>
                <a:r>
                  <a:rPr lang="en-US" sz="1700" kern="1200" dirty="0">
                    <a:solidFill>
                      <a:schemeClr val="tx1"/>
                    </a:solidFill>
                    <a:ea typeface="+mn-ea"/>
                    <a:cs typeface="+mn-cs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it-IT" sz="17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  <m:sub>
                        <m:r>
                          <a:rPr lang="it-IT" sz="17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  <m:r>
                      <a:rPr lang="it-IT" sz="1700" b="0" i="0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lang="it-IT" sz="1700" b="0" i="0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number</m:t>
                    </m:r>
                    <m:r>
                      <a:rPr lang="it-IT" sz="1700" b="0" i="0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lang="it-IT" sz="1700" b="0" i="0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of</m:t>
                    </m:r>
                    <m:r>
                      <a:rPr lang="it-IT" sz="1700" b="0" i="0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p>
                      <m:sSupPr>
                        <m:ctrlPr>
                          <a:rPr lang="it-IT" sz="17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it-IT" sz="17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𝑛𝑜𝑑𝑒</m:t>
                        </m:r>
                        <m:r>
                          <a:rPr lang="it-IT" sz="17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lang="it-IT" sz="17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e>
                      <m:sup>
                        <m:r>
                          <a:rPr lang="it-IT" sz="17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𝑡h</m:t>
                        </m:r>
                      </m:sup>
                    </m:sSup>
                  </m:oMath>
                </a14:m>
                <a:endParaRPr lang="it-IT" sz="170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C5FDBED-FD5C-0034-7753-CCF1991BB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019" y="1991998"/>
                <a:ext cx="4325521" cy="4192805"/>
              </a:xfrm>
              <a:prstGeom prst="rect">
                <a:avLst/>
              </a:prstGeom>
              <a:blipFill>
                <a:blip r:embed="rId3"/>
                <a:stretch>
                  <a:fillRect l="-846" t="-1453" r="-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4D9A1A-6E18-5F79-A67F-9D259D36BABB}"/>
                  </a:ext>
                </a:extLst>
              </p:cNvPr>
              <p:cNvSpPr txBox="1"/>
              <p:nvPr/>
            </p:nvSpPr>
            <p:spPr>
              <a:xfrm>
                <a:off x="6488481" y="3205551"/>
                <a:ext cx="2688749" cy="895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1005840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𝑈𝐶𝑇</m:t>
                          </m:r>
                        </m:e>
                        <m:sub>
                          <m: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</m:sSub>
                      <m:r>
                        <a:rPr lang="it-IT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sSub>
                        <m:sSubPr>
                          <m:ctrlP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it-IT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lang="it-IT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</m:sSub>
                      <m:r>
                        <a:rPr lang="it-IT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+2</m:t>
                      </m:r>
                      <m:sSub>
                        <m:sSubPr>
                          <m:ctrlP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it-IT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t-IT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lang="it-IT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it-IT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it-IT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4D9A1A-6E18-5F79-A67F-9D259D36B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481" y="3205551"/>
                <a:ext cx="2688749" cy="8953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12B63F-7671-71FE-1233-806B67ADEF32}"/>
              </a:ext>
            </a:extLst>
          </p:cNvPr>
          <p:cNvCxnSpPr/>
          <p:nvPr/>
        </p:nvCxnSpPr>
        <p:spPr>
          <a:xfrm>
            <a:off x="3647551" y="1949380"/>
            <a:ext cx="0" cy="46222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5969BF-8425-9EC0-5A01-D106304B43C8}"/>
              </a:ext>
            </a:extLst>
          </p:cNvPr>
          <p:cNvSpPr txBox="1"/>
          <p:nvPr/>
        </p:nvSpPr>
        <p:spPr>
          <a:xfrm>
            <a:off x="7084089" y="4180113"/>
            <a:ext cx="1838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accent1"/>
                </a:solidFill>
              </a:rPr>
              <a:t>exploitation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2C190-6149-A42F-0675-1721EA395AC8}"/>
              </a:ext>
            </a:extLst>
          </p:cNvPr>
          <p:cNvSpPr txBox="1"/>
          <p:nvPr/>
        </p:nvSpPr>
        <p:spPr>
          <a:xfrm>
            <a:off x="8299938" y="4139921"/>
            <a:ext cx="1688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chemeClr val="accent1"/>
                </a:solidFill>
              </a:rPr>
              <a:t>exploration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43B54E-A279-4016-FC99-1CB667AE76ED}"/>
              </a:ext>
            </a:extLst>
          </p:cNvPr>
          <p:cNvCxnSpPr/>
          <p:nvPr/>
        </p:nvCxnSpPr>
        <p:spPr>
          <a:xfrm flipV="1">
            <a:off x="7475974" y="3798277"/>
            <a:ext cx="80386" cy="401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BD12AF-79E2-5FDD-7D4C-157FAF8011E7}"/>
              </a:ext>
            </a:extLst>
          </p:cNvPr>
          <p:cNvCxnSpPr/>
          <p:nvPr/>
        </p:nvCxnSpPr>
        <p:spPr>
          <a:xfrm flipH="1" flipV="1">
            <a:off x="8641582" y="4029389"/>
            <a:ext cx="90436" cy="160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774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4A082-5544-2A57-E51A-BB138A5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MCTS - E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F56C16-A4B5-A63E-0A58-39250F473B0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01128" y="2112579"/>
                <a:ext cx="5309976" cy="419280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defTabSz="786384">
                  <a:spcAft>
                    <a:spcPts val="600"/>
                  </a:spcAft>
                </a:pPr>
                <a:r>
                  <a:rPr lang="en-US" sz="1400" dirty="0"/>
                  <a:t>E</a:t>
                </a:r>
                <a:r>
                  <a:rPr lang="en-US" sz="1400" kern="1200" dirty="0">
                    <a:solidFill>
                      <a:schemeClr val="tx1"/>
                    </a:solidFill>
                  </a:rPr>
                  <a:t>xpand all possible actions from the </a:t>
                </a:r>
                <a:r>
                  <a:rPr lang="en-US" sz="1400" kern="1200" dirty="0">
                    <a:solidFill>
                      <a:schemeClr val="accent1"/>
                    </a:solidFill>
                  </a:rPr>
                  <a:t>selected</a:t>
                </a:r>
                <a:r>
                  <a:rPr lang="en-US" sz="1400" kern="1200" dirty="0">
                    <a:solidFill>
                      <a:schemeClr val="tx1"/>
                    </a:solidFill>
                  </a:rPr>
                  <a:t>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kern="12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kern="12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sz="1400" b="0" i="1" kern="12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sz="1400" b="0" i="1" kern="12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it-IT" sz="1400" b="0" i="1" kern="12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last</m:t>
                        </m:r>
                      </m:sub>
                    </m:sSub>
                  </m:oMath>
                </a14:m>
                <a:endParaRPr lang="en-US" sz="1400" kern="1200" dirty="0">
                  <a:solidFill>
                    <a:schemeClr val="tx1"/>
                  </a:solidFill>
                </a:endParaRPr>
              </a:p>
              <a:p>
                <a:pPr defTabSz="786384">
                  <a:spcAft>
                    <a:spcPts val="600"/>
                  </a:spcAft>
                </a:pPr>
                <a:r>
                  <a:rPr lang="en-US" sz="1400" kern="1200" dirty="0">
                    <a:solidFill>
                      <a:schemeClr val="tx1"/>
                    </a:solidFill>
                  </a:rPr>
                  <a:t>For each action, we expand the generative model by adding a (expected) </a:t>
                </a:r>
                <a:r>
                  <a:rPr lang="en-US" sz="1400" b="1" kern="1200" dirty="0">
                    <a:solidFill>
                      <a:schemeClr val="tx1"/>
                    </a:solidFill>
                  </a:rPr>
                  <a:t>future hidden state</a:t>
                </a:r>
                <a:r>
                  <a:rPr lang="en-US" sz="1400" kern="1200" dirty="0">
                    <a:solidFill>
                      <a:schemeClr val="tx1"/>
                    </a:solidFill>
                  </a:rPr>
                  <a:t> whose prior distribution is given by</a:t>
                </a:r>
                <a:r>
                  <a:rPr lang="en-US" sz="1400" dirty="0"/>
                  <a:t>:</a:t>
                </a:r>
                <a:endParaRPr lang="en-US" sz="1400" kern="1200" dirty="0">
                  <a:solidFill>
                    <a:schemeClr val="tx1"/>
                  </a:solidFill>
                </a:endParaRPr>
              </a:p>
              <a:p>
                <a:pPr defTabSz="786384">
                  <a:spcAft>
                    <a:spcPts val="600"/>
                  </a:spcAft>
                </a:pPr>
                <a:endParaRPr lang="en-US" sz="1376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defTabSz="786384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lang="it-IT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it-IT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𝐼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it-IT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it-IT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𝐼</m:t>
                              </m:r>
                              <m:r>
                                <a:rPr lang="it-IT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\</m:t>
                              </m:r>
                              <m:r>
                                <m:rPr>
                                  <m:sty m:val="p"/>
                                </m:rPr>
                                <a:rPr lang="it-IT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last</m:t>
                              </m:r>
                            </m:sub>
                          </m:sSub>
                        </m:e>
                      </m:d>
                      <m:r>
                        <a:rPr lang="it-IT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it-IT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𝐶𝑎𝑡</m:t>
                      </m:r>
                      <m:r>
                        <a:rPr lang="it-IT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lang="it-IT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it-IT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lang="it-IT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it-IT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sub>
                      </m:sSub>
                      <m:r>
                        <a:rPr lang="it-IT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en-US" kern="1200" dirty="0">
                  <a:solidFill>
                    <a:schemeClr val="tx1"/>
                  </a:solidFill>
                  <a:ea typeface="+mn-ea"/>
                  <a:cs typeface="+mn-cs"/>
                </a:endParaRPr>
              </a:p>
              <a:p>
                <a:pPr defTabSz="786384">
                  <a:spcAft>
                    <a:spcPts val="600"/>
                  </a:spcAft>
                </a:pPr>
                <a:endParaRPr lang="en-US" sz="137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F56C16-A4B5-A63E-0A58-39250F473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128" y="2112579"/>
                <a:ext cx="5309976" cy="4192805"/>
              </a:xfrm>
              <a:prstGeom prst="rect">
                <a:avLst/>
              </a:prstGeom>
              <a:blipFill>
                <a:blip r:embed="rId2"/>
                <a:stretch>
                  <a:fillRect l="-344" t="-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diagram of a tree&#10;&#10;Description automatically generated">
            <a:extLst>
              <a:ext uri="{FF2B5EF4-FFF2-40B4-BE49-F238E27FC236}">
                <a16:creationId xmlns:a16="http://schemas.microsoft.com/office/drawing/2014/main" id="{B6682297-C3BC-3119-22BC-D326188A1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59" y="2289458"/>
            <a:ext cx="1752588" cy="410200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2381D9-3F39-D9F8-EB9F-7CD081508BA8}"/>
              </a:ext>
            </a:extLst>
          </p:cNvPr>
          <p:cNvCxnSpPr/>
          <p:nvPr/>
        </p:nvCxnSpPr>
        <p:spPr>
          <a:xfrm>
            <a:off x="3647551" y="1949380"/>
            <a:ext cx="0" cy="46222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AF2C883-2965-35CC-3A04-126C576EF9A8}"/>
              </a:ext>
            </a:extLst>
          </p:cNvPr>
          <p:cNvSpPr/>
          <p:nvPr/>
        </p:nvSpPr>
        <p:spPr>
          <a:xfrm>
            <a:off x="1647406" y="4681486"/>
            <a:ext cx="351693" cy="34164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05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4A082-5544-2A57-E51A-BB138A5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MCTS - E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F56C16-A4B5-A63E-0A58-39250F473B0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01128" y="2112579"/>
                <a:ext cx="5309976" cy="419280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defTabSz="786384">
                  <a:spcAft>
                    <a:spcPts val="600"/>
                  </a:spcAft>
                </a:pPr>
                <a:r>
                  <a:rPr lang="en-US" sz="1400" dirty="0"/>
                  <a:t>E</a:t>
                </a:r>
                <a:r>
                  <a:rPr lang="en-US" sz="1400" kern="1200" dirty="0">
                    <a:solidFill>
                      <a:schemeClr val="tx1"/>
                    </a:solidFill>
                  </a:rPr>
                  <a:t>xpand all possible actions from the </a:t>
                </a:r>
                <a:r>
                  <a:rPr lang="en-US" sz="1400" kern="1200" dirty="0">
                    <a:solidFill>
                      <a:schemeClr val="accent1"/>
                    </a:solidFill>
                  </a:rPr>
                  <a:t>selected</a:t>
                </a:r>
                <a:r>
                  <a:rPr lang="en-US" sz="1400" kern="1200" dirty="0">
                    <a:solidFill>
                      <a:schemeClr val="tx1"/>
                    </a:solidFill>
                  </a:rPr>
                  <a:t>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kern="12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kern="12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sz="1400" b="0" i="1" kern="12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sz="1400" b="0" i="1" kern="12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it-IT" sz="1400" b="0" i="1" kern="12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last</m:t>
                        </m:r>
                      </m:sub>
                    </m:sSub>
                  </m:oMath>
                </a14:m>
                <a:endParaRPr lang="en-US" sz="1400" kern="1200" dirty="0">
                  <a:solidFill>
                    <a:schemeClr val="tx1"/>
                  </a:solidFill>
                </a:endParaRPr>
              </a:p>
              <a:p>
                <a:pPr defTabSz="786384">
                  <a:spcAft>
                    <a:spcPts val="600"/>
                  </a:spcAft>
                </a:pPr>
                <a:r>
                  <a:rPr lang="en-US" sz="1400" kern="1200" dirty="0">
                    <a:solidFill>
                      <a:schemeClr val="tx1"/>
                    </a:solidFill>
                  </a:rPr>
                  <a:t>For each action, we expand the generative model by adding a (expected) </a:t>
                </a:r>
                <a:r>
                  <a:rPr lang="en-US" sz="1400" b="1" kern="1200" dirty="0">
                    <a:solidFill>
                      <a:schemeClr val="tx1"/>
                    </a:solidFill>
                  </a:rPr>
                  <a:t>future hidden state</a:t>
                </a:r>
                <a:r>
                  <a:rPr lang="en-US" sz="1400" kern="1200" dirty="0">
                    <a:solidFill>
                      <a:schemeClr val="tx1"/>
                    </a:solidFill>
                  </a:rPr>
                  <a:t> whose prior distribution is given by</a:t>
                </a:r>
                <a:r>
                  <a:rPr lang="en-US" sz="1400" dirty="0"/>
                  <a:t>:</a:t>
                </a:r>
                <a:endParaRPr lang="en-US" sz="1400" kern="1200" dirty="0">
                  <a:solidFill>
                    <a:schemeClr val="tx1"/>
                  </a:solidFill>
                </a:endParaRPr>
              </a:p>
              <a:p>
                <a:pPr defTabSz="786384">
                  <a:spcAft>
                    <a:spcPts val="600"/>
                  </a:spcAft>
                </a:pPr>
                <a:endParaRPr lang="en-US" sz="1376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defTabSz="786384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lang="it-IT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it-IT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𝐼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it-IT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it-IT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𝐼</m:t>
                              </m:r>
                              <m:r>
                                <a:rPr lang="it-IT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\</m:t>
                              </m:r>
                              <m:r>
                                <m:rPr>
                                  <m:sty m:val="p"/>
                                </m:rPr>
                                <a:rPr lang="it-IT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last</m:t>
                              </m:r>
                            </m:sub>
                          </m:sSub>
                        </m:e>
                      </m:d>
                      <m:r>
                        <a:rPr lang="it-IT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it-IT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𝐶𝑎𝑡</m:t>
                      </m:r>
                      <m:r>
                        <a:rPr lang="it-IT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lang="it-IT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it-IT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lang="it-IT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it-IT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sub>
                      </m:sSub>
                      <m:r>
                        <a:rPr lang="it-IT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en-US" kern="1200" dirty="0">
                  <a:solidFill>
                    <a:schemeClr val="tx1"/>
                  </a:solidFill>
                  <a:ea typeface="+mn-ea"/>
                  <a:cs typeface="+mn-cs"/>
                </a:endParaRPr>
              </a:p>
              <a:p>
                <a:pPr defTabSz="786384">
                  <a:spcAft>
                    <a:spcPts val="600"/>
                  </a:spcAft>
                </a:pPr>
                <a:endParaRPr lang="en-US" sz="1376" dirty="0"/>
              </a:p>
              <a:p>
                <a:pPr defTabSz="786384">
                  <a:spcAft>
                    <a:spcPts val="600"/>
                  </a:spcAft>
                </a:pPr>
                <a:endParaRPr lang="en-US" sz="1376" dirty="0"/>
              </a:p>
              <a:p>
                <a:pPr defTabSz="786384">
                  <a:spcAft>
                    <a:spcPts val="600"/>
                  </a:spcAft>
                </a:pPr>
                <a:r>
                  <a:rPr lang="en-US" sz="1400" dirty="0"/>
                  <a:t>W</a:t>
                </a:r>
                <a:r>
                  <a:rPr lang="en-US" sz="1400" kern="1200" dirty="0">
                    <a:solidFill>
                      <a:schemeClr val="tx1"/>
                    </a:solidFill>
                    <a:ea typeface="+mn-ea"/>
                    <a:cs typeface="+mn-cs"/>
                  </a:rPr>
                  <a:t>e expand the (future) </a:t>
                </a:r>
                <a:r>
                  <a:rPr lang="en-US" sz="1400" b="1" kern="1200" dirty="0">
                    <a:solidFill>
                      <a:schemeClr val="tx1"/>
                    </a:solidFill>
                    <a:ea typeface="+mn-ea"/>
                    <a:cs typeface="+mn-cs"/>
                  </a:rPr>
                  <a:t>observation</a:t>
                </a:r>
                <a:r>
                  <a:rPr lang="en-US" sz="1400" kern="1200" dirty="0">
                    <a:solidFill>
                      <a:schemeClr val="tx1"/>
                    </a:solidFill>
                    <a:ea typeface="+mn-ea"/>
                    <a:cs typeface="+mn-cs"/>
                  </a:rPr>
                  <a:t> associated with the new hidden state </a:t>
                </a:r>
                <a14:m>
                  <m:oMath xmlns:m="http://schemas.openxmlformats.org/officeDocument/2006/math">
                    <m:r>
                      <a:rPr lang="it-IT" sz="1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  <m:r>
                      <a:rPr lang="it-IT" sz="1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</m:oMath>
                </a14:m>
                <a:endParaRPr lang="en-US" sz="1400" kern="1200" dirty="0">
                  <a:solidFill>
                    <a:schemeClr val="tx1"/>
                  </a:solidFill>
                  <a:ea typeface="+mn-ea"/>
                  <a:cs typeface="+mn-cs"/>
                </a:endParaRPr>
              </a:p>
              <a:p>
                <a:pPr defTabSz="786384">
                  <a:spcAft>
                    <a:spcPts val="600"/>
                  </a:spcAft>
                </a:pPr>
                <a:endParaRPr lang="en-US" sz="1400" dirty="0"/>
              </a:p>
              <a:p>
                <a:pPr defTabSz="786384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lang="it-IT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it-IT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it-IT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𝐼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it-IT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it-IT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a:rPr lang="it-IT" sz="20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it-IT" sz="20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𝐶𝑎𝑡</m:t>
                      </m:r>
                      <m:r>
                        <a:rPr lang="it-IT" sz="20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lang="it-IT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it-IT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lang="it-IT" sz="20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it-IT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sub>
                      </m:sSub>
                      <m:r>
                        <a:rPr lang="it-IT" sz="20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en-US" sz="2000" kern="1200" dirty="0">
                  <a:solidFill>
                    <a:schemeClr val="tx1"/>
                  </a:solidFill>
                  <a:ea typeface="+mn-ea"/>
                  <a:cs typeface="+mn-cs"/>
                </a:endParaRPr>
              </a:p>
              <a:p>
                <a:pPr defTabSz="786384">
                  <a:spcAft>
                    <a:spcPts val="600"/>
                  </a:spcAft>
                </a:pPr>
                <a:endParaRPr lang="en-US" sz="137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F56C16-A4B5-A63E-0A58-39250F473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128" y="2112579"/>
                <a:ext cx="5309976" cy="4192805"/>
              </a:xfrm>
              <a:prstGeom prst="rect">
                <a:avLst/>
              </a:prstGeom>
              <a:blipFill>
                <a:blip r:embed="rId2"/>
                <a:stretch>
                  <a:fillRect l="-344" t="-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diagram of a tree&#10;&#10;Description automatically generated">
            <a:extLst>
              <a:ext uri="{FF2B5EF4-FFF2-40B4-BE49-F238E27FC236}">
                <a16:creationId xmlns:a16="http://schemas.microsoft.com/office/drawing/2014/main" id="{B6682297-C3BC-3119-22BC-D326188A1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59" y="2289458"/>
            <a:ext cx="1752588" cy="410200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2381D9-3F39-D9F8-EB9F-7CD081508BA8}"/>
              </a:ext>
            </a:extLst>
          </p:cNvPr>
          <p:cNvCxnSpPr/>
          <p:nvPr/>
        </p:nvCxnSpPr>
        <p:spPr>
          <a:xfrm>
            <a:off x="3647551" y="1949380"/>
            <a:ext cx="0" cy="46222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4316D16-959E-3D81-2079-C07A01856057}"/>
              </a:ext>
            </a:extLst>
          </p:cNvPr>
          <p:cNvSpPr/>
          <p:nvPr/>
        </p:nvSpPr>
        <p:spPr>
          <a:xfrm>
            <a:off x="1647406" y="4681486"/>
            <a:ext cx="351693" cy="34164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868FD4-CD65-9402-6966-28B727BF54E3}"/>
              </a:ext>
            </a:extLst>
          </p:cNvPr>
          <p:cNvCxnSpPr/>
          <p:nvPr/>
        </p:nvCxnSpPr>
        <p:spPr>
          <a:xfrm>
            <a:off x="2019719" y="5697415"/>
            <a:ext cx="371789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69A6865-9E3C-F096-7693-EB9FEE05B201}"/>
              </a:ext>
            </a:extLst>
          </p:cNvPr>
          <p:cNvSpPr/>
          <p:nvPr/>
        </p:nvSpPr>
        <p:spPr>
          <a:xfrm>
            <a:off x="2403230" y="5518221"/>
            <a:ext cx="351693" cy="341643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EF1207-11E1-7725-92F4-9BDF5FA42419}"/>
                  </a:ext>
                </a:extLst>
              </p:cNvPr>
              <p:cNvSpPr txBox="1"/>
              <p:nvPr/>
            </p:nvSpPr>
            <p:spPr>
              <a:xfrm>
                <a:off x="2421653" y="5546690"/>
                <a:ext cx="3315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EF1207-11E1-7725-92F4-9BDF5FA42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653" y="5546690"/>
                <a:ext cx="33159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5675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4A082-5544-2A57-E51A-BB138A5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MCTS - E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valuation</a:t>
            </a:r>
          </a:p>
        </p:txBody>
      </p:sp>
      <p:pic>
        <p:nvPicPr>
          <p:cNvPr id="8" name="Content Placeholder 7" descr="A diagram of a tree&#10;&#10;Description automatically generated">
            <a:extLst>
              <a:ext uri="{FF2B5EF4-FFF2-40B4-BE49-F238E27FC236}">
                <a16:creationId xmlns:a16="http://schemas.microsoft.com/office/drawing/2014/main" id="{964E4BA7-6ED3-C7CB-BFD8-D1E942840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34014" y="1978796"/>
            <a:ext cx="1944737" cy="44301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86BC1145-C3F2-E6D4-5FFB-F38B51F9944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20745" y="2112579"/>
                <a:ext cx="5672620" cy="4192805"/>
              </a:xfrm>
              <a:prstGeom prst="rect">
                <a:avLst/>
              </a:prstGeom>
            </p:spPr>
            <p:txBody>
              <a:bodyPr/>
              <a:lstStyle/>
              <a:p>
                <a:pPr defTabSz="795528">
                  <a:spcAft>
                    <a:spcPts val="600"/>
                  </a:spcAft>
                </a:pPr>
                <a:endParaRPr lang="it-IT" sz="1566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defTabSz="795528">
                  <a:spcAft>
                    <a:spcPts val="600"/>
                  </a:spcAft>
                </a:pPr>
                <a:endParaRPr lang="it-IT" sz="1566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defTabSz="795528">
                  <a:spcAft>
                    <a:spcPts val="600"/>
                  </a:spcAft>
                </a:pPr>
                <a:endParaRPr lang="it-IT" sz="1566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defTabSz="795528">
                  <a:spcAft>
                    <a:spcPts val="600"/>
                  </a:spcAft>
                </a:pPr>
                <a:r>
                  <a:rPr lang="it-IT" sz="1566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</a:p>
              <a:p>
                <a:pPr defTabSz="795528">
                  <a:spcAft>
                    <a:spcPts val="600"/>
                  </a:spcAft>
                </a:pPr>
                <a:endParaRPr lang="it-IT" sz="1566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defTabSz="795528">
                  <a:spcAft>
                    <a:spcPts val="600"/>
                  </a:spcAft>
                </a:pPr>
                <a:endParaRPr lang="it-IT" sz="1566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defTabSz="795528">
                  <a:spcAft>
                    <a:spcPts val="600"/>
                  </a:spcAft>
                </a:pPr>
                <a:endParaRPr lang="it-IT" sz="1566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defTabSz="795528">
                  <a:spcAft>
                    <a:spcPts val="600"/>
                  </a:spcAft>
                </a:pPr>
                <a:endParaRPr lang="it-IT" sz="1566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defTabSz="795528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566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𝑄</m:t>
                      </m:r>
                      <m:d>
                        <m:dPr>
                          <m:ctrlPr>
                            <a:rPr lang="it-IT" sz="1566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566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it-IT" sz="1566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it-IT" sz="1566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a:rPr lang="it-IT" sz="1566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it-IT" sz="1566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𝑜𝑏𝑠𝑒𝑟𝑣𝑎𝑡𝑖𝑜𝑛</m:t>
                      </m:r>
                      <m:r>
                        <a:rPr lang="it-IT" sz="1566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lang="it-IT" sz="1566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𝑝𝑜𝑠𝑡𝑒𝑟𝑖𝑜𝑟</m:t>
                      </m:r>
                    </m:oMath>
                  </m:oMathPara>
                </a14:m>
                <a:endParaRPr lang="it-IT" sz="1566" b="0" i="1" kern="120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defTabSz="795528">
                  <a:spcAft>
                    <a:spcPts val="600"/>
                  </a:spcAft>
                </a:pPr>
                <a:r>
                  <a:rPr lang="it-IT" sz="1566" b="0" kern="1200" dirty="0">
                    <a:solidFill>
                      <a:schemeClr val="tx1"/>
                    </a:solidFill>
                    <a:ea typeface="+mn-ea"/>
                    <a:cs typeface="+mn-cs"/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it-IT" sz="1566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𝑉</m:t>
                    </m:r>
                    <m:d>
                      <m:dPr>
                        <m:ctrlPr>
                          <a:rPr lang="it-IT" sz="1566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566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it-IT" sz="1566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𝑂</m:t>
                            </m:r>
                          </m:e>
                          <m:sub>
                            <m:r>
                              <a:rPr lang="it-IT" sz="1566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sub>
                        </m:sSub>
                      </m:e>
                    </m:d>
                    <m:r>
                      <a:rPr lang="it-IT" sz="1566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lang="it-IT" sz="1566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𝑜𝑏𝑠𝑒𝑟𝑣𝑎𝑡𝑖𝑜𝑛</m:t>
                    </m:r>
                    <m:r>
                      <a:rPr lang="it-IT" sz="1566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lang="it-IT" sz="1566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𝑝𝑟𝑖𝑜𝑟</m:t>
                    </m:r>
                  </m:oMath>
                </a14:m>
                <a:endParaRPr lang="it-IT" sz="1566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defTabSz="795528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566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lang="it-IT" sz="1566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566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it-IT" sz="1566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it-IT" sz="1566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𝐼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it-IT" sz="1566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it-IT" sz="1566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1566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a:rPr lang="it-IT" sz="1566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it-IT" sz="1566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𝑙𝑖𝑘𝑒𝑙𝑖h𝑜𝑜𝑑</m:t>
                      </m:r>
                      <m:r>
                        <a:rPr lang="it-IT" sz="1566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lang="it-IT" sz="1566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𝑚𝑎𝑝𝑝𝑖𝑛𝑔</m:t>
                      </m:r>
                    </m:oMath>
                  </m:oMathPara>
                </a14:m>
                <a:endParaRPr lang="it-IT" sz="1566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86BC1145-C3F2-E6D4-5FFB-F38B51F994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745" y="2112579"/>
                <a:ext cx="5672620" cy="41928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F59246-128A-5EDE-5550-420885ECD4E0}"/>
                  </a:ext>
                </a:extLst>
              </p:cNvPr>
              <p:cNvSpPr txBox="1"/>
              <p:nvPr/>
            </p:nvSpPr>
            <p:spPr>
              <a:xfrm>
                <a:off x="5469487" y="3207684"/>
                <a:ext cx="4474623" cy="3562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795528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566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lang="it-IT" sz="1566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  <m:sub>
                          <m:r>
                            <a:rPr lang="it-IT" sz="1566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sub>
                        <m:sup>
                          <m:r>
                            <a:rPr lang="it-IT" sz="1566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𝑐𝑙𝑎𝑠𝑠𝑖𝑐</m:t>
                          </m:r>
                        </m:sup>
                      </m:sSubSup>
                      <m:r>
                        <a:rPr lang="it-IT" sz="1566" i="1">
                          <a:latin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lang="it-IT" sz="1566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it-IT" sz="1566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e>
                        <m:sub>
                          <m:r>
                            <a:rPr lang="it-IT" sz="1566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𝐾𝐿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566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it-IT" sz="1566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  <m:d>
                            <m:dPr>
                              <m:ctrlPr>
                                <a:rPr lang="it-IT" sz="1566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566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it-IT" sz="1566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it-IT" sz="1566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566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||</m:t>
                          </m:r>
                          <m:r>
                            <a:rPr lang="it-IT" sz="1566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  <m:d>
                            <m:dPr>
                              <m:ctrlPr>
                                <a:rPr lang="it-IT" sz="1566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566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it-IT" sz="1566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it-IT" sz="1566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it-IT" sz="1566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 </m:t>
                      </m:r>
                      <m:sSub>
                        <m:sSubPr>
                          <m:ctrlPr>
                            <a:rPr lang="it-IT" sz="1566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it-IT" sz="1566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</m:e>
                        <m:sub>
                          <m:r>
                            <a:rPr lang="it-IT" sz="1566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  <m:d>
                            <m:dPr>
                              <m:ctrlPr>
                                <a:rPr lang="it-IT" sz="1566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566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it-IT" sz="1566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it-IT" sz="1566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566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it-IT" sz="1566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𝐻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sz="1566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it-IT" sz="1566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it-IT" sz="1566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1566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566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it-IT" sz="1566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𝐼</m:t>
                                      </m:r>
                                    </m:sub>
                                  </m:sSub>
                                  <m:r>
                                    <a:rPr lang="it-IT" sz="1566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it-IT" sz="1566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566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it-IT" sz="1566" i="1" kern="12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𝐼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F59246-128A-5EDE-5550-420885ECD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487" y="3207684"/>
                <a:ext cx="4474623" cy="356251"/>
              </a:xfrm>
              <a:prstGeom prst="rect">
                <a:avLst/>
              </a:prstGeom>
              <a:blipFill>
                <a:blip r:embed="rId4"/>
                <a:stretch>
                  <a:fillRect l="-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00865B0-19E3-B738-AA17-C692AF7F0D69}"/>
              </a:ext>
            </a:extLst>
          </p:cNvPr>
          <p:cNvSpPr txBox="1"/>
          <p:nvPr/>
        </p:nvSpPr>
        <p:spPr>
          <a:xfrm>
            <a:off x="6923897" y="3728238"/>
            <a:ext cx="1409347" cy="333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it-IT" sz="156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risk</a:t>
            </a:r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BEBCC-6860-18A3-A03D-EA7ABB4CA415}"/>
              </a:ext>
            </a:extLst>
          </p:cNvPr>
          <p:cNvSpPr txBox="1"/>
          <p:nvPr/>
        </p:nvSpPr>
        <p:spPr>
          <a:xfrm>
            <a:off x="8531522" y="3715709"/>
            <a:ext cx="1039393" cy="333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it-IT" sz="156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ambiguity</a:t>
            </a:r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F460C-CF1A-5964-6D74-27EC1B6288AD}"/>
              </a:ext>
            </a:extLst>
          </p:cNvPr>
          <p:cNvSpPr txBox="1"/>
          <p:nvPr/>
        </p:nvSpPr>
        <p:spPr>
          <a:xfrm>
            <a:off x="4893547" y="1858945"/>
            <a:ext cx="615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Compute the cost of the </a:t>
            </a:r>
            <a:r>
              <a:rPr lang="it-IT" dirty="0" err="1"/>
              <a:t>newly</a:t>
            </a:r>
            <a:r>
              <a:rPr lang="it-IT" dirty="0"/>
              <a:t> </a:t>
            </a:r>
            <a:r>
              <a:rPr lang="it-IT" dirty="0" err="1"/>
              <a:t>expanded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, </a:t>
            </a:r>
            <a:r>
              <a:rPr lang="it-IT" dirty="0" err="1"/>
              <a:t>respectively</a:t>
            </a:r>
            <a:r>
              <a:rPr lang="it-IT" dirty="0"/>
              <a:t> of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simulated</a:t>
            </a:r>
            <a:r>
              <a:rPr lang="it-IT" dirty="0"/>
              <a:t> future.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2ED297-5D96-0FF3-91F0-BF1095A73853}"/>
              </a:ext>
            </a:extLst>
          </p:cNvPr>
          <p:cNvSpPr txBox="1"/>
          <p:nvPr/>
        </p:nvSpPr>
        <p:spPr>
          <a:xfrm>
            <a:off x="4913645" y="5878285"/>
            <a:ext cx="531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cost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influece</a:t>
            </a:r>
            <a:r>
              <a:rPr lang="it-IT" dirty="0"/>
              <a:t> the </a:t>
            </a:r>
            <a:r>
              <a:rPr lang="it-IT" dirty="0" err="1"/>
              <a:t>probability</a:t>
            </a:r>
            <a:r>
              <a:rPr lang="it-IT" dirty="0"/>
              <a:t> of </a:t>
            </a:r>
            <a:r>
              <a:rPr lang="it-IT" dirty="0" err="1"/>
              <a:t>being</a:t>
            </a:r>
            <a:r>
              <a:rPr lang="it-IT" dirty="0"/>
              <a:t> </a:t>
            </a:r>
            <a:r>
              <a:rPr lang="it-IT" dirty="0" err="1"/>
              <a:t>selected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future </a:t>
            </a:r>
            <a:r>
              <a:rPr lang="it-IT" dirty="0" err="1"/>
              <a:t>iterations</a:t>
            </a:r>
            <a:r>
              <a:rPr lang="it-IT" dirty="0"/>
              <a:t>.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D13490-964F-5A48-D6BD-6DBA3EC0B2A6}"/>
              </a:ext>
            </a:extLst>
          </p:cNvPr>
          <p:cNvCxnSpPr/>
          <p:nvPr/>
        </p:nvCxnSpPr>
        <p:spPr>
          <a:xfrm>
            <a:off x="3647551" y="1949380"/>
            <a:ext cx="0" cy="46222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CB6E9E71-E9EE-5F79-6135-C16E74A567A4}"/>
              </a:ext>
            </a:extLst>
          </p:cNvPr>
          <p:cNvSpPr/>
          <p:nvPr/>
        </p:nvSpPr>
        <p:spPr>
          <a:xfrm rot="16200000">
            <a:off x="7084092" y="2853730"/>
            <a:ext cx="160771" cy="156754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59725912-590E-3605-AE58-FF3C2BB5DB85}"/>
              </a:ext>
            </a:extLst>
          </p:cNvPr>
          <p:cNvSpPr/>
          <p:nvPr/>
        </p:nvSpPr>
        <p:spPr>
          <a:xfrm rot="16200000">
            <a:off x="8974859" y="2845355"/>
            <a:ext cx="160771" cy="156754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03148E-D10C-E9E3-6693-13415B287612}"/>
                  </a:ext>
                </a:extLst>
              </p:cNvPr>
              <p:cNvSpPr txBox="1"/>
              <p:nvPr/>
            </p:nvSpPr>
            <p:spPr>
              <a:xfrm>
                <a:off x="1838848" y="5416062"/>
                <a:ext cx="321547" cy="287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𝑐𝑙𝑎𝑠𝑠𝑖𝑐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03148E-D10C-E9E3-6693-13415B287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848" y="5416062"/>
                <a:ext cx="321547" cy="287258"/>
              </a:xfrm>
              <a:prstGeom prst="rect">
                <a:avLst/>
              </a:prstGeom>
              <a:blipFill>
                <a:blip r:embed="rId5"/>
                <a:stretch>
                  <a:fillRect r="-86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295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4A082-5544-2A57-E51A-BB138A5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MCTS - </a:t>
            </a:r>
            <a:r>
              <a:rPr lang="en-US" sz="4000" dirty="0">
                <a:solidFill>
                  <a:srgbClr val="FFFFFF"/>
                </a:solidFill>
              </a:rPr>
              <a:t>P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ropagation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57B2C-5056-2984-90F3-1F068B6428AF}"/>
              </a:ext>
            </a:extLst>
          </p:cNvPr>
          <p:cNvSpPr>
            <a:spLocks/>
          </p:cNvSpPr>
          <p:nvPr/>
        </p:nvSpPr>
        <p:spPr>
          <a:xfrm>
            <a:off x="5535837" y="2112579"/>
            <a:ext cx="4400633" cy="4192805"/>
          </a:xfrm>
          <a:prstGeom prst="rect">
            <a:avLst/>
          </a:prstGeom>
        </p:spPr>
        <p:txBody>
          <a:bodyPr/>
          <a:lstStyle/>
          <a:p>
            <a:pPr defTabSz="795528">
              <a:spcAft>
                <a:spcPts val="600"/>
              </a:spcAft>
            </a:pPr>
            <a:endParaRPr lang="it-IT" sz="156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95528">
              <a:spcAft>
                <a:spcPts val="600"/>
              </a:spcAft>
            </a:pPr>
            <a:r>
              <a:rPr lang="it-IT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cost of the </a:t>
            </a:r>
            <a:r>
              <a:rPr lang="it-IT" sz="156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newly</a:t>
            </a:r>
            <a:r>
              <a:rPr lang="it-IT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56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expanded</a:t>
            </a:r>
            <a:r>
              <a:rPr lang="it-IT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56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nodes</a:t>
            </a:r>
            <a:r>
              <a:rPr lang="it-IT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566" dirty="0" err="1"/>
              <a:t>is</a:t>
            </a:r>
            <a:r>
              <a:rPr lang="it-IT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56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propagated</a:t>
            </a:r>
            <a:r>
              <a:rPr lang="it-IT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56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backwards</a:t>
            </a:r>
            <a:r>
              <a:rPr lang="it-IT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the root.</a:t>
            </a:r>
            <a:endParaRPr lang="it-IT" dirty="0"/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1CEA1143-DF42-4A96-ADF6-A5FA9F61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14" y="2446285"/>
            <a:ext cx="2093754" cy="37078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EF50A8-34D5-23F2-96C9-2E293B0A3744}"/>
                  </a:ext>
                </a:extLst>
              </p:cNvPr>
              <p:cNvSpPr txBox="1"/>
              <p:nvPr/>
            </p:nvSpPr>
            <p:spPr>
              <a:xfrm>
                <a:off x="6024172" y="3651012"/>
                <a:ext cx="3661515" cy="375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795528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566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lang="it-IT" sz="1566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e>
                        <m:sub>
                          <m:r>
                            <a:rPr lang="it-IT" sz="1566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lang="it-IT" sz="1566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𝑎𝑔𝑔𝑟</m:t>
                          </m:r>
                        </m:sup>
                      </m:sSubSup>
                      <m:r>
                        <a:rPr lang="it-IT" sz="1566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sSubSup>
                        <m:sSubSupPr>
                          <m:ctrlPr>
                            <a:rPr lang="it-IT" sz="1566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lang="it-IT" sz="1566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e>
                        <m:sub>
                          <m:r>
                            <a:rPr lang="it-IT" sz="1566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lang="it-IT" sz="1566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𝑎𝑔𝑔𝑟</m:t>
                          </m:r>
                        </m:sup>
                      </m:sSubSup>
                      <m:r>
                        <a:rPr lang="it-IT" sz="1566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lang="it-IT" sz="1566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it-IT" sz="1566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  <m:sub>
                          <m:r>
                            <a:rPr lang="it-IT" sz="1566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sub>
                      </m:sSub>
                      <m:r>
                        <a:rPr lang="it-IT" sz="1566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</m:t>
                      </m:r>
                      <m:r>
                        <a:rPr lang="it-IT" sz="1566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∀ </m:t>
                      </m:r>
                      <m:r>
                        <a:rPr lang="it-IT" sz="1566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𝑗</m:t>
                      </m:r>
                      <m:r>
                        <a:rPr lang="it-IT" sz="1566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∈ </m:t>
                      </m:r>
                      <m:sSub>
                        <m:sSubPr>
                          <m:ctrlPr>
                            <a:rPr lang="it-IT" sz="1566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it-IT" sz="1566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𝔸</m:t>
                          </m:r>
                        </m:e>
                        <m:sub>
                          <m:r>
                            <a:rPr lang="it-IT" sz="1566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EF50A8-34D5-23F2-96C9-2E293B0A3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172" y="3651012"/>
                <a:ext cx="3661515" cy="375103"/>
              </a:xfrm>
              <a:prstGeom prst="rect">
                <a:avLst/>
              </a:prstGeom>
              <a:blipFill>
                <a:blip r:embed="rId3"/>
                <a:stretch>
                  <a:fillRect l="-832" t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C6E1F9C-D9C0-C1AE-966C-5A3123FFF31E}"/>
              </a:ext>
            </a:extLst>
          </p:cNvPr>
          <p:cNvCxnSpPr/>
          <p:nvPr/>
        </p:nvCxnSpPr>
        <p:spPr>
          <a:xfrm>
            <a:off x="3647551" y="1949380"/>
            <a:ext cx="0" cy="46222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6678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2BA1E-0527-F514-F0EE-61F58230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MCTS - Action </a:t>
            </a:r>
            <a:r>
              <a:rPr lang="en-US" sz="4000" dirty="0">
                <a:solidFill>
                  <a:srgbClr val="FFFFFF"/>
                </a:solidFill>
              </a:rPr>
              <a:t>S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icture Placeholder 2">
                <a:extLst>
                  <a:ext uri="{FF2B5EF4-FFF2-40B4-BE49-F238E27FC236}">
                    <a16:creationId xmlns:a16="http://schemas.microsoft.com/office/drawing/2014/main" id="{4C7CF91D-0B4D-C11F-56E6-D8DC42AFC0B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14985" y="2689175"/>
                <a:ext cx="5279606" cy="4168825"/>
              </a:xfrm>
              <a:prstGeom prst="rect">
                <a:avLst/>
              </a:prstGeom>
            </p:spPr>
            <p:txBody>
              <a:bodyPr/>
              <a:lstStyle/>
              <a:p>
                <a:pPr defTabSz="777240">
                  <a:spcAft>
                    <a:spcPts val="600"/>
                  </a:spcAft>
                </a:pPr>
                <a:r>
                  <a:rPr lang="it-IT" sz="16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Two </a:t>
                </a:r>
                <a:r>
                  <a:rPr lang="it-IT" sz="1600" kern="120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possible</a:t>
                </a:r>
                <a:r>
                  <a:rPr lang="it-IT" sz="16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ways of action </a:t>
                </a:r>
                <a:r>
                  <a:rPr lang="it-IT" sz="1600" kern="120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selection</a:t>
                </a:r>
                <a:r>
                  <a:rPr lang="it-IT" sz="1600" dirty="0"/>
                  <a:t>:</a:t>
                </a:r>
              </a:p>
              <a:p>
                <a:pPr defTabSz="777240">
                  <a:spcAft>
                    <a:spcPts val="600"/>
                  </a:spcAft>
                </a:pPr>
                <a:endParaRPr lang="it-IT" sz="16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437198" indent="-437198" algn="ctr" defTabSz="777240">
                  <a:spcAft>
                    <a:spcPts val="600"/>
                  </a:spcAft>
                  <a:buAutoNum type="arabicPeriod"/>
                </a:pPr>
                <a:r>
                  <a:rPr lang="it-IT" sz="16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Sample from </a:t>
                </a:r>
                <a:r>
                  <a:rPr lang="it-IT" sz="1600" kern="120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posterior</a:t>
                </a:r>
                <a:r>
                  <a:rPr lang="it-IT" sz="16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over action after planning                                  </a:t>
                </a:r>
              </a:p>
              <a:p>
                <a:pPr algn="ctr" defTabSz="777240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lang="it-IT" sz="1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 </m:t>
                      </m:r>
                      <m:r>
                        <a:rPr lang="it-IT" sz="1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t-IT" sz="1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r>
                        <a:rPr lang="it-IT" sz="1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it-IT" sz="1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num>
                        <m:den>
                          <m:r>
                            <a:rPr lang="it-IT" sz="16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it-IT" sz="1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600" dirty="0"/>
              </a:p>
              <a:p>
                <a:pPr algn="ctr" defTabSz="777240">
                  <a:spcAft>
                    <a:spcPts val="600"/>
                  </a:spcAft>
                </a:pPr>
                <a:endParaRPr lang="it-IT" sz="1600" dirty="0"/>
              </a:p>
              <a:p>
                <a:pPr algn="ctr" defTabSz="777240">
                  <a:spcAft>
                    <a:spcPts val="600"/>
                  </a:spcAft>
                </a:pPr>
                <a:endParaRPr lang="it-IT" sz="1600" dirty="0"/>
              </a:p>
              <a:p>
                <a:pPr algn="ctr" defTabSz="777240">
                  <a:spcAft>
                    <a:spcPts val="600"/>
                  </a:spcAft>
                </a:pPr>
                <a:endParaRPr lang="it-IT" sz="1600" dirty="0"/>
              </a:p>
              <a:p>
                <a:pPr defTabSz="777240">
                  <a:spcAft>
                    <a:spcPts val="600"/>
                  </a:spcAft>
                </a:pPr>
                <a:r>
                  <a:rPr lang="it-IT" sz="1600" dirty="0"/>
                  <a:t>     2.       Select the action </a:t>
                </a:r>
                <a:r>
                  <a:rPr lang="it-IT" sz="1600" dirty="0" err="1"/>
                  <a:t>corresponding</a:t>
                </a:r>
                <a:r>
                  <a:rPr lang="it-IT" sz="1600" dirty="0"/>
                  <a:t> to the </a:t>
                </a:r>
                <a:r>
                  <a:rPr lang="it-IT" sz="1600" dirty="0" err="1"/>
                  <a:t>root’s</a:t>
                </a:r>
                <a:r>
                  <a:rPr lang="it-IT" sz="1600" dirty="0"/>
                  <a:t>  	</a:t>
                </a:r>
                <a:r>
                  <a:rPr lang="it-IT" sz="1600" dirty="0" err="1"/>
                  <a:t>child</a:t>
                </a:r>
                <a:r>
                  <a:rPr lang="it-IT" sz="1600" dirty="0"/>
                  <a:t> with the </a:t>
                </a:r>
                <a:r>
                  <a:rPr lang="it-IT" sz="1600" dirty="0" err="1"/>
                  <a:t>heighest</a:t>
                </a:r>
                <a:r>
                  <a:rPr lang="it-IT" sz="1600" dirty="0"/>
                  <a:t> </a:t>
                </a:r>
                <a:r>
                  <a:rPr lang="it-IT" sz="1600" dirty="0" err="1"/>
                  <a:t>number</a:t>
                </a:r>
                <a:r>
                  <a:rPr lang="it-IT" sz="1600" dirty="0"/>
                  <a:t> of </a:t>
                </a:r>
                <a:r>
                  <a:rPr lang="it-IT" sz="1600" dirty="0" err="1"/>
                  <a:t>explorations</a:t>
                </a:r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it-IT" sz="2000" dirty="0"/>
              </a:p>
            </p:txBody>
          </p:sp>
        </mc:Choice>
        <mc:Fallback xmlns="">
          <p:sp>
            <p:nvSpPr>
              <p:cNvPr id="3" name="Picture Placeholder 2">
                <a:extLst>
                  <a:ext uri="{FF2B5EF4-FFF2-40B4-BE49-F238E27FC236}">
                    <a16:creationId xmlns:a16="http://schemas.microsoft.com/office/drawing/2014/main" id="{4C7CF91D-0B4D-C11F-56E6-D8DC42AFC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985" y="2689175"/>
                <a:ext cx="5279606" cy="4168825"/>
              </a:xfrm>
              <a:prstGeom prst="rect">
                <a:avLst/>
              </a:prstGeom>
              <a:blipFill>
                <a:blip r:embed="rId2"/>
                <a:stretch>
                  <a:fillRect l="-693" t="-439" r="-23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3E0409-F8F7-F0CA-C3B5-2BD11865E17A}"/>
              </a:ext>
            </a:extLst>
          </p:cNvPr>
          <p:cNvCxnSpPr/>
          <p:nvPr/>
        </p:nvCxnSpPr>
        <p:spPr>
          <a:xfrm>
            <a:off x="3647551" y="1949380"/>
            <a:ext cx="0" cy="46222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diagram of a tree&#10;&#10;Description automatically generated">
            <a:extLst>
              <a:ext uri="{FF2B5EF4-FFF2-40B4-BE49-F238E27FC236}">
                <a16:creationId xmlns:a16="http://schemas.microsoft.com/office/drawing/2014/main" id="{3C98021B-9592-03C5-1C25-5551592785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1" b="53627"/>
          <a:stretch/>
        </p:blipFill>
        <p:spPr>
          <a:xfrm>
            <a:off x="401933" y="2622619"/>
            <a:ext cx="2612572" cy="19795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567E37-6D92-2DD8-D736-27B96629B3C5}"/>
                  </a:ext>
                </a:extLst>
              </p:cNvPr>
              <p:cNvSpPr txBox="1"/>
              <p:nvPr/>
            </p:nvSpPr>
            <p:spPr>
              <a:xfrm>
                <a:off x="7094136" y="4310742"/>
                <a:ext cx="18456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𝑐h𝑖𝑙𝑑𝑟𝑒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567E37-6D92-2DD8-D736-27B96629B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136" y="4310742"/>
                <a:ext cx="1845697" cy="276999"/>
              </a:xfrm>
              <a:prstGeom prst="rect">
                <a:avLst/>
              </a:prstGeom>
              <a:blipFill>
                <a:blip r:embed="rId4"/>
                <a:stretch>
                  <a:fillRect l="-2970" r="-198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12497D-F34B-08A6-D90E-2CACCEF8E630}"/>
                  </a:ext>
                </a:extLst>
              </p:cNvPr>
              <p:cNvSpPr txBox="1"/>
              <p:nvPr/>
            </p:nvSpPr>
            <p:spPr>
              <a:xfrm>
                <a:off x="7075714" y="4644012"/>
                <a:ext cx="201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𝑐h𝑖𝑙𝑑𝑟𝑒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𝑣𝑖𝑠𝑖𝑡𝑠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12497D-F34B-08A6-D90E-2CACCEF8E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714" y="4644012"/>
                <a:ext cx="2013436" cy="276999"/>
              </a:xfrm>
              <a:prstGeom prst="rect">
                <a:avLst/>
              </a:prstGeom>
              <a:blipFill>
                <a:blip r:embed="rId5"/>
                <a:stretch>
                  <a:fillRect l="-2727" r="-272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007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2BA1E-0527-F514-F0EE-61F58230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A</a:t>
            </a:r>
            <a:r>
              <a:rPr lang="en-US" sz="4000" dirty="0" err="1">
                <a:solidFill>
                  <a:srgbClr val="FFFFFF"/>
                </a:solidFill>
              </a:rPr>
              <a:t>ction</a:t>
            </a:r>
            <a:r>
              <a:rPr lang="en-US" sz="4000" dirty="0">
                <a:solidFill>
                  <a:srgbClr val="FFFFFF"/>
                </a:solidFill>
              </a:rPr>
              <a:t>-perception cycle with tree search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EDB9D0-ED3F-22EC-E802-C8A99D90AE5F}"/>
              </a:ext>
            </a:extLst>
          </p:cNvPr>
          <p:cNvSpPr txBox="1"/>
          <p:nvPr/>
        </p:nvSpPr>
        <p:spPr>
          <a:xfrm>
            <a:off x="1861457" y="2304422"/>
            <a:ext cx="122573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Consolas" panose="020B0609020204030204" pitchFamily="49" charset="0"/>
                <a:ea typeface="MS PGothic" panose="020B0600070205080204" pitchFamily="34" charset="-128"/>
              </a:rPr>
              <a:t>while </a:t>
            </a:r>
            <a:r>
              <a:rPr lang="it-IT" i="1" dirty="0">
                <a:latin typeface="Consolas" panose="020B0609020204030204" pitchFamily="49" charset="0"/>
                <a:ea typeface="MS PGothic" panose="020B0600070205080204" pitchFamily="34" charset="-128"/>
              </a:rPr>
              <a:t>end of trial </a:t>
            </a:r>
            <a:r>
              <a:rPr lang="it-IT" i="1" dirty="0" err="1">
                <a:latin typeface="Consolas" panose="020B0609020204030204" pitchFamily="49" charset="0"/>
                <a:ea typeface="MS PGothic" panose="020B0600070205080204" pitchFamily="34" charset="-128"/>
              </a:rPr>
              <a:t>not</a:t>
            </a:r>
            <a:r>
              <a:rPr lang="it-IT" i="1" dirty="0">
                <a:latin typeface="Consolas" panose="020B0609020204030204" pitchFamily="49" charset="0"/>
                <a:ea typeface="MS PGothic" panose="020B0600070205080204" pitchFamily="34" charset="-128"/>
              </a:rPr>
              <a:t> </a:t>
            </a:r>
            <a:r>
              <a:rPr lang="it-IT" i="1" dirty="0" err="1">
                <a:latin typeface="Consolas" panose="020B0609020204030204" pitchFamily="49" charset="0"/>
                <a:ea typeface="MS PGothic" panose="020B0600070205080204" pitchFamily="34" charset="-128"/>
              </a:rPr>
              <a:t>reached</a:t>
            </a:r>
            <a:r>
              <a:rPr lang="it-IT" i="1" dirty="0">
                <a:latin typeface="Consolas" panose="020B0609020204030204" pitchFamily="49" charset="0"/>
                <a:ea typeface="MS PGothic" panose="020B0600070205080204" pitchFamily="34" charset="-128"/>
              </a:rPr>
              <a:t> </a:t>
            </a:r>
            <a:r>
              <a:rPr lang="it-IT" b="1" dirty="0">
                <a:latin typeface="Consolas" panose="020B0609020204030204" pitchFamily="49" charset="0"/>
                <a:ea typeface="MS PGothic" panose="020B0600070205080204" pitchFamily="34" charset="-128"/>
              </a:rPr>
              <a:t>do</a:t>
            </a:r>
            <a:endParaRPr lang="en-US" b="1" dirty="0">
              <a:latin typeface="Consolas" panose="020B0609020204030204" pitchFamily="49" charset="0"/>
              <a:ea typeface="MS PGothic" panose="020B0600070205080204" pitchFamily="34" charset="-128"/>
            </a:endParaRPr>
          </a:p>
          <a:p>
            <a:r>
              <a:rPr lang="en-US" b="1" dirty="0">
                <a:latin typeface="Consolas" panose="020B0609020204030204" pitchFamily="49" charset="0"/>
                <a:ea typeface="MS PGothic" panose="020B0600070205080204" pitchFamily="34" charset="-128"/>
              </a:rPr>
              <a:t>        </a:t>
            </a:r>
            <a:r>
              <a:rPr lang="en-US" dirty="0">
                <a:latin typeface="Consolas" panose="020B0609020204030204" pitchFamily="49" charset="0"/>
                <a:ea typeface="MS PGothic" panose="020B0600070205080204" pitchFamily="34" charset="-128"/>
              </a:rPr>
              <a:t>sample an observation from the environment</a:t>
            </a:r>
            <a:endParaRPr lang="it-IT" b="1" dirty="0">
              <a:latin typeface="Consolas" panose="020B0609020204030204" pitchFamily="49" charset="0"/>
              <a:ea typeface="MS PGothic" panose="020B0600070205080204" pitchFamily="34" charset="-128"/>
            </a:endParaRPr>
          </a:p>
          <a:p>
            <a:r>
              <a:rPr lang="it-IT" b="1" dirty="0">
                <a:latin typeface="Consolas" panose="020B0609020204030204" pitchFamily="49" charset="0"/>
                <a:ea typeface="MS PGothic" panose="020B0600070205080204" pitchFamily="34" charset="-128"/>
              </a:rPr>
              <a:t>        </a:t>
            </a:r>
            <a:r>
              <a:rPr lang="it-IT" dirty="0" err="1">
                <a:latin typeface="Consolas" panose="020B0609020204030204" pitchFamily="49" charset="0"/>
                <a:ea typeface="MS PGothic" panose="020B0600070205080204" pitchFamily="34" charset="-128"/>
              </a:rPr>
              <a:t>perform</a:t>
            </a:r>
            <a:r>
              <a:rPr lang="it-IT" dirty="0">
                <a:latin typeface="Consolas" panose="020B0609020204030204" pitchFamily="49" charset="0"/>
                <a:ea typeface="MS PGothic" panose="020B0600070205080204" pitchFamily="34" charset="-128"/>
              </a:rPr>
              <a:t> </a:t>
            </a:r>
            <a:r>
              <a:rPr lang="it-IT" dirty="0" err="1">
                <a:latin typeface="Consolas" panose="020B0609020204030204" pitchFamily="49" charset="0"/>
                <a:ea typeface="MS PGothic" panose="020B0600070205080204" pitchFamily="34" charset="-128"/>
              </a:rPr>
              <a:t>inference</a:t>
            </a:r>
            <a:r>
              <a:rPr lang="it-IT" dirty="0">
                <a:latin typeface="Consolas" panose="020B0609020204030204" pitchFamily="49" charset="0"/>
                <a:ea typeface="MS PGothic" panose="020B0600070205080204" pitchFamily="34" charset="-128"/>
              </a:rPr>
              <a:t> </a:t>
            </a:r>
            <a:r>
              <a:rPr lang="it-IT" dirty="0" err="1">
                <a:latin typeface="Consolas" panose="020B0609020204030204" pitchFamily="49" charset="0"/>
                <a:ea typeface="MS PGothic" panose="020B0600070205080204" pitchFamily="34" charset="-128"/>
              </a:rPr>
              <a:t>using</a:t>
            </a:r>
            <a:r>
              <a:rPr lang="it-IT" dirty="0">
                <a:latin typeface="Consolas" panose="020B0609020204030204" pitchFamily="49" charset="0"/>
                <a:ea typeface="MS PGothic" panose="020B0600070205080204" pitchFamily="34" charset="-128"/>
              </a:rPr>
              <a:t> the </a:t>
            </a:r>
            <a:r>
              <a:rPr lang="it-IT" dirty="0" err="1">
                <a:latin typeface="Consolas" panose="020B0609020204030204" pitchFamily="49" charset="0"/>
                <a:ea typeface="MS PGothic" panose="020B0600070205080204" pitchFamily="34" charset="-128"/>
              </a:rPr>
              <a:t>observation</a:t>
            </a:r>
            <a:endParaRPr lang="it-IT" dirty="0">
              <a:latin typeface="Consolas" panose="020B0609020204030204" pitchFamily="49" charset="0"/>
              <a:ea typeface="MS PGothic" panose="020B0600070205080204" pitchFamily="34" charset="-128"/>
            </a:endParaRPr>
          </a:p>
          <a:p>
            <a:r>
              <a:rPr lang="it-IT" dirty="0">
                <a:latin typeface="Consolas" panose="020B0609020204030204" pitchFamily="49" charset="0"/>
                <a:ea typeface="MS PGothic" panose="020B0600070205080204" pitchFamily="34" charset="-128"/>
              </a:rPr>
              <a:t>        </a:t>
            </a:r>
            <a:r>
              <a:rPr lang="it-IT" b="1" dirty="0">
                <a:latin typeface="Consolas" panose="020B0609020204030204" pitchFamily="49" charset="0"/>
                <a:ea typeface="MS PGothic" panose="020B0600070205080204" pitchFamily="34" charset="-128"/>
              </a:rPr>
              <a:t>while </a:t>
            </a:r>
            <a:r>
              <a:rPr lang="it-IT" i="1" dirty="0">
                <a:latin typeface="Consolas" panose="020B0609020204030204" pitchFamily="49" charset="0"/>
                <a:ea typeface="MS PGothic" panose="020B0600070205080204" pitchFamily="34" charset="-128"/>
              </a:rPr>
              <a:t>maximum planning </a:t>
            </a:r>
            <a:r>
              <a:rPr lang="it-IT" i="1" dirty="0" err="1">
                <a:latin typeface="Consolas" panose="020B0609020204030204" pitchFamily="49" charset="0"/>
                <a:ea typeface="MS PGothic" panose="020B0600070205080204" pitchFamily="34" charset="-128"/>
              </a:rPr>
              <a:t>iteration</a:t>
            </a:r>
            <a:r>
              <a:rPr lang="it-IT" i="1" dirty="0">
                <a:latin typeface="Consolas" panose="020B0609020204030204" pitchFamily="49" charset="0"/>
                <a:ea typeface="MS PGothic" panose="020B0600070205080204" pitchFamily="34" charset="-128"/>
              </a:rPr>
              <a:t> </a:t>
            </a:r>
            <a:r>
              <a:rPr lang="it-IT" i="1" dirty="0" err="1">
                <a:latin typeface="Consolas" panose="020B0609020204030204" pitchFamily="49" charset="0"/>
                <a:ea typeface="MS PGothic" panose="020B0600070205080204" pitchFamily="34" charset="-128"/>
              </a:rPr>
              <a:t>not</a:t>
            </a:r>
            <a:r>
              <a:rPr lang="it-IT" i="1" dirty="0">
                <a:latin typeface="Consolas" panose="020B0609020204030204" pitchFamily="49" charset="0"/>
                <a:ea typeface="MS PGothic" panose="020B0600070205080204" pitchFamily="34" charset="-128"/>
              </a:rPr>
              <a:t> </a:t>
            </a:r>
            <a:r>
              <a:rPr lang="it-IT" i="1" dirty="0" err="1">
                <a:latin typeface="Consolas" panose="020B0609020204030204" pitchFamily="49" charset="0"/>
                <a:ea typeface="MS PGothic" panose="020B0600070205080204" pitchFamily="34" charset="-128"/>
              </a:rPr>
              <a:t>reached</a:t>
            </a:r>
            <a:r>
              <a:rPr lang="it-IT" i="1" dirty="0">
                <a:latin typeface="Consolas" panose="020B0609020204030204" pitchFamily="49" charset="0"/>
                <a:ea typeface="MS PGothic" panose="020B0600070205080204" pitchFamily="34" charset="-128"/>
              </a:rPr>
              <a:t> </a:t>
            </a:r>
            <a:r>
              <a:rPr lang="it-IT" b="1" dirty="0">
                <a:latin typeface="Consolas" panose="020B0609020204030204" pitchFamily="49" charset="0"/>
                <a:ea typeface="MS PGothic" panose="020B0600070205080204" pitchFamily="34" charset="-128"/>
              </a:rPr>
              <a:t>do</a:t>
            </a:r>
            <a:endParaRPr lang="it-IT" dirty="0">
              <a:latin typeface="Consolas" panose="020B0609020204030204" pitchFamily="49" charset="0"/>
              <a:ea typeface="MS PGothic" panose="020B0600070205080204" pitchFamily="34" charset="-128"/>
            </a:endParaRPr>
          </a:p>
          <a:p>
            <a:r>
              <a:rPr lang="it-IT" dirty="0">
                <a:latin typeface="Consolas" panose="020B0609020204030204" pitchFamily="49" charset="0"/>
                <a:ea typeface="MS PGothic" panose="020B0600070205080204" pitchFamily="34" charset="-128"/>
              </a:rPr>
              <a:t>               </a:t>
            </a:r>
            <a:r>
              <a:rPr lang="it-IT" dirty="0" err="1">
                <a:latin typeface="Consolas" panose="020B0609020204030204" pitchFamily="49" charset="0"/>
                <a:ea typeface="MS PGothic" panose="020B0600070205080204" pitchFamily="34" charset="-128"/>
              </a:rPr>
              <a:t>select</a:t>
            </a:r>
            <a:r>
              <a:rPr lang="it-IT" dirty="0">
                <a:latin typeface="Consolas" panose="020B0609020204030204" pitchFamily="49" charset="0"/>
                <a:ea typeface="MS PGothic" panose="020B0600070205080204" pitchFamily="34" charset="-128"/>
              </a:rPr>
              <a:t> a </a:t>
            </a:r>
            <a:r>
              <a:rPr lang="it-IT" dirty="0" err="1">
                <a:latin typeface="Consolas" panose="020B0609020204030204" pitchFamily="49" charset="0"/>
                <a:ea typeface="MS PGothic" panose="020B0600070205080204" pitchFamily="34" charset="-128"/>
              </a:rPr>
              <a:t>node</a:t>
            </a:r>
            <a:r>
              <a:rPr lang="it-IT" dirty="0">
                <a:latin typeface="Consolas" panose="020B0609020204030204" pitchFamily="49" charset="0"/>
                <a:ea typeface="MS PGothic" panose="020B0600070205080204" pitchFamily="34" charset="-128"/>
              </a:rPr>
              <a:t> to be </a:t>
            </a:r>
            <a:r>
              <a:rPr lang="it-IT" dirty="0" err="1">
                <a:latin typeface="Consolas" panose="020B0609020204030204" pitchFamily="49" charset="0"/>
                <a:ea typeface="MS PGothic" panose="020B0600070205080204" pitchFamily="34" charset="-128"/>
              </a:rPr>
              <a:t>expanded</a:t>
            </a:r>
            <a:endParaRPr lang="it-IT" dirty="0">
              <a:latin typeface="Consolas" panose="020B0609020204030204" pitchFamily="49" charset="0"/>
              <a:ea typeface="MS PGothic" panose="020B0600070205080204" pitchFamily="34" charset="-128"/>
            </a:endParaRPr>
          </a:p>
          <a:p>
            <a:r>
              <a:rPr lang="it-IT" dirty="0">
                <a:latin typeface="Consolas" panose="020B0609020204030204" pitchFamily="49" charset="0"/>
                <a:ea typeface="MS PGothic" panose="020B0600070205080204" pitchFamily="34" charset="-128"/>
              </a:rPr>
              <a:t>               </a:t>
            </a:r>
            <a:r>
              <a:rPr lang="it-IT" dirty="0" err="1">
                <a:latin typeface="Consolas" panose="020B0609020204030204" pitchFamily="49" charset="0"/>
                <a:ea typeface="MS PGothic" panose="020B0600070205080204" pitchFamily="34" charset="-128"/>
              </a:rPr>
              <a:t>perform</a:t>
            </a:r>
            <a:r>
              <a:rPr lang="it-IT" dirty="0">
                <a:latin typeface="Consolas" panose="020B0609020204030204" pitchFamily="49" charset="0"/>
                <a:ea typeface="MS PGothic" panose="020B0600070205080204" pitchFamily="34" charset="-128"/>
              </a:rPr>
              <a:t> </a:t>
            </a:r>
            <a:r>
              <a:rPr lang="it-IT" dirty="0" err="1">
                <a:latin typeface="Consolas" panose="020B0609020204030204" pitchFamily="49" charset="0"/>
                <a:ea typeface="MS PGothic" panose="020B0600070205080204" pitchFamily="34" charset="-128"/>
              </a:rPr>
              <a:t>inference</a:t>
            </a:r>
            <a:r>
              <a:rPr lang="it-IT" dirty="0">
                <a:latin typeface="Consolas" panose="020B0609020204030204" pitchFamily="49" charset="0"/>
                <a:ea typeface="MS PGothic" panose="020B0600070205080204" pitchFamily="34" charset="-128"/>
              </a:rPr>
              <a:t> on the </a:t>
            </a:r>
            <a:r>
              <a:rPr lang="it-IT" dirty="0" err="1">
                <a:latin typeface="Consolas" panose="020B0609020204030204" pitchFamily="49" charset="0"/>
                <a:ea typeface="MS PGothic" panose="020B0600070205080204" pitchFamily="34" charset="-128"/>
              </a:rPr>
              <a:t>newly</a:t>
            </a:r>
            <a:r>
              <a:rPr lang="it-IT" dirty="0">
                <a:latin typeface="Consolas" panose="020B0609020204030204" pitchFamily="49" charset="0"/>
                <a:ea typeface="MS PGothic" panose="020B0600070205080204" pitchFamily="34" charset="-128"/>
              </a:rPr>
              <a:t> </a:t>
            </a:r>
            <a:r>
              <a:rPr lang="it-IT" dirty="0" err="1">
                <a:latin typeface="Consolas" panose="020B0609020204030204" pitchFamily="49" charset="0"/>
                <a:ea typeface="MS PGothic" panose="020B0600070205080204" pitchFamily="34" charset="-128"/>
              </a:rPr>
              <a:t>expanded</a:t>
            </a:r>
            <a:r>
              <a:rPr lang="it-IT" dirty="0">
                <a:latin typeface="Consolas" panose="020B0609020204030204" pitchFamily="49" charset="0"/>
                <a:ea typeface="MS PGothic" panose="020B0600070205080204" pitchFamily="34" charset="-128"/>
              </a:rPr>
              <a:t> </a:t>
            </a:r>
            <a:r>
              <a:rPr lang="it-IT" dirty="0" err="1">
                <a:latin typeface="Consolas" panose="020B0609020204030204" pitchFamily="49" charset="0"/>
                <a:ea typeface="MS PGothic" panose="020B0600070205080204" pitchFamily="34" charset="-128"/>
              </a:rPr>
              <a:t>nodes</a:t>
            </a:r>
            <a:endParaRPr lang="it-IT" dirty="0">
              <a:latin typeface="Consolas" panose="020B0609020204030204" pitchFamily="49" charset="0"/>
              <a:ea typeface="MS PGothic" panose="020B0600070205080204" pitchFamily="34" charset="-128"/>
            </a:endParaRPr>
          </a:p>
          <a:p>
            <a:r>
              <a:rPr lang="it-IT" dirty="0">
                <a:latin typeface="Consolas" panose="020B0609020204030204" pitchFamily="49" charset="0"/>
                <a:ea typeface="MS PGothic" panose="020B0600070205080204" pitchFamily="34" charset="-128"/>
              </a:rPr>
              <a:t>               </a:t>
            </a:r>
            <a:r>
              <a:rPr lang="it-IT" dirty="0" err="1">
                <a:latin typeface="Consolas" panose="020B0609020204030204" pitchFamily="49" charset="0"/>
                <a:ea typeface="MS PGothic" panose="020B0600070205080204" pitchFamily="34" charset="-128"/>
              </a:rPr>
              <a:t>evaluate</a:t>
            </a:r>
            <a:r>
              <a:rPr lang="it-IT" dirty="0">
                <a:latin typeface="Consolas" panose="020B0609020204030204" pitchFamily="49" charset="0"/>
                <a:ea typeface="MS PGothic" panose="020B0600070205080204" pitchFamily="34" charset="-128"/>
              </a:rPr>
              <a:t> the cost of the </a:t>
            </a:r>
            <a:r>
              <a:rPr lang="it-IT" dirty="0" err="1">
                <a:latin typeface="Consolas" panose="020B0609020204030204" pitchFamily="49" charset="0"/>
                <a:ea typeface="MS PGothic" panose="020B0600070205080204" pitchFamily="34" charset="-128"/>
              </a:rPr>
              <a:t>newly</a:t>
            </a:r>
            <a:r>
              <a:rPr lang="it-IT" dirty="0">
                <a:latin typeface="Consolas" panose="020B0609020204030204" pitchFamily="49" charset="0"/>
                <a:ea typeface="MS PGothic" panose="020B0600070205080204" pitchFamily="34" charset="-128"/>
              </a:rPr>
              <a:t> </a:t>
            </a:r>
            <a:r>
              <a:rPr lang="it-IT" dirty="0" err="1">
                <a:latin typeface="Consolas" panose="020B0609020204030204" pitchFamily="49" charset="0"/>
                <a:ea typeface="MS PGothic" panose="020B0600070205080204" pitchFamily="34" charset="-128"/>
              </a:rPr>
              <a:t>expanded</a:t>
            </a:r>
            <a:r>
              <a:rPr lang="it-IT" dirty="0">
                <a:latin typeface="Consolas" panose="020B0609020204030204" pitchFamily="49" charset="0"/>
                <a:ea typeface="MS PGothic" panose="020B0600070205080204" pitchFamily="34" charset="-128"/>
              </a:rPr>
              <a:t> </a:t>
            </a:r>
            <a:r>
              <a:rPr lang="it-IT" dirty="0" err="1">
                <a:latin typeface="Consolas" panose="020B0609020204030204" pitchFamily="49" charset="0"/>
                <a:ea typeface="MS PGothic" panose="020B0600070205080204" pitchFamily="34" charset="-128"/>
              </a:rPr>
              <a:t>nodes</a:t>
            </a:r>
            <a:endParaRPr lang="it-IT" dirty="0">
              <a:latin typeface="Consolas" panose="020B0609020204030204" pitchFamily="49" charset="0"/>
              <a:ea typeface="MS PGothic" panose="020B0600070205080204" pitchFamily="34" charset="-128"/>
            </a:endParaRPr>
          </a:p>
          <a:p>
            <a:r>
              <a:rPr lang="it-IT" dirty="0">
                <a:latin typeface="Consolas" panose="020B0609020204030204" pitchFamily="49" charset="0"/>
                <a:ea typeface="MS PGothic" panose="020B0600070205080204" pitchFamily="34" charset="-128"/>
              </a:rPr>
              <a:t>               propagate the cost of the </a:t>
            </a:r>
            <a:r>
              <a:rPr lang="it-IT" dirty="0" err="1">
                <a:latin typeface="Consolas" panose="020B0609020204030204" pitchFamily="49" charset="0"/>
                <a:ea typeface="MS PGothic" panose="020B0600070205080204" pitchFamily="34" charset="-128"/>
              </a:rPr>
              <a:t>nodes</a:t>
            </a:r>
            <a:r>
              <a:rPr lang="it-IT" dirty="0">
                <a:latin typeface="Consolas" panose="020B0609020204030204" pitchFamily="49" charset="0"/>
                <a:ea typeface="MS PGothic" panose="020B0600070205080204" pitchFamily="34" charset="-128"/>
              </a:rPr>
              <a:t> </a:t>
            </a:r>
            <a:r>
              <a:rPr lang="it-IT" dirty="0" err="1">
                <a:latin typeface="Consolas" panose="020B0609020204030204" pitchFamily="49" charset="0"/>
                <a:ea typeface="MS PGothic" panose="020B0600070205080204" pitchFamily="34" charset="-128"/>
              </a:rPr>
              <a:t>through</a:t>
            </a:r>
            <a:r>
              <a:rPr lang="it-IT" dirty="0">
                <a:latin typeface="Consolas" panose="020B0609020204030204" pitchFamily="49" charset="0"/>
                <a:ea typeface="MS PGothic" panose="020B0600070205080204" pitchFamily="34" charset="-128"/>
              </a:rPr>
              <a:t> the </a:t>
            </a:r>
            <a:r>
              <a:rPr lang="it-IT" dirty="0" err="1">
                <a:latin typeface="Consolas" panose="020B0609020204030204" pitchFamily="49" charset="0"/>
                <a:ea typeface="MS PGothic" panose="020B0600070205080204" pitchFamily="34" charset="-128"/>
              </a:rPr>
              <a:t>tree</a:t>
            </a:r>
            <a:r>
              <a:rPr lang="it-IT" dirty="0">
                <a:latin typeface="Consolas" panose="020B0609020204030204" pitchFamily="49" charset="0"/>
                <a:ea typeface="MS PGothic" panose="020B0600070205080204" pitchFamily="34" charset="-128"/>
              </a:rPr>
              <a:t> </a:t>
            </a:r>
            <a:r>
              <a:rPr lang="it-IT" dirty="0" err="1">
                <a:latin typeface="Consolas" panose="020B0609020204030204" pitchFamily="49" charset="0"/>
                <a:ea typeface="MS PGothic" panose="020B0600070205080204" pitchFamily="34" charset="-128"/>
              </a:rPr>
              <a:t>backward</a:t>
            </a:r>
            <a:endParaRPr lang="it-IT" dirty="0">
              <a:latin typeface="Consolas" panose="020B0609020204030204" pitchFamily="49" charset="0"/>
              <a:ea typeface="MS PGothic" panose="020B0600070205080204" pitchFamily="34" charset="-128"/>
            </a:endParaRPr>
          </a:p>
          <a:p>
            <a:r>
              <a:rPr lang="it-IT" dirty="0">
                <a:latin typeface="Consolas" panose="020B0609020204030204" pitchFamily="49" charset="0"/>
                <a:ea typeface="MS PGothic" panose="020B0600070205080204" pitchFamily="34" charset="-128"/>
              </a:rPr>
              <a:t>        </a:t>
            </a:r>
            <a:r>
              <a:rPr lang="it-IT" b="1" dirty="0">
                <a:latin typeface="Consolas" panose="020B0609020204030204" pitchFamily="49" charset="0"/>
                <a:ea typeface="MS PGothic" panose="020B0600070205080204" pitchFamily="34" charset="-128"/>
              </a:rPr>
              <a:t>end</a:t>
            </a:r>
          </a:p>
          <a:p>
            <a:r>
              <a:rPr lang="it-IT" b="1" dirty="0">
                <a:latin typeface="Consolas" panose="020B0609020204030204" pitchFamily="49" charset="0"/>
                <a:ea typeface="MS PGothic" panose="020B0600070205080204" pitchFamily="34" charset="-128"/>
              </a:rPr>
              <a:t>        </a:t>
            </a:r>
            <a:r>
              <a:rPr lang="it-IT" dirty="0" err="1">
                <a:latin typeface="Consolas" panose="020B0609020204030204" pitchFamily="49" charset="0"/>
                <a:ea typeface="MS PGothic" panose="020B0600070205080204" pitchFamily="34" charset="-128"/>
              </a:rPr>
              <a:t>select</a:t>
            </a:r>
            <a:r>
              <a:rPr lang="it-IT" dirty="0">
                <a:latin typeface="Consolas" panose="020B0609020204030204" pitchFamily="49" charset="0"/>
                <a:ea typeface="MS PGothic" panose="020B0600070205080204" pitchFamily="34" charset="-128"/>
              </a:rPr>
              <a:t> an action to be </a:t>
            </a:r>
            <a:r>
              <a:rPr lang="it-IT" dirty="0" err="1">
                <a:latin typeface="Consolas" panose="020B0609020204030204" pitchFamily="49" charset="0"/>
                <a:ea typeface="MS PGothic" panose="020B0600070205080204" pitchFamily="34" charset="-128"/>
              </a:rPr>
              <a:t>performed</a:t>
            </a:r>
            <a:endParaRPr lang="it-IT" dirty="0">
              <a:latin typeface="Consolas" panose="020B0609020204030204" pitchFamily="49" charset="0"/>
              <a:ea typeface="MS PGothic" panose="020B0600070205080204" pitchFamily="34" charset="-128"/>
            </a:endParaRPr>
          </a:p>
          <a:p>
            <a:r>
              <a:rPr lang="it-IT" dirty="0">
                <a:latin typeface="Consolas" panose="020B0609020204030204" pitchFamily="49" charset="0"/>
                <a:ea typeface="MS PGothic" panose="020B0600070205080204" pitchFamily="34" charset="-128"/>
              </a:rPr>
              <a:t>        </a:t>
            </a:r>
            <a:r>
              <a:rPr lang="it-IT" dirty="0" err="1">
                <a:latin typeface="Consolas" panose="020B0609020204030204" pitchFamily="49" charset="0"/>
                <a:ea typeface="MS PGothic" panose="020B0600070205080204" pitchFamily="34" charset="-128"/>
              </a:rPr>
              <a:t>execute</a:t>
            </a:r>
            <a:r>
              <a:rPr lang="it-IT" dirty="0">
                <a:latin typeface="Consolas" panose="020B0609020204030204" pitchFamily="49" charset="0"/>
                <a:ea typeface="MS PGothic" panose="020B0600070205080204" pitchFamily="34" charset="-128"/>
              </a:rPr>
              <a:t> the action in the </a:t>
            </a:r>
            <a:r>
              <a:rPr lang="it-IT" dirty="0" err="1">
                <a:latin typeface="Consolas" panose="020B0609020204030204" pitchFamily="49" charset="0"/>
                <a:ea typeface="MS PGothic" panose="020B0600070205080204" pitchFamily="34" charset="-128"/>
              </a:rPr>
              <a:t>environment</a:t>
            </a:r>
            <a:endParaRPr lang="it-IT" dirty="0">
              <a:latin typeface="Consolas" panose="020B0609020204030204" pitchFamily="49" charset="0"/>
              <a:ea typeface="MS PGothic" panose="020B0600070205080204" pitchFamily="34" charset="-128"/>
            </a:endParaRPr>
          </a:p>
          <a:p>
            <a:r>
              <a:rPr lang="it-IT" b="1" dirty="0">
                <a:latin typeface="Consolas" panose="020B0609020204030204" pitchFamily="49" charset="0"/>
                <a:ea typeface="MS PGothic" panose="020B0600070205080204" pitchFamily="34" charset="-128"/>
              </a:rPr>
              <a:t>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70E398-B0FA-8562-F6A3-17D82C2964CE}"/>
              </a:ext>
            </a:extLst>
          </p:cNvPr>
          <p:cNvCxnSpPr/>
          <p:nvPr/>
        </p:nvCxnSpPr>
        <p:spPr>
          <a:xfrm>
            <a:off x="2154535" y="2621783"/>
            <a:ext cx="0" cy="2763296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A2BCD8-28D7-C518-641B-5831CE9E19A8}"/>
              </a:ext>
            </a:extLst>
          </p:cNvPr>
          <p:cNvCxnSpPr>
            <a:cxnSpLocks/>
          </p:cNvCxnSpPr>
          <p:nvPr/>
        </p:nvCxnSpPr>
        <p:spPr>
          <a:xfrm>
            <a:off x="3177790" y="3478406"/>
            <a:ext cx="0" cy="1105319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3793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5700C-2722-C79D-6D81-B933A08E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Implementation - Outline</a:t>
            </a:r>
            <a:endParaRPr lang="it-IT" sz="4000" dirty="0">
              <a:solidFill>
                <a:srgbClr val="FFFFFF"/>
              </a:solidFill>
            </a:endParaRP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9D56D0B4-ECA0-5D16-C57D-C5DFD8C3F7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7140"/>
              </p:ext>
            </p:extLst>
          </p:nvPr>
        </p:nvGraphicFramePr>
        <p:xfrm>
          <a:off x="369826" y="1963787"/>
          <a:ext cx="10573953" cy="4686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75935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345EF-106B-A0B9-B98C-721A9F828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PYMDP - Agent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141B6E0-6D60-951A-76A4-FFA3121F172C}"/>
              </a:ext>
            </a:extLst>
          </p:cNvPr>
          <p:cNvSpPr/>
          <p:nvPr/>
        </p:nvSpPr>
        <p:spPr>
          <a:xfrm>
            <a:off x="6446862" y="2906486"/>
            <a:ext cx="4983137" cy="25053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ead with gears with solid fill">
            <a:extLst>
              <a:ext uri="{FF2B5EF4-FFF2-40B4-BE49-F238E27FC236}">
                <a16:creationId xmlns:a16="http://schemas.microsoft.com/office/drawing/2014/main" id="{150018E8-F5B3-B82B-C9C2-293D7335E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765781" y="4416154"/>
            <a:ext cx="2572476" cy="25724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FF02F3-CCA9-E59B-6B9E-90834F42EDEA}"/>
              </a:ext>
            </a:extLst>
          </p:cNvPr>
          <p:cNvSpPr txBox="1"/>
          <p:nvPr/>
        </p:nvSpPr>
        <p:spPr>
          <a:xfrm>
            <a:off x="8566043" y="5518684"/>
            <a:ext cx="168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it-IT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</a:t>
            </a:r>
            <a:endParaRPr lang="en-US" sz="28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BC7781-A2D1-F181-29DD-32DF60E272F2}"/>
              </a:ext>
            </a:extLst>
          </p:cNvPr>
          <p:cNvSpPr txBox="1"/>
          <p:nvPr/>
        </p:nvSpPr>
        <p:spPr>
          <a:xfrm>
            <a:off x="0" y="2188028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Consolas" panose="020B0609020204030204" pitchFamily="49" charset="0"/>
              </a:rPr>
              <a:t>agent = Agent(A, B, C, D)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FF456842-D4A4-506C-C87A-E642BB21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/>
              <a:t>https://github.com/infer-actively/pymdp</a:t>
            </a:r>
          </a:p>
        </p:txBody>
      </p:sp>
    </p:spTree>
    <p:extLst>
      <p:ext uri="{BB962C8B-B14F-4D97-AF65-F5344CB8AC3E}">
        <p14:creationId xmlns:p14="http://schemas.microsoft.com/office/powerpoint/2010/main" val="381900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0D815-0181-2212-0CBD-2BC9F8E6E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		</a:t>
            </a:r>
            <a:r>
              <a:rPr lang="it-IT" sz="4000" dirty="0" err="1">
                <a:solidFill>
                  <a:srgbClr val="FFFFFF"/>
                </a:solidFill>
              </a:rPr>
              <a:t>Inference</a:t>
            </a:r>
            <a:r>
              <a:rPr lang="it-IT" sz="4000" dirty="0">
                <a:solidFill>
                  <a:srgbClr val="FFFFFF"/>
                </a:solidFill>
              </a:rPr>
              <a:t> – Model </a:t>
            </a:r>
            <a:r>
              <a:rPr lang="it-IT" sz="4000" dirty="0" err="1">
                <a:solidFill>
                  <a:srgbClr val="FFFFFF"/>
                </a:solidFill>
              </a:rPr>
              <a:t>Inversion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F3252FF-1B6B-B772-36FB-2660392EFD44}"/>
              </a:ext>
            </a:extLst>
          </p:cNvPr>
          <p:cNvSpPr/>
          <p:nvPr/>
        </p:nvSpPr>
        <p:spPr>
          <a:xfrm>
            <a:off x="9365065" y="2270927"/>
            <a:ext cx="1163688" cy="11628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42F5A40-E6E0-2E3E-6987-08704A683E0B}"/>
              </a:ext>
            </a:extLst>
          </p:cNvPr>
          <p:cNvSpPr/>
          <p:nvPr/>
        </p:nvSpPr>
        <p:spPr>
          <a:xfrm>
            <a:off x="9365064" y="4742822"/>
            <a:ext cx="1162800" cy="1162800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C75F27-4B21-726B-2D39-9550C2449912}"/>
              </a:ext>
            </a:extLst>
          </p:cNvPr>
          <p:cNvSpPr txBox="1"/>
          <p:nvPr/>
        </p:nvSpPr>
        <p:spPr>
          <a:xfrm>
            <a:off x="9735494" y="5015285"/>
            <a:ext cx="432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it-IT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</a:t>
            </a:r>
            <a:endParaRPr lang="it-IT" sz="4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04425D-115F-F9A9-B443-0073E135EC6B}"/>
              </a:ext>
            </a:extLst>
          </p:cNvPr>
          <p:cNvCxnSpPr>
            <a:cxnSpLocks/>
            <a:stCxn id="36" idx="4"/>
            <a:endCxn id="38" idx="0"/>
          </p:cNvCxnSpPr>
          <p:nvPr/>
        </p:nvCxnSpPr>
        <p:spPr>
          <a:xfrm flipH="1">
            <a:off x="9946464" y="3433727"/>
            <a:ext cx="445" cy="1309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5ED4878-8088-E43E-AEA5-5C0F92685F46}"/>
              </a:ext>
            </a:extLst>
          </p:cNvPr>
          <p:cNvSpPr txBox="1"/>
          <p:nvPr/>
        </p:nvSpPr>
        <p:spPr>
          <a:xfrm>
            <a:off x="10016375" y="3925832"/>
            <a:ext cx="1137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it-IT" sz="1600" kern="1200" dirty="0" err="1">
                <a:solidFill>
                  <a:srgbClr val="055B7D"/>
                </a:solidFill>
                <a:latin typeface="+mn-lt"/>
                <a:ea typeface="+mn-ea"/>
                <a:cs typeface="+mn-cs"/>
              </a:rPr>
              <a:t>causes</a:t>
            </a:r>
            <a:endParaRPr lang="it-IT" sz="2800" dirty="0">
              <a:solidFill>
                <a:schemeClr val="accent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F99608A-CB4B-EAAB-F3C2-4901579211E0}"/>
              </a:ext>
            </a:extLst>
          </p:cNvPr>
          <p:cNvSpPr txBox="1"/>
          <p:nvPr/>
        </p:nvSpPr>
        <p:spPr>
          <a:xfrm>
            <a:off x="7762875" y="3897627"/>
            <a:ext cx="2307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it-IT" sz="2000" kern="12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infere</a:t>
            </a:r>
            <a:endParaRPr lang="it-IT" sz="1100" dirty="0">
              <a:solidFill>
                <a:srgbClr val="FFC000"/>
              </a:solidFill>
            </a:endParaRPr>
          </a:p>
        </p:txBody>
      </p:sp>
      <p:pic>
        <p:nvPicPr>
          <p:cNvPr id="25" name="Picture 24" descr="A diagram of a process&#10;&#10;Description automatically generated">
            <a:extLst>
              <a:ext uri="{FF2B5EF4-FFF2-40B4-BE49-F238E27FC236}">
                <a16:creationId xmlns:a16="http://schemas.microsoft.com/office/drawing/2014/main" id="{D76EA0A9-38DA-54A3-0FAE-782E30B26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65" y="2491691"/>
            <a:ext cx="7312270" cy="3014805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19964F7C-1D54-F773-74E3-26119F4D96B6}"/>
              </a:ext>
            </a:extLst>
          </p:cNvPr>
          <p:cNvSpPr/>
          <p:nvPr/>
        </p:nvSpPr>
        <p:spPr>
          <a:xfrm>
            <a:off x="4953837" y="3225521"/>
            <a:ext cx="874207" cy="87420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1C0C3C7-C4B1-E51D-31A3-D8D390FA3DE3}"/>
              </a:ext>
            </a:extLst>
          </p:cNvPr>
          <p:cNvSpPr/>
          <p:nvPr/>
        </p:nvSpPr>
        <p:spPr>
          <a:xfrm>
            <a:off x="3438211" y="3217148"/>
            <a:ext cx="874207" cy="87420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C5713D-99E4-3E19-7A10-F07BC67A1EEE}"/>
              </a:ext>
            </a:extLst>
          </p:cNvPr>
          <p:cNvSpPr txBox="1"/>
          <p:nvPr/>
        </p:nvSpPr>
        <p:spPr>
          <a:xfrm>
            <a:off x="3708158" y="3429321"/>
            <a:ext cx="432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it-IT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o</a:t>
            </a:r>
            <a:endParaRPr lang="it-IT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6F57D-F44F-2CF2-0E50-53876B1BCA99}"/>
              </a:ext>
            </a:extLst>
          </p:cNvPr>
          <p:cNvSpPr txBox="1"/>
          <p:nvPr/>
        </p:nvSpPr>
        <p:spPr>
          <a:xfrm>
            <a:off x="9734229" y="2485753"/>
            <a:ext cx="432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it-IT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endParaRPr lang="it-IT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B671A8-F803-500C-33E7-17B8C15FA219}"/>
              </a:ext>
            </a:extLst>
          </p:cNvPr>
          <p:cNvCxnSpPr>
            <a:cxnSpLocks/>
          </p:cNvCxnSpPr>
          <p:nvPr/>
        </p:nvCxnSpPr>
        <p:spPr>
          <a:xfrm flipH="1">
            <a:off x="4314825" y="3653099"/>
            <a:ext cx="619962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Arc 6">
            <a:extLst>
              <a:ext uri="{FF2B5EF4-FFF2-40B4-BE49-F238E27FC236}">
                <a16:creationId xmlns:a16="http://schemas.microsoft.com/office/drawing/2014/main" id="{26D2909B-1E80-3229-1F68-9AAAA689C7BD}"/>
              </a:ext>
            </a:extLst>
          </p:cNvPr>
          <p:cNvSpPr/>
          <p:nvPr/>
        </p:nvSpPr>
        <p:spPr>
          <a:xfrm rot="5400000" flipV="1">
            <a:off x="8010526" y="3448046"/>
            <a:ext cx="2533652" cy="1295403"/>
          </a:xfrm>
          <a:prstGeom prst="arc">
            <a:avLst>
              <a:gd name="adj1" fmla="val 10665473"/>
              <a:gd name="adj2" fmla="val 0"/>
            </a:avLst>
          </a:prstGeom>
          <a:ln w="28575">
            <a:solidFill>
              <a:srgbClr val="FFC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1A8CDE5A-0BB4-E762-E347-EE8E37C3B8E5}"/>
              </a:ext>
            </a:extLst>
          </p:cNvPr>
          <p:cNvSpPr/>
          <p:nvPr/>
        </p:nvSpPr>
        <p:spPr>
          <a:xfrm>
            <a:off x="2362200" y="2571750"/>
            <a:ext cx="1428750" cy="1200150"/>
          </a:xfrm>
          <a:prstGeom prst="arc">
            <a:avLst>
              <a:gd name="adj1" fmla="val 10665473"/>
              <a:gd name="adj2" fmla="val 0"/>
            </a:avLst>
          </a:prstGeom>
          <a:ln w="28575">
            <a:solidFill>
              <a:srgbClr val="FFC00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667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345EF-106B-A0B9-B98C-721A9F828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PYMDP - Agent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141B6E0-6D60-951A-76A4-FFA3121F172C}"/>
              </a:ext>
            </a:extLst>
          </p:cNvPr>
          <p:cNvSpPr/>
          <p:nvPr/>
        </p:nvSpPr>
        <p:spPr>
          <a:xfrm>
            <a:off x="6446862" y="2906486"/>
            <a:ext cx="4983137" cy="25053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ead with gears with solid fill">
            <a:extLst>
              <a:ext uri="{FF2B5EF4-FFF2-40B4-BE49-F238E27FC236}">
                <a16:creationId xmlns:a16="http://schemas.microsoft.com/office/drawing/2014/main" id="{150018E8-F5B3-B82B-C9C2-293D7335E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765781" y="4416154"/>
            <a:ext cx="2572476" cy="25724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FF02F3-CCA9-E59B-6B9E-90834F42EDEA}"/>
              </a:ext>
            </a:extLst>
          </p:cNvPr>
          <p:cNvSpPr txBox="1"/>
          <p:nvPr/>
        </p:nvSpPr>
        <p:spPr>
          <a:xfrm>
            <a:off x="8566043" y="5518684"/>
            <a:ext cx="168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it-IT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2AE310-4845-D98B-496D-B3C245510D73}"/>
                  </a:ext>
                </a:extLst>
              </p:cNvPr>
              <p:cNvSpPr txBox="1"/>
              <p:nvPr/>
            </p:nvSpPr>
            <p:spPr>
              <a:xfrm>
                <a:off x="6531428" y="2808514"/>
                <a:ext cx="478971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IT" dirty="0">
                  <a:latin typeface="Consolas" panose="020B0609020204030204" pitchFamily="49" charset="0"/>
                </a:endParaRPr>
              </a:p>
              <a:p>
                <a:endParaRPr lang="en-US" dirty="0">
                  <a:latin typeface="Consolas" panose="020B0609020204030204" pitchFamily="49" charset="0"/>
                </a:endParaRPr>
              </a:p>
              <a:p>
                <a:endParaRPr lang="en-US" dirty="0">
                  <a:latin typeface="Consolas" panose="020B0609020204030204" pitchFamily="49" charset="0"/>
                </a:endParaRPr>
              </a:p>
              <a:p>
                <a:endParaRPr lang="en-US" dirty="0">
                  <a:latin typeface="Consolas" panose="020B0609020204030204" pitchFamily="49" charset="0"/>
                </a:endParaRPr>
              </a:p>
              <a:p>
                <a:endParaRPr lang="en-US" dirty="0">
                  <a:latin typeface="Consolas" panose="020B0609020204030204" pitchFamily="49" charset="0"/>
                </a:endParaRPr>
              </a:p>
              <a:p>
                <a:endParaRPr lang="en-US" dirty="0">
                  <a:latin typeface="Consolas" panose="020B0609020204030204" pitchFamily="49" charset="0"/>
                </a:endParaRPr>
              </a:p>
              <a:p>
                <a:endParaRPr lang="en-US" dirty="0">
                  <a:latin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2AE310-4845-D98B-496D-B3C245510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28" y="2808514"/>
                <a:ext cx="4789714" cy="2308324"/>
              </a:xfrm>
              <a:prstGeom prst="rect">
                <a:avLst/>
              </a:prstGeom>
              <a:blipFill>
                <a:blip r:embed="rId4"/>
                <a:stretch>
                  <a:fillRect b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73BC7781-A2D1-F181-29DD-32DF60E272F2}"/>
              </a:ext>
            </a:extLst>
          </p:cNvPr>
          <p:cNvSpPr txBox="1"/>
          <p:nvPr/>
        </p:nvSpPr>
        <p:spPr>
          <a:xfrm>
            <a:off x="0" y="2188028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nsolas" panose="020B0609020204030204" pitchFamily="49" charset="0"/>
              </a:rPr>
              <a:t>agent = Agent(A, B, C, D)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BBB6750-A51A-4CCE-C26D-BEB4BA27BDC3}"/>
              </a:ext>
            </a:extLst>
          </p:cNvPr>
          <p:cNvSpPr/>
          <p:nvPr/>
        </p:nvSpPr>
        <p:spPr>
          <a:xfrm>
            <a:off x="1785255" y="2264229"/>
            <a:ext cx="262800" cy="2612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7C4926D-CEB9-5FBE-74B2-DA0EE9AF8508}"/>
              </a:ext>
            </a:extLst>
          </p:cNvPr>
          <p:cNvCxnSpPr>
            <a:cxnSpLocks/>
          </p:cNvCxnSpPr>
          <p:nvPr/>
        </p:nvCxnSpPr>
        <p:spPr>
          <a:xfrm>
            <a:off x="1905001" y="2623458"/>
            <a:ext cx="0" cy="2144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9F29A47-CA7D-8C7F-030B-66BC71E54962}"/>
              </a:ext>
            </a:extLst>
          </p:cNvPr>
          <p:cNvSpPr txBox="1"/>
          <p:nvPr/>
        </p:nvSpPr>
        <p:spPr>
          <a:xfrm>
            <a:off x="1676398" y="4833257"/>
            <a:ext cx="240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Likelihood</a:t>
            </a:r>
            <a:r>
              <a:rPr lang="it-IT" dirty="0"/>
              <a:t> mapping</a:t>
            </a:r>
            <a:endParaRPr lang="en-US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4CE3026-D0B7-0882-96CD-D9368BEB24DA}"/>
              </a:ext>
            </a:extLst>
          </p:cNvPr>
          <p:cNvCxnSpPr>
            <a:cxnSpLocks/>
          </p:cNvCxnSpPr>
          <p:nvPr/>
        </p:nvCxnSpPr>
        <p:spPr>
          <a:xfrm>
            <a:off x="3929743" y="4996542"/>
            <a:ext cx="403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8696CA07-E82A-F1B3-A3D9-CDCCAA67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/>
              <a:t>https://github.com/infer-actively/pymdp</a:t>
            </a:r>
          </a:p>
        </p:txBody>
      </p:sp>
    </p:spTree>
    <p:extLst>
      <p:ext uri="{BB962C8B-B14F-4D97-AF65-F5344CB8AC3E}">
        <p14:creationId xmlns:p14="http://schemas.microsoft.com/office/powerpoint/2010/main" val="38451559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345EF-106B-A0B9-B98C-721A9F828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PYMDP - Agent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141B6E0-6D60-951A-76A4-FFA3121F172C}"/>
              </a:ext>
            </a:extLst>
          </p:cNvPr>
          <p:cNvSpPr/>
          <p:nvPr/>
        </p:nvSpPr>
        <p:spPr>
          <a:xfrm>
            <a:off x="6446862" y="2906486"/>
            <a:ext cx="4983137" cy="25053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ead with gears with solid fill">
            <a:extLst>
              <a:ext uri="{FF2B5EF4-FFF2-40B4-BE49-F238E27FC236}">
                <a16:creationId xmlns:a16="http://schemas.microsoft.com/office/drawing/2014/main" id="{150018E8-F5B3-B82B-C9C2-293D7335E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765781" y="4416154"/>
            <a:ext cx="2572476" cy="25724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FF02F3-CCA9-E59B-6B9E-90834F42EDEA}"/>
              </a:ext>
            </a:extLst>
          </p:cNvPr>
          <p:cNvSpPr txBox="1"/>
          <p:nvPr/>
        </p:nvSpPr>
        <p:spPr>
          <a:xfrm>
            <a:off x="8566043" y="5518684"/>
            <a:ext cx="168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it-IT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2AE310-4845-D98B-496D-B3C245510D73}"/>
                  </a:ext>
                </a:extLst>
              </p:cNvPr>
              <p:cNvSpPr txBox="1"/>
              <p:nvPr/>
            </p:nvSpPr>
            <p:spPr>
              <a:xfrm>
                <a:off x="6531428" y="2808514"/>
                <a:ext cx="478971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IT" dirty="0">
                  <a:latin typeface="Consolas" panose="020B0609020204030204" pitchFamily="49" charset="0"/>
                </a:endParaRPr>
              </a:p>
              <a:p>
                <a:endParaRPr lang="it-IT" b="0" dirty="0">
                  <a:latin typeface="Consolas" panose="020B0609020204030204" pitchFamily="49" charset="0"/>
                </a:endParaRPr>
              </a:p>
              <a:p>
                <a:endParaRPr lang="en-US" dirty="0">
                  <a:latin typeface="Consolas" panose="020B0609020204030204" pitchFamily="49" charset="0"/>
                </a:endParaRPr>
              </a:p>
              <a:p>
                <a:endParaRPr lang="en-US" dirty="0">
                  <a:latin typeface="Consolas" panose="020B0609020204030204" pitchFamily="49" charset="0"/>
                </a:endParaRPr>
              </a:p>
              <a:p>
                <a:endParaRPr lang="en-US" dirty="0">
                  <a:latin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onsolas" panose="020B0609020204030204" pitchFamily="49" charset="0"/>
                </a:endParaRPr>
              </a:p>
              <a:p>
                <a:endParaRPr lang="en-US" dirty="0">
                  <a:latin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2AE310-4845-D98B-496D-B3C245510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28" y="2808514"/>
                <a:ext cx="4789714" cy="2308324"/>
              </a:xfrm>
              <a:prstGeom prst="rect">
                <a:avLst/>
              </a:prstGeom>
              <a:blipFill>
                <a:blip r:embed="rId4"/>
                <a:stretch>
                  <a:fillRect b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73BC7781-A2D1-F181-29DD-32DF60E272F2}"/>
              </a:ext>
            </a:extLst>
          </p:cNvPr>
          <p:cNvSpPr txBox="1"/>
          <p:nvPr/>
        </p:nvSpPr>
        <p:spPr>
          <a:xfrm>
            <a:off x="0" y="2188028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nsolas" panose="020B0609020204030204" pitchFamily="49" charset="0"/>
              </a:rPr>
              <a:t>agent = Agent(A, B, C, D)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5C914E-5850-F3D4-52B8-E919F472E931}"/>
              </a:ext>
            </a:extLst>
          </p:cNvPr>
          <p:cNvSpPr txBox="1"/>
          <p:nvPr/>
        </p:nvSpPr>
        <p:spPr>
          <a:xfrm>
            <a:off x="1948541" y="4267201"/>
            <a:ext cx="210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Transition</a:t>
            </a:r>
            <a:r>
              <a:rPr lang="it-IT" dirty="0"/>
              <a:t> </a:t>
            </a:r>
            <a:r>
              <a:rPr lang="it-IT" dirty="0" err="1"/>
              <a:t>matrix</a:t>
            </a:r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BBB6750-A51A-4CCE-C26D-BEB4BA27BDC3}"/>
              </a:ext>
            </a:extLst>
          </p:cNvPr>
          <p:cNvSpPr/>
          <p:nvPr/>
        </p:nvSpPr>
        <p:spPr>
          <a:xfrm>
            <a:off x="1785255" y="2264229"/>
            <a:ext cx="262800" cy="2612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92FCD69-4E65-FDF9-BE84-6F0E485061BD}"/>
              </a:ext>
            </a:extLst>
          </p:cNvPr>
          <p:cNvSpPr/>
          <p:nvPr/>
        </p:nvSpPr>
        <p:spPr>
          <a:xfrm>
            <a:off x="2111826" y="2242457"/>
            <a:ext cx="262800" cy="2612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7C4926D-CEB9-5FBE-74B2-DA0EE9AF8508}"/>
              </a:ext>
            </a:extLst>
          </p:cNvPr>
          <p:cNvCxnSpPr>
            <a:cxnSpLocks/>
          </p:cNvCxnSpPr>
          <p:nvPr/>
        </p:nvCxnSpPr>
        <p:spPr>
          <a:xfrm>
            <a:off x="1905001" y="2623458"/>
            <a:ext cx="0" cy="2144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1D28739-14E4-F874-1765-09D842AD29CC}"/>
              </a:ext>
            </a:extLst>
          </p:cNvPr>
          <p:cNvCxnSpPr>
            <a:cxnSpLocks/>
          </p:cNvCxnSpPr>
          <p:nvPr/>
        </p:nvCxnSpPr>
        <p:spPr>
          <a:xfrm>
            <a:off x="2286000" y="2645230"/>
            <a:ext cx="0" cy="1567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9F29A47-CA7D-8C7F-030B-66BC71E54962}"/>
              </a:ext>
            </a:extLst>
          </p:cNvPr>
          <p:cNvSpPr txBox="1"/>
          <p:nvPr/>
        </p:nvSpPr>
        <p:spPr>
          <a:xfrm>
            <a:off x="1676398" y="4833257"/>
            <a:ext cx="240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Likelihood</a:t>
            </a:r>
            <a:r>
              <a:rPr lang="it-IT" dirty="0"/>
              <a:t> mapping</a:t>
            </a:r>
            <a:endParaRPr lang="en-US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4CE3026-D0B7-0882-96CD-D9368BEB24DA}"/>
              </a:ext>
            </a:extLst>
          </p:cNvPr>
          <p:cNvCxnSpPr>
            <a:cxnSpLocks/>
          </p:cNvCxnSpPr>
          <p:nvPr/>
        </p:nvCxnSpPr>
        <p:spPr>
          <a:xfrm>
            <a:off x="3929743" y="4996542"/>
            <a:ext cx="403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49CD03E-9D99-A547-E2C4-F44302EFE85C}"/>
              </a:ext>
            </a:extLst>
          </p:cNvPr>
          <p:cNvCxnSpPr>
            <a:cxnSpLocks/>
          </p:cNvCxnSpPr>
          <p:nvPr/>
        </p:nvCxnSpPr>
        <p:spPr>
          <a:xfrm>
            <a:off x="4082142" y="4419210"/>
            <a:ext cx="38535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0E525806-EB52-9BD2-AD1E-F2397E418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/>
              <a:t>https://github.com/infer-actively/pymdp</a:t>
            </a:r>
          </a:p>
        </p:txBody>
      </p:sp>
    </p:spTree>
    <p:extLst>
      <p:ext uri="{BB962C8B-B14F-4D97-AF65-F5344CB8AC3E}">
        <p14:creationId xmlns:p14="http://schemas.microsoft.com/office/powerpoint/2010/main" val="31231448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345EF-106B-A0B9-B98C-721A9F828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PYMDP - Agent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141B6E0-6D60-951A-76A4-FFA3121F172C}"/>
              </a:ext>
            </a:extLst>
          </p:cNvPr>
          <p:cNvSpPr/>
          <p:nvPr/>
        </p:nvSpPr>
        <p:spPr>
          <a:xfrm>
            <a:off x="6446862" y="2906486"/>
            <a:ext cx="4983137" cy="25053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ead with gears with solid fill">
            <a:extLst>
              <a:ext uri="{FF2B5EF4-FFF2-40B4-BE49-F238E27FC236}">
                <a16:creationId xmlns:a16="http://schemas.microsoft.com/office/drawing/2014/main" id="{150018E8-F5B3-B82B-C9C2-293D7335E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765781" y="4416154"/>
            <a:ext cx="2572476" cy="25724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FF02F3-CCA9-E59B-6B9E-90834F42EDEA}"/>
              </a:ext>
            </a:extLst>
          </p:cNvPr>
          <p:cNvSpPr txBox="1"/>
          <p:nvPr/>
        </p:nvSpPr>
        <p:spPr>
          <a:xfrm>
            <a:off x="8566043" y="5518684"/>
            <a:ext cx="168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it-IT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2AE310-4845-D98B-496D-B3C245510D73}"/>
                  </a:ext>
                </a:extLst>
              </p:cNvPr>
              <p:cNvSpPr txBox="1"/>
              <p:nvPr/>
            </p:nvSpPr>
            <p:spPr>
              <a:xfrm>
                <a:off x="6531428" y="2808514"/>
                <a:ext cx="478971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IT" dirty="0">
                  <a:latin typeface="Consolas" panose="020B0609020204030204" pitchFamily="49" charset="0"/>
                </a:endParaRPr>
              </a:p>
              <a:p>
                <a:endParaRPr lang="it-IT" b="0" dirty="0">
                  <a:latin typeface="Consolas" panose="020B0609020204030204" pitchFamily="49" charset="0"/>
                </a:endParaRPr>
              </a:p>
              <a:p>
                <a:endParaRPr lang="en-US" dirty="0">
                  <a:latin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onsolas" panose="020B0609020204030204" pitchFamily="49" charset="0"/>
                </a:endParaRPr>
              </a:p>
              <a:p>
                <a:endParaRPr lang="en-US" dirty="0">
                  <a:latin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onsolas" panose="020B0609020204030204" pitchFamily="49" charset="0"/>
                </a:endParaRPr>
              </a:p>
              <a:p>
                <a:endParaRPr lang="en-US" dirty="0">
                  <a:latin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2AE310-4845-D98B-496D-B3C245510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28" y="2808514"/>
                <a:ext cx="4789714" cy="2308324"/>
              </a:xfrm>
              <a:prstGeom prst="rect">
                <a:avLst/>
              </a:prstGeom>
              <a:blipFill>
                <a:blip r:embed="rId4"/>
                <a:stretch>
                  <a:fillRect b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73BC7781-A2D1-F181-29DD-32DF60E272F2}"/>
              </a:ext>
            </a:extLst>
          </p:cNvPr>
          <p:cNvSpPr txBox="1"/>
          <p:nvPr/>
        </p:nvSpPr>
        <p:spPr>
          <a:xfrm>
            <a:off x="0" y="2188028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nsolas" panose="020B0609020204030204" pitchFamily="49" charset="0"/>
              </a:rPr>
              <a:t>agent = Agent(A, B, C, D)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5C914E-5850-F3D4-52B8-E919F472E931}"/>
              </a:ext>
            </a:extLst>
          </p:cNvPr>
          <p:cNvSpPr txBox="1"/>
          <p:nvPr/>
        </p:nvSpPr>
        <p:spPr>
          <a:xfrm>
            <a:off x="1948541" y="4267201"/>
            <a:ext cx="210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Transition</a:t>
            </a:r>
            <a:r>
              <a:rPr lang="it-IT" dirty="0"/>
              <a:t> </a:t>
            </a:r>
            <a:r>
              <a:rPr lang="it-IT" dirty="0" err="1"/>
              <a:t>matrix</a:t>
            </a:r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BBB6750-A51A-4CCE-C26D-BEB4BA27BDC3}"/>
              </a:ext>
            </a:extLst>
          </p:cNvPr>
          <p:cNvSpPr/>
          <p:nvPr/>
        </p:nvSpPr>
        <p:spPr>
          <a:xfrm>
            <a:off x="1785255" y="2264229"/>
            <a:ext cx="262800" cy="2612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92FCD69-4E65-FDF9-BE84-6F0E485061BD}"/>
              </a:ext>
            </a:extLst>
          </p:cNvPr>
          <p:cNvSpPr/>
          <p:nvPr/>
        </p:nvSpPr>
        <p:spPr>
          <a:xfrm>
            <a:off x="2111826" y="2242457"/>
            <a:ext cx="262800" cy="2612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B8B8075-1F79-0AA4-87A2-D412716453B5}"/>
              </a:ext>
            </a:extLst>
          </p:cNvPr>
          <p:cNvSpPr/>
          <p:nvPr/>
        </p:nvSpPr>
        <p:spPr>
          <a:xfrm>
            <a:off x="2525483" y="2242457"/>
            <a:ext cx="262800" cy="2612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7C4926D-CEB9-5FBE-74B2-DA0EE9AF8508}"/>
              </a:ext>
            </a:extLst>
          </p:cNvPr>
          <p:cNvCxnSpPr>
            <a:cxnSpLocks/>
          </p:cNvCxnSpPr>
          <p:nvPr/>
        </p:nvCxnSpPr>
        <p:spPr>
          <a:xfrm>
            <a:off x="1905001" y="2623458"/>
            <a:ext cx="0" cy="2144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1D28739-14E4-F874-1765-09D842AD29CC}"/>
              </a:ext>
            </a:extLst>
          </p:cNvPr>
          <p:cNvCxnSpPr>
            <a:cxnSpLocks/>
          </p:cNvCxnSpPr>
          <p:nvPr/>
        </p:nvCxnSpPr>
        <p:spPr>
          <a:xfrm>
            <a:off x="2286000" y="2645230"/>
            <a:ext cx="0" cy="1567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524AE8D-4AD2-5B54-04FF-B80F455E9D8A}"/>
              </a:ext>
            </a:extLst>
          </p:cNvPr>
          <p:cNvCxnSpPr>
            <a:cxnSpLocks/>
          </p:cNvCxnSpPr>
          <p:nvPr/>
        </p:nvCxnSpPr>
        <p:spPr>
          <a:xfrm>
            <a:off x="2656115" y="2590801"/>
            <a:ext cx="0" cy="1099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1842DBA-98FC-66F6-935B-FF825C873150}"/>
              </a:ext>
            </a:extLst>
          </p:cNvPr>
          <p:cNvSpPr txBox="1"/>
          <p:nvPr/>
        </p:nvSpPr>
        <p:spPr>
          <a:xfrm>
            <a:off x="2394857" y="3701144"/>
            <a:ext cx="210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Observation</a:t>
            </a:r>
            <a:r>
              <a:rPr lang="it-IT" dirty="0"/>
              <a:t> </a:t>
            </a:r>
            <a:r>
              <a:rPr lang="it-IT" dirty="0" err="1"/>
              <a:t>prior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9F29A47-CA7D-8C7F-030B-66BC71E54962}"/>
              </a:ext>
            </a:extLst>
          </p:cNvPr>
          <p:cNvSpPr txBox="1"/>
          <p:nvPr/>
        </p:nvSpPr>
        <p:spPr>
          <a:xfrm>
            <a:off x="1676398" y="4833257"/>
            <a:ext cx="240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Likelihood</a:t>
            </a:r>
            <a:r>
              <a:rPr lang="it-IT" dirty="0"/>
              <a:t> mapping</a:t>
            </a:r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FDE0ED3-4974-1DEB-FEA0-028D8C09E33B}"/>
              </a:ext>
            </a:extLst>
          </p:cNvPr>
          <p:cNvCxnSpPr>
            <a:cxnSpLocks/>
          </p:cNvCxnSpPr>
          <p:nvPr/>
        </p:nvCxnSpPr>
        <p:spPr>
          <a:xfrm>
            <a:off x="4604656" y="3874925"/>
            <a:ext cx="33528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4CE3026-D0B7-0882-96CD-D9368BEB24DA}"/>
              </a:ext>
            </a:extLst>
          </p:cNvPr>
          <p:cNvCxnSpPr>
            <a:cxnSpLocks/>
          </p:cNvCxnSpPr>
          <p:nvPr/>
        </p:nvCxnSpPr>
        <p:spPr>
          <a:xfrm>
            <a:off x="3929743" y="4996542"/>
            <a:ext cx="403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49CD03E-9D99-A547-E2C4-F44302EFE85C}"/>
              </a:ext>
            </a:extLst>
          </p:cNvPr>
          <p:cNvCxnSpPr>
            <a:cxnSpLocks/>
          </p:cNvCxnSpPr>
          <p:nvPr/>
        </p:nvCxnSpPr>
        <p:spPr>
          <a:xfrm>
            <a:off x="4082142" y="4419210"/>
            <a:ext cx="38535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995596E0-8825-11C1-8DDD-3957D8CE6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/>
              <a:t>https://github.com/infer-actively/pymdp</a:t>
            </a:r>
          </a:p>
        </p:txBody>
      </p:sp>
    </p:spTree>
    <p:extLst>
      <p:ext uri="{BB962C8B-B14F-4D97-AF65-F5344CB8AC3E}">
        <p14:creationId xmlns:p14="http://schemas.microsoft.com/office/powerpoint/2010/main" val="22719108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345EF-106B-A0B9-B98C-721A9F828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PYMDP - Agent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141B6E0-6D60-951A-76A4-FFA3121F172C}"/>
              </a:ext>
            </a:extLst>
          </p:cNvPr>
          <p:cNvSpPr/>
          <p:nvPr/>
        </p:nvSpPr>
        <p:spPr>
          <a:xfrm>
            <a:off x="6446862" y="2906486"/>
            <a:ext cx="4983137" cy="25053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ead with gears with solid fill">
            <a:extLst>
              <a:ext uri="{FF2B5EF4-FFF2-40B4-BE49-F238E27FC236}">
                <a16:creationId xmlns:a16="http://schemas.microsoft.com/office/drawing/2014/main" id="{150018E8-F5B3-B82B-C9C2-293D7335E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765781" y="4416154"/>
            <a:ext cx="2572476" cy="25724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FF02F3-CCA9-E59B-6B9E-90834F42EDEA}"/>
              </a:ext>
            </a:extLst>
          </p:cNvPr>
          <p:cNvSpPr txBox="1"/>
          <p:nvPr/>
        </p:nvSpPr>
        <p:spPr>
          <a:xfrm>
            <a:off x="8566043" y="5518684"/>
            <a:ext cx="168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it-IT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2AE310-4845-D98B-496D-B3C245510D73}"/>
                  </a:ext>
                </a:extLst>
              </p:cNvPr>
              <p:cNvSpPr txBox="1"/>
              <p:nvPr/>
            </p:nvSpPr>
            <p:spPr>
              <a:xfrm>
                <a:off x="6531428" y="2808514"/>
                <a:ext cx="478971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IT" dirty="0">
                  <a:latin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it-IT" b="0" dirty="0">
                  <a:latin typeface="Consolas" panose="020B0609020204030204" pitchFamily="49" charset="0"/>
                </a:endParaRPr>
              </a:p>
              <a:p>
                <a:endParaRPr lang="en-US" dirty="0">
                  <a:latin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onsolas" panose="020B0609020204030204" pitchFamily="49" charset="0"/>
                </a:endParaRPr>
              </a:p>
              <a:p>
                <a:endParaRPr lang="en-US" dirty="0">
                  <a:latin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onsolas" panose="020B0609020204030204" pitchFamily="49" charset="0"/>
                </a:endParaRPr>
              </a:p>
              <a:p>
                <a:endParaRPr lang="en-US" dirty="0">
                  <a:latin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2AE310-4845-D98B-496D-B3C245510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28" y="2808514"/>
                <a:ext cx="4789714" cy="2308324"/>
              </a:xfrm>
              <a:prstGeom prst="rect">
                <a:avLst/>
              </a:prstGeom>
              <a:blipFill>
                <a:blip r:embed="rId4"/>
                <a:stretch>
                  <a:fillRect b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73BC7781-A2D1-F181-29DD-32DF60E272F2}"/>
              </a:ext>
            </a:extLst>
          </p:cNvPr>
          <p:cNvSpPr txBox="1"/>
          <p:nvPr/>
        </p:nvSpPr>
        <p:spPr>
          <a:xfrm>
            <a:off x="0" y="2188028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nsolas" panose="020B0609020204030204" pitchFamily="49" charset="0"/>
              </a:rPr>
              <a:t>agent = Agent(A, B, C, D)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C8AB5F1-388F-E908-E334-D2149AB0FA5F}"/>
              </a:ext>
            </a:extLst>
          </p:cNvPr>
          <p:cNvSpPr/>
          <p:nvPr/>
        </p:nvSpPr>
        <p:spPr>
          <a:xfrm>
            <a:off x="2895598" y="2253343"/>
            <a:ext cx="262800" cy="2612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641FC7F-F6C6-9F3D-E795-2E7DD1A5BF69}"/>
              </a:ext>
            </a:extLst>
          </p:cNvPr>
          <p:cNvCxnSpPr/>
          <p:nvPr/>
        </p:nvCxnSpPr>
        <p:spPr>
          <a:xfrm>
            <a:off x="3026229" y="2579915"/>
            <a:ext cx="0" cy="413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15C914E-5850-F3D4-52B8-E919F472E931}"/>
              </a:ext>
            </a:extLst>
          </p:cNvPr>
          <p:cNvSpPr txBox="1"/>
          <p:nvPr/>
        </p:nvSpPr>
        <p:spPr>
          <a:xfrm>
            <a:off x="1948541" y="4267201"/>
            <a:ext cx="210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Transition</a:t>
            </a:r>
            <a:r>
              <a:rPr lang="it-IT" dirty="0"/>
              <a:t> </a:t>
            </a:r>
            <a:r>
              <a:rPr lang="it-IT" dirty="0" err="1"/>
              <a:t>matrix</a:t>
            </a:r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BBB6750-A51A-4CCE-C26D-BEB4BA27BDC3}"/>
              </a:ext>
            </a:extLst>
          </p:cNvPr>
          <p:cNvSpPr/>
          <p:nvPr/>
        </p:nvSpPr>
        <p:spPr>
          <a:xfrm>
            <a:off x="1785255" y="2264229"/>
            <a:ext cx="262800" cy="2612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92FCD69-4E65-FDF9-BE84-6F0E485061BD}"/>
              </a:ext>
            </a:extLst>
          </p:cNvPr>
          <p:cNvSpPr/>
          <p:nvPr/>
        </p:nvSpPr>
        <p:spPr>
          <a:xfrm>
            <a:off x="2111826" y="2242457"/>
            <a:ext cx="262800" cy="2612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B8B8075-1F79-0AA4-87A2-D412716453B5}"/>
              </a:ext>
            </a:extLst>
          </p:cNvPr>
          <p:cNvSpPr/>
          <p:nvPr/>
        </p:nvSpPr>
        <p:spPr>
          <a:xfrm>
            <a:off x="2525483" y="2242457"/>
            <a:ext cx="262800" cy="2612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7C4926D-CEB9-5FBE-74B2-DA0EE9AF8508}"/>
              </a:ext>
            </a:extLst>
          </p:cNvPr>
          <p:cNvCxnSpPr>
            <a:cxnSpLocks/>
          </p:cNvCxnSpPr>
          <p:nvPr/>
        </p:nvCxnSpPr>
        <p:spPr>
          <a:xfrm>
            <a:off x="1905001" y="2623458"/>
            <a:ext cx="0" cy="2144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1D28739-14E4-F874-1765-09D842AD29CC}"/>
              </a:ext>
            </a:extLst>
          </p:cNvPr>
          <p:cNvCxnSpPr>
            <a:cxnSpLocks/>
          </p:cNvCxnSpPr>
          <p:nvPr/>
        </p:nvCxnSpPr>
        <p:spPr>
          <a:xfrm>
            <a:off x="2286000" y="2645230"/>
            <a:ext cx="0" cy="1567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524AE8D-4AD2-5B54-04FF-B80F455E9D8A}"/>
              </a:ext>
            </a:extLst>
          </p:cNvPr>
          <p:cNvCxnSpPr>
            <a:cxnSpLocks/>
          </p:cNvCxnSpPr>
          <p:nvPr/>
        </p:nvCxnSpPr>
        <p:spPr>
          <a:xfrm>
            <a:off x="2656115" y="2590801"/>
            <a:ext cx="0" cy="1099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36946F-062D-0A3B-BA3A-2310F2F51393}"/>
              </a:ext>
            </a:extLst>
          </p:cNvPr>
          <p:cNvSpPr txBox="1"/>
          <p:nvPr/>
        </p:nvSpPr>
        <p:spPr>
          <a:xfrm>
            <a:off x="2743199" y="3048001"/>
            <a:ext cx="210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Initial</a:t>
            </a:r>
            <a:r>
              <a:rPr lang="it-IT" dirty="0"/>
              <a:t> state </a:t>
            </a:r>
            <a:r>
              <a:rPr lang="it-IT" dirty="0" err="1"/>
              <a:t>prior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842DBA-98FC-66F6-935B-FF825C873150}"/>
              </a:ext>
            </a:extLst>
          </p:cNvPr>
          <p:cNvSpPr txBox="1"/>
          <p:nvPr/>
        </p:nvSpPr>
        <p:spPr>
          <a:xfrm>
            <a:off x="2394857" y="3701144"/>
            <a:ext cx="210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Observation</a:t>
            </a:r>
            <a:r>
              <a:rPr lang="it-IT" dirty="0"/>
              <a:t> </a:t>
            </a:r>
            <a:r>
              <a:rPr lang="it-IT" dirty="0" err="1"/>
              <a:t>prior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9F29A47-CA7D-8C7F-030B-66BC71E54962}"/>
              </a:ext>
            </a:extLst>
          </p:cNvPr>
          <p:cNvSpPr txBox="1"/>
          <p:nvPr/>
        </p:nvSpPr>
        <p:spPr>
          <a:xfrm>
            <a:off x="1676398" y="4833257"/>
            <a:ext cx="240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Likelihood</a:t>
            </a:r>
            <a:r>
              <a:rPr lang="it-IT" dirty="0"/>
              <a:t> mapping</a:t>
            </a:r>
            <a:endParaRPr lang="en-US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BAEAACD-70B9-25A7-C6A7-4AA13702A20E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4844142" y="3232667"/>
            <a:ext cx="30697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FDE0ED3-4974-1DEB-FEA0-028D8C09E33B}"/>
              </a:ext>
            </a:extLst>
          </p:cNvPr>
          <p:cNvCxnSpPr>
            <a:cxnSpLocks/>
          </p:cNvCxnSpPr>
          <p:nvPr/>
        </p:nvCxnSpPr>
        <p:spPr>
          <a:xfrm>
            <a:off x="4604656" y="3874925"/>
            <a:ext cx="33528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4CE3026-D0B7-0882-96CD-D9368BEB24DA}"/>
              </a:ext>
            </a:extLst>
          </p:cNvPr>
          <p:cNvCxnSpPr>
            <a:cxnSpLocks/>
          </p:cNvCxnSpPr>
          <p:nvPr/>
        </p:nvCxnSpPr>
        <p:spPr>
          <a:xfrm>
            <a:off x="3929743" y="4996542"/>
            <a:ext cx="403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49CD03E-9D99-A547-E2C4-F44302EFE85C}"/>
              </a:ext>
            </a:extLst>
          </p:cNvPr>
          <p:cNvCxnSpPr>
            <a:cxnSpLocks/>
          </p:cNvCxnSpPr>
          <p:nvPr/>
        </p:nvCxnSpPr>
        <p:spPr>
          <a:xfrm>
            <a:off x="4082142" y="4419210"/>
            <a:ext cx="38535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1E10D15E-7220-B039-2D72-4B837401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/>
              <a:t>https://github.com/infer-actively/pymdp</a:t>
            </a:r>
          </a:p>
        </p:txBody>
      </p:sp>
    </p:spTree>
    <p:extLst>
      <p:ext uri="{BB962C8B-B14F-4D97-AF65-F5344CB8AC3E}">
        <p14:creationId xmlns:p14="http://schemas.microsoft.com/office/powerpoint/2010/main" val="1811013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345EF-106B-A0B9-B98C-721A9F828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PYMDP – Action </a:t>
            </a:r>
            <a:r>
              <a:rPr lang="it-IT" sz="4000" dirty="0" err="1">
                <a:solidFill>
                  <a:srgbClr val="FFFFFF"/>
                </a:solidFill>
              </a:rPr>
              <a:t>Percpetion</a:t>
            </a:r>
            <a:r>
              <a:rPr lang="it-IT" sz="4000" dirty="0">
                <a:solidFill>
                  <a:srgbClr val="FFFFFF"/>
                </a:solidFill>
              </a:rPr>
              <a:t> </a:t>
            </a:r>
            <a:r>
              <a:rPr lang="it-IT" sz="4000" dirty="0" err="1">
                <a:solidFill>
                  <a:srgbClr val="FFFFFF"/>
                </a:solidFill>
              </a:rPr>
              <a:t>Cycle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402309DC-5FA4-767A-A5E4-15F1A5947AE0}"/>
              </a:ext>
            </a:extLst>
          </p:cNvPr>
          <p:cNvSpPr/>
          <p:nvPr/>
        </p:nvSpPr>
        <p:spPr>
          <a:xfrm rot="19590865">
            <a:off x="4550791" y="2638396"/>
            <a:ext cx="2734982" cy="2468390"/>
          </a:xfrm>
          <a:prstGeom prst="arc">
            <a:avLst>
              <a:gd name="adj1" fmla="val 15283153"/>
              <a:gd name="adj2" fmla="val 21407578"/>
            </a:avLst>
          </a:prstGeom>
          <a:ln>
            <a:head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141B6E0-6D60-951A-76A4-FFA3121F172C}"/>
              </a:ext>
            </a:extLst>
          </p:cNvPr>
          <p:cNvSpPr/>
          <p:nvPr/>
        </p:nvSpPr>
        <p:spPr>
          <a:xfrm>
            <a:off x="957943" y="3156857"/>
            <a:ext cx="4480452" cy="20916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ead with gears with solid fill">
            <a:extLst>
              <a:ext uri="{FF2B5EF4-FFF2-40B4-BE49-F238E27FC236}">
                <a16:creationId xmlns:a16="http://schemas.microsoft.com/office/drawing/2014/main" id="{150018E8-F5B3-B82B-C9C2-293D7335E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353" y="4728352"/>
            <a:ext cx="1247906" cy="12479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CEF8690-971C-9D85-58A7-9A6C633BDADC}"/>
                  </a:ext>
                </a:extLst>
              </p14:cNvPr>
              <p14:cNvContentPartPr/>
              <p14:nvPr/>
            </p14:nvContentPartPr>
            <p14:xfrm>
              <a:off x="8753896" y="5231853"/>
              <a:ext cx="272" cy="272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CEF8690-971C-9D85-58A7-9A6C633BDA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26696" y="5204653"/>
                <a:ext cx="54400" cy="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6476849-A70D-9566-FBB1-BCDF3E555E99}"/>
                  </a:ext>
                </a:extLst>
              </p14:cNvPr>
              <p14:cNvContentPartPr/>
              <p14:nvPr/>
            </p14:nvContentPartPr>
            <p14:xfrm>
              <a:off x="8795572" y="5236756"/>
              <a:ext cx="272" cy="272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6476849-A70D-9566-FBB1-BCDF3E555E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68372" y="5209556"/>
                <a:ext cx="54400" cy="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A325C9D-F876-EFED-42BB-3BC302E25C21}"/>
                  </a:ext>
                </a:extLst>
              </p14:cNvPr>
              <p14:cNvContentPartPr/>
              <p14:nvPr/>
            </p14:nvContentPartPr>
            <p14:xfrm>
              <a:off x="8800202" y="5218233"/>
              <a:ext cx="272" cy="272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A325C9D-F876-EFED-42BB-3BC302E25C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73002" y="5191033"/>
                <a:ext cx="54400" cy="54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1FF02F3-CCA9-E59B-6B9E-90834F42EDEA}"/>
              </a:ext>
            </a:extLst>
          </p:cNvPr>
          <p:cNvSpPr txBox="1"/>
          <p:nvPr/>
        </p:nvSpPr>
        <p:spPr>
          <a:xfrm>
            <a:off x="1653615" y="5256125"/>
            <a:ext cx="889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it-IT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4F47A7-C65B-3CD8-E881-D524724DD0C6}"/>
              </a:ext>
            </a:extLst>
          </p:cNvPr>
          <p:cNvSpPr txBox="1"/>
          <p:nvPr/>
        </p:nvSpPr>
        <p:spPr>
          <a:xfrm>
            <a:off x="8816907" y="5195132"/>
            <a:ext cx="3701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it-IT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</a:t>
            </a:r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4F21DFA-1583-578B-5BCA-E3BB34D42468}"/>
              </a:ext>
            </a:extLst>
          </p:cNvPr>
          <p:cNvSpPr txBox="1"/>
          <p:nvPr/>
        </p:nvSpPr>
        <p:spPr>
          <a:xfrm>
            <a:off x="4410669" y="5753790"/>
            <a:ext cx="4308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it-IT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action = </a:t>
            </a:r>
            <a:r>
              <a:rPr lang="it-IT" sz="1600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Agent.sample_action</a:t>
            </a:r>
            <a:r>
              <a:rPr lang="it-IT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()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413A83-EA15-337F-E558-188BDAAE9CAA}"/>
              </a:ext>
            </a:extLst>
          </p:cNvPr>
          <p:cNvSpPr txBox="1"/>
          <p:nvPr/>
        </p:nvSpPr>
        <p:spPr>
          <a:xfrm>
            <a:off x="5748274" y="2245864"/>
            <a:ext cx="724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it-IT" sz="1600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obs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5D768B-E671-8EA3-8A2C-683B669D4A49}"/>
              </a:ext>
            </a:extLst>
          </p:cNvPr>
          <p:cNvSpPr txBox="1"/>
          <p:nvPr/>
        </p:nvSpPr>
        <p:spPr>
          <a:xfrm>
            <a:off x="998248" y="3608585"/>
            <a:ext cx="4346638" cy="154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it-IT" sz="1600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qs</a:t>
            </a:r>
            <a:r>
              <a:rPr lang="it-IT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lang="it-IT" sz="1600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agent.infer_states</a:t>
            </a:r>
            <a:r>
              <a:rPr lang="it-IT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it-IT" sz="1600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obs</a:t>
            </a:r>
            <a:r>
              <a:rPr lang="it-IT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defTabSz="685800">
              <a:spcAft>
                <a:spcPts val="600"/>
              </a:spcAft>
            </a:pPr>
            <a:endParaRPr lang="it-IT" sz="11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defTabSz="685800">
              <a:spcAft>
                <a:spcPts val="600"/>
              </a:spcAft>
            </a:pPr>
            <a:endParaRPr lang="it-IT" sz="10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defTabSz="685800">
              <a:spcAft>
                <a:spcPts val="600"/>
              </a:spcAft>
            </a:pPr>
            <a:r>
              <a:rPr lang="en-US" altLang="en-US" sz="1600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q_pi</a:t>
            </a:r>
            <a:r>
              <a:rPr lang="en-US" altLang="en-US" sz="1600" kern="1200" dirty="0">
                <a:solidFill>
                  <a:srgbClr val="404040"/>
                </a:solidFill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lang="en-US" alt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G</a:t>
            </a:r>
            <a:r>
              <a:rPr lang="en-US" altLang="en-US" sz="1600" kern="1200" dirty="0">
                <a:solidFill>
                  <a:srgbClr val="404040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altLang="en-US" sz="1600" kern="1200" dirty="0">
                <a:solidFill>
                  <a:srgbClr val="555555"/>
                </a:solidFill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lang="en-US" altLang="en-US" sz="1600" kern="1200" dirty="0">
                <a:solidFill>
                  <a:srgbClr val="404040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altLang="en-US" sz="1600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my_agent</a:t>
            </a:r>
            <a:r>
              <a:rPr lang="en-US" altLang="en-US" sz="1600" kern="1200" dirty="0" err="1">
                <a:solidFill>
                  <a:srgbClr val="555555"/>
                </a:solidFill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lang="en-US" altLang="en-US" sz="1600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infer_policies</a:t>
            </a:r>
            <a:r>
              <a:rPr lang="en-US" altLang="en-US" sz="1600" kern="1200" dirty="0">
                <a:solidFill>
                  <a:srgbClr val="404040"/>
                </a:solidFill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defTabSz="685800">
              <a:spcAft>
                <a:spcPts val="600"/>
              </a:spcAft>
            </a:pPr>
            <a:r>
              <a:rPr lang="en-US" altLang="en-US" sz="52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en-US" sz="825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sz="11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F8BFE51-93BA-7F09-0624-D9205FDFD93F}"/>
              </a:ext>
            </a:extLst>
          </p:cNvPr>
          <p:cNvSpPr/>
          <p:nvPr/>
        </p:nvSpPr>
        <p:spPr>
          <a:xfrm>
            <a:off x="6770915" y="3124200"/>
            <a:ext cx="4480452" cy="20916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D509D0-CD8D-BDB8-E78B-3121647CC58B}"/>
              </a:ext>
            </a:extLst>
          </p:cNvPr>
          <p:cNvSpPr txBox="1"/>
          <p:nvPr/>
        </p:nvSpPr>
        <p:spPr>
          <a:xfrm>
            <a:off x="7347857" y="4004623"/>
            <a:ext cx="3039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it-IT" sz="1600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obs</a:t>
            </a:r>
            <a:r>
              <a:rPr lang="it-IT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lang="it-IT" sz="1600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env.step</a:t>
            </a:r>
            <a:r>
              <a:rPr lang="it-IT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(action) </a:t>
            </a:r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13" name="Graphic 12" descr="Earth globe: Africa and Europe with solid fill">
            <a:extLst>
              <a:ext uri="{FF2B5EF4-FFF2-40B4-BE49-F238E27FC236}">
                <a16:creationId xmlns:a16="http://schemas.microsoft.com/office/drawing/2014/main" id="{3255F9E0-C6FB-D900-74EE-053CF726F0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49544" y="4355494"/>
            <a:ext cx="1992959" cy="1992958"/>
          </a:xfrm>
          <a:prstGeom prst="rect">
            <a:avLst/>
          </a:prstGeom>
        </p:spPr>
      </p:pic>
      <p:sp>
        <p:nvSpPr>
          <p:cNvPr id="4" name="Arc 3">
            <a:extLst>
              <a:ext uri="{FF2B5EF4-FFF2-40B4-BE49-F238E27FC236}">
                <a16:creationId xmlns:a16="http://schemas.microsoft.com/office/drawing/2014/main" id="{5E39D3B7-68A3-56BB-914D-EECE407C4DFE}"/>
              </a:ext>
            </a:extLst>
          </p:cNvPr>
          <p:cNvSpPr/>
          <p:nvPr/>
        </p:nvSpPr>
        <p:spPr>
          <a:xfrm rot="8772787">
            <a:off x="4801161" y="3237108"/>
            <a:ext cx="2734982" cy="2468390"/>
          </a:xfrm>
          <a:prstGeom prst="arc">
            <a:avLst>
              <a:gd name="adj1" fmla="val 15283153"/>
              <a:gd name="adj2" fmla="val 21407578"/>
            </a:avLst>
          </a:prstGeom>
          <a:ln>
            <a:head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280CCE1-B571-54AB-C6EE-FA0B7F538096}"/>
                  </a:ext>
                </a:extLst>
              </p14:cNvPr>
              <p14:cNvContentPartPr/>
              <p14:nvPr/>
            </p14:nvContentPartPr>
            <p14:xfrm>
              <a:off x="10311840" y="5216840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280CCE1-B571-54AB-C6EE-FA0B7F5380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76200" y="5180840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5AF0107B-ABBA-5296-527E-2407E6C33734}"/>
              </a:ext>
            </a:extLst>
          </p:cNvPr>
          <p:cNvGrpSpPr/>
          <p:nvPr/>
        </p:nvGrpSpPr>
        <p:grpSpPr>
          <a:xfrm>
            <a:off x="10301760" y="5191640"/>
            <a:ext cx="117360" cy="36000"/>
            <a:chOff x="10301760" y="5191640"/>
            <a:chExt cx="117360" cy="3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A19567B-D5EA-1C73-4D8D-DE0D27567C3F}"/>
                    </a:ext>
                  </a:extLst>
                </p14:cNvPr>
                <p14:cNvContentPartPr/>
                <p14:nvPr/>
              </p14:nvContentPartPr>
              <p14:xfrm>
                <a:off x="10307160" y="5227280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A19567B-D5EA-1C73-4D8D-DE0D27567C3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271160" y="51912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3A57861-0DC6-6F78-384C-903284F4CD1F}"/>
                    </a:ext>
                  </a:extLst>
                </p14:cNvPr>
                <p14:cNvContentPartPr/>
                <p14:nvPr/>
              </p14:nvContentPartPr>
              <p14:xfrm>
                <a:off x="10337400" y="5201720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3A57861-0DC6-6F78-384C-903284F4CD1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301760" y="51657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3213927-363B-B0F3-AFB9-3735426C00B9}"/>
                    </a:ext>
                  </a:extLst>
                </p14:cNvPr>
                <p14:cNvContentPartPr/>
                <p14:nvPr/>
              </p14:nvContentPartPr>
              <p14:xfrm>
                <a:off x="10408680" y="5201720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3213927-363B-B0F3-AFB9-3735426C00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373040" y="51657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2EA63FC-C727-1781-C0AC-1CA52D3E27BF}"/>
                    </a:ext>
                  </a:extLst>
                </p14:cNvPr>
                <p14:cNvContentPartPr/>
                <p14:nvPr/>
              </p14:nvContentPartPr>
              <p14:xfrm>
                <a:off x="10418760" y="520676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2EA63FC-C727-1781-C0AC-1CA52D3E27B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383120" y="51707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04CE1BE-E208-6D39-2617-2B751683D043}"/>
                    </a:ext>
                  </a:extLst>
                </p14:cNvPr>
                <p14:cNvContentPartPr/>
                <p14:nvPr/>
              </p14:nvContentPartPr>
              <p14:xfrm>
                <a:off x="10418760" y="5191640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04CE1BE-E208-6D39-2617-2B751683D04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383120" y="51556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D6C47DC-6959-C505-6C9D-D3A2E107F3D2}"/>
                    </a:ext>
                  </a:extLst>
                </p14:cNvPr>
                <p14:cNvContentPartPr/>
                <p14:nvPr/>
              </p14:nvContentPartPr>
              <p14:xfrm>
                <a:off x="10301760" y="5222240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D6C47DC-6959-C505-6C9D-D3A2E107F3D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266120" y="51862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812982-2DCA-79AC-D36F-1E5E8006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https://github.com/infer-actively/pymdp</a:t>
            </a:r>
          </a:p>
        </p:txBody>
      </p:sp>
    </p:spTree>
    <p:extLst>
      <p:ext uri="{BB962C8B-B14F-4D97-AF65-F5344CB8AC3E}">
        <p14:creationId xmlns:p14="http://schemas.microsoft.com/office/powerpoint/2010/main" val="21581959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9165D-701C-170B-FAC0-35BC29AE1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 err="1">
                <a:solidFill>
                  <a:srgbClr val="FFFFFF"/>
                </a:solidFill>
              </a:rPr>
              <a:t>Node</a:t>
            </a:r>
            <a:r>
              <a:rPr lang="it-IT" sz="4000" dirty="0">
                <a:solidFill>
                  <a:srgbClr val="FFFFFF"/>
                </a:solidFill>
              </a:rPr>
              <a:t> class - </a:t>
            </a:r>
            <a:r>
              <a:rPr lang="it-IT" sz="4000" dirty="0" err="1">
                <a:solidFill>
                  <a:srgbClr val="FFFFFF"/>
                </a:solidFill>
              </a:rPr>
              <a:t>Attributes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BD2DD2-D8A7-78AD-79DE-A03C1AFA9BB5}"/>
              </a:ext>
            </a:extLst>
          </p:cNvPr>
          <p:cNvSpPr/>
          <p:nvPr/>
        </p:nvSpPr>
        <p:spPr>
          <a:xfrm>
            <a:off x="1698172" y="5438888"/>
            <a:ext cx="1188000" cy="1188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36B1CF-F388-1081-530D-D32E129D8C87}"/>
              </a:ext>
            </a:extLst>
          </p:cNvPr>
          <p:cNvSpPr/>
          <p:nvPr/>
        </p:nvSpPr>
        <p:spPr>
          <a:xfrm>
            <a:off x="-594000" y="5458985"/>
            <a:ext cx="1188000" cy="1188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88175C-536B-42A7-2BD4-E53FBF5E611C}"/>
              </a:ext>
            </a:extLst>
          </p:cNvPr>
          <p:cNvSpPr/>
          <p:nvPr/>
        </p:nvSpPr>
        <p:spPr>
          <a:xfrm>
            <a:off x="-790470" y="1721618"/>
            <a:ext cx="1188000" cy="1188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0BB8DD-55A4-A2FA-B615-0AB25725CCEB}"/>
              </a:ext>
            </a:extLst>
          </p:cNvPr>
          <p:cNvSpPr/>
          <p:nvPr/>
        </p:nvSpPr>
        <p:spPr>
          <a:xfrm>
            <a:off x="477297" y="3552092"/>
            <a:ext cx="1188000" cy="1188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EE373D-136D-C697-26F7-191C7F9AF6A0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23551" y="2735639"/>
            <a:ext cx="590365" cy="87171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19409C-218C-89A0-CF79-8DB9D06C73C7}"/>
              </a:ext>
            </a:extLst>
          </p:cNvPr>
          <p:cNvCxnSpPr>
            <a:cxnSpLocks/>
          </p:cNvCxnSpPr>
          <p:nvPr/>
        </p:nvCxnSpPr>
        <p:spPr>
          <a:xfrm>
            <a:off x="1410931" y="4646501"/>
            <a:ext cx="590365" cy="87171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99C0D3-5F04-D66B-CBF3-2C5F35677129}"/>
              </a:ext>
            </a:extLst>
          </p:cNvPr>
          <p:cNvCxnSpPr>
            <a:cxnSpLocks/>
          </p:cNvCxnSpPr>
          <p:nvPr/>
        </p:nvCxnSpPr>
        <p:spPr>
          <a:xfrm>
            <a:off x="2618408" y="6527216"/>
            <a:ext cx="590365" cy="87171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19544B-3CAA-8B86-FA68-53D161918EE5}"/>
              </a:ext>
            </a:extLst>
          </p:cNvPr>
          <p:cNvCxnSpPr>
            <a:cxnSpLocks/>
          </p:cNvCxnSpPr>
          <p:nvPr/>
        </p:nvCxnSpPr>
        <p:spPr>
          <a:xfrm flipH="1">
            <a:off x="87898" y="4599608"/>
            <a:ext cx="590365" cy="87171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E646E9-9D3E-3E1F-E761-C9009AE4B758}"/>
              </a:ext>
            </a:extLst>
          </p:cNvPr>
          <p:cNvCxnSpPr>
            <a:cxnSpLocks/>
          </p:cNvCxnSpPr>
          <p:nvPr/>
        </p:nvCxnSpPr>
        <p:spPr>
          <a:xfrm flipH="1">
            <a:off x="1385810" y="6552768"/>
            <a:ext cx="590365" cy="87171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494537-D24A-09F0-5AD6-6ABA3418E37A}"/>
              </a:ext>
            </a:extLst>
          </p:cNvPr>
          <p:cNvCxnSpPr>
            <a:cxnSpLocks/>
          </p:cNvCxnSpPr>
          <p:nvPr/>
        </p:nvCxnSpPr>
        <p:spPr>
          <a:xfrm>
            <a:off x="317335" y="6572865"/>
            <a:ext cx="590365" cy="87171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F012FFD-8165-4E77-AEAF-75F43DABAD32}"/>
              </a:ext>
            </a:extLst>
          </p:cNvPr>
          <p:cNvSpPr txBox="1"/>
          <p:nvPr/>
        </p:nvSpPr>
        <p:spPr>
          <a:xfrm>
            <a:off x="882870" y="3627455"/>
            <a:ext cx="81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/>
              <a:t>n</a:t>
            </a:r>
            <a:endParaRPr lang="en-US" b="1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A6FC19-8E29-8EEC-D40E-77A53F76E541}"/>
              </a:ext>
            </a:extLst>
          </p:cNvPr>
          <p:cNvSpPr txBox="1"/>
          <p:nvPr/>
        </p:nvSpPr>
        <p:spPr>
          <a:xfrm>
            <a:off x="502419" y="2863780"/>
            <a:ext cx="211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n.in_action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794B38E-74F5-B3C4-0962-4DD81AA80605}"/>
              </a:ext>
            </a:extLst>
          </p:cNvPr>
          <p:cNvSpPr/>
          <p:nvPr/>
        </p:nvSpPr>
        <p:spPr>
          <a:xfrm>
            <a:off x="-2049864" y="5305530"/>
            <a:ext cx="5164853" cy="1436915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851CE5-6A83-CD8E-8079-E6FF6340C107}"/>
              </a:ext>
            </a:extLst>
          </p:cNvPr>
          <p:cNvSpPr txBox="1"/>
          <p:nvPr/>
        </p:nvSpPr>
        <p:spPr>
          <a:xfrm>
            <a:off x="3163383" y="5759437"/>
            <a:ext cx="165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n.children</a:t>
            </a:r>
            <a:r>
              <a:rPr lang="it-IT" dirty="0"/>
              <a:t> 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6F504D-5E5E-4457-3202-A9736EB52EF9}"/>
              </a:ext>
            </a:extLst>
          </p:cNvPr>
          <p:cNvSpPr txBox="1"/>
          <p:nvPr/>
        </p:nvSpPr>
        <p:spPr>
          <a:xfrm>
            <a:off x="450443" y="2025377"/>
            <a:ext cx="2230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n.parent</a:t>
            </a:r>
            <a:endParaRPr lang="it-IT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F2098-EC63-1345-A432-A88772A533E3}"/>
              </a:ext>
            </a:extLst>
          </p:cNvPr>
          <p:cNvSpPr txBox="1"/>
          <p:nvPr/>
        </p:nvSpPr>
        <p:spPr>
          <a:xfrm>
            <a:off x="602901" y="4009292"/>
            <a:ext cx="1055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Consolas" panose="020B0609020204030204" pitchFamily="49" charset="0"/>
              </a:rPr>
              <a:t>n.cost</a:t>
            </a:r>
            <a:endParaRPr lang="it-IT" sz="1400" dirty="0">
              <a:latin typeface="Consolas" panose="020B0609020204030204" pitchFamily="49" charset="0"/>
            </a:endParaRPr>
          </a:p>
          <a:p>
            <a:r>
              <a:rPr lang="it-IT" sz="1400" dirty="0" err="1">
                <a:latin typeface="Consolas" panose="020B0609020204030204" pitchFamily="49" charset="0"/>
              </a:rPr>
              <a:t>n.visits</a:t>
            </a:r>
            <a:endParaRPr lang="en-US" sz="1400" dirty="0">
              <a:latin typeface="Consolas" panose="020B0609020204030204" pitchFamily="49" charset="0"/>
            </a:endParaRPr>
          </a:p>
        </p:txBody>
      </p:sp>
      <p:pic>
        <p:nvPicPr>
          <p:cNvPr id="30" name="Picture 29" descr="A white background with text&#10;&#10;Description automatically generated">
            <a:extLst>
              <a:ext uri="{FF2B5EF4-FFF2-40B4-BE49-F238E27FC236}">
                <a16:creationId xmlns:a16="http://schemas.microsoft.com/office/drawing/2014/main" id="{59875468-6D74-E1C7-0824-05F35EFDD1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00"/>
          <a:stretch/>
        </p:blipFill>
        <p:spPr>
          <a:xfrm>
            <a:off x="3179341" y="2106559"/>
            <a:ext cx="8728879" cy="339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421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9165D-701C-170B-FAC0-35BC29AE1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 err="1">
                <a:solidFill>
                  <a:srgbClr val="FFFFFF"/>
                </a:solidFill>
              </a:rPr>
              <a:t>Node</a:t>
            </a:r>
            <a:r>
              <a:rPr lang="it-IT" sz="4000" dirty="0">
                <a:solidFill>
                  <a:srgbClr val="FFFFFF"/>
                </a:solidFill>
              </a:rPr>
              <a:t> class - </a:t>
            </a:r>
            <a:r>
              <a:rPr lang="it-IT" sz="4000" dirty="0" err="1">
                <a:solidFill>
                  <a:srgbClr val="FFFFFF"/>
                </a:solidFill>
              </a:rPr>
              <a:t>Attributes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BD2DD2-D8A7-78AD-79DE-A03C1AFA9BB5}"/>
              </a:ext>
            </a:extLst>
          </p:cNvPr>
          <p:cNvSpPr/>
          <p:nvPr/>
        </p:nvSpPr>
        <p:spPr>
          <a:xfrm>
            <a:off x="1698172" y="5438888"/>
            <a:ext cx="1188000" cy="1188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36B1CF-F388-1081-530D-D32E129D8C87}"/>
              </a:ext>
            </a:extLst>
          </p:cNvPr>
          <p:cNvSpPr/>
          <p:nvPr/>
        </p:nvSpPr>
        <p:spPr>
          <a:xfrm>
            <a:off x="-594000" y="5458985"/>
            <a:ext cx="1188000" cy="1188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88175C-536B-42A7-2BD4-E53FBF5E611C}"/>
              </a:ext>
            </a:extLst>
          </p:cNvPr>
          <p:cNvSpPr/>
          <p:nvPr/>
        </p:nvSpPr>
        <p:spPr>
          <a:xfrm>
            <a:off x="-790470" y="1721618"/>
            <a:ext cx="1188000" cy="1188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0BB8DD-55A4-A2FA-B615-0AB25725CCEB}"/>
              </a:ext>
            </a:extLst>
          </p:cNvPr>
          <p:cNvSpPr/>
          <p:nvPr/>
        </p:nvSpPr>
        <p:spPr>
          <a:xfrm>
            <a:off x="477297" y="3552092"/>
            <a:ext cx="1188000" cy="1188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EE373D-136D-C697-26F7-191C7F9AF6A0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23551" y="2735639"/>
            <a:ext cx="590365" cy="87171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19409C-218C-89A0-CF79-8DB9D06C73C7}"/>
              </a:ext>
            </a:extLst>
          </p:cNvPr>
          <p:cNvCxnSpPr>
            <a:cxnSpLocks/>
          </p:cNvCxnSpPr>
          <p:nvPr/>
        </p:nvCxnSpPr>
        <p:spPr>
          <a:xfrm>
            <a:off x="1410931" y="4646501"/>
            <a:ext cx="590365" cy="87171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99C0D3-5F04-D66B-CBF3-2C5F35677129}"/>
              </a:ext>
            </a:extLst>
          </p:cNvPr>
          <p:cNvCxnSpPr>
            <a:cxnSpLocks/>
          </p:cNvCxnSpPr>
          <p:nvPr/>
        </p:nvCxnSpPr>
        <p:spPr>
          <a:xfrm>
            <a:off x="2618408" y="6527216"/>
            <a:ext cx="590365" cy="87171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19544B-3CAA-8B86-FA68-53D161918EE5}"/>
              </a:ext>
            </a:extLst>
          </p:cNvPr>
          <p:cNvCxnSpPr>
            <a:cxnSpLocks/>
          </p:cNvCxnSpPr>
          <p:nvPr/>
        </p:nvCxnSpPr>
        <p:spPr>
          <a:xfrm flipH="1">
            <a:off x="87898" y="4599608"/>
            <a:ext cx="590365" cy="87171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E646E9-9D3E-3E1F-E761-C9009AE4B758}"/>
              </a:ext>
            </a:extLst>
          </p:cNvPr>
          <p:cNvCxnSpPr>
            <a:cxnSpLocks/>
          </p:cNvCxnSpPr>
          <p:nvPr/>
        </p:nvCxnSpPr>
        <p:spPr>
          <a:xfrm flipH="1">
            <a:off x="1385810" y="6552768"/>
            <a:ext cx="590365" cy="87171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494537-D24A-09F0-5AD6-6ABA3418E37A}"/>
              </a:ext>
            </a:extLst>
          </p:cNvPr>
          <p:cNvCxnSpPr>
            <a:cxnSpLocks/>
          </p:cNvCxnSpPr>
          <p:nvPr/>
        </p:nvCxnSpPr>
        <p:spPr>
          <a:xfrm>
            <a:off x="317335" y="6572865"/>
            <a:ext cx="590365" cy="87171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F012FFD-8165-4E77-AEAF-75F43DABAD32}"/>
              </a:ext>
            </a:extLst>
          </p:cNvPr>
          <p:cNvSpPr txBox="1"/>
          <p:nvPr/>
        </p:nvSpPr>
        <p:spPr>
          <a:xfrm>
            <a:off x="882870" y="3627455"/>
            <a:ext cx="81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/>
              <a:t>n</a:t>
            </a:r>
            <a:endParaRPr lang="en-US" b="1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A6FC19-8E29-8EEC-D40E-77A53F76E541}"/>
              </a:ext>
            </a:extLst>
          </p:cNvPr>
          <p:cNvSpPr txBox="1"/>
          <p:nvPr/>
        </p:nvSpPr>
        <p:spPr>
          <a:xfrm>
            <a:off x="502419" y="2863780"/>
            <a:ext cx="211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n.in_action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794B38E-74F5-B3C4-0962-4DD81AA80605}"/>
              </a:ext>
            </a:extLst>
          </p:cNvPr>
          <p:cNvSpPr/>
          <p:nvPr/>
        </p:nvSpPr>
        <p:spPr>
          <a:xfrm>
            <a:off x="-2049864" y="5305530"/>
            <a:ext cx="5164853" cy="1436915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851CE5-6A83-CD8E-8079-E6FF6340C107}"/>
              </a:ext>
            </a:extLst>
          </p:cNvPr>
          <p:cNvSpPr txBox="1"/>
          <p:nvPr/>
        </p:nvSpPr>
        <p:spPr>
          <a:xfrm>
            <a:off x="3163383" y="5759437"/>
            <a:ext cx="165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n.children</a:t>
            </a:r>
            <a:r>
              <a:rPr lang="it-IT" dirty="0"/>
              <a:t> 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6F504D-5E5E-4457-3202-A9736EB52EF9}"/>
              </a:ext>
            </a:extLst>
          </p:cNvPr>
          <p:cNvSpPr txBox="1"/>
          <p:nvPr/>
        </p:nvSpPr>
        <p:spPr>
          <a:xfrm>
            <a:off x="450443" y="2025377"/>
            <a:ext cx="2230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n.parent</a:t>
            </a:r>
            <a:endParaRPr lang="it-IT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F2098-EC63-1345-A432-A88772A533E3}"/>
              </a:ext>
            </a:extLst>
          </p:cNvPr>
          <p:cNvSpPr txBox="1"/>
          <p:nvPr/>
        </p:nvSpPr>
        <p:spPr>
          <a:xfrm>
            <a:off x="602901" y="4009292"/>
            <a:ext cx="1055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Consolas" panose="020B0609020204030204" pitchFamily="49" charset="0"/>
              </a:rPr>
              <a:t>n.cost</a:t>
            </a:r>
            <a:endParaRPr lang="it-IT" sz="1400" dirty="0">
              <a:latin typeface="Consolas" panose="020B0609020204030204" pitchFamily="49" charset="0"/>
            </a:endParaRPr>
          </a:p>
          <a:p>
            <a:r>
              <a:rPr lang="it-IT" sz="1400" dirty="0" err="1">
                <a:latin typeface="Consolas" panose="020B0609020204030204" pitchFamily="49" charset="0"/>
              </a:rPr>
              <a:t>n.visits</a:t>
            </a:r>
            <a:endParaRPr lang="en-US" sz="1400" dirty="0">
              <a:latin typeface="Consolas" panose="020B0609020204030204" pitchFamily="49" charset="0"/>
            </a:endParaRPr>
          </a:p>
        </p:txBody>
      </p:sp>
      <p:pic>
        <p:nvPicPr>
          <p:cNvPr id="30" name="Picture 29" descr="A white background with text&#10;&#10;Description automatically generated">
            <a:extLst>
              <a:ext uri="{FF2B5EF4-FFF2-40B4-BE49-F238E27FC236}">
                <a16:creationId xmlns:a16="http://schemas.microsoft.com/office/drawing/2014/main" id="{59875468-6D74-E1C7-0824-05F35EFDD1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00"/>
          <a:stretch/>
        </p:blipFill>
        <p:spPr>
          <a:xfrm>
            <a:off x="3179341" y="2106559"/>
            <a:ext cx="8728879" cy="3396242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BF162FA-526E-498A-75BF-865240654ECC}"/>
              </a:ext>
            </a:extLst>
          </p:cNvPr>
          <p:cNvSpPr/>
          <p:nvPr/>
        </p:nvSpPr>
        <p:spPr>
          <a:xfrm>
            <a:off x="3647552" y="3949002"/>
            <a:ext cx="4350936" cy="984739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261C73-3469-8FD3-B00C-41E9A03CBD3F}"/>
              </a:ext>
            </a:extLst>
          </p:cNvPr>
          <p:cNvSpPr txBox="1"/>
          <p:nvPr/>
        </p:nvSpPr>
        <p:spPr>
          <a:xfrm>
            <a:off x="8058779" y="4572000"/>
            <a:ext cx="3737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defined</a:t>
            </a:r>
            <a:r>
              <a:rPr lang="it-IT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during</a:t>
            </a:r>
            <a:r>
              <a:rPr lang="it-IT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expansion</a:t>
            </a: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5A2915-6E3C-B1AA-E0F2-1AEB68F68C66}"/>
              </a:ext>
            </a:extLst>
          </p:cNvPr>
          <p:cNvCxnSpPr/>
          <p:nvPr/>
        </p:nvCxnSpPr>
        <p:spPr>
          <a:xfrm>
            <a:off x="7475973" y="4933741"/>
            <a:ext cx="347673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0722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9165D-701C-170B-FAC0-35BC29AE1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 err="1">
                <a:solidFill>
                  <a:srgbClr val="FFFFFF"/>
                </a:solidFill>
              </a:rPr>
              <a:t>Node</a:t>
            </a:r>
            <a:r>
              <a:rPr lang="it-IT" sz="4000" dirty="0">
                <a:solidFill>
                  <a:srgbClr val="FFFFFF"/>
                </a:solidFill>
              </a:rPr>
              <a:t> class - Methods</a:t>
            </a:r>
            <a:endParaRPr lang="en-US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A14B1-A034-B778-845F-E6DB4502C4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35085" y="2147375"/>
                <a:ext cx="10904711" cy="368335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it-IT" sz="2400" dirty="0">
                    <a:latin typeface="Consolas" panose="020B0609020204030204" pitchFamily="49" charset="0"/>
                  </a:rPr>
                  <a:t>Methods</a:t>
                </a:r>
                <a:r>
                  <a:rPr lang="it-IT" sz="2000" dirty="0"/>
                  <a:t>: </a:t>
                </a:r>
              </a:p>
              <a:p>
                <a:r>
                  <a:rPr lang="it-IT" sz="2000" dirty="0">
                    <a:latin typeface="Consolas" panose="020B0609020204030204" pitchFamily="49" charset="0"/>
                  </a:rPr>
                  <a:t>uct: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𝑈𝐶𝑇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t-IT" sz="18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b>
                              <m:sSub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it-IT" sz="2000" dirty="0">
                    <a:latin typeface="Consolas" panose="020B0609020204030204" pitchFamily="49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sz="2000" dirty="0">
                    <a:latin typeface="Consolas" panose="020B0609020204030204" pitchFamily="49" charset="0"/>
                  </a:rPr>
                  <a:t>predictive</a:t>
                </a:r>
                <a:r>
                  <a:rPr lang="it-IT" sz="2000" dirty="0" err="1">
                    <a:latin typeface="Consolas" panose="020B0609020204030204" pitchFamily="49" charset="0"/>
                  </a:rPr>
                  <a:t>_step</a:t>
                </a:r>
                <a:r>
                  <a:rPr lang="it-IT" sz="2000" dirty="0">
                    <a:latin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it-IT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last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800" dirty="0">
                    <a:latin typeface="Consolas" panose="020B06090202040302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it-IT" sz="1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</m:oMath>
                </a14:m>
                <a:endParaRPr lang="it-IT" sz="1800" dirty="0">
                  <a:latin typeface="Consolas" panose="020B0609020204030204" pitchFamily="49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2000" dirty="0">
                    <a:latin typeface="Consolas" panose="020B0609020204030204" pitchFamily="49" charset="0"/>
                  </a:rPr>
                  <a:t>efe: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8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𝑐𝑙𝑎𝑠𝑠𝑖𝑐</m:t>
                        </m:r>
                      </m:sup>
                    </m:sSubSup>
                    <m:r>
                      <a:rPr lang="it-IT" sz="1800" i="1">
                        <a:latin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it-IT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it-IT" sz="1400" dirty="0"/>
              </a:p>
              <a:p>
                <a:endParaRPr lang="it-IT" sz="20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A14B1-A034-B778-845F-E6DB4502C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5085" y="2147375"/>
                <a:ext cx="10904711" cy="3683358"/>
              </a:xfrm>
              <a:blipFill>
                <a:blip r:embed="rId2"/>
                <a:stretch>
                  <a:fillRect l="-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5588175C-536B-42A7-2BD4-E53FBF5E611C}"/>
              </a:ext>
            </a:extLst>
          </p:cNvPr>
          <p:cNvSpPr/>
          <p:nvPr/>
        </p:nvSpPr>
        <p:spPr>
          <a:xfrm>
            <a:off x="-790470" y="1721618"/>
            <a:ext cx="1188000" cy="1188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0BB8DD-55A4-A2FA-B615-0AB25725CCEB}"/>
              </a:ext>
            </a:extLst>
          </p:cNvPr>
          <p:cNvSpPr/>
          <p:nvPr/>
        </p:nvSpPr>
        <p:spPr>
          <a:xfrm>
            <a:off x="477297" y="3552092"/>
            <a:ext cx="1188000" cy="1188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EE373D-136D-C697-26F7-191C7F9AF6A0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23551" y="2735639"/>
            <a:ext cx="590365" cy="87171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6A6FC19-8E29-8EEC-D40E-77A53F76E541}"/>
              </a:ext>
            </a:extLst>
          </p:cNvPr>
          <p:cNvSpPr txBox="1"/>
          <p:nvPr/>
        </p:nvSpPr>
        <p:spPr>
          <a:xfrm>
            <a:off x="502419" y="2863780"/>
            <a:ext cx="2110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n.in_action</a:t>
            </a:r>
            <a:endParaRPr lang="en-US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6F504D-5E5E-4457-3202-A9736EB52EF9}"/>
              </a:ext>
            </a:extLst>
          </p:cNvPr>
          <p:cNvSpPr txBox="1"/>
          <p:nvPr/>
        </p:nvSpPr>
        <p:spPr>
          <a:xfrm>
            <a:off x="450443" y="2025377"/>
            <a:ext cx="2230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n.parent</a:t>
            </a:r>
            <a:endParaRPr lang="it-IT" sz="1400" b="1" dirty="0"/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92A68AB-3887-C56D-0E12-D3B2BC505D87}"/>
              </a:ext>
            </a:extLst>
          </p:cNvPr>
          <p:cNvSpPr/>
          <p:nvPr/>
        </p:nvSpPr>
        <p:spPr>
          <a:xfrm>
            <a:off x="3064747" y="2964264"/>
            <a:ext cx="6903218" cy="191923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11493C-DD1D-2FF2-4020-11C2FE18DF3F}"/>
              </a:ext>
            </a:extLst>
          </p:cNvPr>
          <p:cNvSpPr txBox="1"/>
          <p:nvPr/>
        </p:nvSpPr>
        <p:spPr>
          <a:xfrm>
            <a:off x="882870" y="3627455"/>
            <a:ext cx="81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/>
              <a:t>n</a:t>
            </a:r>
            <a:endParaRPr lang="en-US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5DCC31-551F-3562-847B-87CE801E2380}"/>
              </a:ext>
            </a:extLst>
          </p:cNvPr>
          <p:cNvSpPr txBox="1"/>
          <p:nvPr/>
        </p:nvSpPr>
        <p:spPr>
          <a:xfrm>
            <a:off x="602901" y="4009292"/>
            <a:ext cx="1055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Consolas" panose="020B0609020204030204" pitchFamily="49" charset="0"/>
              </a:rPr>
              <a:t>n.cost</a:t>
            </a:r>
            <a:endParaRPr lang="it-IT" sz="1400" dirty="0">
              <a:latin typeface="Consolas" panose="020B0609020204030204" pitchFamily="49" charset="0"/>
            </a:endParaRPr>
          </a:p>
          <a:p>
            <a:r>
              <a:rPr lang="it-IT" sz="1400" dirty="0" err="1">
                <a:latin typeface="Consolas" panose="020B0609020204030204" pitchFamily="49" charset="0"/>
              </a:rPr>
              <a:t>n.visits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1018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9165D-701C-170B-FAC0-35BC29AE1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 err="1">
                <a:solidFill>
                  <a:srgbClr val="FFFFFF"/>
                </a:solidFill>
              </a:rPr>
              <a:t>Node</a:t>
            </a:r>
            <a:r>
              <a:rPr lang="it-IT" sz="4000" dirty="0">
                <a:solidFill>
                  <a:srgbClr val="FFFFFF"/>
                </a:solidFill>
              </a:rPr>
              <a:t> class - Methods</a:t>
            </a:r>
            <a:endParaRPr lang="en-US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A14B1-A034-B778-845F-E6DB4502C4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35085" y="2147375"/>
                <a:ext cx="10904711" cy="368335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it-IT" sz="2400" dirty="0">
                    <a:latin typeface="Consolas" panose="020B0609020204030204" pitchFamily="49" charset="0"/>
                  </a:rPr>
                  <a:t>Methods</a:t>
                </a:r>
                <a:r>
                  <a:rPr lang="it-IT" sz="2000" dirty="0"/>
                  <a:t>: </a:t>
                </a:r>
              </a:p>
              <a:p>
                <a:r>
                  <a:rPr lang="it-IT" sz="2000" dirty="0" err="1">
                    <a:latin typeface="Consolas" panose="020B0609020204030204" pitchFamily="49" charset="0"/>
                  </a:rPr>
                  <a:t>uct</a:t>
                </a:r>
                <a:r>
                  <a:rPr lang="it-IT" sz="2000" dirty="0">
                    <a:latin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𝑈𝐶𝑇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t-IT" sz="18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b>
                              <m:sSub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it-IT" sz="2000" dirty="0">
                    <a:latin typeface="Consolas" panose="020B0609020204030204" pitchFamily="49" charset="0"/>
                  </a:rPr>
                  <a:t>  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sz="2000" dirty="0">
                    <a:latin typeface="Consolas" panose="020B0609020204030204" pitchFamily="49" charset="0"/>
                  </a:rPr>
                  <a:t>predictive</a:t>
                </a:r>
                <a:r>
                  <a:rPr lang="it-IT" sz="2000" dirty="0" err="1">
                    <a:latin typeface="Consolas" panose="020B0609020204030204" pitchFamily="49" charset="0"/>
                  </a:rPr>
                  <a:t>_step</a:t>
                </a:r>
                <a:r>
                  <a:rPr lang="it-IT" sz="2000" dirty="0">
                    <a:latin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it-IT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last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800" dirty="0">
                    <a:latin typeface="Consolas" panose="020B06090202040302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it-IT" sz="1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</m:oMath>
                </a14:m>
                <a:endParaRPr lang="it-IT" sz="1800" dirty="0">
                  <a:latin typeface="Consolas" panose="020B0609020204030204" pitchFamily="49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2000" dirty="0">
                    <a:latin typeface="Consolas" panose="020B0609020204030204" pitchFamily="49" charset="0"/>
                  </a:rPr>
                  <a:t>efe: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8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𝑐𝑙𝑎𝑠𝑠𝑖𝑐</m:t>
                        </m:r>
                      </m:sup>
                    </m:sSubSup>
                    <m:r>
                      <a:rPr lang="it-IT" sz="1800" i="1">
                        <a:latin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it-IT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it-IT" sz="1400" dirty="0"/>
              </a:p>
              <a:p>
                <a:endParaRPr lang="it-IT" sz="20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A14B1-A034-B778-845F-E6DB4502C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5085" y="2147375"/>
                <a:ext cx="10904711" cy="3683358"/>
              </a:xfrm>
              <a:blipFill>
                <a:blip r:embed="rId2"/>
                <a:stretch>
                  <a:fillRect l="-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5588175C-536B-42A7-2BD4-E53FBF5E611C}"/>
              </a:ext>
            </a:extLst>
          </p:cNvPr>
          <p:cNvSpPr/>
          <p:nvPr/>
        </p:nvSpPr>
        <p:spPr>
          <a:xfrm>
            <a:off x="-790470" y="1721618"/>
            <a:ext cx="1188000" cy="1188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0BB8DD-55A4-A2FA-B615-0AB25725CCEB}"/>
              </a:ext>
            </a:extLst>
          </p:cNvPr>
          <p:cNvSpPr/>
          <p:nvPr/>
        </p:nvSpPr>
        <p:spPr>
          <a:xfrm>
            <a:off x="477297" y="3552092"/>
            <a:ext cx="1188000" cy="1188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EE373D-136D-C697-26F7-191C7F9AF6A0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23551" y="2735639"/>
            <a:ext cx="590365" cy="87171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6A6FC19-8E29-8EEC-D40E-77A53F76E541}"/>
              </a:ext>
            </a:extLst>
          </p:cNvPr>
          <p:cNvSpPr txBox="1"/>
          <p:nvPr/>
        </p:nvSpPr>
        <p:spPr>
          <a:xfrm>
            <a:off x="502419" y="2863780"/>
            <a:ext cx="2110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n.in_action</a:t>
            </a:r>
            <a:endParaRPr lang="en-US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6F504D-5E5E-4457-3202-A9736EB52EF9}"/>
              </a:ext>
            </a:extLst>
          </p:cNvPr>
          <p:cNvSpPr txBox="1"/>
          <p:nvPr/>
        </p:nvSpPr>
        <p:spPr>
          <a:xfrm>
            <a:off x="450443" y="2025377"/>
            <a:ext cx="2230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n.parent</a:t>
            </a:r>
            <a:endParaRPr lang="it-IT" sz="1400" b="1" dirty="0"/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7CC1D7-E742-A4E5-E0FF-B6A8D0A54DB8}"/>
              </a:ext>
            </a:extLst>
          </p:cNvPr>
          <p:cNvSpPr/>
          <p:nvPr/>
        </p:nvSpPr>
        <p:spPr>
          <a:xfrm>
            <a:off x="3064747" y="3677697"/>
            <a:ext cx="6903218" cy="120580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5A80A2-2EA9-1E7A-ED42-C9CDF42FCB39}"/>
              </a:ext>
            </a:extLst>
          </p:cNvPr>
          <p:cNvSpPr txBox="1"/>
          <p:nvPr/>
        </p:nvSpPr>
        <p:spPr>
          <a:xfrm>
            <a:off x="882870" y="3627455"/>
            <a:ext cx="81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/>
              <a:t>n</a:t>
            </a:r>
            <a:endParaRPr lang="en-US" b="1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814708-9E38-433C-F526-031DE3C43A69}"/>
              </a:ext>
            </a:extLst>
          </p:cNvPr>
          <p:cNvSpPr txBox="1"/>
          <p:nvPr/>
        </p:nvSpPr>
        <p:spPr>
          <a:xfrm>
            <a:off x="602901" y="4009292"/>
            <a:ext cx="1055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Consolas" panose="020B0609020204030204" pitchFamily="49" charset="0"/>
              </a:rPr>
              <a:t>n.cost</a:t>
            </a:r>
            <a:endParaRPr lang="it-IT" sz="1400" dirty="0">
              <a:latin typeface="Consolas" panose="020B0609020204030204" pitchFamily="49" charset="0"/>
            </a:endParaRPr>
          </a:p>
          <a:p>
            <a:r>
              <a:rPr lang="it-IT" sz="1400" dirty="0" err="1">
                <a:latin typeface="Consolas" panose="020B0609020204030204" pitchFamily="49" charset="0"/>
              </a:rPr>
              <a:t>n.visits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6252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9165D-701C-170B-FAC0-35BC29AE1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 err="1">
                <a:solidFill>
                  <a:srgbClr val="FFFFFF"/>
                </a:solidFill>
              </a:rPr>
              <a:t>Node</a:t>
            </a:r>
            <a:r>
              <a:rPr lang="it-IT" sz="4000" dirty="0">
                <a:solidFill>
                  <a:srgbClr val="FFFFFF"/>
                </a:solidFill>
              </a:rPr>
              <a:t> class - Methods</a:t>
            </a:r>
            <a:endParaRPr lang="en-US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A14B1-A034-B778-845F-E6DB4502C4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35085" y="2147375"/>
                <a:ext cx="10904711" cy="368335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it-IT" sz="2400" dirty="0">
                    <a:latin typeface="Consolas" panose="020B0609020204030204" pitchFamily="49" charset="0"/>
                  </a:rPr>
                  <a:t>Methods</a:t>
                </a:r>
                <a:r>
                  <a:rPr lang="it-IT" sz="2000" dirty="0"/>
                  <a:t>: </a:t>
                </a:r>
              </a:p>
              <a:p>
                <a:r>
                  <a:rPr lang="it-IT" sz="2000" dirty="0" err="1">
                    <a:latin typeface="Consolas" panose="020B0609020204030204" pitchFamily="49" charset="0"/>
                  </a:rPr>
                  <a:t>uct</a:t>
                </a:r>
                <a:r>
                  <a:rPr lang="it-IT" sz="2000" dirty="0">
                    <a:latin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𝑈𝐶𝑇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t-IT" sz="18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b>
                              <m:sSub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it-IT" sz="2000" dirty="0">
                    <a:latin typeface="Consolas" panose="020B0609020204030204" pitchFamily="49" charset="0"/>
                  </a:rPr>
                  <a:t>    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sz="2000" dirty="0">
                    <a:latin typeface="Consolas" panose="020B0609020204030204" pitchFamily="49" charset="0"/>
                  </a:rPr>
                  <a:t>predictive</a:t>
                </a:r>
                <a:r>
                  <a:rPr lang="it-IT" sz="2000" dirty="0" err="1">
                    <a:latin typeface="Consolas" panose="020B0609020204030204" pitchFamily="49" charset="0"/>
                  </a:rPr>
                  <a:t>_step</a:t>
                </a:r>
                <a:r>
                  <a:rPr lang="it-IT" sz="2000" dirty="0">
                    <a:latin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it-IT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last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800" dirty="0">
                    <a:latin typeface="Consolas" panose="020B06090202040302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it-IT" sz="1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</m:oMath>
                </a14:m>
                <a:endParaRPr lang="it-IT" sz="1800" dirty="0">
                  <a:latin typeface="Consolas" panose="020B0609020204030204" pitchFamily="49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2000" dirty="0">
                    <a:latin typeface="Consolas" panose="020B0609020204030204" pitchFamily="49" charset="0"/>
                  </a:rPr>
                  <a:t>efe: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8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𝑐𝑙𝑎𝑠𝑠𝑖𝑐</m:t>
                        </m:r>
                      </m:sup>
                    </m:sSubSup>
                    <m:r>
                      <a:rPr lang="it-IT" sz="1800" i="1">
                        <a:latin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it-IT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it-IT" sz="1400" dirty="0"/>
              </a:p>
              <a:p>
                <a:endParaRPr lang="it-IT" sz="20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A14B1-A034-B778-845F-E6DB4502C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5085" y="2147375"/>
                <a:ext cx="10904711" cy="3683358"/>
              </a:xfrm>
              <a:blipFill>
                <a:blip r:embed="rId2"/>
                <a:stretch>
                  <a:fillRect l="-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5588175C-536B-42A7-2BD4-E53FBF5E611C}"/>
              </a:ext>
            </a:extLst>
          </p:cNvPr>
          <p:cNvSpPr/>
          <p:nvPr/>
        </p:nvSpPr>
        <p:spPr>
          <a:xfrm>
            <a:off x="-790470" y="1721618"/>
            <a:ext cx="1188000" cy="1188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0BB8DD-55A4-A2FA-B615-0AB25725CCEB}"/>
              </a:ext>
            </a:extLst>
          </p:cNvPr>
          <p:cNvSpPr/>
          <p:nvPr/>
        </p:nvSpPr>
        <p:spPr>
          <a:xfrm>
            <a:off x="477297" y="3552092"/>
            <a:ext cx="1188000" cy="1188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EE373D-136D-C697-26F7-191C7F9AF6A0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23551" y="2735639"/>
            <a:ext cx="590365" cy="87171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6A6FC19-8E29-8EEC-D40E-77A53F76E541}"/>
              </a:ext>
            </a:extLst>
          </p:cNvPr>
          <p:cNvSpPr txBox="1"/>
          <p:nvPr/>
        </p:nvSpPr>
        <p:spPr>
          <a:xfrm>
            <a:off x="502419" y="2863780"/>
            <a:ext cx="2110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n.in_action</a:t>
            </a:r>
            <a:endParaRPr lang="en-US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6F504D-5E5E-4457-3202-A9736EB52EF9}"/>
              </a:ext>
            </a:extLst>
          </p:cNvPr>
          <p:cNvSpPr txBox="1"/>
          <p:nvPr/>
        </p:nvSpPr>
        <p:spPr>
          <a:xfrm>
            <a:off x="450443" y="2025377"/>
            <a:ext cx="2230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n.parent</a:t>
            </a:r>
            <a:endParaRPr lang="it-IT" sz="1400" b="1" dirty="0"/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7CC1D7-E742-A4E5-E0FF-B6A8D0A54DB8}"/>
              </a:ext>
            </a:extLst>
          </p:cNvPr>
          <p:cNvSpPr/>
          <p:nvPr/>
        </p:nvSpPr>
        <p:spPr>
          <a:xfrm>
            <a:off x="3064747" y="3677697"/>
            <a:ext cx="6903218" cy="120580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5A80A2-2EA9-1E7A-ED42-C9CDF42FCB39}"/>
              </a:ext>
            </a:extLst>
          </p:cNvPr>
          <p:cNvSpPr txBox="1"/>
          <p:nvPr/>
        </p:nvSpPr>
        <p:spPr>
          <a:xfrm>
            <a:off x="882870" y="3627455"/>
            <a:ext cx="81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/>
              <a:t>n</a:t>
            </a:r>
            <a:endParaRPr lang="en-US" b="1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814708-9E38-433C-F526-031DE3C43A69}"/>
              </a:ext>
            </a:extLst>
          </p:cNvPr>
          <p:cNvSpPr txBox="1"/>
          <p:nvPr/>
        </p:nvSpPr>
        <p:spPr>
          <a:xfrm>
            <a:off x="602901" y="4009292"/>
            <a:ext cx="1055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Consolas" panose="020B0609020204030204" pitchFamily="49" charset="0"/>
              </a:rPr>
              <a:t>n.cost</a:t>
            </a:r>
            <a:endParaRPr lang="it-IT" sz="1400" dirty="0">
              <a:latin typeface="Consolas" panose="020B0609020204030204" pitchFamily="49" charset="0"/>
            </a:endParaRPr>
          </a:p>
          <a:p>
            <a:r>
              <a:rPr lang="it-IT" sz="1400" dirty="0" err="1">
                <a:latin typeface="Consolas" panose="020B0609020204030204" pitchFamily="49" charset="0"/>
              </a:rPr>
              <a:t>n.visits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953F48C-0E2A-26C1-B49A-83C6509FB2E1}"/>
              </a:ext>
            </a:extLst>
          </p:cNvPr>
          <p:cNvCxnSpPr/>
          <p:nvPr/>
        </p:nvCxnSpPr>
        <p:spPr>
          <a:xfrm rot="10800000" flipV="1">
            <a:off x="1406769" y="3426488"/>
            <a:ext cx="3928906" cy="743578"/>
          </a:xfrm>
          <a:prstGeom prst="bentConnector3">
            <a:avLst>
              <a:gd name="adj1" fmla="val 1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7FDCC9D-007A-0385-98D4-1C761A8C51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27349" y="3486776"/>
            <a:ext cx="5004080" cy="904354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A6B04B9-B35F-1552-C469-8CFDFA2D5B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" r="14159"/>
          <a:stretch/>
        </p:blipFill>
        <p:spPr>
          <a:xfrm>
            <a:off x="753625" y="5033010"/>
            <a:ext cx="10400044" cy="82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59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0D815-0181-2212-0CBD-2BC9F8E6E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		</a:t>
            </a:r>
            <a:r>
              <a:rPr lang="it-IT" sz="4000" dirty="0" err="1">
                <a:solidFill>
                  <a:srgbClr val="FFFFFF"/>
                </a:solidFill>
              </a:rPr>
              <a:t>Inference</a:t>
            </a:r>
            <a:r>
              <a:rPr lang="it-IT" sz="4000" dirty="0">
                <a:solidFill>
                  <a:srgbClr val="FFFFFF"/>
                </a:solidFill>
              </a:rPr>
              <a:t> – </a:t>
            </a:r>
            <a:r>
              <a:rPr lang="it-IT" sz="4000" dirty="0" err="1">
                <a:solidFill>
                  <a:srgbClr val="FFFFFF"/>
                </a:solidFill>
              </a:rPr>
              <a:t>Bayes</a:t>
            </a:r>
            <a:r>
              <a:rPr lang="it-IT" sz="4000" dirty="0">
                <a:solidFill>
                  <a:srgbClr val="FFFFFF"/>
                </a:solidFill>
              </a:rPr>
              <a:t>’ </a:t>
            </a:r>
            <a:r>
              <a:rPr lang="it-IT" sz="4000" dirty="0" err="1">
                <a:solidFill>
                  <a:srgbClr val="FFFFFF"/>
                </a:solidFill>
              </a:rPr>
              <a:t>Theorem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8CCB2-C678-8C40-D033-178089A033D3}"/>
              </a:ext>
            </a:extLst>
          </p:cNvPr>
          <p:cNvSpPr>
            <a:spLocks/>
          </p:cNvSpPr>
          <p:nvPr/>
        </p:nvSpPr>
        <p:spPr>
          <a:xfrm>
            <a:off x="1041729" y="2112579"/>
            <a:ext cx="10132483" cy="419280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77824">
              <a:spcAft>
                <a:spcPts val="600"/>
              </a:spcAft>
            </a:pPr>
            <a:r>
              <a:rPr lang="it-IT" sz="19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Bayes’ Rule:</a:t>
            </a:r>
          </a:p>
          <a:p>
            <a:pPr defTabSz="877824">
              <a:spcAft>
                <a:spcPts val="600"/>
              </a:spcAft>
            </a:pPr>
            <a:endParaRPr lang="it-IT" sz="192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spcAft>
                <a:spcPts val="600"/>
              </a:spcAft>
            </a:pPr>
            <a:endParaRPr lang="it-IT" sz="192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spcAft>
                <a:spcPts val="600"/>
              </a:spcAft>
            </a:pPr>
            <a:endParaRPr lang="it-IT" sz="192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spcAft>
                <a:spcPts val="600"/>
              </a:spcAft>
            </a:pPr>
            <a:endParaRPr lang="it-IT" sz="192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spcAft>
                <a:spcPts val="600"/>
              </a:spcAft>
            </a:pPr>
            <a:r>
              <a:rPr lang="it-IT" sz="19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Computing the </a:t>
            </a:r>
            <a:r>
              <a:rPr lang="it-IT" sz="192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Posterior</a:t>
            </a:r>
            <a:r>
              <a:rPr lang="it-IT" sz="19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92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distributionis</a:t>
            </a:r>
            <a:r>
              <a:rPr lang="it-IT" sz="19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92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known</a:t>
            </a:r>
            <a:r>
              <a:rPr lang="it-IT" sz="19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92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  <a:r>
              <a:rPr lang="it-IT" sz="19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it-IT" sz="192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inference</a:t>
            </a:r>
            <a:r>
              <a:rPr lang="it-IT" sz="19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92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</a:t>
            </a:r>
            <a:r>
              <a:rPr lang="it-IT" sz="19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A4C03A-A72E-AC47-2E8E-27BA6510A5B1}"/>
                  </a:ext>
                </a:extLst>
              </p:cNvPr>
              <p:cNvSpPr txBox="1"/>
              <p:nvPr/>
            </p:nvSpPr>
            <p:spPr>
              <a:xfrm>
                <a:off x="2364165" y="2706258"/>
                <a:ext cx="3930998" cy="8249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877824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304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lang="it-IT" sz="2304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it-IT" sz="2304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  <m:r>
                            <a:rPr lang="it-IT" sz="2304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lang="it-IT" sz="2304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  <m:r>
                            <a:rPr lang="it-IT" sz="2304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lang="it-IT" sz="2304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</m:d>
                      <m:r>
                        <a:rPr lang="it-IT" sz="2304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f>
                        <m:fPr>
                          <m:ctrlPr>
                            <a:rPr lang="it-IT" sz="2304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lang="it-IT" sz="2304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lang="it-IT" sz="2304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it-IT" sz="2304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</m:t>
                              </m:r>
                              <m:r>
                                <a:rPr lang="it-IT" sz="2304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lang="it-IT" sz="2304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  <m:r>
                                <a:rPr lang="it-IT" sz="2304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lang="it-IT" sz="2304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e>
                          </m:d>
                          <m:r>
                            <a:rPr lang="it-IT" sz="2304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lang="it-IT" sz="2304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it-IT" sz="2304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  <m:r>
                                <a:rPr lang="it-IT" sz="2304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lang="it-IT" sz="2304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e>
                          </m:d>
                        </m:num>
                        <m:den>
                          <m:r>
                            <a:rPr lang="it-IT" sz="2304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lang="it-IT" sz="2304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it-IT" sz="2304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</m:t>
                              </m:r>
                              <m:r>
                                <a:rPr lang="it-IT" sz="2304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lang="it-IT" sz="2304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A4C03A-A72E-AC47-2E8E-27BA6510A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165" y="2706258"/>
                <a:ext cx="3930998" cy="8249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C25361-CDE2-7BFD-7F91-8E7809D69201}"/>
                  </a:ext>
                </a:extLst>
              </p:cNvPr>
              <p:cNvSpPr txBox="1"/>
              <p:nvPr/>
            </p:nvSpPr>
            <p:spPr>
              <a:xfrm>
                <a:off x="7282752" y="2289920"/>
                <a:ext cx="3329308" cy="342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877824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</m:e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</m:d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</m:t>
                      </m:r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𝐿𝑖𝑘𝑒𝑙𝑖h𝑜𝑜𝑑</m:t>
                      </m:r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𝑚𝑎𝑝𝑝𝑖𝑛𝑔</m:t>
                      </m:r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C25361-CDE2-7BFD-7F91-8E7809D69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752" y="2289920"/>
                <a:ext cx="3329308" cy="342851"/>
              </a:xfrm>
              <a:prstGeom prst="rect">
                <a:avLst/>
              </a:prstGeom>
              <a:blipFill>
                <a:blip r:embed="rId3"/>
                <a:stretch>
                  <a:fillRect r="-1648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25106C-21AF-00CB-6AEE-0C2F2AA82CC8}"/>
                  </a:ext>
                </a:extLst>
              </p:cNvPr>
              <p:cNvSpPr txBox="1"/>
              <p:nvPr/>
            </p:nvSpPr>
            <p:spPr>
              <a:xfrm>
                <a:off x="7273070" y="2686893"/>
                <a:ext cx="3128164" cy="342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877824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</m:t>
                      </m:r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</m:d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</m:t>
                      </m:r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𝑃𝑟𝑖𝑜𝑟</m:t>
                      </m:r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𝑑𝑖𝑠𝑡𝑟𝑖𝑏𝑢𝑡𝑖𝑜𝑛</m:t>
                      </m:r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25106C-21AF-00CB-6AEE-0C2F2AA82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070" y="2686893"/>
                <a:ext cx="3128164" cy="342851"/>
              </a:xfrm>
              <a:prstGeom prst="rect">
                <a:avLst/>
              </a:prstGeom>
              <a:blipFill>
                <a:blip r:embed="rId4"/>
                <a:stretch>
                  <a:fillRect r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FCCB5F-8C3A-27E5-31C3-40A6C6CECFC3}"/>
                  </a:ext>
                </a:extLst>
              </p:cNvPr>
              <p:cNvSpPr txBox="1"/>
              <p:nvPr/>
            </p:nvSpPr>
            <p:spPr>
              <a:xfrm>
                <a:off x="7282753" y="3093548"/>
                <a:ext cx="2841611" cy="342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877824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728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</m:t>
                      </m:r>
                      <m:r>
                        <a:rPr lang="it-IT" sz="1728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</m:e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</m:d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</m:t>
                      </m:r>
                      <m:r>
                        <a:rPr lang="it-IT" sz="1728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𝑀𝑜𝑑𝑒𝑙</m:t>
                      </m:r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𝑒𝑣𝑖𝑑𝑒𝑛𝑐𝑒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FCCB5F-8C3A-27E5-31C3-40A6C6CEC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753" y="3093548"/>
                <a:ext cx="2841611" cy="342851"/>
              </a:xfrm>
              <a:prstGeom prst="rect">
                <a:avLst/>
              </a:prstGeom>
              <a:blipFill>
                <a:blip r:embed="rId5"/>
                <a:stretch>
                  <a:fillRect r="-1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A82CA9-AB71-B5A3-1EAC-F07EE4BB8AD8}"/>
                  </a:ext>
                </a:extLst>
              </p:cNvPr>
              <p:cNvSpPr txBox="1"/>
              <p:nvPr/>
            </p:nvSpPr>
            <p:spPr>
              <a:xfrm>
                <a:off x="7331165" y="3461471"/>
                <a:ext cx="3513078" cy="342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877824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</m:d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</m:t>
                      </m:r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𝑃𝑜𝑠𝑡𝑒𝑟𝑖𝑜𝑟</m:t>
                      </m:r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𝑑𝑖𝑠𝑡𝑟𝑖𝑏𝑢𝑡𝑖𝑜𝑛</m:t>
                      </m:r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A82CA9-AB71-B5A3-1EAC-F07EE4BB8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165" y="3461471"/>
                <a:ext cx="3513078" cy="342851"/>
              </a:xfrm>
              <a:prstGeom prst="rect">
                <a:avLst/>
              </a:prstGeom>
              <a:blipFill>
                <a:blip r:embed="rId6"/>
                <a:stretch>
                  <a:fillRect l="-1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0F5B64F-16A8-F493-3906-23B299291B97}"/>
              </a:ext>
            </a:extLst>
          </p:cNvPr>
          <p:cNvSpPr txBox="1"/>
          <p:nvPr/>
        </p:nvSpPr>
        <p:spPr>
          <a:xfrm>
            <a:off x="2034969" y="3519567"/>
            <a:ext cx="1452339" cy="2696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it-IT" sz="1152" kern="1200" err="1">
                <a:solidFill>
                  <a:srgbClr val="055B7D"/>
                </a:solidFill>
                <a:latin typeface="+mn-lt"/>
                <a:ea typeface="+mn-ea"/>
                <a:cs typeface="+mn-cs"/>
              </a:rPr>
              <a:t>Hidden</a:t>
            </a:r>
            <a:r>
              <a:rPr lang="it-IT" sz="1152" kern="1200">
                <a:solidFill>
                  <a:srgbClr val="055B7D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152" kern="1200" err="1">
                <a:solidFill>
                  <a:srgbClr val="055B7D"/>
                </a:solidFill>
                <a:latin typeface="+mn-lt"/>
                <a:ea typeface="+mn-ea"/>
                <a:cs typeface="+mn-cs"/>
              </a:rPr>
              <a:t>states</a:t>
            </a:r>
            <a:endParaRPr lang="it-IT" sz="1200">
              <a:solidFill>
                <a:schemeClr val="accent1"/>
              </a:solidFill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E41064C0-0E53-F38A-B24D-57B908BE324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96543" y="3345286"/>
            <a:ext cx="261420" cy="1452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285F6E0-CCF5-7568-A4F8-EFA2C8558815}"/>
              </a:ext>
            </a:extLst>
          </p:cNvPr>
          <p:cNvSpPr txBox="1"/>
          <p:nvPr/>
        </p:nvSpPr>
        <p:spPr>
          <a:xfrm>
            <a:off x="3826187" y="2115638"/>
            <a:ext cx="1042273" cy="269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it-IT" sz="1152" kern="1200" err="1">
                <a:solidFill>
                  <a:srgbClr val="055B7D"/>
                </a:solidFill>
                <a:latin typeface="+mn-lt"/>
                <a:ea typeface="+mn-ea"/>
                <a:cs typeface="+mn-cs"/>
              </a:rPr>
              <a:t>Observations</a:t>
            </a:r>
            <a:endParaRPr lang="it-IT">
              <a:solidFill>
                <a:schemeClr val="accent1"/>
              </a:solidFill>
            </a:endParaRP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166A5F46-858C-FF80-A107-DE4DEA26426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10299" y="2512611"/>
            <a:ext cx="271107" cy="13555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0575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9165D-701C-170B-FAC0-35BC29AE1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 err="1">
                <a:solidFill>
                  <a:srgbClr val="FFFFFF"/>
                </a:solidFill>
              </a:rPr>
              <a:t>Node</a:t>
            </a:r>
            <a:r>
              <a:rPr lang="it-IT" sz="4000" dirty="0">
                <a:solidFill>
                  <a:srgbClr val="FFFFFF"/>
                </a:solidFill>
              </a:rPr>
              <a:t> class - Methods</a:t>
            </a:r>
            <a:endParaRPr lang="en-US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A14B1-A034-B778-845F-E6DB4502C4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35085" y="2147375"/>
                <a:ext cx="10904711" cy="368335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it-IT" sz="2400" dirty="0">
                    <a:latin typeface="Consolas" panose="020B0609020204030204" pitchFamily="49" charset="0"/>
                  </a:rPr>
                  <a:t>Methods</a:t>
                </a:r>
                <a:r>
                  <a:rPr lang="it-IT" sz="2000" dirty="0"/>
                  <a:t>: </a:t>
                </a:r>
              </a:p>
              <a:p>
                <a:r>
                  <a:rPr lang="it-IT" sz="2000" dirty="0" err="1">
                    <a:latin typeface="Consolas" panose="020B0609020204030204" pitchFamily="49" charset="0"/>
                  </a:rPr>
                  <a:t>uct</a:t>
                </a:r>
                <a:r>
                  <a:rPr lang="it-IT" sz="2000" dirty="0">
                    <a:latin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𝑈𝐶𝑇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t-IT" sz="18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b>
                              <m:sSub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it-IT" sz="2000" dirty="0">
                    <a:latin typeface="Consolas" panose="020B0609020204030204" pitchFamily="49" charset="0"/>
                  </a:rPr>
                  <a:t>  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sz="2000" dirty="0" err="1">
                    <a:latin typeface="Consolas" panose="020B0609020204030204" pitchFamily="49" charset="0"/>
                  </a:rPr>
                  <a:t>predictive_step</a:t>
                </a:r>
                <a:r>
                  <a:rPr lang="it-IT" sz="2000" dirty="0">
                    <a:latin typeface="Consolas" panose="020B0609020204030204" pitchFamily="49" charset="0"/>
                  </a:rPr>
                  <a:t>:</a:t>
                </a:r>
                <a:endParaRPr lang="it-IT" sz="1800" dirty="0">
                  <a:latin typeface="Consolas" panose="020B0609020204030204" pitchFamily="49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2000" dirty="0" err="1">
                    <a:latin typeface="Consolas" panose="020B0609020204030204" pitchFamily="49" charset="0"/>
                  </a:rPr>
                  <a:t>efe</a:t>
                </a:r>
                <a:r>
                  <a:rPr lang="it-IT" sz="2000" dirty="0">
                    <a:latin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8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𝑐𝑙𝑎𝑠𝑠𝑖𝑐</m:t>
                        </m:r>
                      </m:sup>
                    </m:sSubSup>
                    <m:r>
                      <a:rPr lang="it-IT" sz="1800" i="1">
                        <a:latin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it-IT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it-IT" sz="1400" dirty="0"/>
              </a:p>
              <a:p>
                <a:endParaRPr lang="it-IT" sz="20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A14B1-A034-B778-845F-E6DB4502C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5085" y="2147375"/>
                <a:ext cx="10904711" cy="3683358"/>
              </a:xfrm>
              <a:blipFill>
                <a:blip r:embed="rId2"/>
                <a:stretch>
                  <a:fillRect l="-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5588175C-536B-42A7-2BD4-E53FBF5E611C}"/>
              </a:ext>
            </a:extLst>
          </p:cNvPr>
          <p:cNvSpPr/>
          <p:nvPr/>
        </p:nvSpPr>
        <p:spPr>
          <a:xfrm>
            <a:off x="-790470" y="1721618"/>
            <a:ext cx="1188000" cy="1188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0BB8DD-55A4-A2FA-B615-0AB25725CCEB}"/>
              </a:ext>
            </a:extLst>
          </p:cNvPr>
          <p:cNvSpPr/>
          <p:nvPr/>
        </p:nvSpPr>
        <p:spPr>
          <a:xfrm>
            <a:off x="477297" y="3552092"/>
            <a:ext cx="1188000" cy="1188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EE373D-136D-C697-26F7-191C7F9AF6A0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23551" y="2735639"/>
            <a:ext cx="590365" cy="87171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6A6FC19-8E29-8EEC-D40E-77A53F76E541}"/>
              </a:ext>
            </a:extLst>
          </p:cNvPr>
          <p:cNvSpPr txBox="1"/>
          <p:nvPr/>
        </p:nvSpPr>
        <p:spPr>
          <a:xfrm>
            <a:off x="502419" y="2863780"/>
            <a:ext cx="2110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n.in_action</a:t>
            </a:r>
            <a:endParaRPr lang="en-US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6F504D-5E5E-4457-3202-A9736EB52EF9}"/>
              </a:ext>
            </a:extLst>
          </p:cNvPr>
          <p:cNvSpPr txBox="1"/>
          <p:nvPr/>
        </p:nvSpPr>
        <p:spPr>
          <a:xfrm>
            <a:off x="450443" y="2025377"/>
            <a:ext cx="2230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n.parent</a:t>
            </a:r>
            <a:endParaRPr lang="it-IT" sz="1400" b="1" dirty="0"/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587ED1-D71C-79E7-EC0C-AAAAD1568FF2}"/>
              </a:ext>
            </a:extLst>
          </p:cNvPr>
          <p:cNvSpPr/>
          <p:nvPr/>
        </p:nvSpPr>
        <p:spPr>
          <a:xfrm>
            <a:off x="3064747" y="4200211"/>
            <a:ext cx="6903218" cy="6832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4D9F01-F398-9908-89C7-DF262E7539BC}"/>
              </a:ext>
            </a:extLst>
          </p:cNvPr>
          <p:cNvSpPr txBox="1"/>
          <p:nvPr/>
        </p:nvSpPr>
        <p:spPr>
          <a:xfrm>
            <a:off x="882870" y="3627455"/>
            <a:ext cx="81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/>
              <a:t>n</a:t>
            </a:r>
            <a:endParaRPr lang="en-US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15C000-2613-3AD9-A17A-4C05B8916498}"/>
              </a:ext>
            </a:extLst>
          </p:cNvPr>
          <p:cNvSpPr txBox="1"/>
          <p:nvPr/>
        </p:nvSpPr>
        <p:spPr>
          <a:xfrm>
            <a:off x="602901" y="4009292"/>
            <a:ext cx="1055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Consolas" panose="020B0609020204030204" pitchFamily="49" charset="0"/>
              </a:rPr>
              <a:t>n.cost</a:t>
            </a:r>
            <a:endParaRPr lang="it-IT" sz="1400" dirty="0">
              <a:latin typeface="Consolas" panose="020B0609020204030204" pitchFamily="49" charset="0"/>
            </a:endParaRPr>
          </a:p>
          <a:p>
            <a:r>
              <a:rPr lang="it-IT" sz="1400" dirty="0" err="1">
                <a:latin typeface="Consolas" panose="020B0609020204030204" pitchFamily="49" charset="0"/>
              </a:rPr>
              <a:t>n.visits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9D7B011-F7AF-F3F1-42AB-DD72F1F4827A}"/>
              </a:ext>
            </a:extLst>
          </p:cNvPr>
          <p:cNvSpPr/>
          <p:nvPr/>
        </p:nvSpPr>
        <p:spPr>
          <a:xfrm>
            <a:off x="7148356" y="3625362"/>
            <a:ext cx="1071720" cy="518013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B52EAA-3866-44A6-679F-926939892EE8}"/>
              </a:ext>
            </a:extLst>
          </p:cNvPr>
          <p:cNvSpPr/>
          <p:nvPr/>
        </p:nvSpPr>
        <p:spPr>
          <a:xfrm>
            <a:off x="7105650" y="3286125"/>
            <a:ext cx="1914525" cy="1076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753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9165D-701C-170B-FAC0-35BC29AE1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 err="1">
                <a:solidFill>
                  <a:srgbClr val="FFFFFF"/>
                </a:solidFill>
              </a:rPr>
              <a:t>Node</a:t>
            </a:r>
            <a:r>
              <a:rPr lang="it-IT" sz="4000" dirty="0">
                <a:solidFill>
                  <a:srgbClr val="FFFFFF"/>
                </a:solidFill>
              </a:rPr>
              <a:t> class - Methods</a:t>
            </a:r>
            <a:endParaRPr lang="en-US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A14B1-A034-B778-845F-E6DB4502C4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35085" y="2147375"/>
                <a:ext cx="10904711" cy="368335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it-IT" sz="2400" dirty="0">
                    <a:latin typeface="Consolas" panose="020B0609020204030204" pitchFamily="49" charset="0"/>
                  </a:rPr>
                  <a:t>Methods</a:t>
                </a:r>
                <a:r>
                  <a:rPr lang="it-IT" sz="2000" dirty="0"/>
                  <a:t>: </a:t>
                </a:r>
              </a:p>
              <a:p>
                <a:r>
                  <a:rPr lang="it-IT" sz="2000" dirty="0" err="1">
                    <a:latin typeface="Consolas" panose="020B0609020204030204" pitchFamily="49" charset="0"/>
                  </a:rPr>
                  <a:t>uct</a:t>
                </a:r>
                <a:r>
                  <a:rPr lang="it-IT" sz="2000" dirty="0">
                    <a:latin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𝑈𝐶𝑇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t-IT" sz="18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b>
                              <m:sSub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it-IT" sz="2000" dirty="0">
                    <a:latin typeface="Consolas" panose="020B0609020204030204" pitchFamily="49" charset="0"/>
                  </a:rPr>
                  <a:t>    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sz="2000" dirty="0">
                    <a:latin typeface="Consolas" panose="020B0609020204030204" pitchFamily="49" charset="0"/>
                  </a:rPr>
                  <a:t>predictive</a:t>
                </a:r>
                <a:r>
                  <a:rPr lang="it-IT" sz="2000" dirty="0" err="1">
                    <a:latin typeface="Consolas" panose="020B0609020204030204" pitchFamily="49" charset="0"/>
                  </a:rPr>
                  <a:t>_step</a:t>
                </a:r>
                <a:r>
                  <a:rPr lang="it-IT" sz="2000" dirty="0">
                    <a:latin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it-IT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last</m:t>
                            </m:r>
                          </m:sub>
                        </m:sSub>
                      </m:e>
                    </m:d>
                  </m:oMath>
                </a14:m>
                <a:endParaRPr lang="it-IT" sz="1800" dirty="0">
                  <a:latin typeface="Consolas" panose="020B0609020204030204" pitchFamily="49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2000" dirty="0" err="1">
                    <a:latin typeface="Consolas" panose="020B0609020204030204" pitchFamily="49" charset="0"/>
                  </a:rPr>
                  <a:t>efe</a:t>
                </a:r>
                <a:r>
                  <a:rPr lang="it-IT" sz="2000" dirty="0">
                    <a:latin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8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𝑐𝑙𝑎𝑠𝑠𝑖𝑐</m:t>
                        </m:r>
                      </m:sup>
                    </m:sSubSup>
                    <m:r>
                      <a:rPr lang="it-IT" sz="1800" i="1">
                        <a:latin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it-IT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it-IT" sz="1400" dirty="0"/>
              </a:p>
              <a:p>
                <a:endParaRPr lang="it-IT" sz="20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A14B1-A034-B778-845F-E6DB4502C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5085" y="2147375"/>
                <a:ext cx="10904711" cy="3683358"/>
              </a:xfrm>
              <a:blipFill>
                <a:blip r:embed="rId2"/>
                <a:stretch>
                  <a:fillRect l="-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5588175C-536B-42A7-2BD4-E53FBF5E611C}"/>
              </a:ext>
            </a:extLst>
          </p:cNvPr>
          <p:cNvSpPr/>
          <p:nvPr/>
        </p:nvSpPr>
        <p:spPr>
          <a:xfrm>
            <a:off x="-790470" y="1721618"/>
            <a:ext cx="1188000" cy="1188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0BB8DD-55A4-A2FA-B615-0AB25725CCEB}"/>
              </a:ext>
            </a:extLst>
          </p:cNvPr>
          <p:cNvSpPr/>
          <p:nvPr/>
        </p:nvSpPr>
        <p:spPr>
          <a:xfrm>
            <a:off x="477297" y="3552092"/>
            <a:ext cx="1188000" cy="1188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EE373D-136D-C697-26F7-191C7F9AF6A0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23551" y="2735639"/>
            <a:ext cx="590365" cy="87171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6A6FC19-8E29-8EEC-D40E-77A53F76E541}"/>
              </a:ext>
            </a:extLst>
          </p:cNvPr>
          <p:cNvSpPr txBox="1"/>
          <p:nvPr/>
        </p:nvSpPr>
        <p:spPr>
          <a:xfrm>
            <a:off x="502419" y="2863780"/>
            <a:ext cx="2110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n.in_action</a:t>
            </a:r>
            <a:endParaRPr lang="en-US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6F504D-5E5E-4457-3202-A9736EB52EF9}"/>
              </a:ext>
            </a:extLst>
          </p:cNvPr>
          <p:cNvSpPr txBox="1"/>
          <p:nvPr/>
        </p:nvSpPr>
        <p:spPr>
          <a:xfrm>
            <a:off x="450443" y="2025377"/>
            <a:ext cx="2230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n.parent</a:t>
            </a:r>
            <a:endParaRPr lang="it-IT" sz="1400" b="1" dirty="0"/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587ED1-D71C-79E7-EC0C-AAAAD1568FF2}"/>
              </a:ext>
            </a:extLst>
          </p:cNvPr>
          <p:cNvSpPr/>
          <p:nvPr/>
        </p:nvSpPr>
        <p:spPr>
          <a:xfrm>
            <a:off x="3064747" y="4200211"/>
            <a:ext cx="6903218" cy="6832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4D9F01-F398-9908-89C7-DF262E7539BC}"/>
              </a:ext>
            </a:extLst>
          </p:cNvPr>
          <p:cNvSpPr txBox="1"/>
          <p:nvPr/>
        </p:nvSpPr>
        <p:spPr>
          <a:xfrm>
            <a:off x="882870" y="3627455"/>
            <a:ext cx="81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/>
              <a:t>n</a:t>
            </a:r>
            <a:endParaRPr lang="en-US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15C000-2613-3AD9-A17A-4C05B8916498}"/>
              </a:ext>
            </a:extLst>
          </p:cNvPr>
          <p:cNvSpPr txBox="1"/>
          <p:nvPr/>
        </p:nvSpPr>
        <p:spPr>
          <a:xfrm>
            <a:off x="602901" y="4009292"/>
            <a:ext cx="1055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Consolas" panose="020B0609020204030204" pitchFamily="49" charset="0"/>
              </a:rPr>
              <a:t>n.cost</a:t>
            </a:r>
            <a:endParaRPr lang="it-IT" sz="1400" dirty="0">
              <a:latin typeface="Consolas" panose="020B0609020204030204" pitchFamily="49" charset="0"/>
            </a:endParaRPr>
          </a:p>
          <a:p>
            <a:r>
              <a:rPr lang="it-IT" sz="1400" dirty="0" err="1">
                <a:latin typeface="Consolas" panose="020B0609020204030204" pitchFamily="49" charset="0"/>
              </a:rPr>
              <a:t>n.visits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5388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9165D-701C-170B-FAC0-35BC29AE1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 err="1">
                <a:solidFill>
                  <a:srgbClr val="FFFFFF"/>
                </a:solidFill>
              </a:rPr>
              <a:t>Node</a:t>
            </a:r>
            <a:r>
              <a:rPr lang="it-IT" sz="4000" dirty="0">
                <a:solidFill>
                  <a:srgbClr val="FFFFFF"/>
                </a:solidFill>
              </a:rPr>
              <a:t> class - Methods</a:t>
            </a:r>
            <a:endParaRPr lang="en-US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A14B1-A034-B778-845F-E6DB4502C4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35085" y="2147375"/>
                <a:ext cx="10904711" cy="368335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it-IT" sz="2400" dirty="0">
                    <a:latin typeface="Consolas" panose="020B0609020204030204" pitchFamily="49" charset="0"/>
                  </a:rPr>
                  <a:t>Methods</a:t>
                </a:r>
                <a:r>
                  <a:rPr lang="it-IT" sz="2000" dirty="0"/>
                  <a:t>: </a:t>
                </a:r>
              </a:p>
              <a:p>
                <a:r>
                  <a:rPr lang="it-IT" sz="2000" dirty="0" err="1">
                    <a:latin typeface="Consolas" panose="020B0609020204030204" pitchFamily="49" charset="0"/>
                  </a:rPr>
                  <a:t>uct</a:t>
                </a:r>
                <a:r>
                  <a:rPr lang="it-IT" sz="2000" dirty="0">
                    <a:latin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𝑈𝐶𝑇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t-IT" sz="18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b>
                              <m:sSub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it-IT" sz="2000" dirty="0">
                    <a:latin typeface="Consolas" panose="020B0609020204030204" pitchFamily="49" charset="0"/>
                  </a:rPr>
                  <a:t>  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sz="2000" dirty="0">
                    <a:latin typeface="Consolas" panose="020B0609020204030204" pitchFamily="49" charset="0"/>
                  </a:rPr>
                  <a:t>predictive</a:t>
                </a:r>
                <a:r>
                  <a:rPr lang="it-IT" sz="2000" dirty="0" err="1">
                    <a:latin typeface="Consolas" panose="020B0609020204030204" pitchFamily="49" charset="0"/>
                  </a:rPr>
                  <a:t>_step</a:t>
                </a:r>
                <a:r>
                  <a:rPr lang="it-IT" sz="2000" dirty="0">
                    <a:latin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it-IT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last</m:t>
                            </m:r>
                          </m:sub>
                        </m:sSub>
                      </m:e>
                    </m:d>
                  </m:oMath>
                </a14:m>
                <a:endParaRPr lang="it-IT" sz="1800" dirty="0">
                  <a:latin typeface="Consolas" panose="020B0609020204030204" pitchFamily="49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2000" dirty="0" err="1">
                    <a:latin typeface="Consolas" panose="020B0609020204030204" pitchFamily="49" charset="0"/>
                  </a:rPr>
                  <a:t>efe</a:t>
                </a:r>
                <a:r>
                  <a:rPr lang="it-IT" sz="2000" dirty="0">
                    <a:latin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8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𝑐𝑙𝑎𝑠𝑠𝑖𝑐</m:t>
                        </m:r>
                      </m:sup>
                    </m:sSubSup>
                    <m:r>
                      <a:rPr lang="it-IT" sz="1800" i="1">
                        <a:latin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it-IT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it-IT" sz="1400" dirty="0"/>
              </a:p>
              <a:p>
                <a:endParaRPr lang="it-IT" sz="20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A14B1-A034-B778-845F-E6DB4502C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5085" y="2147375"/>
                <a:ext cx="10904711" cy="3683358"/>
              </a:xfrm>
              <a:blipFill>
                <a:blip r:embed="rId2"/>
                <a:stretch>
                  <a:fillRect l="-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9BD2DD2-D8A7-78AD-79DE-A03C1AFA9BB5}"/>
              </a:ext>
            </a:extLst>
          </p:cNvPr>
          <p:cNvSpPr/>
          <p:nvPr/>
        </p:nvSpPr>
        <p:spPr>
          <a:xfrm>
            <a:off x="1698172" y="5438888"/>
            <a:ext cx="1188000" cy="1188000"/>
          </a:xfrm>
          <a:prstGeom prst="ellipse">
            <a:avLst/>
          </a:prstGeom>
          <a:noFill/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36B1CF-F388-1081-530D-D32E129D8C87}"/>
              </a:ext>
            </a:extLst>
          </p:cNvPr>
          <p:cNvSpPr/>
          <p:nvPr/>
        </p:nvSpPr>
        <p:spPr>
          <a:xfrm>
            <a:off x="-594000" y="5458985"/>
            <a:ext cx="1188000" cy="1188000"/>
          </a:xfrm>
          <a:prstGeom prst="ellipse">
            <a:avLst/>
          </a:prstGeom>
          <a:noFill/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88175C-536B-42A7-2BD4-E53FBF5E611C}"/>
              </a:ext>
            </a:extLst>
          </p:cNvPr>
          <p:cNvSpPr/>
          <p:nvPr/>
        </p:nvSpPr>
        <p:spPr>
          <a:xfrm>
            <a:off x="-790470" y="1721618"/>
            <a:ext cx="1188000" cy="1188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0BB8DD-55A4-A2FA-B615-0AB25725CCEB}"/>
              </a:ext>
            </a:extLst>
          </p:cNvPr>
          <p:cNvSpPr/>
          <p:nvPr/>
        </p:nvSpPr>
        <p:spPr>
          <a:xfrm>
            <a:off x="477297" y="3552092"/>
            <a:ext cx="1188000" cy="1188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EE373D-136D-C697-26F7-191C7F9AF6A0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23551" y="2735639"/>
            <a:ext cx="590365" cy="87171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19409C-218C-89A0-CF79-8DB9D06C73C7}"/>
              </a:ext>
            </a:extLst>
          </p:cNvPr>
          <p:cNvCxnSpPr>
            <a:cxnSpLocks/>
          </p:cNvCxnSpPr>
          <p:nvPr/>
        </p:nvCxnSpPr>
        <p:spPr>
          <a:xfrm>
            <a:off x="1410931" y="4646501"/>
            <a:ext cx="590365" cy="871719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19544B-3CAA-8B86-FA68-53D161918EE5}"/>
              </a:ext>
            </a:extLst>
          </p:cNvPr>
          <p:cNvCxnSpPr>
            <a:cxnSpLocks/>
          </p:cNvCxnSpPr>
          <p:nvPr/>
        </p:nvCxnSpPr>
        <p:spPr>
          <a:xfrm flipH="1">
            <a:off x="87898" y="4599608"/>
            <a:ext cx="590365" cy="871719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6A6FC19-8E29-8EEC-D40E-77A53F76E541}"/>
              </a:ext>
            </a:extLst>
          </p:cNvPr>
          <p:cNvSpPr txBox="1"/>
          <p:nvPr/>
        </p:nvSpPr>
        <p:spPr>
          <a:xfrm>
            <a:off x="502419" y="2863780"/>
            <a:ext cx="2110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n.in_action</a:t>
            </a:r>
            <a:endParaRPr lang="en-US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6F504D-5E5E-4457-3202-A9736EB52EF9}"/>
              </a:ext>
            </a:extLst>
          </p:cNvPr>
          <p:cNvSpPr txBox="1"/>
          <p:nvPr/>
        </p:nvSpPr>
        <p:spPr>
          <a:xfrm>
            <a:off x="450443" y="2025377"/>
            <a:ext cx="2230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n.parent</a:t>
            </a:r>
            <a:endParaRPr lang="it-IT" sz="1400" b="1" dirty="0"/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587ED1-D71C-79E7-EC0C-AAAAD1568FF2}"/>
              </a:ext>
            </a:extLst>
          </p:cNvPr>
          <p:cNvSpPr/>
          <p:nvPr/>
        </p:nvSpPr>
        <p:spPr>
          <a:xfrm>
            <a:off x="3064747" y="4200211"/>
            <a:ext cx="6903218" cy="6832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4D9F01-F398-9908-89C7-DF262E7539BC}"/>
              </a:ext>
            </a:extLst>
          </p:cNvPr>
          <p:cNvSpPr txBox="1"/>
          <p:nvPr/>
        </p:nvSpPr>
        <p:spPr>
          <a:xfrm>
            <a:off x="882870" y="3627455"/>
            <a:ext cx="81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/>
              <a:t>n</a:t>
            </a:r>
            <a:endParaRPr lang="en-US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15C000-2613-3AD9-A17A-4C05B8916498}"/>
              </a:ext>
            </a:extLst>
          </p:cNvPr>
          <p:cNvSpPr txBox="1"/>
          <p:nvPr/>
        </p:nvSpPr>
        <p:spPr>
          <a:xfrm>
            <a:off x="602901" y="4009292"/>
            <a:ext cx="1055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Consolas" panose="020B0609020204030204" pitchFamily="49" charset="0"/>
              </a:rPr>
              <a:t>n.cost</a:t>
            </a:r>
            <a:endParaRPr lang="it-IT" sz="1400" dirty="0">
              <a:latin typeface="Consolas" panose="020B0609020204030204" pitchFamily="49" charset="0"/>
            </a:endParaRPr>
          </a:p>
          <a:p>
            <a:r>
              <a:rPr lang="it-IT" sz="1400" dirty="0" err="1">
                <a:latin typeface="Consolas" panose="020B0609020204030204" pitchFamily="49" charset="0"/>
              </a:rPr>
              <a:t>n.visits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D3EAFF-7343-326F-BD7F-8864F8591A92}"/>
              </a:ext>
            </a:extLst>
          </p:cNvPr>
          <p:cNvSpPr/>
          <p:nvPr/>
        </p:nvSpPr>
        <p:spPr>
          <a:xfrm>
            <a:off x="5757705" y="3587262"/>
            <a:ext cx="1316335" cy="582804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2A849C8-00D1-A1AA-7493-7448A6293919}"/>
              </a:ext>
            </a:extLst>
          </p:cNvPr>
          <p:cNvSpPr/>
          <p:nvPr/>
        </p:nvSpPr>
        <p:spPr>
          <a:xfrm>
            <a:off x="-2049864" y="5305530"/>
            <a:ext cx="5164853" cy="1436915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B084428-663A-094E-86AB-26C5AE50ACEA}"/>
                  </a:ext>
                </a:extLst>
              </p:cNvPr>
              <p:cNvSpPr txBox="1"/>
              <p:nvPr/>
            </p:nvSpPr>
            <p:spPr>
              <a:xfrm>
                <a:off x="1771650" y="5876925"/>
                <a:ext cx="1019175" cy="306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sz="1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\</m:t>
                              </m:r>
                              <m:r>
                                <m:rPr>
                                  <m:sty m:val="p"/>
                                </m:rP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last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B084428-663A-094E-86AB-26C5AE50A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650" y="5876925"/>
                <a:ext cx="1019175" cy="306815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6731459A-9ADF-C611-0E43-EF35782B4968}"/>
              </a:ext>
            </a:extLst>
          </p:cNvPr>
          <p:cNvSpPr txBox="1"/>
          <p:nvPr/>
        </p:nvSpPr>
        <p:spPr>
          <a:xfrm>
            <a:off x="1762125" y="6181725"/>
            <a:ext cx="1990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err="1">
                <a:latin typeface="Consolas" panose="020B0609020204030204" pitchFamily="49" charset="0"/>
              </a:rPr>
              <a:t>expected_state</a:t>
            </a:r>
            <a:endParaRPr lang="en-US" sz="9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8776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9165D-701C-170B-FAC0-35BC29AE1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 err="1">
                <a:solidFill>
                  <a:srgbClr val="FFFFFF"/>
                </a:solidFill>
              </a:rPr>
              <a:t>Node</a:t>
            </a:r>
            <a:r>
              <a:rPr lang="it-IT" sz="4000" dirty="0">
                <a:solidFill>
                  <a:srgbClr val="FFFFFF"/>
                </a:solidFill>
              </a:rPr>
              <a:t> class - Methods</a:t>
            </a:r>
            <a:endParaRPr lang="en-US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A14B1-A034-B778-845F-E6DB4502C4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35085" y="2147375"/>
                <a:ext cx="10904711" cy="368335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it-IT" sz="2400" dirty="0">
                    <a:latin typeface="Consolas" panose="020B0609020204030204" pitchFamily="49" charset="0"/>
                  </a:rPr>
                  <a:t>Methods</a:t>
                </a:r>
                <a:r>
                  <a:rPr lang="it-IT" sz="2000" dirty="0"/>
                  <a:t>: </a:t>
                </a:r>
              </a:p>
              <a:p>
                <a:r>
                  <a:rPr lang="it-IT" sz="2000" dirty="0" err="1">
                    <a:latin typeface="Consolas" panose="020B0609020204030204" pitchFamily="49" charset="0"/>
                  </a:rPr>
                  <a:t>uct</a:t>
                </a:r>
                <a:r>
                  <a:rPr lang="it-IT" sz="2000" dirty="0">
                    <a:latin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𝑈𝐶𝑇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t-IT" sz="18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b>
                              <m:sSub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it-IT" sz="2000" dirty="0">
                    <a:latin typeface="Consolas" panose="020B0609020204030204" pitchFamily="49" charset="0"/>
                  </a:rPr>
                  <a:t>    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sz="2000" dirty="0">
                    <a:latin typeface="Consolas" panose="020B0609020204030204" pitchFamily="49" charset="0"/>
                  </a:rPr>
                  <a:t>predictive</a:t>
                </a:r>
                <a:r>
                  <a:rPr lang="it-IT" sz="2000" dirty="0" err="1">
                    <a:latin typeface="Consolas" panose="020B0609020204030204" pitchFamily="49" charset="0"/>
                  </a:rPr>
                  <a:t>_step</a:t>
                </a:r>
                <a:r>
                  <a:rPr lang="it-IT" sz="2000" dirty="0">
                    <a:latin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it-IT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last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800" dirty="0">
                    <a:latin typeface="Consolas" panose="020B06090202040302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it-IT" sz="1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800" dirty="0">
                    <a:latin typeface="Consolas" panose="020B0609020204030204" pitchFamily="49" charset="0"/>
                  </a:rPr>
                  <a:t>   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sz="2000" dirty="0" err="1">
                    <a:latin typeface="Consolas" panose="020B0609020204030204" pitchFamily="49" charset="0"/>
                  </a:rPr>
                  <a:t>efe</a:t>
                </a:r>
                <a:r>
                  <a:rPr lang="it-IT" sz="2000" dirty="0">
                    <a:latin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8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𝑐𝑙𝑎𝑠𝑠𝑖𝑐</m:t>
                        </m:r>
                      </m:sup>
                    </m:sSubSup>
                    <m:r>
                      <a:rPr lang="it-IT" sz="1800" i="1">
                        <a:latin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it-IT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it-IT" sz="1400" dirty="0"/>
              </a:p>
              <a:p>
                <a:endParaRPr lang="it-IT" sz="20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A14B1-A034-B778-845F-E6DB4502C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5085" y="2147375"/>
                <a:ext cx="10904711" cy="3683358"/>
              </a:xfrm>
              <a:blipFill>
                <a:blip r:embed="rId2"/>
                <a:stretch>
                  <a:fillRect l="-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9BD2DD2-D8A7-78AD-79DE-A03C1AFA9BB5}"/>
              </a:ext>
            </a:extLst>
          </p:cNvPr>
          <p:cNvSpPr/>
          <p:nvPr/>
        </p:nvSpPr>
        <p:spPr>
          <a:xfrm>
            <a:off x="1698172" y="5438888"/>
            <a:ext cx="1188000" cy="1188000"/>
          </a:xfrm>
          <a:prstGeom prst="ellipse">
            <a:avLst/>
          </a:prstGeom>
          <a:noFill/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36B1CF-F388-1081-530D-D32E129D8C87}"/>
              </a:ext>
            </a:extLst>
          </p:cNvPr>
          <p:cNvSpPr/>
          <p:nvPr/>
        </p:nvSpPr>
        <p:spPr>
          <a:xfrm>
            <a:off x="-594000" y="5458985"/>
            <a:ext cx="1188000" cy="1188000"/>
          </a:xfrm>
          <a:prstGeom prst="ellipse">
            <a:avLst/>
          </a:prstGeom>
          <a:noFill/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88175C-536B-42A7-2BD4-E53FBF5E611C}"/>
              </a:ext>
            </a:extLst>
          </p:cNvPr>
          <p:cNvSpPr/>
          <p:nvPr/>
        </p:nvSpPr>
        <p:spPr>
          <a:xfrm>
            <a:off x="-790470" y="1721618"/>
            <a:ext cx="1188000" cy="1188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0BB8DD-55A4-A2FA-B615-0AB25725CCEB}"/>
              </a:ext>
            </a:extLst>
          </p:cNvPr>
          <p:cNvSpPr/>
          <p:nvPr/>
        </p:nvSpPr>
        <p:spPr>
          <a:xfrm>
            <a:off x="477297" y="3552092"/>
            <a:ext cx="1188000" cy="1188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EE373D-136D-C697-26F7-191C7F9AF6A0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23551" y="2735639"/>
            <a:ext cx="590365" cy="87171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19409C-218C-89A0-CF79-8DB9D06C73C7}"/>
              </a:ext>
            </a:extLst>
          </p:cNvPr>
          <p:cNvCxnSpPr>
            <a:cxnSpLocks/>
          </p:cNvCxnSpPr>
          <p:nvPr/>
        </p:nvCxnSpPr>
        <p:spPr>
          <a:xfrm>
            <a:off x="1410931" y="4646501"/>
            <a:ext cx="590365" cy="871719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19544B-3CAA-8B86-FA68-53D161918EE5}"/>
              </a:ext>
            </a:extLst>
          </p:cNvPr>
          <p:cNvCxnSpPr>
            <a:cxnSpLocks/>
          </p:cNvCxnSpPr>
          <p:nvPr/>
        </p:nvCxnSpPr>
        <p:spPr>
          <a:xfrm flipH="1">
            <a:off x="87898" y="4599608"/>
            <a:ext cx="590365" cy="871719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6A6FC19-8E29-8EEC-D40E-77A53F76E541}"/>
              </a:ext>
            </a:extLst>
          </p:cNvPr>
          <p:cNvSpPr txBox="1"/>
          <p:nvPr/>
        </p:nvSpPr>
        <p:spPr>
          <a:xfrm>
            <a:off x="502419" y="2863780"/>
            <a:ext cx="2110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n.in_action</a:t>
            </a:r>
            <a:endParaRPr lang="en-US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6F504D-5E5E-4457-3202-A9736EB52EF9}"/>
              </a:ext>
            </a:extLst>
          </p:cNvPr>
          <p:cNvSpPr txBox="1"/>
          <p:nvPr/>
        </p:nvSpPr>
        <p:spPr>
          <a:xfrm>
            <a:off x="450443" y="2025377"/>
            <a:ext cx="2230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n.parent</a:t>
            </a:r>
            <a:endParaRPr lang="it-IT" sz="1400" b="1" dirty="0"/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587ED1-D71C-79E7-EC0C-AAAAD1568FF2}"/>
              </a:ext>
            </a:extLst>
          </p:cNvPr>
          <p:cNvSpPr/>
          <p:nvPr/>
        </p:nvSpPr>
        <p:spPr>
          <a:xfrm>
            <a:off x="3064747" y="4200211"/>
            <a:ext cx="6903218" cy="6832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4D9F01-F398-9908-89C7-DF262E7539BC}"/>
              </a:ext>
            </a:extLst>
          </p:cNvPr>
          <p:cNvSpPr txBox="1"/>
          <p:nvPr/>
        </p:nvSpPr>
        <p:spPr>
          <a:xfrm>
            <a:off x="882870" y="3627455"/>
            <a:ext cx="81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/>
              <a:t>n</a:t>
            </a:r>
            <a:endParaRPr lang="en-US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15C000-2613-3AD9-A17A-4C05B8916498}"/>
              </a:ext>
            </a:extLst>
          </p:cNvPr>
          <p:cNvSpPr txBox="1"/>
          <p:nvPr/>
        </p:nvSpPr>
        <p:spPr>
          <a:xfrm>
            <a:off x="602901" y="4009292"/>
            <a:ext cx="1055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Consolas" panose="020B0609020204030204" pitchFamily="49" charset="0"/>
              </a:rPr>
              <a:t>n.cost</a:t>
            </a:r>
            <a:endParaRPr lang="it-IT" sz="1400" dirty="0">
              <a:latin typeface="Consolas" panose="020B0609020204030204" pitchFamily="49" charset="0"/>
            </a:endParaRPr>
          </a:p>
          <a:p>
            <a:r>
              <a:rPr lang="it-IT" sz="1400" dirty="0" err="1">
                <a:latin typeface="Consolas" panose="020B0609020204030204" pitchFamily="49" charset="0"/>
              </a:rPr>
              <a:t>n.visits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D3EAFF-7343-326F-BD7F-8864F8591A92}"/>
              </a:ext>
            </a:extLst>
          </p:cNvPr>
          <p:cNvSpPr/>
          <p:nvPr/>
        </p:nvSpPr>
        <p:spPr>
          <a:xfrm>
            <a:off x="5757705" y="3587262"/>
            <a:ext cx="1316335" cy="582804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1295C52-EAFD-D4B4-862F-7DA36B9FE94C}"/>
              </a:ext>
            </a:extLst>
          </p:cNvPr>
          <p:cNvSpPr/>
          <p:nvPr/>
        </p:nvSpPr>
        <p:spPr>
          <a:xfrm>
            <a:off x="3614058" y="5417116"/>
            <a:ext cx="1188000" cy="1188000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9BFECF-C2B2-DF24-4587-3F349B4A404C}"/>
              </a:ext>
            </a:extLst>
          </p:cNvPr>
          <p:cNvCxnSpPr>
            <a:stCxn id="5" idx="6"/>
            <a:endCxn id="28" idx="2"/>
          </p:cNvCxnSpPr>
          <p:nvPr/>
        </p:nvCxnSpPr>
        <p:spPr>
          <a:xfrm flipV="1">
            <a:off x="2886172" y="6011116"/>
            <a:ext cx="727886" cy="21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39D7B011-F7AF-F3F1-42AB-DD72F1F4827A}"/>
              </a:ext>
            </a:extLst>
          </p:cNvPr>
          <p:cNvSpPr/>
          <p:nvPr/>
        </p:nvSpPr>
        <p:spPr>
          <a:xfrm>
            <a:off x="7148356" y="3625362"/>
            <a:ext cx="1071720" cy="518013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2A849C8-00D1-A1AA-7493-7448A6293919}"/>
              </a:ext>
            </a:extLst>
          </p:cNvPr>
          <p:cNvSpPr/>
          <p:nvPr/>
        </p:nvSpPr>
        <p:spPr>
          <a:xfrm>
            <a:off x="-2049864" y="5305530"/>
            <a:ext cx="5164853" cy="1436915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B084428-663A-094E-86AB-26C5AE50ACEA}"/>
                  </a:ext>
                </a:extLst>
              </p:cNvPr>
              <p:cNvSpPr txBox="1"/>
              <p:nvPr/>
            </p:nvSpPr>
            <p:spPr>
              <a:xfrm>
                <a:off x="1771650" y="5876925"/>
                <a:ext cx="1019175" cy="306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sz="1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\</m:t>
                              </m:r>
                              <m:r>
                                <m:rPr>
                                  <m:sty m:val="p"/>
                                </m:rP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last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B084428-663A-094E-86AB-26C5AE50A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650" y="5876925"/>
                <a:ext cx="1019175" cy="306815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EDECFB-D8D9-C032-975B-BC9AA5B8F8B9}"/>
                  </a:ext>
                </a:extLst>
              </p:cNvPr>
              <p:cNvSpPr txBox="1"/>
              <p:nvPr/>
            </p:nvSpPr>
            <p:spPr>
              <a:xfrm>
                <a:off x="3514725" y="5886450"/>
                <a:ext cx="13811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it-IT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it-IT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EDECFB-D8D9-C032-975B-BC9AA5B8F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725" y="5886450"/>
                <a:ext cx="13811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6731459A-9ADF-C611-0E43-EF35782B4968}"/>
              </a:ext>
            </a:extLst>
          </p:cNvPr>
          <p:cNvSpPr txBox="1"/>
          <p:nvPr/>
        </p:nvSpPr>
        <p:spPr>
          <a:xfrm>
            <a:off x="1762125" y="6181725"/>
            <a:ext cx="1990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err="1">
                <a:latin typeface="Consolas" panose="020B0609020204030204" pitchFamily="49" charset="0"/>
              </a:rPr>
              <a:t>expected_state</a:t>
            </a:r>
            <a:endParaRPr lang="en-US" sz="9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4830EF-8ECC-04A5-3EF2-5B127E13636E}"/>
              </a:ext>
            </a:extLst>
          </p:cNvPr>
          <p:cNvSpPr txBox="1"/>
          <p:nvPr/>
        </p:nvSpPr>
        <p:spPr>
          <a:xfrm>
            <a:off x="3743325" y="6143625"/>
            <a:ext cx="1990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err="1">
                <a:latin typeface="Consolas" panose="020B0609020204030204" pitchFamily="49" charset="0"/>
              </a:rPr>
              <a:t>expected_obs</a:t>
            </a:r>
            <a:endParaRPr lang="en-US" sz="9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540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9165D-701C-170B-FAC0-35BC29AE1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 err="1">
                <a:solidFill>
                  <a:srgbClr val="FFFFFF"/>
                </a:solidFill>
              </a:rPr>
              <a:t>Node</a:t>
            </a:r>
            <a:r>
              <a:rPr lang="it-IT" sz="4000" dirty="0">
                <a:solidFill>
                  <a:srgbClr val="FFFFFF"/>
                </a:solidFill>
              </a:rPr>
              <a:t> class - Methods</a:t>
            </a:r>
            <a:endParaRPr lang="en-US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A14B1-A034-B778-845F-E6DB4502C4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3554" y="980727"/>
                <a:ext cx="10904711" cy="368335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it-IT" sz="2400" dirty="0">
                    <a:latin typeface="Consolas" panose="020B0609020204030204" pitchFamily="49" charset="0"/>
                  </a:rPr>
                  <a:t>Methods</a:t>
                </a:r>
                <a:r>
                  <a:rPr lang="it-IT" sz="2000" dirty="0"/>
                  <a:t>: 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sz="2000" dirty="0" err="1">
                    <a:latin typeface="Consolas" panose="020B0609020204030204" pitchFamily="49" charset="0"/>
                  </a:rPr>
                  <a:t>predictive_step</a:t>
                </a:r>
                <a:r>
                  <a:rPr lang="it-IT" sz="2000" dirty="0">
                    <a:latin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it-IT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last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800" dirty="0">
                    <a:latin typeface="Consolas" panose="020B06090202040302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it-IT" sz="1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800" dirty="0">
                    <a:latin typeface="Consolas" panose="020B0609020204030204" pitchFamily="49" charset="0"/>
                  </a:rPr>
                  <a:t>   </a:t>
                </a:r>
              </a:p>
              <a:p>
                <a:endParaRPr lang="it-IT" sz="20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A14B1-A034-B778-845F-E6DB4502C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3554" y="980727"/>
                <a:ext cx="10904711" cy="3683358"/>
              </a:xfrm>
              <a:blipFill>
                <a:blip r:embed="rId2"/>
                <a:stretch>
                  <a:fillRect l="-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9BD2DD2-D8A7-78AD-79DE-A03C1AFA9BB5}"/>
              </a:ext>
            </a:extLst>
          </p:cNvPr>
          <p:cNvSpPr/>
          <p:nvPr/>
        </p:nvSpPr>
        <p:spPr>
          <a:xfrm>
            <a:off x="1698172" y="5438888"/>
            <a:ext cx="1188000" cy="1188000"/>
          </a:xfrm>
          <a:prstGeom prst="ellipse">
            <a:avLst/>
          </a:prstGeom>
          <a:noFill/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36B1CF-F388-1081-530D-D32E129D8C87}"/>
              </a:ext>
            </a:extLst>
          </p:cNvPr>
          <p:cNvSpPr/>
          <p:nvPr/>
        </p:nvSpPr>
        <p:spPr>
          <a:xfrm>
            <a:off x="-594000" y="5458985"/>
            <a:ext cx="1188000" cy="1188000"/>
          </a:xfrm>
          <a:prstGeom prst="ellipse">
            <a:avLst/>
          </a:prstGeom>
          <a:noFill/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88175C-536B-42A7-2BD4-E53FBF5E611C}"/>
              </a:ext>
            </a:extLst>
          </p:cNvPr>
          <p:cNvSpPr/>
          <p:nvPr/>
        </p:nvSpPr>
        <p:spPr>
          <a:xfrm>
            <a:off x="-790470" y="1721618"/>
            <a:ext cx="1188000" cy="1188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0BB8DD-55A4-A2FA-B615-0AB25725CCEB}"/>
              </a:ext>
            </a:extLst>
          </p:cNvPr>
          <p:cNvSpPr/>
          <p:nvPr/>
        </p:nvSpPr>
        <p:spPr>
          <a:xfrm>
            <a:off x="477297" y="3552092"/>
            <a:ext cx="1188000" cy="1188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EE373D-136D-C697-26F7-191C7F9AF6A0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23551" y="2735639"/>
            <a:ext cx="590365" cy="87171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19409C-218C-89A0-CF79-8DB9D06C73C7}"/>
              </a:ext>
            </a:extLst>
          </p:cNvPr>
          <p:cNvCxnSpPr>
            <a:cxnSpLocks/>
          </p:cNvCxnSpPr>
          <p:nvPr/>
        </p:nvCxnSpPr>
        <p:spPr>
          <a:xfrm>
            <a:off x="1410931" y="4646501"/>
            <a:ext cx="590365" cy="871719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19544B-3CAA-8B86-FA68-53D161918EE5}"/>
              </a:ext>
            </a:extLst>
          </p:cNvPr>
          <p:cNvCxnSpPr>
            <a:cxnSpLocks/>
          </p:cNvCxnSpPr>
          <p:nvPr/>
        </p:nvCxnSpPr>
        <p:spPr>
          <a:xfrm flipH="1">
            <a:off x="87898" y="4599608"/>
            <a:ext cx="590365" cy="871719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6A6FC19-8E29-8EEC-D40E-77A53F76E541}"/>
              </a:ext>
            </a:extLst>
          </p:cNvPr>
          <p:cNvSpPr txBox="1"/>
          <p:nvPr/>
        </p:nvSpPr>
        <p:spPr>
          <a:xfrm>
            <a:off x="502419" y="2863780"/>
            <a:ext cx="2110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n.in_action</a:t>
            </a:r>
            <a:endParaRPr lang="en-US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6F504D-5E5E-4457-3202-A9736EB52EF9}"/>
              </a:ext>
            </a:extLst>
          </p:cNvPr>
          <p:cNvSpPr txBox="1"/>
          <p:nvPr/>
        </p:nvSpPr>
        <p:spPr>
          <a:xfrm>
            <a:off x="450443" y="2025377"/>
            <a:ext cx="2230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n.parent</a:t>
            </a:r>
            <a:endParaRPr lang="it-IT" sz="1400" b="1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4D9F01-F398-9908-89C7-DF262E7539BC}"/>
              </a:ext>
            </a:extLst>
          </p:cNvPr>
          <p:cNvSpPr txBox="1"/>
          <p:nvPr/>
        </p:nvSpPr>
        <p:spPr>
          <a:xfrm>
            <a:off x="882870" y="3627455"/>
            <a:ext cx="81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/>
              <a:t>n</a:t>
            </a:r>
            <a:endParaRPr lang="en-US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15C000-2613-3AD9-A17A-4C05B8916498}"/>
              </a:ext>
            </a:extLst>
          </p:cNvPr>
          <p:cNvSpPr txBox="1"/>
          <p:nvPr/>
        </p:nvSpPr>
        <p:spPr>
          <a:xfrm>
            <a:off x="602901" y="4009292"/>
            <a:ext cx="1055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Consolas" panose="020B0609020204030204" pitchFamily="49" charset="0"/>
              </a:rPr>
              <a:t>n.cost</a:t>
            </a:r>
            <a:endParaRPr lang="it-IT" sz="1400" dirty="0">
              <a:latin typeface="Consolas" panose="020B0609020204030204" pitchFamily="49" charset="0"/>
            </a:endParaRPr>
          </a:p>
          <a:p>
            <a:r>
              <a:rPr lang="it-IT" sz="1400" dirty="0" err="1">
                <a:latin typeface="Consolas" panose="020B0609020204030204" pitchFamily="49" charset="0"/>
              </a:rPr>
              <a:t>n.visits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1295C52-EAFD-D4B4-862F-7DA36B9FE94C}"/>
              </a:ext>
            </a:extLst>
          </p:cNvPr>
          <p:cNvSpPr/>
          <p:nvPr/>
        </p:nvSpPr>
        <p:spPr>
          <a:xfrm>
            <a:off x="3614058" y="5417116"/>
            <a:ext cx="1188000" cy="1188000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9BFECF-C2B2-DF24-4587-3F349B4A404C}"/>
              </a:ext>
            </a:extLst>
          </p:cNvPr>
          <p:cNvCxnSpPr>
            <a:stCxn id="5" idx="6"/>
            <a:endCxn id="28" idx="2"/>
          </p:cNvCxnSpPr>
          <p:nvPr/>
        </p:nvCxnSpPr>
        <p:spPr>
          <a:xfrm flipV="1">
            <a:off x="2886172" y="6011116"/>
            <a:ext cx="727886" cy="21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2A849C8-00D1-A1AA-7493-7448A6293919}"/>
              </a:ext>
            </a:extLst>
          </p:cNvPr>
          <p:cNvSpPr/>
          <p:nvPr/>
        </p:nvSpPr>
        <p:spPr>
          <a:xfrm>
            <a:off x="-2049864" y="5305530"/>
            <a:ext cx="5164853" cy="1436915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B084428-663A-094E-86AB-26C5AE50ACEA}"/>
                  </a:ext>
                </a:extLst>
              </p:cNvPr>
              <p:cNvSpPr txBox="1"/>
              <p:nvPr/>
            </p:nvSpPr>
            <p:spPr>
              <a:xfrm>
                <a:off x="1771650" y="5876925"/>
                <a:ext cx="1019175" cy="306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sz="1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\</m:t>
                              </m:r>
                              <m:r>
                                <m:rPr>
                                  <m:sty m:val="p"/>
                                </m:rP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last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B084428-663A-094E-86AB-26C5AE50A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650" y="5876925"/>
                <a:ext cx="1019175" cy="306815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EDECFB-D8D9-C032-975B-BC9AA5B8F8B9}"/>
                  </a:ext>
                </a:extLst>
              </p:cNvPr>
              <p:cNvSpPr txBox="1"/>
              <p:nvPr/>
            </p:nvSpPr>
            <p:spPr>
              <a:xfrm>
                <a:off x="3514725" y="5886450"/>
                <a:ext cx="13811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it-IT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it-IT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EDECFB-D8D9-C032-975B-BC9AA5B8F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725" y="5886450"/>
                <a:ext cx="13811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6731459A-9ADF-C611-0E43-EF35782B4968}"/>
              </a:ext>
            </a:extLst>
          </p:cNvPr>
          <p:cNvSpPr txBox="1"/>
          <p:nvPr/>
        </p:nvSpPr>
        <p:spPr>
          <a:xfrm>
            <a:off x="1762125" y="6181725"/>
            <a:ext cx="1990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err="1">
                <a:latin typeface="Consolas" panose="020B0609020204030204" pitchFamily="49" charset="0"/>
              </a:rPr>
              <a:t>expected_state</a:t>
            </a:r>
            <a:endParaRPr lang="en-US" sz="9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4830EF-8ECC-04A5-3EF2-5B127E13636E}"/>
              </a:ext>
            </a:extLst>
          </p:cNvPr>
          <p:cNvSpPr txBox="1"/>
          <p:nvPr/>
        </p:nvSpPr>
        <p:spPr>
          <a:xfrm>
            <a:off x="3743325" y="6143625"/>
            <a:ext cx="1990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err="1">
                <a:latin typeface="Consolas" panose="020B0609020204030204" pitchFamily="49" charset="0"/>
              </a:rPr>
              <a:t>expected_obs</a:t>
            </a:r>
            <a:endParaRPr lang="en-US" sz="900" dirty="0">
              <a:latin typeface="Consolas" panose="020B0609020204030204" pitchFamily="49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6B43F97-5164-EB3C-324C-7EC607C71F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690" y="3278694"/>
            <a:ext cx="5349704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047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9165D-701C-170B-FAC0-35BC29AE1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 err="1">
                <a:solidFill>
                  <a:srgbClr val="FFFFFF"/>
                </a:solidFill>
              </a:rPr>
              <a:t>Node</a:t>
            </a:r>
            <a:r>
              <a:rPr lang="it-IT" sz="4000" dirty="0">
                <a:solidFill>
                  <a:srgbClr val="FFFFFF"/>
                </a:solidFill>
              </a:rPr>
              <a:t> class - Methods</a:t>
            </a:r>
            <a:endParaRPr lang="en-US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A14B1-A034-B778-845F-E6DB4502C4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35085" y="2147375"/>
                <a:ext cx="10904711" cy="368335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it-IT" sz="2400" dirty="0">
                    <a:latin typeface="Consolas" panose="020B0609020204030204" pitchFamily="49" charset="0"/>
                  </a:rPr>
                  <a:t>Methods</a:t>
                </a:r>
                <a:r>
                  <a:rPr lang="it-IT" sz="2000" dirty="0"/>
                  <a:t>: </a:t>
                </a:r>
              </a:p>
              <a:p>
                <a:r>
                  <a:rPr lang="it-IT" sz="2000" dirty="0" err="1">
                    <a:latin typeface="Consolas" panose="020B0609020204030204" pitchFamily="49" charset="0"/>
                  </a:rPr>
                  <a:t>uct</a:t>
                </a:r>
                <a:r>
                  <a:rPr lang="it-IT" sz="2000" dirty="0">
                    <a:latin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𝑈𝐶𝑇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t-IT" sz="18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b>
                              <m:sSub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it-IT" sz="2000" dirty="0">
                    <a:latin typeface="Consolas" panose="020B0609020204030204" pitchFamily="49" charset="0"/>
                  </a:rPr>
                  <a:t>  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sz="2000" dirty="0">
                    <a:latin typeface="Consolas" panose="020B0609020204030204" pitchFamily="49" charset="0"/>
                  </a:rPr>
                  <a:t>predictive</a:t>
                </a:r>
                <a:r>
                  <a:rPr lang="it-IT" sz="2000" dirty="0" err="1">
                    <a:latin typeface="Consolas" panose="020B0609020204030204" pitchFamily="49" charset="0"/>
                  </a:rPr>
                  <a:t>_step</a:t>
                </a:r>
                <a:r>
                  <a:rPr lang="it-IT" sz="2000" dirty="0">
                    <a:latin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it-IT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last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800" dirty="0">
                    <a:latin typeface="Consolas" panose="020B06090202040302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it-IT" sz="1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800" dirty="0">
                    <a:latin typeface="Consolas" panose="020B0609020204030204" pitchFamily="49" charset="0"/>
                  </a:rPr>
                  <a:t>   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sz="2000" dirty="0" err="1">
                    <a:latin typeface="Consolas" panose="020B0609020204030204" pitchFamily="49" charset="0"/>
                  </a:rPr>
                  <a:t>efe</a:t>
                </a:r>
                <a:r>
                  <a:rPr lang="it-IT" sz="2000" dirty="0">
                    <a:latin typeface="Consolas" panose="020B0609020204030204" pitchFamily="49" charset="0"/>
                  </a:rPr>
                  <a:t>:</a:t>
                </a:r>
                <a:endParaRPr lang="it-IT" sz="1400" dirty="0"/>
              </a:p>
              <a:p>
                <a:endParaRPr lang="it-IT" sz="20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A14B1-A034-B778-845F-E6DB4502C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5085" y="2147375"/>
                <a:ext cx="10904711" cy="3683358"/>
              </a:xfrm>
              <a:blipFill>
                <a:blip r:embed="rId2"/>
                <a:stretch>
                  <a:fillRect l="-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9BD2DD2-D8A7-78AD-79DE-A03C1AFA9BB5}"/>
              </a:ext>
            </a:extLst>
          </p:cNvPr>
          <p:cNvSpPr/>
          <p:nvPr/>
        </p:nvSpPr>
        <p:spPr>
          <a:xfrm>
            <a:off x="1698172" y="5438888"/>
            <a:ext cx="1188000" cy="1188000"/>
          </a:xfrm>
          <a:prstGeom prst="ellipse">
            <a:avLst/>
          </a:prstGeom>
          <a:noFill/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36B1CF-F388-1081-530D-D32E129D8C87}"/>
              </a:ext>
            </a:extLst>
          </p:cNvPr>
          <p:cNvSpPr/>
          <p:nvPr/>
        </p:nvSpPr>
        <p:spPr>
          <a:xfrm>
            <a:off x="-594000" y="5458985"/>
            <a:ext cx="1188000" cy="1188000"/>
          </a:xfrm>
          <a:prstGeom prst="ellipse">
            <a:avLst/>
          </a:prstGeom>
          <a:noFill/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88175C-536B-42A7-2BD4-E53FBF5E611C}"/>
              </a:ext>
            </a:extLst>
          </p:cNvPr>
          <p:cNvSpPr/>
          <p:nvPr/>
        </p:nvSpPr>
        <p:spPr>
          <a:xfrm>
            <a:off x="-790470" y="1721618"/>
            <a:ext cx="1188000" cy="1188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0BB8DD-55A4-A2FA-B615-0AB25725CCEB}"/>
              </a:ext>
            </a:extLst>
          </p:cNvPr>
          <p:cNvSpPr/>
          <p:nvPr/>
        </p:nvSpPr>
        <p:spPr>
          <a:xfrm>
            <a:off x="477297" y="3552092"/>
            <a:ext cx="1188000" cy="1188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EE373D-136D-C697-26F7-191C7F9AF6A0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23551" y="2735639"/>
            <a:ext cx="590365" cy="87171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19409C-218C-89A0-CF79-8DB9D06C73C7}"/>
              </a:ext>
            </a:extLst>
          </p:cNvPr>
          <p:cNvCxnSpPr>
            <a:cxnSpLocks/>
          </p:cNvCxnSpPr>
          <p:nvPr/>
        </p:nvCxnSpPr>
        <p:spPr>
          <a:xfrm>
            <a:off x="1410931" y="4646501"/>
            <a:ext cx="590365" cy="871719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19544B-3CAA-8B86-FA68-53D161918EE5}"/>
              </a:ext>
            </a:extLst>
          </p:cNvPr>
          <p:cNvCxnSpPr>
            <a:cxnSpLocks/>
          </p:cNvCxnSpPr>
          <p:nvPr/>
        </p:nvCxnSpPr>
        <p:spPr>
          <a:xfrm flipH="1">
            <a:off x="87898" y="4599608"/>
            <a:ext cx="590365" cy="871719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6A6FC19-8E29-8EEC-D40E-77A53F76E541}"/>
              </a:ext>
            </a:extLst>
          </p:cNvPr>
          <p:cNvSpPr txBox="1"/>
          <p:nvPr/>
        </p:nvSpPr>
        <p:spPr>
          <a:xfrm>
            <a:off x="502419" y="2863780"/>
            <a:ext cx="2110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n.in_action</a:t>
            </a:r>
            <a:endParaRPr lang="en-US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6F504D-5E5E-4457-3202-A9736EB52EF9}"/>
              </a:ext>
            </a:extLst>
          </p:cNvPr>
          <p:cNvSpPr txBox="1"/>
          <p:nvPr/>
        </p:nvSpPr>
        <p:spPr>
          <a:xfrm>
            <a:off x="450443" y="2025377"/>
            <a:ext cx="2230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n.parent</a:t>
            </a:r>
            <a:endParaRPr lang="it-IT" sz="1400" b="1" dirty="0"/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587ED1-D71C-79E7-EC0C-AAAAD1568FF2}"/>
              </a:ext>
            </a:extLst>
          </p:cNvPr>
          <p:cNvSpPr/>
          <p:nvPr/>
        </p:nvSpPr>
        <p:spPr>
          <a:xfrm>
            <a:off x="3064747" y="4837779"/>
            <a:ext cx="6903218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4D9F01-F398-9908-89C7-DF262E7539BC}"/>
              </a:ext>
            </a:extLst>
          </p:cNvPr>
          <p:cNvSpPr txBox="1"/>
          <p:nvPr/>
        </p:nvSpPr>
        <p:spPr>
          <a:xfrm>
            <a:off x="882870" y="3627455"/>
            <a:ext cx="81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/>
              <a:t>n</a:t>
            </a:r>
            <a:endParaRPr lang="en-US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15C000-2613-3AD9-A17A-4C05B8916498}"/>
              </a:ext>
            </a:extLst>
          </p:cNvPr>
          <p:cNvSpPr txBox="1"/>
          <p:nvPr/>
        </p:nvSpPr>
        <p:spPr>
          <a:xfrm>
            <a:off x="602901" y="4009292"/>
            <a:ext cx="1055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Consolas" panose="020B0609020204030204" pitchFamily="49" charset="0"/>
              </a:rPr>
              <a:t>n.cost</a:t>
            </a:r>
            <a:endParaRPr lang="it-IT" sz="1400" dirty="0">
              <a:latin typeface="Consolas" panose="020B0609020204030204" pitchFamily="49" charset="0"/>
            </a:endParaRPr>
          </a:p>
          <a:p>
            <a:r>
              <a:rPr lang="it-IT" sz="1400" dirty="0" err="1">
                <a:latin typeface="Consolas" panose="020B0609020204030204" pitchFamily="49" charset="0"/>
              </a:rPr>
              <a:t>n.visits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1295C52-EAFD-D4B4-862F-7DA36B9FE94C}"/>
              </a:ext>
            </a:extLst>
          </p:cNvPr>
          <p:cNvSpPr/>
          <p:nvPr/>
        </p:nvSpPr>
        <p:spPr>
          <a:xfrm>
            <a:off x="3614058" y="5417116"/>
            <a:ext cx="1188000" cy="1188000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9BFECF-C2B2-DF24-4587-3F349B4A404C}"/>
              </a:ext>
            </a:extLst>
          </p:cNvPr>
          <p:cNvCxnSpPr>
            <a:stCxn id="5" idx="6"/>
            <a:endCxn id="28" idx="2"/>
          </p:cNvCxnSpPr>
          <p:nvPr/>
        </p:nvCxnSpPr>
        <p:spPr>
          <a:xfrm flipV="1">
            <a:off x="2886172" y="6011116"/>
            <a:ext cx="727886" cy="21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2A849C8-00D1-A1AA-7493-7448A6293919}"/>
              </a:ext>
            </a:extLst>
          </p:cNvPr>
          <p:cNvSpPr/>
          <p:nvPr/>
        </p:nvSpPr>
        <p:spPr>
          <a:xfrm>
            <a:off x="-2049864" y="5305530"/>
            <a:ext cx="5164853" cy="1436915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B084428-663A-094E-86AB-26C5AE50ACEA}"/>
                  </a:ext>
                </a:extLst>
              </p:cNvPr>
              <p:cNvSpPr txBox="1"/>
              <p:nvPr/>
            </p:nvSpPr>
            <p:spPr>
              <a:xfrm>
                <a:off x="1771650" y="5876925"/>
                <a:ext cx="1019175" cy="306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sz="1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\</m:t>
                              </m:r>
                              <m:r>
                                <m:rPr>
                                  <m:sty m:val="p"/>
                                </m:rP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last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B084428-663A-094E-86AB-26C5AE50A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650" y="5876925"/>
                <a:ext cx="1019175" cy="306815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EDECFB-D8D9-C032-975B-BC9AA5B8F8B9}"/>
                  </a:ext>
                </a:extLst>
              </p:cNvPr>
              <p:cNvSpPr txBox="1"/>
              <p:nvPr/>
            </p:nvSpPr>
            <p:spPr>
              <a:xfrm>
                <a:off x="3514725" y="5886450"/>
                <a:ext cx="13811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it-IT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it-IT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EDECFB-D8D9-C032-975B-BC9AA5B8F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725" y="5886450"/>
                <a:ext cx="13811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6731459A-9ADF-C611-0E43-EF35782B4968}"/>
              </a:ext>
            </a:extLst>
          </p:cNvPr>
          <p:cNvSpPr txBox="1"/>
          <p:nvPr/>
        </p:nvSpPr>
        <p:spPr>
          <a:xfrm>
            <a:off x="1762125" y="6181725"/>
            <a:ext cx="1990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err="1">
                <a:latin typeface="Consolas" panose="020B0609020204030204" pitchFamily="49" charset="0"/>
              </a:rPr>
              <a:t>expected_state</a:t>
            </a:r>
            <a:endParaRPr lang="en-US" sz="9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4830EF-8ECC-04A5-3EF2-5B127E13636E}"/>
              </a:ext>
            </a:extLst>
          </p:cNvPr>
          <p:cNvSpPr txBox="1"/>
          <p:nvPr/>
        </p:nvSpPr>
        <p:spPr>
          <a:xfrm>
            <a:off x="3743325" y="6143625"/>
            <a:ext cx="1990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err="1">
                <a:latin typeface="Consolas" panose="020B0609020204030204" pitchFamily="49" charset="0"/>
              </a:rPr>
              <a:t>expected_obs</a:t>
            </a:r>
            <a:endParaRPr lang="en-US" sz="9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1355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9165D-701C-170B-FAC0-35BC29AE1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 err="1">
                <a:solidFill>
                  <a:srgbClr val="FFFFFF"/>
                </a:solidFill>
              </a:rPr>
              <a:t>Node</a:t>
            </a:r>
            <a:r>
              <a:rPr lang="it-IT" sz="4000" dirty="0">
                <a:solidFill>
                  <a:srgbClr val="FFFFFF"/>
                </a:solidFill>
              </a:rPr>
              <a:t> class - Methods</a:t>
            </a:r>
            <a:endParaRPr lang="en-US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A14B1-A034-B778-845F-E6DB4502C4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35085" y="2147375"/>
                <a:ext cx="10904711" cy="368335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it-IT" sz="2400" dirty="0">
                    <a:latin typeface="Consolas" panose="020B0609020204030204" pitchFamily="49" charset="0"/>
                  </a:rPr>
                  <a:t>Methods</a:t>
                </a:r>
                <a:r>
                  <a:rPr lang="it-IT" sz="2000" dirty="0"/>
                  <a:t>: </a:t>
                </a:r>
              </a:p>
              <a:p>
                <a:r>
                  <a:rPr lang="it-IT" sz="2000" dirty="0" err="1">
                    <a:latin typeface="Consolas" panose="020B0609020204030204" pitchFamily="49" charset="0"/>
                  </a:rPr>
                  <a:t>uct</a:t>
                </a:r>
                <a:r>
                  <a:rPr lang="it-IT" sz="2000" dirty="0">
                    <a:latin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𝑈𝐶𝑇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t-IT" sz="18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b>
                              <m:sSub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it-IT" sz="2000" dirty="0">
                    <a:latin typeface="Consolas" panose="020B0609020204030204" pitchFamily="49" charset="0"/>
                  </a:rPr>
                  <a:t>    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sz="2000" dirty="0">
                    <a:latin typeface="Consolas" panose="020B0609020204030204" pitchFamily="49" charset="0"/>
                  </a:rPr>
                  <a:t>predictive</a:t>
                </a:r>
                <a:r>
                  <a:rPr lang="it-IT" sz="2000" dirty="0" err="1">
                    <a:latin typeface="Consolas" panose="020B0609020204030204" pitchFamily="49" charset="0"/>
                  </a:rPr>
                  <a:t>_step</a:t>
                </a:r>
                <a:r>
                  <a:rPr lang="it-IT" sz="2000" dirty="0">
                    <a:latin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it-IT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last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800" dirty="0">
                    <a:latin typeface="Consolas" panose="020B06090202040302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it-IT" sz="1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800" dirty="0">
                    <a:latin typeface="Consolas" panose="020B0609020204030204" pitchFamily="49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sz="2000" dirty="0" err="1">
                    <a:latin typeface="Consolas" panose="020B0609020204030204" pitchFamily="49" charset="0"/>
                  </a:rPr>
                  <a:t>efe</a:t>
                </a:r>
                <a:r>
                  <a:rPr lang="it-IT" sz="2000" dirty="0">
                    <a:latin typeface="Consolas" panose="020B0609020204030204" pitchFamily="49" charset="0"/>
                  </a:rPr>
                  <a:t>:</a:t>
                </a:r>
                <a:endParaRPr lang="it-IT" sz="1400" dirty="0"/>
              </a:p>
              <a:p>
                <a:endParaRPr lang="it-IT" sz="20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A14B1-A034-B778-845F-E6DB4502C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5085" y="2147375"/>
                <a:ext cx="10904711" cy="3683358"/>
              </a:xfrm>
              <a:blipFill>
                <a:blip r:embed="rId2"/>
                <a:stretch>
                  <a:fillRect l="-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9BD2DD2-D8A7-78AD-79DE-A03C1AFA9BB5}"/>
              </a:ext>
            </a:extLst>
          </p:cNvPr>
          <p:cNvSpPr/>
          <p:nvPr/>
        </p:nvSpPr>
        <p:spPr>
          <a:xfrm>
            <a:off x="1698172" y="5438888"/>
            <a:ext cx="1188000" cy="1188000"/>
          </a:xfrm>
          <a:prstGeom prst="ellipse">
            <a:avLst/>
          </a:prstGeom>
          <a:noFill/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36B1CF-F388-1081-530D-D32E129D8C87}"/>
              </a:ext>
            </a:extLst>
          </p:cNvPr>
          <p:cNvSpPr/>
          <p:nvPr/>
        </p:nvSpPr>
        <p:spPr>
          <a:xfrm>
            <a:off x="-594000" y="5458985"/>
            <a:ext cx="1188000" cy="1188000"/>
          </a:xfrm>
          <a:prstGeom prst="ellipse">
            <a:avLst/>
          </a:prstGeom>
          <a:noFill/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88175C-536B-42A7-2BD4-E53FBF5E611C}"/>
              </a:ext>
            </a:extLst>
          </p:cNvPr>
          <p:cNvSpPr/>
          <p:nvPr/>
        </p:nvSpPr>
        <p:spPr>
          <a:xfrm>
            <a:off x="-790470" y="1721618"/>
            <a:ext cx="1188000" cy="1188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0BB8DD-55A4-A2FA-B615-0AB25725CCEB}"/>
              </a:ext>
            </a:extLst>
          </p:cNvPr>
          <p:cNvSpPr/>
          <p:nvPr/>
        </p:nvSpPr>
        <p:spPr>
          <a:xfrm>
            <a:off x="477297" y="3552092"/>
            <a:ext cx="1188000" cy="1188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EE373D-136D-C697-26F7-191C7F9AF6A0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23551" y="2735639"/>
            <a:ext cx="590365" cy="87171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19409C-218C-89A0-CF79-8DB9D06C73C7}"/>
              </a:ext>
            </a:extLst>
          </p:cNvPr>
          <p:cNvCxnSpPr>
            <a:cxnSpLocks/>
          </p:cNvCxnSpPr>
          <p:nvPr/>
        </p:nvCxnSpPr>
        <p:spPr>
          <a:xfrm>
            <a:off x="1410931" y="4646501"/>
            <a:ext cx="590365" cy="871719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19544B-3CAA-8B86-FA68-53D161918EE5}"/>
              </a:ext>
            </a:extLst>
          </p:cNvPr>
          <p:cNvCxnSpPr>
            <a:cxnSpLocks/>
          </p:cNvCxnSpPr>
          <p:nvPr/>
        </p:nvCxnSpPr>
        <p:spPr>
          <a:xfrm flipH="1">
            <a:off x="87898" y="4599608"/>
            <a:ext cx="590365" cy="871719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6A6FC19-8E29-8EEC-D40E-77A53F76E541}"/>
              </a:ext>
            </a:extLst>
          </p:cNvPr>
          <p:cNvSpPr txBox="1"/>
          <p:nvPr/>
        </p:nvSpPr>
        <p:spPr>
          <a:xfrm>
            <a:off x="502419" y="2863780"/>
            <a:ext cx="2110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n.in_action</a:t>
            </a:r>
            <a:endParaRPr lang="en-US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6F504D-5E5E-4457-3202-A9736EB52EF9}"/>
              </a:ext>
            </a:extLst>
          </p:cNvPr>
          <p:cNvSpPr txBox="1"/>
          <p:nvPr/>
        </p:nvSpPr>
        <p:spPr>
          <a:xfrm>
            <a:off x="450443" y="2025377"/>
            <a:ext cx="2230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n.parent</a:t>
            </a:r>
            <a:endParaRPr lang="it-IT" sz="1400" b="1" dirty="0"/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587ED1-D71C-79E7-EC0C-AAAAD1568FF2}"/>
              </a:ext>
            </a:extLst>
          </p:cNvPr>
          <p:cNvSpPr/>
          <p:nvPr/>
        </p:nvSpPr>
        <p:spPr>
          <a:xfrm>
            <a:off x="3064747" y="4837779"/>
            <a:ext cx="6903218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4D9F01-F398-9908-89C7-DF262E7539BC}"/>
              </a:ext>
            </a:extLst>
          </p:cNvPr>
          <p:cNvSpPr txBox="1"/>
          <p:nvPr/>
        </p:nvSpPr>
        <p:spPr>
          <a:xfrm>
            <a:off x="882870" y="3627455"/>
            <a:ext cx="81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/>
              <a:t>n</a:t>
            </a:r>
            <a:endParaRPr lang="en-US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15C000-2613-3AD9-A17A-4C05B8916498}"/>
              </a:ext>
            </a:extLst>
          </p:cNvPr>
          <p:cNvSpPr txBox="1"/>
          <p:nvPr/>
        </p:nvSpPr>
        <p:spPr>
          <a:xfrm>
            <a:off x="602901" y="4009292"/>
            <a:ext cx="1055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Consolas" panose="020B0609020204030204" pitchFamily="49" charset="0"/>
              </a:rPr>
              <a:t>n.cost</a:t>
            </a:r>
            <a:endParaRPr lang="it-IT" sz="1400" dirty="0">
              <a:latin typeface="Consolas" panose="020B0609020204030204" pitchFamily="49" charset="0"/>
            </a:endParaRPr>
          </a:p>
          <a:p>
            <a:r>
              <a:rPr lang="it-IT" sz="1400" dirty="0" err="1">
                <a:latin typeface="Consolas" panose="020B0609020204030204" pitchFamily="49" charset="0"/>
              </a:rPr>
              <a:t>n.visits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1295C52-EAFD-D4B4-862F-7DA36B9FE94C}"/>
              </a:ext>
            </a:extLst>
          </p:cNvPr>
          <p:cNvSpPr/>
          <p:nvPr/>
        </p:nvSpPr>
        <p:spPr>
          <a:xfrm>
            <a:off x="3614058" y="5417116"/>
            <a:ext cx="1188000" cy="1188000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9BFECF-C2B2-DF24-4587-3F349B4A404C}"/>
              </a:ext>
            </a:extLst>
          </p:cNvPr>
          <p:cNvCxnSpPr>
            <a:stCxn id="5" idx="6"/>
            <a:endCxn id="28" idx="2"/>
          </p:cNvCxnSpPr>
          <p:nvPr/>
        </p:nvCxnSpPr>
        <p:spPr>
          <a:xfrm flipV="1">
            <a:off x="2886172" y="6011116"/>
            <a:ext cx="727886" cy="21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2A849C8-00D1-A1AA-7493-7448A6293919}"/>
              </a:ext>
            </a:extLst>
          </p:cNvPr>
          <p:cNvSpPr/>
          <p:nvPr/>
        </p:nvSpPr>
        <p:spPr>
          <a:xfrm>
            <a:off x="-2049864" y="5305530"/>
            <a:ext cx="5164853" cy="1436915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B084428-663A-094E-86AB-26C5AE50ACEA}"/>
                  </a:ext>
                </a:extLst>
              </p:cNvPr>
              <p:cNvSpPr txBox="1"/>
              <p:nvPr/>
            </p:nvSpPr>
            <p:spPr>
              <a:xfrm>
                <a:off x="1771650" y="5876925"/>
                <a:ext cx="1019175" cy="306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sz="1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\</m:t>
                              </m:r>
                              <m:r>
                                <m:rPr>
                                  <m:sty m:val="p"/>
                                </m:rP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last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B084428-663A-094E-86AB-26C5AE50A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650" y="5876925"/>
                <a:ext cx="1019175" cy="306815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EDECFB-D8D9-C032-975B-BC9AA5B8F8B9}"/>
                  </a:ext>
                </a:extLst>
              </p:cNvPr>
              <p:cNvSpPr txBox="1"/>
              <p:nvPr/>
            </p:nvSpPr>
            <p:spPr>
              <a:xfrm>
                <a:off x="3514725" y="5886450"/>
                <a:ext cx="13811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it-IT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it-IT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EDECFB-D8D9-C032-975B-BC9AA5B8F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725" y="5886450"/>
                <a:ext cx="13811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6731459A-9ADF-C611-0E43-EF35782B4968}"/>
              </a:ext>
            </a:extLst>
          </p:cNvPr>
          <p:cNvSpPr txBox="1"/>
          <p:nvPr/>
        </p:nvSpPr>
        <p:spPr>
          <a:xfrm>
            <a:off x="1762125" y="6181725"/>
            <a:ext cx="1990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err="1">
                <a:latin typeface="Consolas" panose="020B0609020204030204" pitchFamily="49" charset="0"/>
              </a:rPr>
              <a:t>expected_state</a:t>
            </a:r>
            <a:endParaRPr lang="en-US" sz="9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4830EF-8ECC-04A5-3EF2-5B127E13636E}"/>
              </a:ext>
            </a:extLst>
          </p:cNvPr>
          <p:cNvSpPr txBox="1"/>
          <p:nvPr/>
        </p:nvSpPr>
        <p:spPr>
          <a:xfrm>
            <a:off x="3743325" y="6143625"/>
            <a:ext cx="1990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err="1">
                <a:latin typeface="Consolas" panose="020B0609020204030204" pitchFamily="49" charset="0"/>
              </a:rPr>
              <a:t>expected_obs</a:t>
            </a:r>
            <a:endParaRPr lang="en-US" sz="900" dirty="0">
              <a:latin typeface="Consolas" panose="020B06090202040302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AA770B-6398-6601-90DC-566E59026DA7}"/>
              </a:ext>
            </a:extLst>
          </p:cNvPr>
          <p:cNvCxnSpPr/>
          <p:nvPr/>
        </p:nvCxnSpPr>
        <p:spPr>
          <a:xfrm flipH="1">
            <a:off x="3076575" y="4619625"/>
            <a:ext cx="561975" cy="676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8496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9165D-701C-170B-FAC0-35BC29AE1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 err="1">
                <a:solidFill>
                  <a:srgbClr val="FFFFFF"/>
                </a:solidFill>
              </a:rPr>
              <a:t>Node</a:t>
            </a:r>
            <a:r>
              <a:rPr lang="it-IT" sz="4000" dirty="0">
                <a:solidFill>
                  <a:srgbClr val="FFFFFF"/>
                </a:solidFill>
              </a:rPr>
              <a:t> class - Methods</a:t>
            </a:r>
            <a:endParaRPr lang="en-US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A14B1-A034-B778-845F-E6DB4502C4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35085" y="2147375"/>
                <a:ext cx="10904711" cy="368335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it-IT" sz="2400" dirty="0">
                    <a:latin typeface="Consolas" panose="020B0609020204030204" pitchFamily="49" charset="0"/>
                  </a:rPr>
                  <a:t>Methods</a:t>
                </a:r>
                <a:r>
                  <a:rPr lang="it-IT" sz="2000" dirty="0"/>
                  <a:t>: </a:t>
                </a:r>
              </a:p>
              <a:p>
                <a:r>
                  <a:rPr lang="it-IT" sz="2000" dirty="0" err="1">
                    <a:latin typeface="Consolas" panose="020B0609020204030204" pitchFamily="49" charset="0"/>
                  </a:rPr>
                  <a:t>uct</a:t>
                </a:r>
                <a:r>
                  <a:rPr lang="it-IT" sz="2000" dirty="0">
                    <a:latin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𝑈𝐶𝑇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t-IT" sz="18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b>
                              <m:sSub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it-IT" sz="2000" dirty="0">
                    <a:latin typeface="Consolas" panose="020B0609020204030204" pitchFamily="49" charset="0"/>
                  </a:rPr>
                  <a:t>  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sz="2000" dirty="0">
                    <a:latin typeface="Consolas" panose="020B0609020204030204" pitchFamily="49" charset="0"/>
                  </a:rPr>
                  <a:t>predictive</a:t>
                </a:r>
                <a:r>
                  <a:rPr lang="it-IT" sz="2000" dirty="0" err="1">
                    <a:latin typeface="Consolas" panose="020B0609020204030204" pitchFamily="49" charset="0"/>
                  </a:rPr>
                  <a:t>_step</a:t>
                </a:r>
                <a:r>
                  <a:rPr lang="it-IT" sz="2000" dirty="0">
                    <a:latin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it-IT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last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800" dirty="0">
                    <a:latin typeface="Consolas" panose="020B06090202040302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it-IT" sz="1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800" dirty="0">
                    <a:latin typeface="Consolas" panose="020B0609020204030204" pitchFamily="49" charset="0"/>
                  </a:rPr>
                  <a:t>   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sz="2000" dirty="0" err="1">
                    <a:latin typeface="Consolas" panose="020B0609020204030204" pitchFamily="49" charset="0"/>
                  </a:rPr>
                  <a:t>efe</a:t>
                </a:r>
                <a:r>
                  <a:rPr lang="it-IT" sz="2000" dirty="0">
                    <a:latin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8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𝑐𝑙𝑎𝑠𝑠𝑖𝑐</m:t>
                        </m:r>
                      </m:sup>
                    </m:sSubSup>
                    <m:r>
                      <a:rPr lang="it-IT" sz="1800" i="1">
                        <a:latin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it-IT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it-IT" sz="1400" dirty="0"/>
                  <a:t>  </a:t>
                </a:r>
              </a:p>
              <a:p>
                <a:endParaRPr lang="it-IT" sz="20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A14B1-A034-B778-845F-E6DB4502C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5085" y="2147375"/>
                <a:ext cx="10904711" cy="3683358"/>
              </a:xfrm>
              <a:blipFill>
                <a:blip r:embed="rId2"/>
                <a:stretch>
                  <a:fillRect l="-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9BD2DD2-D8A7-78AD-79DE-A03C1AFA9BB5}"/>
              </a:ext>
            </a:extLst>
          </p:cNvPr>
          <p:cNvSpPr/>
          <p:nvPr/>
        </p:nvSpPr>
        <p:spPr>
          <a:xfrm>
            <a:off x="1698172" y="5438888"/>
            <a:ext cx="1188000" cy="1188000"/>
          </a:xfrm>
          <a:prstGeom prst="ellipse">
            <a:avLst/>
          </a:prstGeom>
          <a:noFill/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36B1CF-F388-1081-530D-D32E129D8C87}"/>
              </a:ext>
            </a:extLst>
          </p:cNvPr>
          <p:cNvSpPr/>
          <p:nvPr/>
        </p:nvSpPr>
        <p:spPr>
          <a:xfrm>
            <a:off x="-594000" y="5458985"/>
            <a:ext cx="1188000" cy="1188000"/>
          </a:xfrm>
          <a:prstGeom prst="ellipse">
            <a:avLst/>
          </a:prstGeom>
          <a:noFill/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88175C-536B-42A7-2BD4-E53FBF5E611C}"/>
              </a:ext>
            </a:extLst>
          </p:cNvPr>
          <p:cNvSpPr/>
          <p:nvPr/>
        </p:nvSpPr>
        <p:spPr>
          <a:xfrm>
            <a:off x="-790470" y="1721618"/>
            <a:ext cx="1188000" cy="1188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0BB8DD-55A4-A2FA-B615-0AB25725CCEB}"/>
              </a:ext>
            </a:extLst>
          </p:cNvPr>
          <p:cNvSpPr/>
          <p:nvPr/>
        </p:nvSpPr>
        <p:spPr>
          <a:xfrm>
            <a:off x="477297" y="3552092"/>
            <a:ext cx="1188000" cy="1188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EE373D-136D-C697-26F7-191C7F9AF6A0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23551" y="2735639"/>
            <a:ext cx="590365" cy="87171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19409C-218C-89A0-CF79-8DB9D06C73C7}"/>
              </a:ext>
            </a:extLst>
          </p:cNvPr>
          <p:cNvCxnSpPr>
            <a:cxnSpLocks/>
          </p:cNvCxnSpPr>
          <p:nvPr/>
        </p:nvCxnSpPr>
        <p:spPr>
          <a:xfrm>
            <a:off x="1410931" y="4646501"/>
            <a:ext cx="590365" cy="871719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19544B-3CAA-8B86-FA68-53D161918EE5}"/>
              </a:ext>
            </a:extLst>
          </p:cNvPr>
          <p:cNvCxnSpPr>
            <a:cxnSpLocks/>
          </p:cNvCxnSpPr>
          <p:nvPr/>
        </p:nvCxnSpPr>
        <p:spPr>
          <a:xfrm flipH="1">
            <a:off x="87898" y="4599608"/>
            <a:ext cx="590365" cy="871719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6A6FC19-8E29-8EEC-D40E-77A53F76E541}"/>
              </a:ext>
            </a:extLst>
          </p:cNvPr>
          <p:cNvSpPr txBox="1"/>
          <p:nvPr/>
        </p:nvSpPr>
        <p:spPr>
          <a:xfrm>
            <a:off x="502419" y="2863780"/>
            <a:ext cx="2110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n.in_action</a:t>
            </a:r>
            <a:endParaRPr lang="en-US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6F504D-5E5E-4457-3202-A9736EB52EF9}"/>
              </a:ext>
            </a:extLst>
          </p:cNvPr>
          <p:cNvSpPr txBox="1"/>
          <p:nvPr/>
        </p:nvSpPr>
        <p:spPr>
          <a:xfrm>
            <a:off x="450443" y="2025377"/>
            <a:ext cx="2230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n.parent</a:t>
            </a:r>
            <a:endParaRPr lang="it-IT" sz="1400" b="1" dirty="0"/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587ED1-D71C-79E7-EC0C-AAAAD1568FF2}"/>
              </a:ext>
            </a:extLst>
          </p:cNvPr>
          <p:cNvSpPr/>
          <p:nvPr/>
        </p:nvSpPr>
        <p:spPr>
          <a:xfrm>
            <a:off x="3064747" y="4837779"/>
            <a:ext cx="6903218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4D9F01-F398-9908-89C7-DF262E7539BC}"/>
              </a:ext>
            </a:extLst>
          </p:cNvPr>
          <p:cNvSpPr txBox="1"/>
          <p:nvPr/>
        </p:nvSpPr>
        <p:spPr>
          <a:xfrm>
            <a:off x="882870" y="3627455"/>
            <a:ext cx="81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/>
              <a:t>n</a:t>
            </a:r>
            <a:endParaRPr lang="en-US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15C000-2613-3AD9-A17A-4C05B8916498}"/>
              </a:ext>
            </a:extLst>
          </p:cNvPr>
          <p:cNvSpPr txBox="1"/>
          <p:nvPr/>
        </p:nvSpPr>
        <p:spPr>
          <a:xfrm>
            <a:off x="602901" y="4009292"/>
            <a:ext cx="1055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Consolas" panose="020B0609020204030204" pitchFamily="49" charset="0"/>
              </a:rPr>
              <a:t>n.cost</a:t>
            </a:r>
            <a:endParaRPr lang="it-IT" sz="1400" dirty="0">
              <a:latin typeface="Consolas" panose="020B0609020204030204" pitchFamily="49" charset="0"/>
            </a:endParaRPr>
          </a:p>
          <a:p>
            <a:r>
              <a:rPr lang="it-IT" sz="1400" dirty="0" err="1">
                <a:latin typeface="Consolas" panose="020B0609020204030204" pitchFamily="49" charset="0"/>
              </a:rPr>
              <a:t>n.visits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1295C52-EAFD-D4B4-862F-7DA36B9FE94C}"/>
              </a:ext>
            </a:extLst>
          </p:cNvPr>
          <p:cNvSpPr/>
          <p:nvPr/>
        </p:nvSpPr>
        <p:spPr>
          <a:xfrm>
            <a:off x="3614058" y="5417116"/>
            <a:ext cx="1188000" cy="1188000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9BFECF-C2B2-DF24-4587-3F349B4A404C}"/>
              </a:ext>
            </a:extLst>
          </p:cNvPr>
          <p:cNvCxnSpPr>
            <a:stCxn id="5" idx="6"/>
            <a:endCxn id="28" idx="2"/>
          </p:cNvCxnSpPr>
          <p:nvPr/>
        </p:nvCxnSpPr>
        <p:spPr>
          <a:xfrm flipV="1">
            <a:off x="2886172" y="6011116"/>
            <a:ext cx="727886" cy="21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2A849C8-00D1-A1AA-7493-7448A6293919}"/>
              </a:ext>
            </a:extLst>
          </p:cNvPr>
          <p:cNvSpPr/>
          <p:nvPr/>
        </p:nvSpPr>
        <p:spPr>
          <a:xfrm>
            <a:off x="-2049864" y="5305530"/>
            <a:ext cx="5164853" cy="1436915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B084428-663A-094E-86AB-26C5AE50ACEA}"/>
                  </a:ext>
                </a:extLst>
              </p:cNvPr>
              <p:cNvSpPr txBox="1"/>
              <p:nvPr/>
            </p:nvSpPr>
            <p:spPr>
              <a:xfrm>
                <a:off x="1771650" y="5876925"/>
                <a:ext cx="1019175" cy="306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sz="1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\</m:t>
                              </m:r>
                              <m:r>
                                <m:rPr>
                                  <m:sty m:val="p"/>
                                </m:rP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last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B084428-663A-094E-86AB-26C5AE50A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650" y="5876925"/>
                <a:ext cx="1019175" cy="306815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EDECFB-D8D9-C032-975B-BC9AA5B8F8B9}"/>
                  </a:ext>
                </a:extLst>
              </p:cNvPr>
              <p:cNvSpPr txBox="1"/>
              <p:nvPr/>
            </p:nvSpPr>
            <p:spPr>
              <a:xfrm>
                <a:off x="3514725" y="5886450"/>
                <a:ext cx="13811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it-IT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it-IT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EDECFB-D8D9-C032-975B-BC9AA5B8F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725" y="5886450"/>
                <a:ext cx="13811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6731459A-9ADF-C611-0E43-EF35782B4968}"/>
              </a:ext>
            </a:extLst>
          </p:cNvPr>
          <p:cNvSpPr txBox="1"/>
          <p:nvPr/>
        </p:nvSpPr>
        <p:spPr>
          <a:xfrm>
            <a:off x="1762125" y="6181725"/>
            <a:ext cx="1990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err="1">
                <a:latin typeface="Consolas" panose="020B0609020204030204" pitchFamily="49" charset="0"/>
              </a:rPr>
              <a:t>expected_state</a:t>
            </a:r>
            <a:endParaRPr lang="en-US" sz="9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4830EF-8ECC-04A5-3EF2-5B127E13636E}"/>
              </a:ext>
            </a:extLst>
          </p:cNvPr>
          <p:cNvSpPr txBox="1"/>
          <p:nvPr/>
        </p:nvSpPr>
        <p:spPr>
          <a:xfrm>
            <a:off x="3743325" y="6143625"/>
            <a:ext cx="1990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err="1">
                <a:latin typeface="Consolas" panose="020B0609020204030204" pitchFamily="49" charset="0"/>
              </a:rPr>
              <a:t>expected_obs</a:t>
            </a:r>
            <a:endParaRPr lang="en-US" sz="9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4217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9165D-701C-170B-FAC0-35BC29AE1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 err="1">
                <a:solidFill>
                  <a:srgbClr val="FFFFFF"/>
                </a:solidFill>
              </a:rPr>
              <a:t>Node</a:t>
            </a:r>
            <a:r>
              <a:rPr lang="it-IT" sz="4000" dirty="0">
                <a:solidFill>
                  <a:srgbClr val="FFFFFF"/>
                </a:solidFill>
              </a:rPr>
              <a:t> class - Methods</a:t>
            </a:r>
            <a:endParaRPr lang="en-US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A14B1-A034-B778-845F-E6DB4502C4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35085" y="2147375"/>
                <a:ext cx="10904711" cy="368335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it-IT" sz="2400" dirty="0">
                    <a:latin typeface="Consolas" panose="020B0609020204030204" pitchFamily="49" charset="0"/>
                  </a:rPr>
                  <a:t>Methods</a:t>
                </a:r>
                <a:r>
                  <a:rPr lang="it-IT" sz="2000" dirty="0"/>
                  <a:t>: </a:t>
                </a:r>
              </a:p>
              <a:p>
                <a:r>
                  <a:rPr lang="it-IT" sz="2000" dirty="0" err="1">
                    <a:latin typeface="Consolas" panose="020B0609020204030204" pitchFamily="49" charset="0"/>
                  </a:rPr>
                  <a:t>uct</a:t>
                </a:r>
                <a:r>
                  <a:rPr lang="it-IT" sz="2000" dirty="0">
                    <a:latin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𝑈𝐶𝑇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t-IT" sz="18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b>
                              <m:sSub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it-IT" sz="2000" dirty="0">
                    <a:latin typeface="Consolas" panose="020B0609020204030204" pitchFamily="49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sz="2000" dirty="0">
                    <a:latin typeface="Consolas" panose="020B0609020204030204" pitchFamily="49" charset="0"/>
                  </a:rPr>
                  <a:t>predictive</a:t>
                </a:r>
                <a:r>
                  <a:rPr lang="it-IT" sz="2000" dirty="0" err="1">
                    <a:latin typeface="Consolas" panose="020B0609020204030204" pitchFamily="49" charset="0"/>
                  </a:rPr>
                  <a:t>_step</a:t>
                </a:r>
                <a:r>
                  <a:rPr lang="it-IT" sz="2000" dirty="0">
                    <a:latin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it-IT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last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800" dirty="0">
                    <a:latin typeface="Consolas" panose="020B06090202040302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it-IT" sz="1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</m:oMath>
                </a14:m>
                <a:endParaRPr lang="it-IT" sz="1800" dirty="0">
                  <a:latin typeface="Consolas" panose="020B0609020204030204" pitchFamily="49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2000" dirty="0" err="1">
                    <a:latin typeface="Consolas" panose="020B0609020204030204" pitchFamily="49" charset="0"/>
                  </a:rPr>
                  <a:t>efe</a:t>
                </a:r>
                <a:r>
                  <a:rPr lang="it-IT" sz="2000" dirty="0">
                    <a:latin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8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𝑐𝑙𝑎𝑠𝑠𝑖𝑐</m:t>
                        </m:r>
                      </m:sup>
                    </m:sSubSup>
                    <m:r>
                      <a:rPr lang="it-IT" sz="1800" i="1">
                        <a:latin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it-IT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it-IT" sz="1400" dirty="0"/>
              </a:p>
              <a:p>
                <a:endParaRPr lang="it-IT" sz="20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A14B1-A034-B778-845F-E6DB4502C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5085" y="2147375"/>
                <a:ext cx="10904711" cy="3683358"/>
              </a:xfrm>
              <a:blipFill>
                <a:blip r:embed="rId2"/>
                <a:stretch>
                  <a:fillRect l="-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9BD2DD2-D8A7-78AD-79DE-A03C1AFA9BB5}"/>
              </a:ext>
            </a:extLst>
          </p:cNvPr>
          <p:cNvSpPr/>
          <p:nvPr/>
        </p:nvSpPr>
        <p:spPr>
          <a:xfrm>
            <a:off x="1698172" y="5438888"/>
            <a:ext cx="1188000" cy="1188000"/>
          </a:xfrm>
          <a:prstGeom prst="ellipse">
            <a:avLst/>
          </a:prstGeom>
          <a:noFill/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36B1CF-F388-1081-530D-D32E129D8C87}"/>
              </a:ext>
            </a:extLst>
          </p:cNvPr>
          <p:cNvSpPr/>
          <p:nvPr/>
        </p:nvSpPr>
        <p:spPr>
          <a:xfrm>
            <a:off x="-594000" y="5458985"/>
            <a:ext cx="1188000" cy="1188000"/>
          </a:xfrm>
          <a:prstGeom prst="ellipse">
            <a:avLst/>
          </a:prstGeom>
          <a:noFill/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88175C-536B-42A7-2BD4-E53FBF5E611C}"/>
              </a:ext>
            </a:extLst>
          </p:cNvPr>
          <p:cNvSpPr/>
          <p:nvPr/>
        </p:nvSpPr>
        <p:spPr>
          <a:xfrm>
            <a:off x="-790470" y="1721618"/>
            <a:ext cx="1188000" cy="1188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0BB8DD-55A4-A2FA-B615-0AB25725CCEB}"/>
              </a:ext>
            </a:extLst>
          </p:cNvPr>
          <p:cNvSpPr/>
          <p:nvPr/>
        </p:nvSpPr>
        <p:spPr>
          <a:xfrm>
            <a:off x="477297" y="3552092"/>
            <a:ext cx="1188000" cy="1188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EE373D-136D-C697-26F7-191C7F9AF6A0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23551" y="2735639"/>
            <a:ext cx="590365" cy="87171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19409C-218C-89A0-CF79-8DB9D06C73C7}"/>
              </a:ext>
            </a:extLst>
          </p:cNvPr>
          <p:cNvCxnSpPr>
            <a:cxnSpLocks/>
          </p:cNvCxnSpPr>
          <p:nvPr/>
        </p:nvCxnSpPr>
        <p:spPr>
          <a:xfrm>
            <a:off x="1410931" y="4646501"/>
            <a:ext cx="590365" cy="871719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19544B-3CAA-8B86-FA68-53D161918EE5}"/>
              </a:ext>
            </a:extLst>
          </p:cNvPr>
          <p:cNvCxnSpPr>
            <a:cxnSpLocks/>
          </p:cNvCxnSpPr>
          <p:nvPr/>
        </p:nvCxnSpPr>
        <p:spPr>
          <a:xfrm flipH="1">
            <a:off x="87898" y="4599608"/>
            <a:ext cx="590365" cy="871719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6A6FC19-8E29-8EEC-D40E-77A53F76E541}"/>
              </a:ext>
            </a:extLst>
          </p:cNvPr>
          <p:cNvSpPr txBox="1"/>
          <p:nvPr/>
        </p:nvSpPr>
        <p:spPr>
          <a:xfrm>
            <a:off x="502419" y="2863780"/>
            <a:ext cx="2110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n.in_action</a:t>
            </a:r>
            <a:endParaRPr lang="en-US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6F504D-5E5E-4457-3202-A9736EB52EF9}"/>
              </a:ext>
            </a:extLst>
          </p:cNvPr>
          <p:cNvSpPr txBox="1"/>
          <p:nvPr/>
        </p:nvSpPr>
        <p:spPr>
          <a:xfrm>
            <a:off x="450443" y="2025377"/>
            <a:ext cx="2230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n.parent</a:t>
            </a:r>
            <a:endParaRPr lang="it-IT" sz="1400" b="1" dirty="0"/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587ED1-D71C-79E7-EC0C-AAAAD1568FF2}"/>
              </a:ext>
            </a:extLst>
          </p:cNvPr>
          <p:cNvSpPr/>
          <p:nvPr/>
        </p:nvSpPr>
        <p:spPr>
          <a:xfrm>
            <a:off x="3064747" y="4837779"/>
            <a:ext cx="6903218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4D9F01-F398-9908-89C7-DF262E7539BC}"/>
              </a:ext>
            </a:extLst>
          </p:cNvPr>
          <p:cNvSpPr txBox="1"/>
          <p:nvPr/>
        </p:nvSpPr>
        <p:spPr>
          <a:xfrm>
            <a:off x="882870" y="3627455"/>
            <a:ext cx="81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/>
              <a:t>n</a:t>
            </a:r>
            <a:endParaRPr lang="en-US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15C000-2613-3AD9-A17A-4C05B8916498}"/>
              </a:ext>
            </a:extLst>
          </p:cNvPr>
          <p:cNvSpPr txBox="1"/>
          <p:nvPr/>
        </p:nvSpPr>
        <p:spPr>
          <a:xfrm>
            <a:off x="602901" y="4009292"/>
            <a:ext cx="1055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Consolas" panose="020B0609020204030204" pitchFamily="49" charset="0"/>
              </a:rPr>
              <a:t>n.cost</a:t>
            </a:r>
            <a:endParaRPr lang="it-IT" sz="1400" dirty="0">
              <a:latin typeface="Consolas" panose="020B0609020204030204" pitchFamily="49" charset="0"/>
            </a:endParaRPr>
          </a:p>
          <a:p>
            <a:r>
              <a:rPr lang="it-IT" sz="1400" dirty="0" err="1">
                <a:latin typeface="Consolas" panose="020B0609020204030204" pitchFamily="49" charset="0"/>
              </a:rPr>
              <a:t>n.visits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1295C52-EAFD-D4B4-862F-7DA36B9FE94C}"/>
              </a:ext>
            </a:extLst>
          </p:cNvPr>
          <p:cNvSpPr/>
          <p:nvPr/>
        </p:nvSpPr>
        <p:spPr>
          <a:xfrm>
            <a:off x="3614058" y="5417116"/>
            <a:ext cx="1188000" cy="1188000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9BFECF-C2B2-DF24-4587-3F349B4A404C}"/>
              </a:ext>
            </a:extLst>
          </p:cNvPr>
          <p:cNvCxnSpPr>
            <a:stCxn id="5" idx="6"/>
            <a:endCxn id="28" idx="2"/>
          </p:cNvCxnSpPr>
          <p:nvPr/>
        </p:nvCxnSpPr>
        <p:spPr>
          <a:xfrm flipV="1">
            <a:off x="2886172" y="6011116"/>
            <a:ext cx="727886" cy="21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2A849C8-00D1-A1AA-7493-7448A6293919}"/>
              </a:ext>
            </a:extLst>
          </p:cNvPr>
          <p:cNvSpPr/>
          <p:nvPr/>
        </p:nvSpPr>
        <p:spPr>
          <a:xfrm>
            <a:off x="-2049864" y="5305530"/>
            <a:ext cx="5164853" cy="1436915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B084428-663A-094E-86AB-26C5AE50ACEA}"/>
                  </a:ext>
                </a:extLst>
              </p:cNvPr>
              <p:cNvSpPr txBox="1"/>
              <p:nvPr/>
            </p:nvSpPr>
            <p:spPr>
              <a:xfrm>
                <a:off x="1771650" y="5876925"/>
                <a:ext cx="1019175" cy="306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sz="1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\</m:t>
                              </m:r>
                              <m:r>
                                <m:rPr>
                                  <m:sty m:val="p"/>
                                </m:rP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last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B084428-663A-094E-86AB-26C5AE50A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650" y="5876925"/>
                <a:ext cx="1019175" cy="306815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EDECFB-D8D9-C032-975B-BC9AA5B8F8B9}"/>
                  </a:ext>
                </a:extLst>
              </p:cNvPr>
              <p:cNvSpPr txBox="1"/>
              <p:nvPr/>
            </p:nvSpPr>
            <p:spPr>
              <a:xfrm>
                <a:off x="3514725" y="5886450"/>
                <a:ext cx="13811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it-IT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it-IT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EDECFB-D8D9-C032-975B-BC9AA5B8F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725" y="5886450"/>
                <a:ext cx="13811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6731459A-9ADF-C611-0E43-EF35782B4968}"/>
              </a:ext>
            </a:extLst>
          </p:cNvPr>
          <p:cNvSpPr txBox="1"/>
          <p:nvPr/>
        </p:nvSpPr>
        <p:spPr>
          <a:xfrm>
            <a:off x="1762125" y="6181725"/>
            <a:ext cx="1990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err="1">
                <a:latin typeface="Consolas" panose="020B0609020204030204" pitchFamily="49" charset="0"/>
              </a:rPr>
              <a:t>expected_state</a:t>
            </a:r>
            <a:endParaRPr lang="en-US" sz="9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4830EF-8ECC-04A5-3EF2-5B127E13636E}"/>
              </a:ext>
            </a:extLst>
          </p:cNvPr>
          <p:cNvSpPr txBox="1"/>
          <p:nvPr/>
        </p:nvSpPr>
        <p:spPr>
          <a:xfrm>
            <a:off x="3743325" y="6143625"/>
            <a:ext cx="1990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err="1">
                <a:latin typeface="Consolas" panose="020B0609020204030204" pitchFamily="49" charset="0"/>
              </a:rPr>
              <a:t>expected_obs</a:t>
            </a:r>
            <a:endParaRPr lang="en-US" sz="900" dirty="0">
              <a:latin typeface="Consolas" panose="020B0609020204030204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D5D750-1866-38D4-1027-A3587AFD52F7}"/>
              </a:ext>
            </a:extLst>
          </p:cNvPr>
          <p:cNvSpPr/>
          <p:nvPr/>
        </p:nvSpPr>
        <p:spPr>
          <a:xfrm>
            <a:off x="6286500" y="4257675"/>
            <a:ext cx="600075" cy="447675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FE1956-30D5-1070-ED68-603FA39A4FC5}"/>
              </a:ext>
            </a:extLst>
          </p:cNvPr>
          <p:cNvSpPr/>
          <p:nvPr/>
        </p:nvSpPr>
        <p:spPr>
          <a:xfrm>
            <a:off x="8201025" y="4210050"/>
            <a:ext cx="828675" cy="561975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19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9165D-701C-170B-FAC0-35BC29AE1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 err="1">
                <a:solidFill>
                  <a:srgbClr val="FFFFFF"/>
                </a:solidFill>
              </a:rPr>
              <a:t>Node</a:t>
            </a:r>
            <a:r>
              <a:rPr lang="it-IT" sz="4000" dirty="0">
                <a:solidFill>
                  <a:srgbClr val="FFFFFF"/>
                </a:solidFill>
              </a:rPr>
              <a:t> class - Methods</a:t>
            </a:r>
            <a:endParaRPr lang="en-US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A14B1-A034-B778-845F-E6DB4502C4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35085" y="2147375"/>
                <a:ext cx="10904711" cy="368335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it-IT" sz="2400" dirty="0">
                    <a:latin typeface="Consolas" panose="020B0609020204030204" pitchFamily="49" charset="0"/>
                  </a:rPr>
                  <a:t>Methods</a:t>
                </a:r>
                <a:r>
                  <a:rPr lang="it-IT" sz="2000" dirty="0"/>
                  <a:t>: </a:t>
                </a:r>
              </a:p>
              <a:p>
                <a:r>
                  <a:rPr lang="it-IT" sz="2000" dirty="0" err="1">
                    <a:latin typeface="Consolas" panose="020B0609020204030204" pitchFamily="49" charset="0"/>
                  </a:rPr>
                  <a:t>uct</a:t>
                </a:r>
                <a:r>
                  <a:rPr lang="it-IT" sz="2000" dirty="0">
                    <a:latin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𝑈𝐶𝑇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t-IT" sz="18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b>
                              <m:sSub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it-IT" sz="2000" dirty="0">
                    <a:latin typeface="Consolas" panose="020B0609020204030204" pitchFamily="49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sz="2000" dirty="0">
                    <a:latin typeface="Consolas" panose="020B0609020204030204" pitchFamily="49" charset="0"/>
                  </a:rPr>
                  <a:t>predictive</a:t>
                </a:r>
                <a:r>
                  <a:rPr lang="it-IT" sz="2000" dirty="0" err="1">
                    <a:latin typeface="Consolas" panose="020B0609020204030204" pitchFamily="49" charset="0"/>
                  </a:rPr>
                  <a:t>_step</a:t>
                </a:r>
                <a:r>
                  <a:rPr lang="it-IT" sz="2000" dirty="0">
                    <a:latin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it-IT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it-IT" sz="18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last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800" dirty="0">
                    <a:latin typeface="Consolas" panose="020B06090202040302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it-IT" sz="1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</m:oMath>
                </a14:m>
                <a:endParaRPr lang="it-IT" sz="1800" dirty="0">
                  <a:latin typeface="Consolas" panose="020B0609020204030204" pitchFamily="49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2000" dirty="0" err="1">
                    <a:latin typeface="Consolas" panose="020B0609020204030204" pitchFamily="49" charset="0"/>
                  </a:rPr>
                  <a:t>efe</a:t>
                </a:r>
                <a:r>
                  <a:rPr lang="it-IT" sz="2000" dirty="0">
                    <a:latin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8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𝑐𝑙𝑎𝑠𝑠𝑖𝑐</m:t>
                        </m:r>
                      </m:sup>
                    </m:sSubSup>
                    <m:r>
                      <a:rPr lang="it-IT" sz="1800" i="1">
                        <a:latin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it-IT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it-IT" sz="1400" dirty="0"/>
              </a:p>
              <a:p>
                <a:endParaRPr lang="it-IT" sz="20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A14B1-A034-B778-845F-E6DB4502C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5085" y="2147375"/>
                <a:ext cx="10904711" cy="3683358"/>
              </a:xfrm>
              <a:blipFill>
                <a:blip r:embed="rId2"/>
                <a:stretch>
                  <a:fillRect l="-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9BD2DD2-D8A7-78AD-79DE-A03C1AFA9BB5}"/>
              </a:ext>
            </a:extLst>
          </p:cNvPr>
          <p:cNvSpPr/>
          <p:nvPr/>
        </p:nvSpPr>
        <p:spPr>
          <a:xfrm>
            <a:off x="1698172" y="5438888"/>
            <a:ext cx="1188000" cy="1188000"/>
          </a:xfrm>
          <a:prstGeom prst="ellipse">
            <a:avLst/>
          </a:prstGeom>
          <a:noFill/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36B1CF-F388-1081-530D-D32E129D8C87}"/>
              </a:ext>
            </a:extLst>
          </p:cNvPr>
          <p:cNvSpPr/>
          <p:nvPr/>
        </p:nvSpPr>
        <p:spPr>
          <a:xfrm>
            <a:off x="-594000" y="5458985"/>
            <a:ext cx="1188000" cy="1188000"/>
          </a:xfrm>
          <a:prstGeom prst="ellipse">
            <a:avLst/>
          </a:prstGeom>
          <a:noFill/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88175C-536B-42A7-2BD4-E53FBF5E611C}"/>
              </a:ext>
            </a:extLst>
          </p:cNvPr>
          <p:cNvSpPr/>
          <p:nvPr/>
        </p:nvSpPr>
        <p:spPr>
          <a:xfrm>
            <a:off x="-790470" y="1721618"/>
            <a:ext cx="1188000" cy="1188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0BB8DD-55A4-A2FA-B615-0AB25725CCEB}"/>
              </a:ext>
            </a:extLst>
          </p:cNvPr>
          <p:cNvSpPr/>
          <p:nvPr/>
        </p:nvSpPr>
        <p:spPr>
          <a:xfrm>
            <a:off x="477297" y="3552092"/>
            <a:ext cx="1188000" cy="1188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EE373D-136D-C697-26F7-191C7F9AF6A0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23551" y="2735639"/>
            <a:ext cx="590365" cy="87171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19409C-218C-89A0-CF79-8DB9D06C73C7}"/>
              </a:ext>
            </a:extLst>
          </p:cNvPr>
          <p:cNvCxnSpPr>
            <a:cxnSpLocks/>
          </p:cNvCxnSpPr>
          <p:nvPr/>
        </p:nvCxnSpPr>
        <p:spPr>
          <a:xfrm>
            <a:off x="1410931" y="4646501"/>
            <a:ext cx="590365" cy="871719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19544B-3CAA-8B86-FA68-53D161918EE5}"/>
              </a:ext>
            </a:extLst>
          </p:cNvPr>
          <p:cNvCxnSpPr>
            <a:cxnSpLocks/>
          </p:cNvCxnSpPr>
          <p:nvPr/>
        </p:nvCxnSpPr>
        <p:spPr>
          <a:xfrm flipH="1">
            <a:off x="87898" y="4599608"/>
            <a:ext cx="590365" cy="871719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6A6FC19-8E29-8EEC-D40E-77A53F76E541}"/>
              </a:ext>
            </a:extLst>
          </p:cNvPr>
          <p:cNvSpPr txBox="1"/>
          <p:nvPr/>
        </p:nvSpPr>
        <p:spPr>
          <a:xfrm>
            <a:off x="502419" y="2863780"/>
            <a:ext cx="2110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n.in_action</a:t>
            </a:r>
            <a:endParaRPr lang="en-US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6F504D-5E5E-4457-3202-A9736EB52EF9}"/>
              </a:ext>
            </a:extLst>
          </p:cNvPr>
          <p:cNvSpPr txBox="1"/>
          <p:nvPr/>
        </p:nvSpPr>
        <p:spPr>
          <a:xfrm>
            <a:off x="450443" y="2025377"/>
            <a:ext cx="2230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n.parent</a:t>
            </a:r>
            <a:endParaRPr lang="it-IT" sz="1400" b="1" dirty="0"/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587ED1-D71C-79E7-EC0C-AAAAD1568FF2}"/>
              </a:ext>
            </a:extLst>
          </p:cNvPr>
          <p:cNvSpPr/>
          <p:nvPr/>
        </p:nvSpPr>
        <p:spPr>
          <a:xfrm>
            <a:off x="3064747" y="4837779"/>
            <a:ext cx="6903218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4D9F01-F398-9908-89C7-DF262E7539BC}"/>
              </a:ext>
            </a:extLst>
          </p:cNvPr>
          <p:cNvSpPr txBox="1"/>
          <p:nvPr/>
        </p:nvSpPr>
        <p:spPr>
          <a:xfrm>
            <a:off x="882870" y="3627455"/>
            <a:ext cx="81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/>
              <a:t>n</a:t>
            </a:r>
            <a:endParaRPr lang="en-US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15C000-2613-3AD9-A17A-4C05B8916498}"/>
              </a:ext>
            </a:extLst>
          </p:cNvPr>
          <p:cNvSpPr txBox="1"/>
          <p:nvPr/>
        </p:nvSpPr>
        <p:spPr>
          <a:xfrm>
            <a:off x="602901" y="4009292"/>
            <a:ext cx="1055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Consolas" panose="020B0609020204030204" pitchFamily="49" charset="0"/>
              </a:rPr>
              <a:t>n.cost</a:t>
            </a:r>
            <a:endParaRPr lang="it-IT" sz="1400" dirty="0">
              <a:latin typeface="Consolas" panose="020B0609020204030204" pitchFamily="49" charset="0"/>
            </a:endParaRPr>
          </a:p>
          <a:p>
            <a:r>
              <a:rPr lang="it-IT" sz="1400" dirty="0" err="1">
                <a:latin typeface="Consolas" panose="020B0609020204030204" pitchFamily="49" charset="0"/>
              </a:rPr>
              <a:t>n.visits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1295C52-EAFD-D4B4-862F-7DA36B9FE94C}"/>
              </a:ext>
            </a:extLst>
          </p:cNvPr>
          <p:cNvSpPr/>
          <p:nvPr/>
        </p:nvSpPr>
        <p:spPr>
          <a:xfrm>
            <a:off x="3614058" y="5417116"/>
            <a:ext cx="1188000" cy="1188000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9BFECF-C2B2-DF24-4587-3F349B4A404C}"/>
              </a:ext>
            </a:extLst>
          </p:cNvPr>
          <p:cNvCxnSpPr>
            <a:stCxn id="5" idx="6"/>
            <a:endCxn id="28" idx="2"/>
          </p:cNvCxnSpPr>
          <p:nvPr/>
        </p:nvCxnSpPr>
        <p:spPr>
          <a:xfrm flipV="1">
            <a:off x="2886172" y="6011116"/>
            <a:ext cx="727886" cy="21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2A849C8-00D1-A1AA-7493-7448A6293919}"/>
              </a:ext>
            </a:extLst>
          </p:cNvPr>
          <p:cNvSpPr/>
          <p:nvPr/>
        </p:nvSpPr>
        <p:spPr>
          <a:xfrm>
            <a:off x="-2049864" y="5305530"/>
            <a:ext cx="5164853" cy="1436915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B084428-663A-094E-86AB-26C5AE50ACEA}"/>
                  </a:ext>
                </a:extLst>
              </p:cNvPr>
              <p:cNvSpPr txBox="1"/>
              <p:nvPr/>
            </p:nvSpPr>
            <p:spPr>
              <a:xfrm>
                <a:off x="1771650" y="5876925"/>
                <a:ext cx="1019175" cy="306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sz="1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\</m:t>
                              </m:r>
                              <m:r>
                                <m:rPr>
                                  <m:sty m:val="p"/>
                                </m:rP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last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B084428-663A-094E-86AB-26C5AE50A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650" y="5876925"/>
                <a:ext cx="1019175" cy="306815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EDECFB-D8D9-C032-975B-BC9AA5B8F8B9}"/>
                  </a:ext>
                </a:extLst>
              </p:cNvPr>
              <p:cNvSpPr txBox="1"/>
              <p:nvPr/>
            </p:nvSpPr>
            <p:spPr>
              <a:xfrm>
                <a:off x="3514725" y="5886450"/>
                <a:ext cx="13811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it-IT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it-IT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EDECFB-D8D9-C032-975B-BC9AA5B8F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725" y="5886450"/>
                <a:ext cx="13811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6731459A-9ADF-C611-0E43-EF35782B4968}"/>
              </a:ext>
            </a:extLst>
          </p:cNvPr>
          <p:cNvSpPr txBox="1"/>
          <p:nvPr/>
        </p:nvSpPr>
        <p:spPr>
          <a:xfrm>
            <a:off x="1762125" y="6181725"/>
            <a:ext cx="1990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err="1">
                <a:latin typeface="Consolas" panose="020B0609020204030204" pitchFamily="49" charset="0"/>
              </a:rPr>
              <a:t>expected_state</a:t>
            </a:r>
            <a:endParaRPr lang="en-US" sz="9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4830EF-8ECC-04A5-3EF2-5B127E13636E}"/>
              </a:ext>
            </a:extLst>
          </p:cNvPr>
          <p:cNvSpPr txBox="1"/>
          <p:nvPr/>
        </p:nvSpPr>
        <p:spPr>
          <a:xfrm>
            <a:off x="3743325" y="6143625"/>
            <a:ext cx="1990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err="1">
                <a:latin typeface="Consolas" panose="020B0609020204030204" pitchFamily="49" charset="0"/>
              </a:rPr>
              <a:t>expected_obs</a:t>
            </a:r>
            <a:endParaRPr lang="en-US" sz="900" dirty="0">
              <a:latin typeface="Consolas" panose="020B0609020204030204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D5D750-1866-38D4-1027-A3587AFD52F7}"/>
              </a:ext>
            </a:extLst>
          </p:cNvPr>
          <p:cNvSpPr/>
          <p:nvPr/>
        </p:nvSpPr>
        <p:spPr>
          <a:xfrm>
            <a:off x="6286500" y="4257675"/>
            <a:ext cx="600075" cy="447675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FE1956-30D5-1070-ED68-603FA39A4FC5}"/>
              </a:ext>
            </a:extLst>
          </p:cNvPr>
          <p:cNvSpPr/>
          <p:nvPr/>
        </p:nvSpPr>
        <p:spPr>
          <a:xfrm>
            <a:off x="8201025" y="4210050"/>
            <a:ext cx="828675" cy="561975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07FF81-339A-CFB4-FF29-607AA8F394C3}"/>
              </a:ext>
            </a:extLst>
          </p:cNvPr>
          <p:cNvSpPr/>
          <p:nvPr/>
        </p:nvSpPr>
        <p:spPr>
          <a:xfrm>
            <a:off x="5591175" y="4276725"/>
            <a:ext cx="600075" cy="447675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5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0D815-0181-2212-0CBD-2BC9F8E6E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		</a:t>
            </a:r>
            <a:r>
              <a:rPr lang="it-IT" sz="4000" dirty="0" err="1">
                <a:solidFill>
                  <a:srgbClr val="FFFFFF"/>
                </a:solidFill>
              </a:rPr>
              <a:t>Inference</a:t>
            </a:r>
            <a:r>
              <a:rPr lang="it-IT" sz="4000" dirty="0">
                <a:solidFill>
                  <a:srgbClr val="FFFFFF"/>
                </a:solidFill>
              </a:rPr>
              <a:t> – </a:t>
            </a:r>
            <a:r>
              <a:rPr lang="it-IT" sz="4000" dirty="0" err="1">
                <a:solidFill>
                  <a:srgbClr val="FFFFFF"/>
                </a:solidFill>
              </a:rPr>
              <a:t>Bayes</a:t>
            </a:r>
            <a:r>
              <a:rPr lang="it-IT" sz="4000" dirty="0">
                <a:solidFill>
                  <a:srgbClr val="FFFFFF"/>
                </a:solidFill>
              </a:rPr>
              <a:t>’ </a:t>
            </a:r>
            <a:r>
              <a:rPr lang="it-IT" sz="4000" dirty="0" err="1">
                <a:solidFill>
                  <a:srgbClr val="FFFFFF"/>
                </a:solidFill>
              </a:rPr>
              <a:t>Theorem</a:t>
            </a:r>
            <a:endParaRPr lang="it-IT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38CCB2-C678-8C40-D033-178089A033D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41729" y="2112579"/>
                <a:ext cx="10132483" cy="419280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defTabSz="877824">
                  <a:spcAft>
                    <a:spcPts val="600"/>
                  </a:spcAft>
                </a:pPr>
                <a:r>
                  <a:rPr lang="it-IT" sz="192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Bayes’ Rule:</a:t>
                </a:r>
              </a:p>
              <a:p>
                <a:pPr defTabSz="877824">
                  <a:spcAft>
                    <a:spcPts val="600"/>
                  </a:spcAft>
                </a:pPr>
                <a:endParaRPr lang="it-IT" sz="192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defTabSz="877824">
                  <a:spcAft>
                    <a:spcPts val="600"/>
                  </a:spcAft>
                </a:pPr>
                <a:endParaRPr lang="it-IT" sz="192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defTabSz="877824">
                  <a:spcAft>
                    <a:spcPts val="600"/>
                  </a:spcAft>
                </a:pPr>
                <a:endParaRPr lang="it-IT" sz="192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defTabSz="877824">
                  <a:spcAft>
                    <a:spcPts val="600"/>
                  </a:spcAft>
                </a:pPr>
                <a:endParaRPr lang="it-IT" sz="192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defTabSz="877824">
                  <a:spcAft>
                    <a:spcPts val="600"/>
                  </a:spcAft>
                </a:pPr>
                <a:r>
                  <a:rPr lang="it-IT" sz="192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Computing the </a:t>
                </a:r>
                <a:r>
                  <a:rPr lang="it-IT" sz="1920" kern="120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Posterior</a:t>
                </a:r>
                <a:r>
                  <a:rPr lang="it-IT" sz="192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it-IT" sz="1920" kern="120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distributionis</a:t>
                </a:r>
                <a:r>
                  <a:rPr lang="it-IT" sz="192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it-IT" sz="1920" kern="120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known</a:t>
                </a:r>
                <a:r>
                  <a:rPr lang="it-IT" sz="192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it-IT" sz="1920" kern="120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as</a:t>
                </a:r>
                <a:r>
                  <a:rPr lang="it-IT" sz="192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the </a:t>
                </a:r>
                <a:r>
                  <a:rPr lang="it-IT" sz="1920" b="1" kern="120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inference</a:t>
                </a:r>
                <a:r>
                  <a:rPr lang="it-IT" sz="1920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it-IT" sz="1920" b="1" kern="120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problem</a:t>
                </a:r>
                <a:r>
                  <a:rPr lang="it-IT" sz="192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defTabSz="877824">
                  <a:spcAft>
                    <a:spcPts val="600"/>
                  </a:spcAft>
                </a:pPr>
                <a:r>
                  <a:rPr lang="it-IT" sz="192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But:    </a:t>
                </a:r>
              </a:p>
              <a:p>
                <a:pPr defTabSz="877824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92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lang="it-IT" sz="192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it-IT" sz="192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</m:e>
                        <m:e>
                          <m:r>
                            <a:rPr lang="it-IT" sz="192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</m:d>
                      <m:r>
                        <a:rPr lang="it-IT" sz="192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t-IT" sz="192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t-IT" sz="192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lang="it-IT" sz="192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it-IT" sz="192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  <m:r>
                                <a:rPr lang="it-IT" sz="192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lang="it-IT" sz="192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</m:t>
                              </m:r>
                            </m:e>
                          </m:d>
                          <m:r>
                            <a:rPr lang="it-IT" sz="192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lang="it-IT" sz="192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it-IT" sz="192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:endParaRPr lang="it-IT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38CCB2-C678-8C40-D033-178089A033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729" y="2112579"/>
                <a:ext cx="10132483" cy="4192805"/>
              </a:xfrm>
              <a:prstGeom prst="rect">
                <a:avLst/>
              </a:prstGeom>
              <a:blipFill>
                <a:blip r:embed="rId2"/>
                <a:stretch>
                  <a:fillRect l="-602" t="-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A4C03A-A72E-AC47-2E8E-27BA6510A5B1}"/>
                  </a:ext>
                </a:extLst>
              </p:cNvPr>
              <p:cNvSpPr txBox="1"/>
              <p:nvPr/>
            </p:nvSpPr>
            <p:spPr>
              <a:xfrm>
                <a:off x="2364165" y="2706258"/>
                <a:ext cx="3930998" cy="8249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877824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304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lang="it-IT" sz="2304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it-IT" sz="2304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  <m:r>
                            <a:rPr lang="it-IT" sz="2304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lang="it-IT" sz="2304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  <m:r>
                            <a:rPr lang="it-IT" sz="2304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lang="it-IT" sz="2304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</m:d>
                      <m:r>
                        <a:rPr lang="it-IT" sz="2304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f>
                        <m:fPr>
                          <m:ctrlPr>
                            <a:rPr lang="it-IT" sz="2304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lang="it-IT" sz="2304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lang="it-IT" sz="2304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it-IT" sz="2304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</m:t>
                              </m:r>
                              <m:r>
                                <a:rPr lang="it-IT" sz="2304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lang="it-IT" sz="2304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  <m:r>
                                <a:rPr lang="it-IT" sz="2304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lang="it-IT" sz="2304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e>
                          </m:d>
                          <m:r>
                            <a:rPr lang="it-IT" sz="2304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lang="it-IT" sz="2304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it-IT" sz="2304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  <m:r>
                                <a:rPr lang="it-IT" sz="2304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lang="it-IT" sz="2304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e>
                          </m:d>
                        </m:num>
                        <m:den>
                          <m:r>
                            <a:rPr lang="it-IT" sz="2304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lang="it-IT" sz="2304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it-IT" sz="2304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</m:t>
                              </m:r>
                              <m:r>
                                <a:rPr lang="it-IT" sz="2304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lang="it-IT" sz="2304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A4C03A-A72E-AC47-2E8E-27BA6510A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165" y="2706258"/>
                <a:ext cx="3930998" cy="8249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C25361-CDE2-7BFD-7F91-8E7809D69201}"/>
                  </a:ext>
                </a:extLst>
              </p:cNvPr>
              <p:cNvSpPr txBox="1"/>
              <p:nvPr/>
            </p:nvSpPr>
            <p:spPr>
              <a:xfrm>
                <a:off x="7282752" y="2289920"/>
                <a:ext cx="3329308" cy="342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877824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</m:e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</m:d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</m:t>
                      </m:r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𝐿𝑖𝑘𝑒𝑙𝑖h𝑜𝑜𝑑</m:t>
                      </m:r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𝑚𝑎𝑝𝑝𝑖𝑛𝑔</m:t>
                      </m:r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C25361-CDE2-7BFD-7F91-8E7809D69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752" y="2289920"/>
                <a:ext cx="3329308" cy="342851"/>
              </a:xfrm>
              <a:prstGeom prst="rect">
                <a:avLst/>
              </a:prstGeom>
              <a:blipFill>
                <a:blip r:embed="rId4"/>
                <a:stretch>
                  <a:fillRect r="-1648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25106C-21AF-00CB-6AEE-0C2F2AA82CC8}"/>
                  </a:ext>
                </a:extLst>
              </p:cNvPr>
              <p:cNvSpPr txBox="1"/>
              <p:nvPr/>
            </p:nvSpPr>
            <p:spPr>
              <a:xfrm>
                <a:off x="7273070" y="2686893"/>
                <a:ext cx="3128164" cy="342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877824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</m:t>
                      </m:r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</m:d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</m:t>
                      </m:r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𝑃𝑟𝑖𝑜𝑟</m:t>
                      </m:r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𝑑𝑖𝑠𝑡𝑟𝑖𝑏𝑢𝑡𝑖𝑜𝑛</m:t>
                      </m:r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25106C-21AF-00CB-6AEE-0C2F2AA82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070" y="2686893"/>
                <a:ext cx="3128164" cy="342851"/>
              </a:xfrm>
              <a:prstGeom prst="rect">
                <a:avLst/>
              </a:prstGeom>
              <a:blipFill>
                <a:blip r:embed="rId5"/>
                <a:stretch>
                  <a:fillRect r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FCCB5F-8C3A-27E5-31C3-40A6C6CECFC3}"/>
                  </a:ext>
                </a:extLst>
              </p:cNvPr>
              <p:cNvSpPr txBox="1"/>
              <p:nvPr/>
            </p:nvSpPr>
            <p:spPr>
              <a:xfrm>
                <a:off x="7282753" y="3093548"/>
                <a:ext cx="2841611" cy="342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877824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728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</m:t>
                      </m:r>
                      <m:r>
                        <a:rPr lang="it-IT" sz="1728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</m:e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</m:d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</m:t>
                      </m:r>
                      <m:r>
                        <a:rPr lang="it-IT" sz="1728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𝑀𝑜𝑑𝑒𝑙</m:t>
                      </m:r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𝑒𝑣𝑖𝑑𝑒𝑛𝑐𝑒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FCCB5F-8C3A-27E5-31C3-40A6C6CEC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753" y="3093548"/>
                <a:ext cx="2841611" cy="342851"/>
              </a:xfrm>
              <a:prstGeom prst="rect">
                <a:avLst/>
              </a:prstGeom>
              <a:blipFill>
                <a:blip r:embed="rId6"/>
                <a:stretch>
                  <a:fillRect r="-1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A82CA9-AB71-B5A3-1EAC-F07EE4BB8AD8}"/>
                  </a:ext>
                </a:extLst>
              </p:cNvPr>
              <p:cNvSpPr txBox="1"/>
              <p:nvPr/>
            </p:nvSpPr>
            <p:spPr>
              <a:xfrm>
                <a:off x="7331165" y="3461471"/>
                <a:ext cx="3513078" cy="342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877824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</m:d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</m:t>
                      </m:r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𝑃𝑜𝑠𝑡𝑒𝑟𝑖𝑜𝑟</m:t>
                      </m:r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𝑑𝑖𝑠𝑡𝑟𝑖𝑏𝑢𝑡𝑖𝑜𝑛</m:t>
                      </m:r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A82CA9-AB71-B5A3-1EAC-F07EE4BB8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165" y="3461471"/>
                <a:ext cx="3513078" cy="342851"/>
              </a:xfrm>
              <a:prstGeom prst="rect">
                <a:avLst/>
              </a:prstGeom>
              <a:blipFill>
                <a:blip r:embed="rId7"/>
                <a:stretch>
                  <a:fillRect l="-1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0F5B64F-16A8-F493-3906-23B299291B97}"/>
              </a:ext>
            </a:extLst>
          </p:cNvPr>
          <p:cNvSpPr txBox="1"/>
          <p:nvPr/>
        </p:nvSpPr>
        <p:spPr>
          <a:xfrm>
            <a:off x="2034969" y="3519567"/>
            <a:ext cx="1452339" cy="2696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it-IT" sz="1152" kern="1200" err="1">
                <a:solidFill>
                  <a:srgbClr val="055B7D"/>
                </a:solidFill>
                <a:latin typeface="+mn-lt"/>
                <a:ea typeface="+mn-ea"/>
                <a:cs typeface="+mn-cs"/>
              </a:rPr>
              <a:t>Hidden</a:t>
            </a:r>
            <a:r>
              <a:rPr lang="it-IT" sz="1152" kern="1200">
                <a:solidFill>
                  <a:srgbClr val="055B7D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152" kern="1200" err="1">
                <a:solidFill>
                  <a:srgbClr val="055B7D"/>
                </a:solidFill>
                <a:latin typeface="+mn-lt"/>
                <a:ea typeface="+mn-ea"/>
                <a:cs typeface="+mn-cs"/>
              </a:rPr>
              <a:t>states</a:t>
            </a:r>
            <a:endParaRPr lang="it-IT" sz="1200">
              <a:solidFill>
                <a:schemeClr val="accent1"/>
              </a:solidFill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E41064C0-0E53-F38A-B24D-57B908BE324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96543" y="3345286"/>
            <a:ext cx="261420" cy="1452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285F6E0-CCF5-7568-A4F8-EFA2C8558815}"/>
              </a:ext>
            </a:extLst>
          </p:cNvPr>
          <p:cNvSpPr txBox="1"/>
          <p:nvPr/>
        </p:nvSpPr>
        <p:spPr>
          <a:xfrm>
            <a:off x="3826187" y="2115638"/>
            <a:ext cx="1042273" cy="269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it-IT" sz="1152" kern="1200" err="1">
                <a:solidFill>
                  <a:srgbClr val="055B7D"/>
                </a:solidFill>
                <a:latin typeface="+mn-lt"/>
                <a:ea typeface="+mn-ea"/>
                <a:cs typeface="+mn-cs"/>
              </a:rPr>
              <a:t>Observations</a:t>
            </a:r>
            <a:endParaRPr lang="it-IT">
              <a:solidFill>
                <a:schemeClr val="accent1"/>
              </a:solidFill>
            </a:endParaRP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166A5F46-858C-FF80-A107-DE4DEA26426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10299" y="2512611"/>
            <a:ext cx="271107" cy="13555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5061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9165D-701C-170B-FAC0-35BC29AE1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 err="1">
                <a:solidFill>
                  <a:srgbClr val="FFFFFF"/>
                </a:solidFill>
              </a:rPr>
              <a:t>Node</a:t>
            </a:r>
            <a:r>
              <a:rPr lang="it-IT" sz="4000" dirty="0">
                <a:solidFill>
                  <a:srgbClr val="FFFFFF"/>
                </a:solidFill>
              </a:rPr>
              <a:t> class - Methods</a:t>
            </a:r>
            <a:endParaRPr lang="en-US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A14B1-A034-B778-845F-E6DB4502C4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66919" y="970216"/>
                <a:ext cx="10904711" cy="368335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it-IT" sz="2400" dirty="0">
                    <a:latin typeface="Consolas" panose="020B0609020204030204" pitchFamily="49" charset="0"/>
                  </a:rPr>
                  <a:t>Methods</a:t>
                </a:r>
                <a:r>
                  <a:rPr lang="it-IT" sz="2000" dirty="0"/>
                  <a:t>: </a:t>
                </a:r>
                <a:endParaRPr lang="it-IT" sz="1800" dirty="0">
                  <a:latin typeface="Consolas" panose="020B0609020204030204" pitchFamily="49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2000" dirty="0" err="1">
                    <a:latin typeface="Consolas" panose="020B0609020204030204" pitchFamily="49" charset="0"/>
                  </a:rPr>
                  <a:t>efe</a:t>
                </a:r>
                <a:r>
                  <a:rPr lang="it-IT" sz="2000" dirty="0">
                    <a:latin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8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𝑐𝑙𝑎𝑠𝑠𝑖𝑐</m:t>
                        </m:r>
                      </m:sup>
                    </m:sSubSup>
                    <m:r>
                      <a:rPr lang="it-IT" sz="1800" i="1">
                        <a:latin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it-IT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it-IT" sz="1400" dirty="0"/>
              </a:p>
              <a:p>
                <a:endParaRPr lang="it-IT" sz="20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A14B1-A034-B778-845F-E6DB4502C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66919" y="970216"/>
                <a:ext cx="10904711" cy="3683358"/>
              </a:xfrm>
              <a:blipFill>
                <a:blip r:embed="rId2"/>
                <a:stretch>
                  <a:fillRect l="-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9BD2DD2-D8A7-78AD-79DE-A03C1AFA9BB5}"/>
              </a:ext>
            </a:extLst>
          </p:cNvPr>
          <p:cNvSpPr/>
          <p:nvPr/>
        </p:nvSpPr>
        <p:spPr>
          <a:xfrm>
            <a:off x="1698172" y="5438888"/>
            <a:ext cx="1188000" cy="1188000"/>
          </a:xfrm>
          <a:prstGeom prst="ellipse">
            <a:avLst/>
          </a:prstGeom>
          <a:noFill/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36B1CF-F388-1081-530D-D32E129D8C87}"/>
              </a:ext>
            </a:extLst>
          </p:cNvPr>
          <p:cNvSpPr/>
          <p:nvPr/>
        </p:nvSpPr>
        <p:spPr>
          <a:xfrm>
            <a:off x="-594000" y="5458985"/>
            <a:ext cx="1188000" cy="1188000"/>
          </a:xfrm>
          <a:prstGeom prst="ellipse">
            <a:avLst/>
          </a:prstGeom>
          <a:noFill/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88175C-536B-42A7-2BD4-E53FBF5E611C}"/>
              </a:ext>
            </a:extLst>
          </p:cNvPr>
          <p:cNvSpPr/>
          <p:nvPr/>
        </p:nvSpPr>
        <p:spPr>
          <a:xfrm>
            <a:off x="-790470" y="1721618"/>
            <a:ext cx="1188000" cy="1188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0BB8DD-55A4-A2FA-B615-0AB25725CCEB}"/>
              </a:ext>
            </a:extLst>
          </p:cNvPr>
          <p:cNvSpPr/>
          <p:nvPr/>
        </p:nvSpPr>
        <p:spPr>
          <a:xfrm>
            <a:off x="477297" y="3552092"/>
            <a:ext cx="1188000" cy="1188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EE373D-136D-C697-26F7-191C7F9AF6A0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23551" y="2735639"/>
            <a:ext cx="590365" cy="87171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19409C-218C-89A0-CF79-8DB9D06C73C7}"/>
              </a:ext>
            </a:extLst>
          </p:cNvPr>
          <p:cNvCxnSpPr>
            <a:cxnSpLocks/>
          </p:cNvCxnSpPr>
          <p:nvPr/>
        </p:nvCxnSpPr>
        <p:spPr>
          <a:xfrm>
            <a:off x="1410931" y="4646501"/>
            <a:ext cx="590365" cy="871719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19544B-3CAA-8B86-FA68-53D161918EE5}"/>
              </a:ext>
            </a:extLst>
          </p:cNvPr>
          <p:cNvCxnSpPr>
            <a:cxnSpLocks/>
          </p:cNvCxnSpPr>
          <p:nvPr/>
        </p:nvCxnSpPr>
        <p:spPr>
          <a:xfrm flipH="1">
            <a:off x="87898" y="4599608"/>
            <a:ext cx="590365" cy="871719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6A6FC19-8E29-8EEC-D40E-77A53F76E541}"/>
              </a:ext>
            </a:extLst>
          </p:cNvPr>
          <p:cNvSpPr txBox="1"/>
          <p:nvPr/>
        </p:nvSpPr>
        <p:spPr>
          <a:xfrm>
            <a:off x="502419" y="2863780"/>
            <a:ext cx="2110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n.in_action</a:t>
            </a:r>
            <a:endParaRPr lang="en-US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6F504D-5E5E-4457-3202-A9736EB52EF9}"/>
              </a:ext>
            </a:extLst>
          </p:cNvPr>
          <p:cNvSpPr txBox="1"/>
          <p:nvPr/>
        </p:nvSpPr>
        <p:spPr>
          <a:xfrm>
            <a:off x="450443" y="2025377"/>
            <a:ext cx="2230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n.parent</a:t>
            </a:r>
            <a:endParaRPr lang="it-IT" sz="1400" b="1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4D9F01-F398-9908-89C7-DF262E7539BC}"/>
              </a:ext>
            </a:extLst>
          </p:cNvPr>
          <p:cNvSpPr txBox="1"/>
          <p:nvPr/>
        </p:nvSpPr>
        <p:spPr>
          <a:xfrm>
            <a:off x="882870" y="3627455"/>
            <a:ext cx="81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/>
              <a:t>n</a:t>
            </a:r>
            <a:endParaRPr lang="en-US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15C000-2613-3AD9-A17A-4C05B8916498}"/>
              </a:ext>
            </a:extLst>
          </p:cNvPr>
          <p:cNvSpPr txBox="1"/>
          <p:nvPr/>
        </p:nvSpPr>
        <p:spPr>
          <a:xfrm>
            <a:off x="602901" y="4009292"/>
            <a:ext cx="1055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Consolas" panose="020B0609020204030204" pitchFamily="49" charset="0"/>
              </a:rPr>
              <a:t>n.cost</a:t>
            </a:r>
            <a:endParaRPr lang="it-IT" sz="1400" dirty="0">
              <a:latin typeface="Consolas" panose="020B0609020204030204" pitchFamily="49" charset="0"/>
            </a:endParaRPr>
          </a:p>
          <a:p>
            <a:r>
              <a:rPr lang="it-IT" sz="1400" dirty="0" err="1">
                <a:latin typeface="Consolas" panose="020B0609020204030204" pitchFamily="49" charset="0"/>
              </a:rPr>
              <a:t>n.visits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1295C52-EAFD-D4B4-862F-7DA36B9FE94C}"/>
              </a:ext>
            </a:extLst>
          </p:cNvPr>
          <p:cNvSpPr/>
          <p:nvPr/>
        </p:nvSpPr>
        <p:spPr>
          <a:xfrm>
            <a:off x="3614058" y="5417116"/>
            <a:ext cx="1188000" cy="1188000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9BFECF-C2B2-DF24-4587-3F349B4A404C}"/>
              </a:ext>
            </a:extLst>
          </p:cNvPr>
          <p:cNvCxnSpPr>
            <a:stCxn id="5" idx="6"/>
            <a:endCxn id="28" idx="2"/>
          </p:cNvCxnSpPr>
          <p:nvPr/>
        </p:nvCxnSpPr>
        <p:spPr>
          <a:xfrm flipV="1">
            <a:off x="2886172" y="6011116"/>
            <a:ext cx="727886" cy="21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2A849C8-00D1-A1AA-7493-7448A6293919}"/>
              </a:ext>
            </a:extLst>
          </p:cNvPr>
          <p:cNvSpPr/>
          <p:nvPr/>
        </p:nvSpPr>
        <p:spPr>
          <a:xfrm>
            <a:off x="-2049864" y="5305530"/>
            <a:ext cx="5164853" cy="1436915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B084428-663A-094E-86AB-26C5AE50ACEA}"/>
                  </a:ext>
                </a:extLst>
              </p:cNvPr>
              <p:cNvSpPr txBox="1"/>
              <p:nvPr/>
            </p:nvSpPr>
            <p:spPr>
              <a:xfrm>
                <a:off x="1771650" y="5876925"/>
                <a:ext cx="1019175" cy="306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sz="1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\</m:t>
                              </m:r>
                              <m:r>
                                <m:rPr>
                                  <m:sty m:val="p"/>
                                </m:rP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last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B084428-663A-094E-86AB-26C5AE50A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650" y="5876925"/>
                <a:ext cx="1019175" cy="306815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EDECFB-D8D9-C032-975B-BC9AA5B8F8B9}"/>
                  </a:ext>
                </a:extLst>
              </p:cNvPr>
              <p:cNvSpPr txBox="1"/>
              <p:nvPr/>
            </p:nvSpPr>
            <p:spPr>
              <a:xfrm>
                <a:off x="3514725" y="5886450"/>
                <a:ext cx="13811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it-IT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it-IT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EDECFB-D8D9-C032-975B-BC9AA5B8F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725" y="5886450"/>
                <a:ext cx="13811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6731459A-9ADF-C611-0E43-EF35782B4968}"/>
              </a:ext>
            </a:extLst>
          </p:cNvPr>
          <p:cNvSpPr txBox="1"/>
          <p:nvPr/>
        </p:nvSpPr>
        <p:spPr>
          <a:xfrm>
            <a:off x="1762125" y="6181725"/>
            <a:ext cx="1990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err="1">
                <a:latin typeface="Consolas" panose="020B0609020204030204" pitchFamily="49" charset="0"/>
              </a:rPr>
              <a:t>expected_state</a:t>
            </a:r>
            <a:endParaRPr lang="en-US" sz="9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4830EF-8ECC-04A5-3EF2-5B127E13636E}"/>
              </a:ext>
            </a:extLst>
          </p:cNvPr>
          <p:cNvSpPr txBox="1"/>
          <p:nvPr/>
        </p:nvSpPr>
        <p:spPr>
          <a:xfrm>
            <a:off x="3743325" y="6143625"/>
            <a:ext cx="1990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err="1">
                <a:latin typeface="Consolas" panose="020B0609020204030204" pitchFamily="49" charset="0"/>
              </a:rPr>
              <a:t>expected_obs</a:t>
            </a:r>
            <a:endParaRPr lang="en-US" sz="900" dirty="0">
              <a:latin typeface="Consolas" panose="020B0609020204030204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D5D750-1866-38D4-1027-A3587AFD52F7}"/>
              </a:ext>
            </a:extLst>
          </p:cNvPr>
          <p:cNvSpPr/>
          <p:nvPr/>
        </p:nvSpPr>
        <p:spPr>
          <a:xfrm>
            <a:off x="6139355" y="2449895"/>
            <a:ext cx="600075" cy="447675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FE1956-30D5-1070-ED68-603FA39A4FC5}"/>
              </a:ext>
            </a:extLst>
          </p:cNvPr>
          <p:cNvSpPr/>
          <p:nvPr/>
        </p:nvSpPr>
        <p:spPr>
          <a:xfrm>
            <a:off x="8001328" y="2423292"/>
            <a:ext cx="828675" cy="561975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07FF81-339A-CFB4-FF29-607AA8F394C3}"/>
              </a:ext>
            </a:extLst>
          </p:cNvPr>
          <p:cNvSpPr/>
          <p:nvPr/>
        </p:nvSpPr>
        <p:spPr>
          <a:xfrm>
            <a:off x="5433519" y="2447925"/>
            <a:ext cx="600075" cy="447675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07D0498-C5B8-9125-189C-8F233B0914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312" y="3064747"/>
            <a:ext cx="4914208" cy="359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299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9165D-701C-170B-FAC0-35BC29AE1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 err="1">
                <a:solidFill>
                  <a:srgbClr val="FFFFFF"/>
                </a:solidFill>
              </a:rPr>
              <a:t>Node</a:t>
            </a:r>
            <a:r>
              <a:rPr lang="it-IT" sz="4000" dirty="0">
                <a:solidFill>
                  <a:srgbClr val="FFFFFF"/>
                </a:solidFill>
              </a:rPr>
              <a:t> class - Methods</a:t>
            </a:r>
            <a:endParaRPr lang="en-US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A14B1-A034-B778-845F-E6DB4502C4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66919" y="970216"/>
                <a:ext cx="10904711" cy="368335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it-IT" sz="2400" dirty="0">
                    <a:latin typeface="Consolas" panose="020B0609020204030204" pitchFamily="49" charset="0"/>
                  </a:rPr>
                  <a:t>Methods</a:t>
                </a:r>
                <a:r>
                  <a:rPr lang="it-IT" sz="2000" dirty="0"/>
                  <a:t>: </a:t>
                </a:r>
                <a:endParaRPr lang="it-IT" sz="1800" dirty="0">
                  <a:latin typeface="Consolas" panose="020B0609020204030204" pitchFamily="49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2000" dirty="0" err="1">
                    <a:latin typeface="Consolas" panose="020B0609020204030204" pitchFamily="49" charset="0"/>
                  </a:rPr>
                  <a:t>efe</a:t>
                </a:r>
                <a:r>
                  <a:rPr lang="it-IT" sz="2000" dirty="0">
                    <a:latin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8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𝑐𝑙𝑎𝑠𝑠𝑖𝑐</m:t>
                        </m:r>
                      </m:sup>
                    </m:sSubSup>
                    <m:r>
                      <a:rPr lang="it-IT" sz="1800" i="1">
                        <a:latin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it-IT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it-IT" sz="1400" dirty="0"/>
              </a:p>
              <a:p>
                <a:endParaRPr lang="it-IT" sz="20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A14B1-A034-B778-845F-E6DB4502C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66919" y="970216"/>
                <a:ext cx="10904711" cy="3683358"/>
              </a:xfrm>
              <a:blipFill>
                <a:blip r:embed="rId2"/>
                <a:stretch>
                  <a:fillRect l="-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9BD2DD2-D8A7-78AD-79DE-A03C1AFA9BB5}"/>
              </a:ext>
            </a:extLst>
          </p:cNvPr>
          <p:cNvSpPr/>
          <p:nvPr/>
        </p:nvSpPr>
        <p:spPr>
          <a:xfrm>
            <a:off x="1698172" y="5438888"/>
            <a:ext cx="1188000" cy="1188000"/>
          </a:xfrm>
          <a:prstGeom prst="ellipse">
            <a:avLst/>
          </a:prstGeom>
          <a:noFill/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36B1CF-F388-1081-530D-D32E129D8C87}"/>
              </a:ext>
            </a:extLst>
          </p:cNvPr>
          <p:cNvSpPr/>
          <p:nvPr/>
        </p:nvSpPr>
        <p:spPr>
          <a:xfrm>
            <a:off x="-594000" y="5458985"/>
            <a:ext cx="1188000" cy="1188000"/>
          </a:xfrm>
          <a:prstGeom prst="ellipse">
            <a:avLst/>
          </a:prstGeom>
          <a:noFill/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88175C-536B-42A7-2BD4-E53FBF5E611C}"/>
              </a:ext>
            </a:extLst>
          </p:cNvPr>
          <p:cNvSpPr/>
          <p:nvPr/>
        </p:nvSpPr>
        <p:spPr>
          <a:xfrm>
            <a:off x="-790470" y="1721618"/>
            <a:ext cx="1188000" cy="1188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0BB8DD-55A4-A2FA-B615-0AB25725CCEB}"/>
              </a:ext>
            </a:extLst>
          </p:cNvPr>
          <p:cNvSpPr/>
          <p:nvPr/>
        </p:nvSpPr>
        <p:spPr>
          <a:xfrm>
            <a:off x="477297" y="3552092"/>
            <a:ext cx="1188000" cy="1188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EE373D-136D-C697-26F7-191C7F9AF6A0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23551" y="2735639"/>
            <a:ext cx="590365" cy="87171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19409C-218C-89A0-CF79-8DB9D06C73C7}"/>
              </a:ext>
            </a:extLst>
          </p:cNvPr>
          <p:cNvCxnSpPr>
            <a:cxnSpLocks/>
          </p:cNvCxnSpPr>
          <p:nvPr/>
        </p:nvCxnSpPr>
        <p:spPr>
          <a:xfrm>
            <a:off x="1410931" y="4646501"/>
            <a:ext cx="590365" cy="871719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19544B-3CAA-8B86-FA68-53D161918EE5}"/>
              </a:ext>
            </a:extLst>
          </p:cNvPr>
          <p:cNvCxnSpPr>
            <a:cxnSpLocks/>
          </p:cNvCxnSpPr>
          <p:nvPr/>
        </p:nvCxnSpPr>
        <p:spPr>
          <a:xfrm flipH="1">
            <a:off x="87898" y="4599608"/>
            <a:ext cx="590365" cy="871719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6A6FC19-8E29-8EEC-D40E-77A53F76E541}"/>
              </a:ext>
            </a:extLst>
          </p:cNvPr>
          <p:cNvSpPr txBox="1"/>
          <p:nvPr/>
        </p:nvSpPr>
        <p:spPr>
          <a:xfrm>
            <a:off x="502419" y="2863780"/>
            <a:ext cx="2110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n.in_action</a:t>
            </a:r>
            <a:endParaRPr lang="en-US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6F504D-5E5E-4457-3202-A9736EB52EF9}"/>
              </a:ext>
            </a:extLst>
          </p:cNvPr>
          <p:cNvSpPr txBox="1"/>
          <p:nvPr/>
        </p:nvSpPr>
        <p:spPr>
          <a:xfrm>
            <a:off x="450443" y="2025377"/>
            <a:ext cx="2230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n.parent</a:t>
            </a:r>
            <a:endParaRPr lang="it-IT" sz="1400" b="1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4D9F01-F398-9908-89C7-DF262E7539BC}"/>
              </a:ext>
            </a:extLst>
          </p:cNvPr>
          <p:cNvSpPr txBox="1"/>
          <p:nvPr/>
        </p:nvSpPr>
        <p:spPr>
          <a:xfrm>
            <a:off x="882870" y="3627455"/>
            <a:ext cx="81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/>
              <a:t>n</a:t>
            </a:r>
            <a:endParaRPr lang="en-US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15C000-2613-3AD9-A17A-4C05B8916498}"/>
              </a:ext>
            </a:extLst>
          </p:cNvPr>
          <p:cNvSpPr txBox="1"/>
          <p:nvPr/>
        </p:nvSpPr>
        <p:spPr>
          <a:xfrm>
            <a:off x="602901" y="4009292"/>
            <a:ext cx="1055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Consolas" panose="020B0609020204030204" pitchFamily="49" charset="0"/>
              </a:rPr>
              <a:t>n.cost</a:t>
            </a:r>
            <a:endParaRPr lang="it-IT" sz="1400" dirty="0">
              <a:latin typeface="Consolas" panose="020B0609020204030204" pitchFamily="49" charset="0"/>
            </a:endParaRPr>
          </a:p>
          <a:p>
            <a:r>
              <a:rPr lang="it-IT" sz="1400" dirty="0" err="1">
                <a:latin typeface="Consolas" panose="020B0609020204030204" pitchFamily="49" charset="0"/>
              </a:rPr>
              <a:t>n.visits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1295C52-EAFD-D4B4-862F-7DA36B9FE94C}"/>
              </a:ext>
            </a:extLst>
          </p:cNvPr>
          <p:cNvSpPr/>
          <p:nvPr/>
        </p:nvSpPr>
        <p:spPr>
          <a:xfrm>
            <a:off x="3614058" y="5417116"/>
            <a:ext cx="1188000" cy="1188000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9BFECF-C2B2-DF24-4587-3F349B4A404C}"/>
              </a:ext>
            </a:extLst>
          </p:cNvPr>
          <p:cNvCxnSpPr>
            <a:stCxn id="5" idx="6"/>
            <a:endCxn id="28" idx="2"/>
          </p:cNvCxnSpPr>
          <p:nvPr/>
        </p:nvCxnSpPr>
        <p:spPr>
          <a:xfrm flipV="1">
            <a:off x="2886172" y="6011116"/>
            <a:ext cx="727886" cy="21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2A849C8-00D1-A1AA-7493-7448A6293919}"/>
              </a:ext>
            </a:extLst>
          </p:cNvPr>
          <p:cNvSpPr/>
          <p:nvPr/>
        </p:nvSpPr>
        <p:spPr>
          <a:xfrm>
            <a:off x="-2049864" y="5305530"/>
            <a:ext cx="5164853" cy="1436915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B084428-663A-094E-86AB-26C5AE50ACEA}"/>
                  </a:ext>
                </a:extLst>
              </p:cNvPr>
              <p:cNvSpPr txBox="1"/>
              <p:nvPr/>
            </p:nvSpPr>
            <p:spPr>
              <a:xfrm>
                <a:off x="1771650" y="5876925"/>
                <a:ext cx="1019175" cy="306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sz="1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\</m:t>
                              </m:r>
                              <m:r>
                                <m:rPr>
                                  <m:sty m:val="p"/>
                                </m:rP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last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B084428-663A-094E-86AB-26C5AE50A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650" y="5876925"/>
                <a:ext cx="1019175" cy="306815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EDECFB-D8D9-C032-975B-BC9AA5B8F8B9}"/>
                  </a:ext>
                </a:extLst>
              </p:cNvPr>
              <p:cNvSpPr txBox="1"/>
              <p:nvPr/>
            </p:nvSpPr>
            <p:spPr>
              <a:xfrm>
                <a:off x="3514725" y="5886450"/>
                <a:ext cx="13811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it-IT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it-IT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EDECFB-D8D9-C032-975B-BC9AA5B8F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725" y="5886450"/>
                <a:ext cx="13811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6731459A-9ADF-C611-0E43-EF35782B4968}"/>
              </a:ext>
            </a:extLst>
          </p:cNvPr>
          <p:cNvSpPr txBox="1"/>
          <p:nvPr/>
        </p:nvSpPr>
        <p:spPr>
          <a:xfrm>
            <a:off x="1762125" y="6181725"/>
            <a:ext cx="1990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err="1">
                <a:latin typeface="Consolas" panose="020B0609020204030204" pitchFamily="49" charset="0"/>
              </a:rPr>
              <a:t>expected_state</a:t>
            </a:r>
            <a:endParaRPr lang="en-US" sz="9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4830EF-8ECC-04A5-3EF2-5B127E13636E}"/>
              </a:ext>
            </a:extLst>
          </p:cNvPr>
          <p:cNvSpPr txBox="1"/>
          <p:nvPr/>
        </p:nvSpPr>
        <p:spPr>
          <a:xfrm>
            <a:off x="3743325" y="6143625"/>
            <a:ext cx="1990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err="1">
                <a:latin typeface="Consolas" panose="020B0609020204030204" pitchFamily="49" charset="0"/>
              </a:rPr>
              <a:t>expected_obs</a:t>
            </a:r>
            <a:endParaRPr lang="en-US" sz="900" dirty="0">
              <a:latin typeface="Consolas" panose="020B0609020204030204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D5D750-1866-38D4-1027-A3587AFD52F7}"/>
              </a:ext>
            </a:extLst>
          </p:cNvPr>
          <p:cNvSpPr/>
          <p:nvPr/>
        </p:nvSpPr>
        <p:spPr>
          <a:xfrm>
            <a:off x="6139355" y="2449895"/>
            <a:ext cx="600075" cy="447675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FE1956-30D5-1070-ED68-603FA39A4FC5}"/>
              </a:ext>
            </a:extLst>
          </p:cNvPr>
          <p:cNvSpPr/>
          <p:nvPr/>
        </p:nvSpPr>
        <p:spPr>
          <a:xfrm>
            <a:off x="8001328" y="2423292"/>
            <a:ext cx="828675" cy="561975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07FF81-339A-CFB4-FF29-607AA8F394C3}"/>
              </a:ext>
            </a:extLst>
          </p:cNvPr>
          <p:cNvSpPr/>
          <p:nvPr/>
        </p:nvSpPr>
        <p:spPr>
          <a:xfrm>
            <a:off x="5433519" y="2447925"/>
            <a:ext cx="600075" cy="447675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07D0498-C5B8-9125-189C-8F233B0914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312" y="3064747"/>
            <a:ext cx="4914208" cy="3592286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8EF9BA-1507-AD15-CEE0-C1CB5AD2AECC}"/>
              </a:ext>
            </a:extLst>
          </p:cNvPr>
          <p:cNvSpPr/>
          <p:nvPr/>
        </p:nvSpPr>
        <p:spPr>
          <a:xfrm>
            <a:off x="4943789" y="2220686"/>
            <a:ext cx="1929284" cy="834013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A9503B3-AE45-9612-CD0E-D08073E0BDCB}"/>
              </a:ext>
            </a:extLst>
          </p:cNvPr>
          <p:cNvSpPr/>
          <p:nvPr/>
        </p:nvSpPr>
        <p:spPr>
          <a:xfrm>
            <a:off x="5809621" y="3940630"/>
            <a:ext cx="3756409" cy="721806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43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9165D-701C-170B-FAC0-35BC29AE1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 err="1">
                <a:solidFill>
                  <a:srgbClr val="FFFFFF"/>
                </a:solidFill>
              </a:rPr>
              <a:t>Node</a:t>
            </a:r>
            <a:r>
              <a:rPr lang="it-IT" sz="4000" dirty="0">
                <a:solidFill>
                  <a:srgbClr val="FFFFFF"/>
                </a:solidFill>
              </a:rPr>
              <a:t> class - Methods</a:t>
            </a:r>
            <a:endParaRPr lang="en-US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A14B1-A034-B778-845F-E6DB4502C4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66919" y="970216"/>
                <a:ext cx="10904711" cy="368335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it-IT" sz="2400" dirty="0">
                    <a:latin typeface="Consolas" panose="020B0609020204030204" pitchFamily="49" charset="0"/>
                  </a:rPr>
                  <a:t>Methods</a:t>
                </a:r>
                <a:r>
                  <a:rPr lang="it-IT" sz="2000" dirty="0"/>
                  <a:t>: </a:t>
                </a:r>
                <a:endParaRPr lang="it-IT" sz="1800" dirty="0">
                  <a:latin typeface="Consolas" panose="020B0609020204030204" pitchFamily="49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2000" dirty="0" err="1">
                    <a:latin typeface="Consolas" panose="020B0609020204030204" pitchFamily="49" charset="0"/>
                  </a:rPr>
                  <a:t>efe</a:t>
                </a:r>
                <a:r>
                  <a:rPr lang="it-IT" sz="2000" dirty="0">
                    <a:latin typeface="Consolas" panose="020B0609020204030204" pitchFamily="49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8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𝑐𝑙𝑎𝑠𝑠𝑖𝑐</m:t>
                        </m:r>
                      </m:sup>
                    </m:sSubSup>
                    <m:r>
                      <a:rPr lang="it-IT" sz="1800" i="1">
                        <a:latin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it-IT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8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it-IT" sz="18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it-IT" sz="18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it-IT" sz="1400" dirty="0"/>
              </a:p>
              <a:p>
                <a:endParaRPr lang="it-IT" sz="20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A14B1-A034-B778-845F-E6DB4502C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66919" y="970216"/>
                <a:ext cx="10904711" cy="3683358"/>
              </a:xfrm>
              <a:blipFill>
                <a:blip r:embed="rId2"/>
                <a:stretch>
                  <a:fillRect l="-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9BD2DD2-D8A7-78AD-79DE-A03C1AFA9BB5}"/>
              </a:ext>
            </a:extLst>
          </p:cNvPr>
          <p:cNvSpPr/>
          <p:nvPr/>
        </p:nvSpPr>
        <p:spPr>
          <a:xfrm>
            <a:off x="1698172" y="5438888"/>
            <a:ext cx="1188000" cy="1188000"/>
          </a:xfrm>
          <a:prstGeom prst="ellipse">
            <a:avLst/>
          </a:prstGeom>
          <a:noFill/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36B1CF-F388-1081-530D-D32E129D8C87}"/>
              </a:ext>
            </a:extLst>
          </p:cNvPr>
          <p:cNvSpPr/>
          <p:nvPr/>
        </p:nvSpPr>
        <p:spPr>
          <a:xfrm>
            <a:off x="-594000" y="5458985"/>
            <a:ext cx="1188000" cy="1188000"/>
          </a:xfrm>
          <a:prstGeom prst="ellipse">
            <a:avLst/>
          </a:prstGeom>
          <a:noFill/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88175C-536B-42A7-2BD4-E53FBF5E611C}"/>
              </a:ext>
            </a:extLst>
          </p:cNvPr>
          <p:cNvSpPr/>
          <p:nvPr/>
        </p:nvSpPr>
        <p:spPr>
          <a:xfrm>
            <a:off x="-790470" y="1721618"/>
            <a:ext cx="1188000" cy="1188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0BB8DD-55A4-A2FA-B615-0AB25725CCEB}"/>
              </a:ext>
            </a:extLst>
          </p:cNvPr>
          <p:cNvSpPr/>
          <p:nvPr/>
        </p:nvSpPr>
        <p:spPr>
          <a:xfrm>
            <a:off x="477297" y="3552092"/>
            <a:ext cx="1188000" cy="1188000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EE373D-136D-C697-26F7-191C7F9AF6A0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23551" y="2735639"/>
            <a:ext cx="590365" cy="87171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19409C-218C-89A0-CF79-8DB9D06C73C7}"/>
              </a:ext>
            </a:extLst>
          </p:cNvPr>
          <p:cNvCxnSpPr>
            <a:cxnSpLocks/>
          </p:cNvCxnSpPr>
          <p:nvPr/>
        </p:nvCxnSpPr>
        <p:spPr>
          <a:xfrm>
            <a:off x="1410931" y="4646501"/>
            <a:ext cx="590365" cy="871719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19544B-3CAA-8B86-FA68-53D161918EE5}"/>
              </a:ext>
            </a:extLst>
          </p:cNvPr>
          <p:cNvCxnSpPr>
            <a:cxnSpLocks/>
          </p:cNvCxnSpPr>
          <p:nvPr/>
        </p:nvCxnSpPr>
        <p:spPr>
          <a:xfrm flipH="1">
            <a:off x="87898" y="4599608"/>
            <a:ext cx="590365" cy="871719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6A6FC19-8E29-8EEC-D40E-77A53F76E541}"/>
              </a:ext>
            </a:extLst>
          </p:cNvPr>
          <p:cNvSpPr txBox="1"/>
          <p:nvPr/>
        </p:nvSpPr>
        <p:spPr>
          <a:xfrm>
            <a:off x="502419" y="2863780"/>
            <a:ext cx="2110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n.in_action</a:t>
            </a:r>
            <a:endParaRPr lang="en-US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6F504D-5E5E-4457-3202-A9736EB52EF9}"/>
              </a:ext>
            </a:extLst>
          </p:cNvPr>
          <p:cNvSpPr txBox="1"/>
          <p:nvPr/>
        </p:nvSpPr>
        <p:spPr>
          <a:xfrm>
            <a:off x="450443" y="2025377"/>
            <a:ext cx="2230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n.parent</a:t>
            </a:r>
            <a:endParaRPr lang="it-IT" sz="1400" b="1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4D9F01-F398-9908-89C7-DF262E7539BC}"/>
              </a:ext>
            </a:extLst>
          </p:cNvPr>
          <p:cNvSpPr txBox="1"/>
          <p:nvPr/>
        </p:nvSpPr>
        <p:spPr>
          <a:xfrm>
            <a:off x="882870" y="3627455"/>
            <a:ext cx="81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/>
              <a:t>n</a:t>
            </a:r>
            <a:endParaRPr lang="en-US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15C000-2613-3AD9-A17A-4C05B8916498}"/>
              </a:ext>
            </a:extLst>
          </p:cNvPr>
          <p:cNvSpPr txBox="1"/>
          <p:nvPr/>
        </p:nvSpPr>
        <p:spPr>
          <a:xfrm>
            <a:off x="602901" y="4009292"/>
            <a:ext cx="1055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Consolas" panose="020B0609020204030204" pitchFamily="49" charset="0"/>
              </a:rPr>
              <a:t>n.cost</a:t>
            </a:r>
            <a:endParaRPr lang="it-IT" sz="1400" dirty="0">
              <a:latin typeface="Consolas" panose="020B0609020204030204" pitchFamily="49" charset="0"/>
            </a:endParaRPr>
          </a:p>
          <a:p>
            <a:r>
              <a:rPr lang="it-IT" sz="1400" dirty="0" err="1">
                <a:latin typeface="Consolas" panose="020B0609020204030204" pitchFamily="49" charset="0"/>
              </a:rPr>
              <a:t>n.visits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1295C52-EAFD-D4B4-862F-7DA36B9FE94C}"/>
              </a:ext>
            </a:extLst>
          </p:cNvPr>
          <p:cNvSpPr/>
          <p:nvPr/>
        </p:nvSpPr>
        <p:spPr>
          <a:xfrm>
            <a:off x="3614058" y="5417116"/>
            <a:ext cx="1188000" cy="1188000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9BFECF-C2B2-DF24-4587-3F349B4A404C}"/>
              </a:ext>
            </a:extLst>
          </p:cNvPr>
          <p:cNvCxnSpPr>
            <a:stCxn id="5" idx="6"/>
            <a:endCxn id="28" idx="2"/>
          </p:cNvCxnSpPr>
          <p:nvPr/>
        </p:nvCxnSpPr>
        <p:spPr>
          <a:xfrm flipV="1">
            <a:off x="2886172" y="6011116"/>
            <a:ext cx="727886" cy="21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2A849C8-00D1-A1AA-7493-7448A6293919}"/>
              </a:ext>
            </a:extLst>
          </p:cNvPr>
          <p:cNvSpPr/>
          <p:nvPr/>
        </p:nvSpPr>
        <p:spPr>
          <a:xfrm>
            <a:off x="-2049864" y="5305530"/>
            <a:ext cx="5164853" cy="1436915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B084428-663A-094E-86AB-26C5AE50ACEA}"/>
                  </a:ext>
                </a:extLst>
              </p:cNvPr>
              <p:cNvSpPr txBox="1"/>
              <p:nvPr/>
            </p:nvSpPr>
            <p:spPr>
              <a:xfrm>
                <a:off x="1771650" y="5876925"/>
                <a:ext cx="1019175" cy="306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sz="1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\</m:t>
                              </m:r>
                              <m:r>
                                <m:rPr>
                                  <m:sty m:val="p"/>
                                </m:rPr>
                                <a:rPr lang="it-IT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last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B084428-663A-094E-86AB-26C5AE50A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650" y="5876925"/>
                <a:ext cx="1019175" cy="306815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EDECFB-D8D9-C032-975B-BC9AA5B8F8B9}"/>
                  </a:ext>
                </a:extLst>
              </p:cNvPr>
              <p:cNvSpPr txBox="1"/>
              <p:nvPr/>
            </p:nvSpPr>
            <p:spPr>
              <a:xfrm>
                <a:off x="3514725" y="5886450"/>
                <a:ext cx="13811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it-IT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it-IT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EDECFB-D8D9-C032-975B-BC9AA5B8F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725" y="5886450"/>
                <a:ext cx="13811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6731459A-9ADF-C611-0E43-EF35782B4968}"/>
              </a:ext>
            </a:extLst>
          </p:cNvPr>
          <p:cNvSpPr txBox="1"/>
          <p:nvPr/>
        </p:nvSpPr>
        <p:spPr>
          <a:xfrm>
            <a:off x="1762125" y="6181725"/>
            <a:ext cx="1990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err="1">
                <a:latin typeface="Consolas" panose="020B0609020204030204" pitchFamily="49" charset="0"/>
              </a:rPr>
              <a:t>expected_state</a:t>
            </a:r>
            <a:endParaRPr lang="en-US" sz="9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4830EF-8ECC-04A5-3EF2-5B127E13636E}"/>
              </a:ext>
            </a:extLst>
          </p:cNvPr>
          <p:cNvSpPr txBox="1"/>
          <p:nvPr/>
        </p:nvSpPr>
        <p:spPr>
          <a:xfrm>
            <a:off x="3743325" y="6143625"/>
            <a:ext cx="1990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err="1">
                <a:latin typeface="Consolas" panose="020B0609020204030204" pitchFamily="49" charset="0"/>
              </a:rPr>
              <a:t>expected_obs</a:t>
            </a:r>
            <a:endParaRPr lang="en-US" sz="900" dirty="0">
              <a:latin typeface="Consolas" panose="020B0609020204030204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D5D750-1866-38D4-1027-A3587AFD52F7}"/>
              </a:ext>
            </a:extLst>
          </p:cNvPr>
          <p:cNvSpPr/>
          <p:nvPr/>
        </p:nvSpPr>
        <p:spPr>
          <a:xfrm>
            <a:off x="6139355" y="2449895"/>
            <a:ext cx="600075" cy="447675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FE1956-30D5-1070-ED68-603FA39A4FC5}"/>
              </a:ext>
            </a:extLst>
          </p:cNvPr>
          <p:cNvSpPr/>
          <p:nvPr/>
        </p:nvSpPr>
        <p:spPr>
          <a:xfrm>
            <a:off x="8001328" y="2423292"/>
            <a:ext cx="828675" cy="561975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07FF81-339A-CFB4-FF29-607AA8F394C3}"/>
              </a:ext>
            </a:extLst>
          </p:cNvPr>
          <p:cNvSpPr/>
          <p:nvPr/>
        </p:nvSpPr>
        <p:spPr>
          <a:xfrm>
            <a:off x="5433519" y="2447925"/>
            <a:ext cx="600075" cy="447675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07D0498-C5B8-9125-189C-8F233B0914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312" y="3064747"/>
            <a:ext cx="4914208" cy="3592286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8EF9BA-1507-AD15-CEE0-C1CB5AD2AECC}"/>
              </a:ext>
            </a:extLst>
          </p:cNvPr>
          <p:cNvSpPr/>
          <p:nvPr/>
        </p:nvSpPr>
        <p:spPr>
          <a:xfrm>
            <a:off x="7094136" y="2260879"/>
            <a:ext cx="1929284" cy="834013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A9503B3-AE45-9612-CD0E-D08073E0BDCB}"/>
              </a:ext>
            </a:extLst>
          </p:cNvPr>
          <p:cNvSpPr/>
          <p:nvPr/>
        </p:nvSpPr>
        <p:spPr>
          <a:xfrm>
            <a:off x="5829718" y="4633965"/>
            <a:ext cx="4168392" cy="1495529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584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46F9E7-5C66-9F09-B75D-020038E8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MCTS class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4" name="Content Placeholder 8" descr="A diagram of a diagram&#10;&#10;Description automatically generated">
            <a:extLst>
              <a:ext uri="{FF2B5EF4-FFF2-40B4-BE49-F238E27FC236}">
                <a16:creationId xmlns:a16="http://schemas.microsoft.com/office/drawing/2014/main" id="{75AEFF2E-70A2-101B-2417-EFB19AA00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5525" y="1626686"/>
            <a:ext cx="1528380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16676BC-0131-2854-9F24-F98C819BD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192" y="2476452"/>
            <a:ext cx="6073666" cy="11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010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46F9E7-5C66-9F09-B75D-020038E8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MCTS class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4" name="Content Placeholder 8" descr="A diagram of a diagram&#10;&#10;Description automatically generated">
            <a:extLst>
              <a:ext uri="{FF2B5EF4-FFF2-40B4-BE49-F238E27FC236}">
                <a16:creationId xmlns:a16="http://schemas.microsoft.com/office/drawing/2014/main" id="{75AEFF2E-70A2-101B-2417-EFB19AA00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5525" y="1626686"/>
            <a:ext cx="1528380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A diagram of a tree&#10;&#10;Description automatically generated">
            <a:extLst>
              <a:ext uri="{FF2B5EF4-FFF2-40B4-BE49-F238E27FC236}">
                <a16:creationId xmlns:a16="http://schemas.microsoft.com/office/drawing/2014/main" id="{874CBAC9-4954-398E-678B-D1945F1F3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874" y="1636315"/>
            <a:ext cx="1076670" cy="252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16676BC-0131-2854-9F24-F98C819BD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192" y="2476452"/>
            <a:ext cx="4083926" cy="7429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1811555-6897-0E62-E9CA-6FF4D8D4BC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9" t="3633" r="7088" b="-3633"/>
          <a:stretch/>
        </p:blipFill>
        <p:spPr>
          <a:xfrm>
            <a:off x="7667624" y="2564073"/>
            <a:ext cx="4162425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107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46F9E7-5C66-9F09-B75D-020038E8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MCTS class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4" name="Content Placeholder 8" descr="A diagram of a diagram&#10;&#10;Description automatically generated">
            <a:extLst>
              <a:ext uri="{FF2B5EF4-FFF2-40B4-BE49-F238E27FC236}">
                <a16:creationId xmlns:a16="http://schemas.microsoft.com/office/drawing/2014/main" id="{75AEFF2E-70A2-101B-2417-EFB19AA00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5525" y="1626686"/>
            <a:ext cx="1528380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A diagram of a tree&#10;&#10;Description automatically generated">
            <a:extLst>
              <a:ext uri="{FF2B5EF4-FFF2-40B4-BE49-F238E27FC236}">
                <a16:creationId xmlns:a16="http://schemas.microsoft.com/office/drawing/2014/main" id="{874CBAC9-4954-398E-678B-D1945F1F3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874" y="1636315"/>
            <a:ext cx="1076670" cy="2520000"/>
          </a:xfrm>
          <a:prstGeom prst="rect">
            <a:avLst/>
          </a:prstGeom>
        </p:spPr>
      </p:pic>
      <p:pic>
        <p:nvPicPr>
          <p:cNvPr id="6" name="Content Placeholder 7" descr="A diagram of a tree&#10;&#10;Description automatically generated">
            <a:extLst>
              <a:ext uri="{FF2B5EF4-FFF2-40B4-BE49-F238E27FC236}">
                <a16:creationId xmlns:a16="http://schemas.microsoft.com/office/drawing/2014/main" id="{5AFC7CE0-1DB7-D6AF-B7F2-4BAA72EB4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76556" y="4066173"/>
            <a:ext cx="1106210" cy="252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5D059A-B32E-E182-600F-91E61277A4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1494" y="4688163"/>
            <a:ext cx="3490262" cy="9678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16676BC-0131-2854-9F24-F98C819BD0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5192" y="2476452"/>
            <a:ext cx="4083926" cy="7429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1811555-6897-0E62-E9CA-6FF4D8D4BC3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79" t="3633" r="7088" b="-3633"/>
          <a:stretch/>
        </p:blipFill>
        <p:spPr>
          <a:xfrm>
            <a:off x="7667624" y="2564073"/>
            <a:ext cx="4162425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669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46F9E7-5C66-9F09-B75D-020038E8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MCTS class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4" name="Content Placeholder 8" descr="A diagram of a diagram&#10;&#10;Description automatically generated">
            <a:extLst>
              <a:ext uri="{FF2B5EF4-FFF2-40B4-BE49-F238E27FC236}">
                <a16:creationId xmlns:a16="http://schemas.microsoft.com/office/drawing/2014/main" id="{75AEFF2E-70A2-101B-2417-EFB19AA00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5525" y="1626686"/>
            <a:ext cx="1528380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A diagram of a tree&#10;&#10;Description automatically generated">
            <a:extLst>
              <a:ext uri="{FF2B5EF4-FFF2-40B4-BE49-F238E27FC236}">
                <a16:creationId xmlns:a16="http://schemas.microsoft.com/office/drawing/2014/main" id="{874CBAC9-4954-398E-678B-D1945F1F3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874" y="1636315"/>
            <a:ext cx="1076670" cy="2520000"/>
          </a:xfrm>
          <a:prstGeom prst="rect">
            <a:avLst/>
          </a:prstGeom>
        </p:spPr>
      </p:pic>
      <p:pic>
        <p:nvPicPr>
          <p:cNvPr id="6" name="Content Placeholder 7" descr="A diagram of a tree&#10;&#10;Description automatically generated">
            <a:extLst>
              <a:ext uri="{FF2B5EF4-FFF2-40B4-BE49-F238E27FC236}">
                <a16:creationId xmlns:a16="http://schemas.microsoft.com/office/drawing/2014/main" id="{5AFC7CE0-1DB7-D6AF-B7F2-4BAA72EB4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76556" y="4066173"/>
            <a:ext cx="1106210" cy="2520000"/>
          </a:xfrm>
          <a:prstGeom prst="rect">
            <a:avLst/>
          </a:prstGeom>
        </p:spPr>
      </p:pic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6808D225-F94C-8451-0814-5328F543EC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939" y="4205794"/>
            <a:ext cx="1422960" cy="252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5D059A-B32E-E182-600F-91E61277A4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1494" y="4688163"/>
            <a:ext cx="3490262" cy="9678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16676BC-0131-2854-9F24-F98C819BD0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5192" y="2476452"/>
            <a:ext cx="4083926" cy="7429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86C3EFD-721D-674D-AF14-419CAAE46F9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34" t="3287" r="4800"/>
          <a:stretch/>
        </p:blipFill>
        <p:spPr>
          <a:xfrm>
            <a:off x="7648575" y="4438649"/>
            <a:ext cx="4476750" cy="21889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1811555-6897-0E62-E9CA-6FF4D8D4BC3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879" t="3633" r="7088" b="-3633"/>
          <a:stretch/>
        </p:blipFill>
        <p:spPr>
          <a:xfrm>
            <a:off x="7667624" y="2564073"/>
            <a:ext cx="4162425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507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345EF-106B-A0B9-B98C-721A9F828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BTAI_agent 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141B6E0-6D60-951A-76A4-FFA3121F172C}"/>
              </a:ext>
            </a:extLst>
          </p:cNvPr>
          <p:cNvSpPr/>
          <p:nvPr/>
        </p:nvSpPr>
        <p:spPr>
          <a:xfrm>
            <a:off x="6446862" y="2906486"/>
            <a:ext cx="4983137" cy="25053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ead with gears with solid fill">
            <a:extLst>
              <a:ext uri="{FF2B5EF4-FFF2-40B4-BE49-F238E27FC236}">
                <a16:creationId xmlns:a16="http://schemas.microsoft.com/office/drawing/2014/main" id="{150018E8-F5B3-B82B-C9C2-293D7335E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765781" y="4426202"/>
            <a:ext cx="2572476" cy="25724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FF02F3-CCA9-E59B-6B9E-90834F42EDEA}"/>
              </a:ext>
            </a:extLst>
          </p:cNvPr>
          <p:cNvSpPr txBox="1"/>
          <p:nvPr/>
        </p:nvSpPr>
        <p:spPr>
          <a:xfrm>
            <a:off x="8817251" y="5448345"/>
            <a:ext cx="168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it-IT" b="1" dirty="0"/>
              <a:t>BTAI_a</a:t>
            </a:r>
            <a:r>
              <a:rPr lang="it-IT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gent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2AE310-4845-D98B-496D-B3C245510D73}"/>
                  </a:ext>
                </a:extLst>
              </p:cNvPr>
              <p:cNvSpPr txBox="1"/>
              <p:nvPr/>
            </p:nvSpPr>
            <p:spPr>
              <a:xfrm>
                <a:off x="7496068" y="2888900"/>
                <a:ext cx="472364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IT" sz="1400" dirty="0">
                  <a:latin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it-IT" sz="1400" b="0" dirty="0">
                  <a:latin typeface="Consolas" panose="020B0609020204030204" pitchFamily="49" charset="0"/>
                </a:endParaRPr>
              </a:p>
              <a:p>
                <a:endParaRPr lang="en-US" sz="1400" dirty="0">
                  <a:latin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latin typeface="Consolas" panose="020B0609020204030204" pitchFamily="49" charset="0"/>
                </a:endParaRPr>
              </a:p>
              <a:p>
                <a:endParaRPr lang="en-US" sz="1400" dirty="0">
                  <a:latin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latin typeface="Consolas" panose="020B0609020204030204" pitchFamily="49" charset="0"/>
                </a:endParaRPr>
              </a:p>
              <a:p>
                <a:endParaRPr lang="en-US" sz="1400" dirty="0">
                  <a:latin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2AE310-4845-D98B-496D-B3C245510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068" y="2888900"/>
                <a:ext cx="4723648" cy="1815882"/>
              </a:xfrm>
              <a:prstGeom prst="rect">
                <a:avLst/>
              </a:prstGeom>
              <a:blipFill>
                <a:blip r:embed="rId4"/>
                <a:stretch>
                  <a:fillRect b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73BC7781-A2D1-F181-29DD-32DF60E272F2}"/>
              </a:ext>
            </a:extLst>
          </p:cNvPr>
          <p:cNvSpPr txBox="1"/>
          <p:nvPr/>
        </p:nvSpPr>
        <p:spPr>
          <a:xfrm>
            <a:off x="-1" y="2188028"/>
            <a:ext cx="69434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>
              <a:latin typeface="Consolas" panose="020B0609020204030204" pitchFamily="49" charset="0"/>
            </a:endParaRPr>
          </a:p>
          <a:p>
            <a:endParaRPr lang="it-IT" dirty="0">
              <a:latin typeface="Consolas" panose="020B0609020204030204" pitchFamily="49" charset="0"/>
            </a:endParaRPr>
          </a:p>
          <a:p>
            <a:r>
              <a:rPr lang="it-IT" dirty="0">
                <a:latin typeface="Consolas" panose="020B0609020204030204" pitchFamily="49" charset="0"/>
              </a:rPr>
              <a:t>agent = BTAI_agent(MCTS(), </a:t>
            </a:r>
          </a:p>
          <a:p>
            <a:pPr lvl="4"/>
            <a:r>
              <a:rPr lang="it-IT" dirty="0">
                <a:latin typeface="Consolas" panose="020B0609020204030204" pitchFamily="49" charset="0"/>
              </a:rPr>
              <a:t>	max_planning_iteration, 		gamma, 	</a:t>
            </a:r>
          </a:p>
          <a:p>
            <a:pPr lvl="4"/>
            <a:r>
              <a:rPr lang="it-IT" dirty="0">
                <a:latin typeface="Consolas" panose="020B0609020204030204" pitchFamily="49" charset="0"/>
              </a:rPr>
              <a:t>       </a:t>
            </a:r>
            <a:r>
              <a:rPr lang="it-IT" dirty="0" err="1">
                <a:latin typeface="Consolas" panose="020B0609020204030204" pitchFamily="49" charset="0"/>
              </a:rPr>
              <a:t>action_selection</a:t>
            </a:r>
            <a:r>
              <a:rPr lang="it-IT" dirty="0">
                <a:latin typeface="Consolas" panose="020B0609020204030204" pitchFamily="49" charset="0"/>
              </a:rPr>
              <a:t>,</a:t>
            </a:r>
          </a:p>
          <a:p>
            <a:pPr lvl="4"/>
            <a:r>
              <a:rPr lang="it-IT" dirty="0">
                <a:latin typeface="Consolas" panose="020B0609020204030204" pitchFamily="49" charset="0"/>
              </a:rPr>
              <a:t>       **agent_info) </a:t>
            </a:r>
            <a:endParaRPr lang="en-US" dirty="0">
              <a:latin typeface="Consolas" panose="020B0609020204030204" pitchFamily="49" charset="0"/>
            </a:endParaRPr>
          </a:p>
          <a:p>
            <a:endParaRPr lang="it-IT" dirty="0">
              <a:latin typeface="Consolas" panose="020B0609020204030204" pitchFamily="49" charset="0"/>
            </a:endParaRPr>
          </a:p>
          <a:p>
            <a:endParaRPr lang="it-IT" dirty="0">
              <a:latin typeface="Consolas" panose="020B0609020204030204" pitchFamily="49" charset="0"/>
            </a:endParaRPr>
          </a:p>
          <a:p>
            <a:endParaRPr lang="it-IT" dirty="0">
              <a:latin typeface="Consolas" panose="020B0609020204030204" pitchFamily="49" charset="0"/>
            </a:endParaRPr>
          </a:p>
          <a:p>
            <a:endParaRPr lang="it-IT" dirty="0"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BCF71A1-7119-BD13-307B-61B187821C4E}"/>
              </a:ext>
            </a:extLst>
          </p:cNvPr>
          <p:cNvSpPr/>
          <p:nvPr/>
        </p:nvSpPr>
        <p:spPr>
          <a:xfrm>
            <a:off x="9154048" y="3024554"/>
            <a:ext cx="1436915" cy="1788606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AC24C04-4B35-D2C9-D41D-7E92E2554489}"/>
              </a:ext>
            </a:extLst>
          </p:cNvPr>
          <p:cNvSpPr/>
          <p:nvPr/>
        </p:nvSpPr>
        <p:spPr>
          <a:xfrm>
            <a:off x="2682910" y="3888712"/>
            <a:ext cx="1899138" cy="422031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39C01F0-4607-52C1-3BFA-A4E046C0D457}"/>
              </a:ext>
            </a:extLst>
          </p:cNvPr>
          <p:cNvSpPr/>
          <p:nvPr/>
        </p:nvSpPr>
        <p:spPr>
          <a:xfrm>
            <a:off x="2481943" y="2441749"/>
            <a:ext cx="3637503" cy="14168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284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345EF-106B-A0B9-B98C-721A9F828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BTAI_agent 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141B6E0-6D60-951A-76A4-FFA3121F172C}"/>
              </a:ext>
            </a:extLst>
          </p:cNvPr>
          <p:cNvSpPr/>
          <p:nvPr/>
        </p:nvSpPr>
        <p:spPr>
          <a:xfrm>
            <a:off x="6446862" y="2906486"/>
            <a:ext cx="4983137" cy="25053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ead with gears with solid fill">
            <a:extLst>
              <a:ext uri="{FF2B5EF4-FFF2-40B4-BE49-F238E27FC236}">
                <a16:creationId xmlns:a16="http://schemas.microsoft.com/office/drawing/2014/main" id="{150018E8-F5B3-B82B-C9C2-293D7335E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765781" y="4426202"/>
            <a:ext cx="2572476" cy="25724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FF02F3-CCA9-E59B-6B9E-90834F42EDEA}"/>
              </a:ext>
            </a:extLst>
          </p:cNvPr>
          <p:cNvSpPr txBox="1"/>
          <p:nvPr/>
        </p:nvSpPr>
        <p:spPr>
          <a:xfrm>
            <a:off x="8817251" y="5448345"/>
            <a:ext cx="168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it-IT" b="1" dirty="0"/>
              <a:t>BTAI_a</a:t>
            </a:r>
            <a:r>
              <a:rPr lang="it-IT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gent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2AE310-4845-D98B-496D-B3C245510D73}"/>
                  </a:ext>
                </a:extLst>
              </p:cNvPr>
              <p:cNvSpPr txBox="1"/>
              <p:nvPr/>
            </p:nvSpPr>
            <p:spPr>
              <a:xfrm>
                <a:off x="7496068" y="2888900"/>
                <a:ext cx="472364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IT" sz="1400" dirty="0">
                  <a:latin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it-IT" sz="1400" b="0" dirty="0">
                  <a:latin typeface="Consolas" panose="020B0609020204030204" pitchFamily="49" charset="0"/>
                </a:endParaRPr>
              </a:p>
              <a:p>
                <a:endParaRPr lang="en-US" sz="1400" dirty="0">
                  <a:latin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latin typeface="Consolas" panose="020B0609020204030204" pitchFamily="49" charset="0"/>
                </a:endParaRPr>
              </a:p>
              <a:p>
                <a:endParaRPr lang="en-US" sz="1400" dirty="0">
                  <a:latin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latin typeface="Consolas" panose="020B0609020204030204" pitchFamily="49" charset="0"/>
                </a:endParaRPr>
              </a:p>
              <a:p>
                <a:endParaRPr lang="en-US" sz="1400" dirty="0">
                  <a:latin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2AE310-4845-D98B-496D-B3C245510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068" y="2888900"/>
                <a:ext cx="4723648" cy="1815882"/>
              </a:xfrm>
              <a:prstGeom prst="rect">
                <a:avLst/>
              </a:prstGeom>
              <a:blipFill>
                <a:blip r:embed="rId4"/>
                <a:stretch>
                  <a:fillRect b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73BC7781-A2D1-F181-29DD-32DF60E272F2}"/>
              </a:ext>
            </a:extLst>
          </p:cNvPr>
          <p:cNvSpPr txBox="1"/>
          <p:nvPr/>
        </p:nvSpPr>
        <p:spPr>
          <a:xfrm>
            <a:off x="-1" y="2188028"/>
            <a:ext cx="69434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>
              <a:latin typeface="Consolas" panose="020B0609020204030204" pitchFamily="49" charset="0"/>
            </a:endParaRPr>
          </a:p>
          <a:p>
            <a:endParaRPr lang="it-IT" dirty="0">
              <a:latin typeface="Consolas" panose="020B0609020204030204" pitchFamily="49" charset="0"/>
            </a:endParaRPr>
          </a:p>
          <a:p>
            <a:r>
              <a:rPr lang="it-IT" dirty="0">
                <a:latin typeface="Consolas" panose="020B0609020204030204" pitchFamily="49" charset="0"/>
              </a:rPr>
              <a:t>agent = BTAI_agent(MCTS(), </a:t>
            </a:r>
          </a:p>
          <a:p>
            <a:pPr lvl="4"/>
            <a:r>
              <a:rPr lang="it-IT" dirty="0">
                <a:latin typeface="Consolas" panose="020B0609020204030204" pitchFamily="49" charset="0"/>
              </a:rPr>
              <a:t>	max_planning_iteration, 		gamma, 	</a:t>
            </a:r>
          </a:p>
          <a:p>
            <a:pPr lvl="4"/>
            <a:r>
              <a:rPr lang="it-IT" dirty="0">
                <a:latin typeface="Consolas" panose="020B0609020204030204" pitchFamily="49" charset="0"/>
              </a:rPr>
              <a:t>       </a:t>
            </a:r>
            <a:r>
              <a:rPr lang="it-IT" dirty="0" err="1">
                <a:latin typeface="Consolas" panose="020B0609020204030204" pitchFamily="49" charset="0"/>
              </a:rPr>
              <a:t>action_selection</a:t>
            </a:r>
            <a:r>
              <a:rPr lang="it-IT" dirty="0">
                <a:latin typeface="Consolas" panose="020B0609020204030204" pitchFamily="49" charset="0"/>
              </a:rPr>
              <a:t>,</a:t>
            </a:r>
          </a:p>
          <a:p>
            <a:pPr lvl="4"/>
            <a:r>
              <a:rPr lang="it-IT" dirty="0">
                <a:latin typeface="Consolas" panose="020B0609020204030204" pitchFamily="49" charset="0"/>
              </a:rPr>
              <a:t>       **</a:t>
            </a:r>
            <a:r>
              <a:rPr lang="it-IT" dirty="0" err="1">
                <a:latin typeface="Consolas" panose="020B0609020204030204" pitchFamily="49" charset="0"/>
              </a:rPr>
              <a:t>agent_info</a:t>
            </a:r>
            <a:r>
              <a:rPr lang="it-IT" dirty="0">
                <a:latin typeface="Consolas" panose="020B0609020204030204" pitchFamily="49" charset="0"/>
              </a:rPr>
              <a:t>) </a:t>
            </a:r>
            <a:endParaRPr lang="en-US" dirty="0">
              <a:latin typeface="Consolas" panose="020B0609020204030204" pitchFamily="49" charset="0"/>
            </a:endParaRPr>
          </a:p>
          <a:p>
            <a:endParaRPr lang="it-IT" dirty="0">
              <a:latin typeface="Consolas" panose="020B0609020204030204" pitchFamily="49" charset="0"/>
            </a:endParaRPr>
          </a:p>
          <a:p>
            <a:endParaRPr lang="it-IT" dirty="0">
              <a:latin typeface="Consolas" panose="020B0609020204030204" pitchFamily="49" charset="0"/>
            </a:endParaRPr>
          </a:p>
          <a:p>
            <a:endParaRPr lang="it-IT" dirty="0">
              <a:latin typeface="Consolas" panose="020B0609020204030204" pitchFamily="49" charset="0"/>
            </a:endParaRPr>
          </a:p>
          <a:p>
            <a:endParaRPr lang="it-IT" dirty="0"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BCF71A1-7119-BD13-307B-61B187821C4E}"/>
              </a:ext>
            </a:extLst>
          </p:cNvPr>
          <p:cNvSpPr/>
          <p:nvPr/>
        </p:nvSpPr>
        <p:spPr>
          <a:xfrm>
            <a:off x="9154048" y="3024554"/>
            <a:ext cx="1436915" cy="1788606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A diagram of a diagram of a policy&#10;&#10;Description automatically generated">
            <a:extLst>
              <a:ext uri="{FF2B5EF4-FFF2-40B4-BE49-F238E27FC236}">
                <a16:creationId xmlns:a16="http://schemas.microsoft.com/office/drawing/2014/main" id="{BBE880F6-44F7-70B0-6CA0-A8A93B13865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26037" t="9160" r="51469" b="47004"/>
          <a:stretch/>
        </p:blipFill>
        <p:spPr>
          <a:xfrm>
            <a:off x="7023796" y="3376247"/>
            <a:ext cx="1487157" cy="128619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EC0C5C8-F02E-4E77-2E2E-A19EED96C904}"/>
              </a:ext>
            </a:extLst>
          </p:cNvPr>
          <p:cNvSpPr txBox="1"/>
          <p:nvPr/>
        </p:nvSpPr>
        <p:spPr>
          <a:xfrm>
            <a:off x="7526216" y="3104940"/>
            <a:ext cx="100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latin typeface="Consolas" panose="020B0609020204030204" pitchFamily="49" charset="0"/>
              </a:rPr>
              <a:t>MCTS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15F4FE2-6F02-1D07-F32C-0564D7176C0C}"/>
              </a:ext>
            </a:extLst>
          </p:cNvPr>
          <p:cNvSpPr/>
          <p:nvPr/>
        </p:nvSpPr>
        <p:spPr>
          <a:xfrm>
            <a:off x="2682910" y="3888712"/>
            <a:ext cx="1899138" cy="422031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6F9499-2FC2-6C1E-4675-620E3E76A06A}"/>
              </a:ext>
            </a:extLst>
          </p:cNvPr>
          <p:cNvSpPr/>
          <p:nvPr/>
        </p:nvSpPr>
        <p:spPr>
          <a:xfrm>
            <a:off x="2481943" y="3064747"/>
            <a:ext cx="3637503" cy="7938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627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345EF-106B-A0B9-B98C-721A9F828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BTAI_agent 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141B6E0-6D60-951A-76A4-FFA3121F172C}"/>
              </a:ext>
            </a:extLst>
          </p:cNvPr>
          <p:cNvSpPr/>
          <p:nvPr/>
        </p:nvSpPr>
        <p:spPr>
          <a:xfrm>
            <a:off x="6446862" y="2906486"/>
            <a:ext cx="4983137" cy="25053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ead with gears with solid fill">
            <a:extLst>
              <a:ext uri="{FF2B5EF4-FFF2-40B4-BE49-F238E27FC236}">
                <a16:creationId xmlns:a16="http://schemas.microsoft.com/office/drawing/2014/main" id="{150018E8-F5B3-B82B-C9C2-293D7335E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765781" y="4426202"/>
            <a:ext cx="2572476" cy="25724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FF02F3-CCA9-E59B-6B9E-90834F42EDEA}"/>
              </a:ext>
            </a:extLst>
          </p:cNvPr>
          <p:cNvSpPr txBox="1"/>
          <p:nvPr/>
        </p:nvSpPr>
        <p:spPr>
          <a:xfrm>
            <a:off x="8817251" y="5448345"/>
            <a:ext cx="168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it-IT" b="1" dirty="0"/>
              <a:t>BTAI_a</a:t>
            </a:r>
            <a:r>
              <a:rPr lang="it-IT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gent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2AE310-4845-D98B-496D-B3C245510D73}"/>
                  </a:ext>
                </a:extLst>
              </p:cNvPr>
              <p:cNvSpPr txBox="1"/>
              <p:nvPr/>
            </p:nvSpPr>
            <p:spPr>
              <a:xfrm>
                <a:off x="7496068" y="2888900"/>
                <a:ext cx="472364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IT" sz="1400" dirty="0">
                  <a:latin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it-IT" sz="1400" b="0" dirty="0">
                  <a:latin typeface="Consolas" panose="020B0609020204030204" pitchFamily="49" charset="0"/>
                </a:endParaRPr>
              </a:p>
              <a:p>
                <a:endParaRPr lang="en-US" sz="1400" dirty="0">
                  <a:latin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latin typeface="Consolas" panose="020B0609020204030204" pitchFamily="49" charset="0"/>
                </a:endParaRPr>
              </a:p>
              <a:p>
                <a:endParaRPr lang="en-US" sz="1400" dirty="0">
                  <a:latin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latin typeface="Consolas" panose="020B0609020204030204" pitchFamily="49" charset="0"/>
                </a:endParaRPr>
              </a:p>
              <a:p>
                <a:endParaRPr lang="en-US" sz="1400" dirty="0">
                  <a:latin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2AE310-4845-D98B-496D-B3C245510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068" y="2888900"/>
                <a:ext cx="4723648" cy="1815882"/>
              </a:xfrm>
              <a:prstGeom prst="rect">
                <a:avLst/>
              </a:prstGeom>
              <a:blipFill>
                <a:blip r:embed="rId4"/>
                <a:stretch>
                  <a:fillRect b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73BC7781-A2D1-F181-29DD-32DF60E272F2}"/>
              </a:ext>
            </a:extLst>
          </p:cNvPr>
          <p:cNvSpPr txBox="1"/>
          <p:nvPr/>
        </p:nvSpPr>
        <p:spPr>
          <a:xfrm>
            <a:off x="-1" y="2188028"/>
            <a:ext cx="69434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>
              <a:latin typeface="Consolas" panose="020B0609020204030204" pitchFamily="49" charset="0"/>
            </a:endParaRPr>
          </a:p>
          <a:p>
            <a:endParaRPr lang="it-IT" dirty="0">
              <a:latin typeface="Consolas" panose="020B0609020204030204" pitchFamily="49" charset="0"/>
            </a:endParaRPr>
          </a:p>
          <a:p>
            <a:r>
              <a:rPr lang="it-IT" dirty="0">
                <a:latin typeface="Consolas" panose="020B0609020204030204" pitchFamily="49" charset="0"/>
              </a:rPr>
              <a:t>agent = BTAI_agent(MCTS(), </a:t>
            </a:r>
          </a:p>
          <a:p>
            <a:pPr lvl="4"/>
            <a:r>
              <a:rPr lang="it-IT" dirty="0">
                <a:latin typeface="Consolas" panose="020B0609020204030204" pitchFamily="49" charset="0"/>
              </a:rPr>
              <a:t>	max_planning_iteration, 		gamma, 	</a:t>
            </a:r>
          </a:p>
          <a:p>
            <a:pPr lvl="4"/>
            <a:r>
              <a:rPr lang="it-IT" dirty="0">
                <a:latin typeface="Consolas" panose="020B0609020204030204" pitchFamily="49" charset="0"/>
              </a:rPr>
              <a:t>       </a:t>
            </a:r>
            <a:r>
              <a:rPr lang="it-IT" dirty="0" err="1">
                <a:latin typeface="Consolas" panose="020B0609020204030204" pitchFamily="49" charset="0"/>
              </a:rPr>
              <a:t>action_selection</a:t>
            </a:r>
            <a:r>
              <a:rPr lang="it-IT" dirty="0">
                <a:latin typeface="Consolas" panose="020B0609020204030204" pitchFamily="49" charset="0"/>
              </a:rPr>
              <a:t>,</a:t>
            </a:r>
          </a:p>
          <a:p>
            <a:pPr lvl="4"/>
            <a:r>
              <a:rPr lang="it-IT" dirty="0">
                <a:latin typeface="Consolas" panose="020B0609020204030204" pitchFamily="49" charset="0"/>
              </a:rPr>
              <a:t>       **</a:t>
            </a:r>
            <a:r>
              <a:rPr lang="it-IT" dirty="0" err="1">
                <a:latin typeface="Consolas" panose="020B0609020204030204" pitchFamily="49" charset="0"/>
              </a:rPr>
              <a:t>agent_info</a:t>
            </a:r>
            <a:r>
              <a:rPr lang="it-IT" dirty="0">
                <a:latin typeface="Consolas" panose="020B0609020204030204" pitchFamily="49" charset="0"/>
              </a:rPr>
              <a:t>) </a:t>
            </a:r>
            <a:endParaRPr lang="en-US" dirty="0">
              <a:latin typeface="Consolas" panose="020B0609020204030204" pitchFamily="49" charset="0"/>
            </a:endParaRPr>
          </a:p>
          <a:p>
            <a:endParaRPr lang="it-IT" dirty="0">
              <a:latin typeface="Consolas" panose="020B0609020204030204" pitchFamily="49" charset="0"/>
            </a:endParaRPr>
          </a:p>
          <a:p>
            <a:endParaRPr lang="it-IT" dirty="0">
              <a:latin typeface="Consolas" panose="020B0609020204030204" pitchFamily="49" charset="0"/>
            </a:endParaRPr>
          </a:p>
          <a:p>
            <a:endParaRPr lang="it-IT" dirty="0">
              <a:latin typeface="Consolas" panose="020B0609020204030204" pitchFamily="49" charset="0"/>
            </a:endParaRPr>
          </a:p>
          <a:p>
            <a:endParaRPr lang="it-IT" dirty="0"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BCF71A1-7119-BD13-307B-61B187821C4E}"/>
              </a:ext>
            </a:extLst>
          </p:cNvPr>
          <p:cNvSpPr/>
          <p:nvPr/>
        </p:nvSpPr>
        <p:spPr>
          <a:xfrm>
            <a:off x="9154048" y="3024554"/>
            <a:ext cx="1436915" cy="1788606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A diagram of a diagram of a policy&#10;&#10;Description automatically generated">
            <a:extLst>
              <a:ext uri="{FF2B5EF4-FFF2-40B4-BE49-F238E27FC236}">
                <a16:creationId xmlns:a16="http://schemas.microsoft.com/office/drawing/2014/main" id="{BBE880F6-44F7-70B0-6CA0-A8A93B13865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26037" t="9160" r="51469" b="47004"/>
          <a:stretch/>
        </p:blipFill>
        <p:spPr>
          <a:xfrm>
            <a:off x="7023796" y="3376247"/>
            <a:ext cx="1487157" cy="128619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EC0C5C8-F02E-4E77-2E2E-A19EED96C904}"/>
              </a:ext>
            </a:extLst>
          </p:cNvPr>
          <p:cNvSpPr txBox="1"/>
          <p:nvPr/>
        </p:nvSpPr>
        <p:spPr>
          <a:xfrm>
            <a:off x="7526216" y="3104940"/>
            <a:ext cx="100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latin typeface="Consolas" panose="020B0609020204030204" pitchFamily="49" charset="0"/>
              </a:rPr>
              <a:t>MCTS</a:t>
            </a:r>
            <a:endParaRPr lang="en-US" b="1" dirty="0">
              <a:latin typeface="Consolas" panose="020B06090202040302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62DE773-53AA-BC1A-F8B2-89D2E4233F6D}"/>
              </a:ext>
            </a:extLst>
          </p:cNvPr>
          <p:cNvCxnSpPr>
            <a:cxnSpLocks/>
          </p:cNvCxnSpPr>
          <p:nvPr/>
        </p:nvCxnSpPr>
        <p:spPr>
          <a:xfrm>
            <a:off x="7124282" y="3506874"/>
            <a:ext cx="0" cy="1155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15F4FE2-6F02-1D07-F32C-0564D7176C0C}"/>
              </a:ext>
            </a:extLst>
          </p:cNvPr>
          <p:cNvSpPr/>
          <p:nvPr/>
        </p:nvSpPr>
        <p:spPr>
          <a:xfrm>
            <a:off x="2682910" y="3888712"/>
            <a:ext cx="1899138" cy="422031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FF08AE-9490-7337-4037-47DBCFDDCB59}"/>
              </a:ext>
            </a:extLst>
          </p:cNvPr>
          <p:cNvSpPr/>
          <p:nvPr/>
        </p:nvSpPr>
        <p:spPr>
          <a:xfrm>
            <a:off x="2481943" y="3396343"/>
            <a:ext cx="3637503" cy="4622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39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0D815-0181-2212-0CBD-2BC9F8E6E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		</a:t>
            </a:r>
            <a:r>
              <a:rPr lang="it-IT" sz="4000" dirty="0" err="1">
                <a:solidFill>
                  <a:srgbClr val="FFFFFF"/>
                </a:solidFill>
              </a:rPr>
              <a:t>Inference</a:t>
            </a:r>
            <a:r>
              <a:rPr lang="it-IT" sz="4000" dirty="0">
                <a:solidFill>
                  <a:srgbClr val="FFFFFF"/>
                </a:solidFill>
              </a:rPr>
              <a:t> - </a:t>
            </a:r>
            <a:r>
              <a:rPr lang="it-IT" sz="4000" dirty="0" err="1">
                <a:solidFill>
                  <a:srgbClr val="FFFFFF"/>
                </a:solidFill>
              </a:rPr>
              <a:t>Evidence</a:t>
            </a:r>
            <a:endParaRPr lang="it-IT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38CCB2-C678-8C40-D033-178089A033D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41729" y="2112579"/>
                <a:ext cx="10132483" cy="419280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defTabSz="877824">
                  <a:spcAft>
                    <a:spcPts val="600"/>
                  </a:spcAft>
                </a:pPr>
                <a:r>
                  <a:rPr lang="it-IT" sz="192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Bayes’ Rule:</a:t>
                </a:r>
              </a:p>
              <a:p>
                <a:pPr defTabSz="877824">
                  <a:spcAft>
                    <a:spcPts val="600"/>
                  </a:spcAft>
                </a:pPr>
                <a:endParaRPr lang="it-IT" sz="192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defTabSz="877824">
                  <a:spcAft>
                    <a:spcPts val="600"/>
                  </a:spcAft>
                </a:pPr>
                <a:endParaRPr lang="it-IT" sz="192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defTabSz="877824">
                  <a:spcAft>
                    <a:spcPts val="600"/>
                  </a:spcAft>
                </a:pPr>
                <a:endParaRPr lang="it-IT" sz="192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defTabSz="877824">
                  <a:spcAft>
                    <a:spcPts val="600"/>
                  </a:spcAft>
                </a:pPr>
                <a:endParaRPr lang="it-IT" sz="192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defTabSz="877824">
                  <a:spcAft>
                    <a:spcPts val="600"/>
                  </a:spcAft>
                </a:pPr>
                <a:r>
                  <a:rPr lang="it-IT" sz="192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Computing the </a:t>
                </a:r>
                <a:r>
                  <a:rPr lang="it-IT" sz="1920" kern="120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Posterior</a:t>
                </a:r>
                <a:r>
                  <a:rPr lang="it-IT" sz="192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it-IT" sz="1920" kern="120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distributionis</a:t>
                </a:r>
                <a:r>
                  <a:rPr lang="it-IT" sz="192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it-IT" sz="1920" kern="120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known</a:t>
                </a:r>
                <a:r>
                  <a:rPr lang="it-IT" sz="192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it-IT" sz="1920" kern="120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as</a:t>
                </a:r>
                <a:r>
                  <a:rPr lang="it-IT" sz="192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the </a:t>
                </a:r>
                <a:r>
                  <a:rPr lang="it-IT" sz="1920" b="1" kern="120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inference</a:t>
                </a:r>
                <a:r>
                  <a:rPr lang="it-IT" sz="1920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it-IT" sz="1920" b="1" kern="120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problem</a:t>
                </a:r>
                <a:r>
                  <a:rPr lang="it-IT" sz="192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defTabSz="877824">
                  <a:spcAft>
                    <a:spcPts val="600"/>
                  </a:spcAft>
                </a:pPr>
                <a:r>
                  <a:rPr lang="it-IT" sz="192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But:    </a:t>
                </a:r>
              </a:p>
              <a:p>
                <a:pPr defTabSz="877824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92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lang="it-IT" sz="192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it-IT" sz="192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</m:e>
                        <m:e>
                          <m:r>
                            <a:rPr lang="it-IT" sz="192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</m:d>
                      <m:r>
                        <a:rPr lang="it-IT" sz="192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t-IT" sz="192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t-IT" sz="192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lang="it-IT" sz="192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it-IT" sz="192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  <m:r>
                                <a:rPr lang="it-IT" sz="192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lang="it-IT" sz="192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</m:t>
                              </m:r>
                            </m:e>
                          </m:d>
                          <m:r>
                            <a:rPr lang="it-IT" sz="192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lang="it-IT" sz="192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it-IT" sz="192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:endParaRPr lang="it-IT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38CCB2-C678-8C40-D033-178089A033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729" y="2112579"/>
                <a:ext cx="10132483" cy="4192805"/>
              </a:xfrm>
              <a:prstGeom prst="rect">
                <a:avLst/>
              </a:prstGeom>
              <a:blipFill>
                <a:blip r:embed="rId2"/>
                <a:stretch>
                  <a:fillRect l="-602" t="-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A4C03A-A72E-AC47-2E8E-27BA6510A5B1}"/>
                  </a:ext>
                </a:extLst>
              </p:cNvPr>
              <p:cNvSpPr txBox="1"/>
              <p:nvPr/>
            </p:nvSpPr>
            <p:spPr>
              <a:xfrm>
                <a:off x="2364165" y="2706258"/>
                <a:ext cx="3930998" cy="8249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877824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304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lang="it-IT" sz="2304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it-IT" sz="2304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  <m:r>
                            <a:rPr lang="it-IT" sz="2304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lang="it-IT" sz="2304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  <m:r>
                            <a:rPr lang="it-IT" sz="2304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lang="it-IT" sz="2304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</m:d>
                      <m:r>
                        <a:rPr lang="it-IT" sz="2304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f>
                        <m:fPr>
                          <m:ctrlPr>
                            <a:rPr lang="it-IT" sz="2304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lang="it-IT" sz="2304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lang="it-IT" sz="2304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it-IT" sz="2304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</m:t>
                              </m:r>
                              <m:r>
                                <a:rPr lang="it-IT" sz="2304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lang="it-IT" sz="2304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  <m:r>
                                <a:rPr lang="it-IT" sz="2304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lang="it-IT" sz="2304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e>
                          </m:d>
                          <m:r>
                            <a:rPr lang="it-IT" sz="2304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lang="it-IT" sz="2304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it-IT" sz="2304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  <m:r>
                                <a:rPr lang="it-IT" sz="2304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lang="it-IT" sz="2304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e>
                          </m:d>
                        </m:num>
                        <m:den>
                          <m:r>
                            <a:rPr lang="it-IT" sz="2304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lang="it-IT" sz="2304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it-IT" sz="2304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</m:t>
                              </m:r>
                              <m:r>
                                <a:rPr lang="it-IT" sz="2304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lang="it-IT" sz="2304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A4C03A-A72E-AC47-2E8E-27BA6510A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165" y="2706258"/>
                <a:ext cx="3930998" cy="8249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C25361-CDE2-7BFD-7F91-8E7809D69201}"/>
                  </a:ext>
                </a:extLst>
              </p:cNvPr>
              <p:cNvSpPr txBox="1"/>
              <p:nvPr/>
            </p:nvSpPr>
            <p:spPr>
              <a:xfrm>
                <a:off x="7282752" y="2289920"/>
                <a:ext cx="3329308" cy="342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877824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</m:e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</m:d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</m:t>
                      </m:r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𝐿𝑖𝑘𝑒𝑙𝑖h𝑜𝑜𝑑</m:t>
                      </m:r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𝑚𝑎𝑝𝑝𝑖𝑛𝑔</m:t>
                      </m:r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C25361-CDE2-7BFD-7F91-8E7809D69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752" y="2289920"/>
                <a:ext cx="3329308" cy="342851"/>
              </a:xfrm>
              <a:prstGeom prst="rect">
                <a:avLst/>
              </a:prstGeom>
              <a:blipFill>
                <a:blip r:embed="rId4"/>
                <a:stretch>
                  <a:fillRect r="-1648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25106C-21AF-00CB-6AEE-0C2F2AA82CC8}"/>
                  </a:ext>
                </a:extLst>
              </p:cNvPr>
              <p:cNvSpPr txBox="1"/>
              <p:nvPr/>
            </p:nvSpPr>
            <p:spPr>
              <a:xfrm>
                <a:off x="7273070" y="2686893"/>
                <a:ext cx="3128164" cy="342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877824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</m:t>
                      </m:r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</m:d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</m:t>
                      </m:r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𝑃𝑟𝑖𝑜𝑟</m:t>
                      </m:r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𝑑𝑖𝑠𝑡𝑟𝑖𝑏𝑢𝑡𝑖𝑜𝑛</m:t>
                      </m:r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25106C-21AF-00CB-6AEE-0C2F2AA82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070" y="2686893"/>
                <a:ext cx="3128164" cy="342851"/>
              </a:xfrm>
              <a:prstGeom prst="rect">
                <a:avLst/>
              </a:prstGeom>
              <a:blipFill>
                <a:blip r:embed="rId5"/>
                <a:stretch>
                  <a:fillRect r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FCCB5F-8C3A-27E5-31C3-40A6C6CECFC3}"/>
                  </a:ext>
                </a:extLst>
              </p:cNvPr>
              <p:cNvSpPr txBox="1"/>
              <p:nvPr/>
            </p:nvSpPr>
            <p:spPr>
              <a:xfrm>
                <a:off x="7282753" y="3093548"/>
                <a:ext cx="2841611" cy="342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877824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728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</m:t>
                      </m:r>
                      <m:r>
                        <a:rPr lang="it-IT" sz="1728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</m:e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</m:d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</m:t>
                      </m:r>
                      <m:r>
                        <a:rPr lang="it-IT" sz="1728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𝑀𝑜𝑑𝑒𝑙</m:t>
                      </m:r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𝑒𝑣𝑖𝑑𝑒𝑛𝑐𝑒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FCCB5F-8C3A-27E5-31C3-40A6C6CEC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753" y="3093548"/>
                <a:ext cx="2841611" cy="342851"/>
              </a:xfrm>
              <a:prstGeom prst="rect">
                <a:avLst/>
              </a:prstGeom>
              <a:blipFill>
                <a:blip r:embed="rId6"/>
                <a:stretch>
                  <a:fillRect r="-1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A82CA9-AB71-B5A3-1EAC-F07EE4BB8AD8}"/>
                  </a:ext>
                </a:extLst>
              </p:cNvPr>
              <p:cNvSpPr txBox="1"/>
              <p:nvPr/>
            </p:nvSpPr>
            <p:spPr>
              <a:xfrm>
                <a:off x="7331165" y="3461471"/>
                <a:ext cx="3513078" cy="342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877824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</m:d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</m:t>
                      </m:r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𝑃𝑜𝑠𝑡𝑒𝑟𝑖𝑜𝑟</m:t>
                      </m:r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𝑑𝑖𝑠𝑡𝑟𝑖𝑏𝑢𝑡𝑖𝑜𝑛</m:t>
                      </m:r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A82CA9-AB71-B5A3-1EAC-F07EE4BB8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165" y="3461471"/>
                <a:ext cx="3513078" cy="342851"/>
              </a:xfrm>
              <a:prstGeom prst="rect">
                <a:avLst/>
              </a:prstGeom>
              <a:blipFill>
                <a:blip r:embed="rId7"/>
                <a:stretch>
                  <a:fillRect l="-1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0F5B64F-16A8-F493-3906-23B299291B97}"/>
              </a:ext>
            </a:extLst>
          </p:cNvPr>
          <p:cNvSpPr txBox="1"/>
          <p:nvPr/>
        </p:nvSpPr>
        <p:spPr>
          <a:xfrm>
            <a:off x="2034969" y="3519567"/>
            <a:ext cx="1452339" cy="2696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it-IT" sz="1152" kern="1200" err="1">
                <a:solidFill>
                  <a:srgbClr val="055B7D"/>
                </a:solidFill>
                <a:latin typeface="+mn-lt"/>
                <a:ea typeface="+mn-ea"/>
                <a:cs typeface="+mn-cs"/>
              </a:rPr>
              <a:t>Hidden</a:t>
            </a:r>
            <a:r>
              <a:rPr lang="it-IT" sz="1152" kern="1200">
                <a:solidFill>
                  <a:srgbClr val="055B7D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152" kern="1200" err="1">
                <a:solidFill>
                  <a:srgbClr val="055B7D"/>
                </a:solidFill>
                <a:latin typeface="+mn-lt"/>
                <a:ea typeface="+mn-ea"/>
                <a:cs typeface="+mn-cs"/>
              </a:rPr>
              <a:t>states</a:t>
            </a:r>
            <a:endParaRPr lang="it-IT" sz="1200">
              <a:solidFill>
                <a:schemeClr val="accent1"/>
              </a:solidFill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E41064C0-0E53-F38A-B24D-57B908BE324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96543" y="3345286"/>
            <a:ext cx="261420" cy="1452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285F6E0-CCF5-7568-A4F8-EFA2C8558815}"/>
              </a:ext>
            </a:extLst>
          </p:cNvPr>
          <p:cNvSpPr txBox="1"/>
          <p:nvPr/>
        </p:nvSpPr>
        <p:spPr>
          <a:xfrm>
            <a:off x="3826187" y="2115638"/>
            <a:ext cx="1042273" cy="269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it-IT" sz="1152" kern="1200" err="1">
                <a:solidFill>
                  <a:srgbClr val="055B7D"/>
                </a:solidFill>
                <a:latin typeface="+mn-lt"/>
                <a:ea typeface="+mn-ea"/>
                <a:cs typeface="+mn-cs"/>
              </a:rPr>
              <a:t>Observations</a:t>
            </a:r>
            <a:endParaRPr lang="it-IT">
              <a:solidFill>
                <a:schemeClr val="accent1"/>
              </a:solidFill>
            </a:endParaRP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166A5F46-858C-FF80-A107-DE4DEA26426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10299" y="2512611"/>
            <a:ext cx="271107" cy="13555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Lightning Bolt 5">
            <a:extLst>
              <a:ext uri="{FF2B5EF4-FFF2-40B4-BE49-F238E27FC236}">
                <a16:creationId xmlns:a16="http://schemas.microsoft.com/office/drawing/2014/main" id="{3E321964-F29B-6028-E6FA-0EFE836A8228}"/>
              </a:ext>
            </a:extLst>
          </p:cNvPr>
          <p:cNvSpPr/>
          <p:nvPr/>
        </p:nvSpPr>
        <p:spPr>
          <a:xfrm rot="20949558" flipH="1">
            <a:off x="7375491" y="4652386"/>
            <a:ext cx="341644" cy="633047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3E9059-73A3-8B96-D1D6-982BA0DB56EE}"/>
              </a:ext>
            </a:extLst>
          </p:cNvPr>
          <p:cNvSpPr txBox="1"/>
          <p:nvPr/>
        </p:nvSpPr>
        <p:spPr>
          <a:xfrm>
            <a:off x="7616650" y="4873451"/>
            <a:ext cx="142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Intractable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7495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345EF-106B-A0B9-B98C-721A9F828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BTAI_agent 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141B6E0-6D60-951A-76A4-FFA3121F172C}"/>
              </a:ext>
            </a:extLst>
          </p:cNvPr>
          <p:cNvSpPr/>
          <p:nvPr/>
        </p:nvSpPr>
        <p:spPr>
          <a:xfrm>
            <a:off x="6446862" y="2906486"/>
            <a:ext cx="4983137" cy="25053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ead with gears with solid fill">
            <a:extLst>
              <a:ext uri="{FF2B5EF4-FFF2-40B4-BE49-F238E27FC236}">
                <a16:creationId xmlns:a16="http://schemas.microsoft.com/office/drawing/2014/main" id="{150018E8-F5B3-B82B-C9C2-293D7335E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765781" y="4426202"/>
            <a:ext cx="2572476" cy="25724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FF02F3-CCA9-E59B-6B9E-90834F42EDEA}"/>
              </a:ext>
            </a:extLst>
          </p:cNvPr>
          <p:cNvSpPr txBox="1"/>
          <p:nvPr/>
        </p:nvSpPr>
        <p:spPr>
          <a:xfrm>
            <a:off x="8817251" y="5448345"/>
            <a:ext cx="168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it-IT" b="1" dirty="0"/>
              <a:t>BTAI_a</a:t>
            </a:r>
            <a:r>
              <a:rPr lang="it-IT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gent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2AE310-4845-D98B-496D-B3C245510D73}"/>
                  </a:ext>
                </a:extLst>
              </p:cNvPr>
              <p:cNvSpPr txBox="1"/>
              <p:nvPr/>
            </p:nvSpPr>
            <p:spPr>
              <a:xfrm>
                <a:off x="7496068" y="2888900"/>
                <a:ext cx="472364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IT" sz="1400" dirty="0">
                  <a:latin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it-IT" sz="1400" b="0" dirty="0">
                  <a:latin typeface="Consolas" panose="020B0609020204030204" pitchFamily="49" charset="0"/>
                </a:endParaRPr>
              </a:p>
              <a:p>
                <a:endParaRPr lang="en-US" sz="1400" dirty="0">
                  <a:latin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latin typeface="Consolas" panose="020B0609020204030204" pitchFamily="49" charset="0"/>
                </a:endParaRPr>
              </a:p>
              <a:p>
                <a:endParaRPr lang="en-US" sz="1400" dirty="0">
                  <a:latin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latin typeface="Consolas" panose="020B0609020204030204" pitchFamily="49" charset="0"/>
                </a:endParaRPr>
              </a:p>
              <a:p>
                <a:endParaRPr lang="en-US" sz="1400" dirty="0">
                  <a:latin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2AE310-4845-D98B-496D-B3C245510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068" y="2888900"/>
                <a:ext cx="4723648" cy="1815882"/>
              </a:xfrm>
              <a:prstGeom prst="rect">
                <a:avLst/>
              </a:prstGeom>
              <a:blipFill>
                <a:blip r:embed="rId4"/>
                <a:stretch>
                  <a:fillRect b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73BC7781-A2D1-F181-29DD-32DF60E272F2}"/>
              </a:ext>
            </a:extLst>
          </p:cNvPr>
          <p:cNvSpPr txBox="1"/>
          <p:nvPr/>
        </p:nvSpPr>
        <p:spPr>
          <a:xfrm>
            <a:off x="-1" y="2188028"/>
            <a:ext cx="69434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>
              <a:latin typeface="Consolas" panose="020B0609020204030204" pitchFamily="49" charset="0"/>
            </a:endParaRPr>
          </a:p>
          <a:p>
            <a:endParaRPr lang="it-IT" dirty="0">
              <a:latin typeface="Consolas" panose="020B0609020204030204" pitchFamily="49" charset="0"/>
            </a:endParaRPr>
          </a:p>
          <a:p>
            <a:r>
              <a:rPr lang="it-IT" dirty="0">
                <a:latin typeface="Consolas" panose="020B0609020204030204" pitchFamily="49" charset="0"/>
              </a:rPr>
              <a:t>agent = BTAI_agent(MCTS(), </a:t>
            </a:r>
          </a:p>
          <a:p>
            <a:pPr lvl="4"/>
            <a:r>
              <a:rPr lang="it-IT" dirty="0">
                <a:latin typeface="Consolas" panose="020B0609020204030204" pitchFamily="49" charset="0"/>
              </a:rPr>
              <a:t>	max_planning_iteration, 		gamma, 	</a:t>
            </a:r>
          </a:p>
          <a:p>
            <a:pPr lvl="4"/>
            <a:r>
              <a:rPr lang="it-IT" dirty="0">
                <a:latin typeface="Consolas" panose="020B0609020204030204" pitchFamily="49" charset="0"/>
              </a:rPr>
              <a:t>       </a:t>
            </a:r>
            <a:r>
              <a:rPr lang="it-IT" dirty="0" err="1">
                <a:latin typeface="Consolas" panose="020B0609020204030204" pitchFamily="49" charset="0"/>
              </a:rPr>
              <a:t>action_selection</a:t>
            </a:r>
            <a:r>
              <a:rPr lang="it-IT" dirty="0">
                <a:latin typeface="Consolas" panose="020B0609020204030204" pitchFamily="49" charset="0"/>
              </a:rPr>
              <a:t>,</a:t>
            </a:r>
          </a:p>
          <a:p>
            <a:pPr lvl="4"/>
            <a:r>
              <a:rPr lang="it-IT" dirty="0">
                <a:latin typeface="Consolas" panose="020B0609020204030204" pitchFamily="49" charset="0"/>
              </a:rPr>
              <a:t>       **</a:t>
            </a:r>
            <a:r>
              <a:rPr lang="it-IT" dirty="0" err="1">
                <a:latin typeface="Consolas" panose="020B0609020204030204" pitchFamily="49" charset="0"/>
              </a:rPr>
              <a:t>agent_info</a:t>
            </a:r>
            <a:r>
              <a:rPr lang="it-IT" dirty="0">
                <a:latin typeface="Consolas" panose="020B0609020204030204" pitchFamily="49" charset="0"/>
              </a:rPr>
              <a:t>) </a:t>
            </a:r>
            <a:endParaRPr lang="en-US" dirty="0">
              <a:latin typeface="Consolas" panose="020B0609020204030204" pitchFamily="49" charset="0"/>
            </a:endParaRPr>
          </a:p>
          <a:p>
            <a:endParaRPr lang="it-IT" dirty="0">
              <a:latin typeface="Consolas" panose="020B0609020204030204" pitchFamily="49" charset="0"/>
            </a:endParaRPr>
          </a:p>
          <a:p>
            <a:endParaRPr lang="it-IT" dirty="0">
              <a:latin typeface="Consolas" panose="020B0609020204030204" pitchFamily="49" charset="0"/>
            </a:endParaRPr>
          </a:p>
          <a:p>
            <a:endParaRPr lang="it-IT" dirty="0">
              <a:latin typeface="Consolas" panose="020B0609020204030204" pitchFamily="49" charset="0"/>
            </a:endParaRPr>
          </a:p>
          <a:p>
            <a:endParaRPr lang="it-IT" dirty="0"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BCF71A1-7119-BD13-307B-61B187821C4E}"/>
              </a:ext>
            </a:extLst>
          </p:cNvPr>
          <p:cNvSpPr/>
          <p:nvPr/>
        </p:nvSpPr>
        <p:spPr>
          <a:xfrm>
            <a:off x="9154048" y="3024554"/>
            <a:ext cx="1436915" cy="1788606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A diagram of a diagram of a policy&#10;&#10;Description automatically generated">
            <a:extLst>
              <a:ext uri="{FF2B5EF4-FFF2-40B4-BE49-F238E27FC236}">
                <a16:creationId xmlns:a16="http://schemas.microsoft.com/office/drawing/2014/main" id="{BBE880F6-44F7-70B0-6CA0-A8A93B13865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26037" t="9160" r="51469" b="47004"/>
          <a:stretch/>
        </p:blipFill>
        <p:spPr>
          <a:xfrm>
            <a:off x="7023796" y="3376247"/>
            <a:ext cx="1487157" cy="128619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EC0C5C8-F02E-4E77-2E2E-A19EED96C904}"/>
              </a:ext>
            </a:extLst>
          </p:cNvPr>
          <p:cNvSpPr txBox="1"/>
          <p:nvPr/>
        </p:nvSpPr>
        <p:spPr>
          <a:xfrm>
            <a:off x="7526216" y="3104940"/>
            <a:ext cx="100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latin typeface="Consolas" panose="020B0609020204030204" pitchFamily="49" charset="0"/>
              </a:rPr>
              <a:t>MCTS</a:t>
            </a:r>
            <a:endParaRPr lang="en-US" b="1" dirty="0">
              <a:latin typeface="Consolas" panose="020B06090202040302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62DE773-53AA-BC1A-F8B2-89D2E4233F6D}"/>
              </a:ext>
            </a:extLst>
          </p:cNvPr>
          <p:cNvCxnSpPr>
            <a:cxnSpLocks/>
          </p:cNvCxnSpPr>
          <p:nvPr/>
        </p:nvCxnSpPr>
        <p:spPr>
          <a:xfrm>
            <a:off x="7124282" y="3506874"/>
            <a:ext cx="0" cy="1155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D3F08AC-8BF0-152E-D3C9-5E35152295A2}"/>
              </a:ext>
            </a:extLst>
          </p:cNvPr>
          <p:cNvSpPr txBox="1"/>
          <p:nvPr/>
        </p:nvSpPr>
        <p:spPr>
          <a:xfrm>
            <a:off x="7375490" y="4642338"/>
            <a:ext cx="1446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latin typeface="Consolas" panose="020B0609020204030204" pitchFamily="49" charset="0"/>
              </a:rPr>
              <a:t>sample_action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15F4FE2-6F02-1D07-F32C-0564D7176C0C}"/>
              </a:ext>
            </a:extLst>
          </p:cNvPr>
          <p:cNvSpPr/>
          <p:nvPr/>
        </p:nvSpPr>
        <p:spPr>
          <a:xfrm>
            <a:off x="2682910" y="3888712"/>
            <a:ext cx="1899138" cy="422031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8B404357-1606-0558-4A50-C23EDBD7E277}"/>
              </a:ext>
            </a:extLst>
          </p:cNvPr>
          <p:cNvCxnSpPr>
            <a:cxnSpLocks/>
          </p:cNvCxnSpPr>
          <p:nvPr/>
        </p:nvCxnSpPr>
        <p:spPr>
          <a:xfrm rot="5400000">
            <a:off x="1522327" y="3763106"/>
            <a:ext cx="1366576" cy="1034984"/>
          </a:xfrm>
          <a:prstGeom prst="bentConnector3">
            <a:avLst>
              <a:gd name="adj1" fmla="val -73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98B7C07-7375-EACC-A503-2013BFA3490E}"/>
              </a:ext>
            </a:extLst>
          </p:cNvPr>
          <p:cNvSpPr txBox="1"/>
          <p:nvPr/>
        </p:nvSpPr>
        <p:spPr>
          <a:xfrm>
            <a:off x="1195754" y="4963886"/>
            <a:ext cx="3516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‘’SAMPLE’’ or ‘’MOST_VISITS’’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7263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345EF-106B-A0B9-B98C-721A9F828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BTAI_agent – Action </a:t>
            </a:r>
            <a:r>
              <a:rPr lang="it-IT" sz="4000" dirty="0" err="1">
                <a:solidFill>
                  <a:srgbClr val="FFFFFF"/>
                </a:solidFill>
              </a:rPr>
              <a:t>Percpetion</a:t>
            </a:r>
            <a:r>
              <a:rPr lang="it-IT" sz="4000" dirty="0">
                <a:solidFill>
                  <a:srgbClr val="FFFFFF"/>
                </a:solidFill>
              </a:rPr>
              <a:t> </a:t>
            </a:r>
            <a:r>
              <a:rPr lang="it-IT" sz="4000" dirty="0" err="1">
                <a:solidFill>
                  <a:srgbClr val="FFFFFF"/>
                </a:solidFill>
              </a:rPr>
              <a:t>Cycle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402309DC-5FA4-767A-A5E4-15F1A5947AE0}"/>
              </a:ext>
            </a:extLst>
          </p:cNvPr>
          <p:cNvSpPr/>
          <p:nvPr/>
        </p:nvSpPr>
        <p:spPr>
          <a:xfrm rot="19590865">
            <a:off x="4550791" y="2638396"/>
            <a:ext cx="2734982" cy="2468390"/>
          </a:xfrm>
          <a:prstGeom prst="arc">
            <a:avLst>
              <a:gd name="adj1" fmla="val 15283153"/>
              <a:gd name="adj2" fmla="val 21407578"/>
            </a:avLst>
          </a:prstGeom>
          <a:ln>
            <a:head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141B6E0-6D60-951A-76A4-FFA3121F172C}"/>
              </a:ext>
            </a:extLst>
          </p:cNvPr>
          <p:cNvSpPr/>
          <p:nvPr/>
        </p:nvSpPr>
        <p:spPr>
          <a:xfrm>
            <a:off x="957943" y="3156857"/>
            <a:ext cx="4480452" cy="20916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CEF8690-971C-9D85-58A7-9A6C633BDADC}"/>
                  </a:ext>
                </a:extLst>
              </p14:cNvPr>
              <p14:cNvContentPartPr/>
              <p14:nvPr/>
            </p14:nvContentPartPr>
            <p14:xfrm>
              <a:off x="8753896" y="5231853"/>
              <a:ext cx="272" cy="272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CEF8690-971C-9D85-58A7-9A6C633BDA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26696" y="5204653"/>
                <a:ext cx="54400" cy="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6476849-A70D-9566-FBB1-BCDF3E555E99}"/>
                  </a:ext>
                </a:extLst>
              </p14:cNvPr>
              <p14:cNvContentPartPr/>
              <p14:nvPr/>
            </p14:nvContentPartPr>
            <p14:xfrm>
              <a:off x="8795572" y="5236756"/>
              <a:ext cx="272" cy="272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6476849-A70D-9566-FBB1-BCDF3E555E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68372" y="5209556"/>
                <a:ext cx="54400" cy="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A325C9D-F876-EFED-42BB-3BC302E25C21}"/>
                  </a:ext>
                </a:extLst>
              </p14:cNvPr>
              <p14:cNvContentPartPr/>
              <p14:nvPr/>
            </p14:nvContentPartPr>
            <p14:xfrm>
              <a:off x="8800202" y="5218233"/>
              <a:ext cx="272" cy="272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A325C9D-F876-EFED-42BB-3BC302E25C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73002" y="5191033"/>
                <a:ext cx="54400" cy="54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1FF02F3-CCA9-E59B-6B9E-90834F42EDEA}"/>
              </a:ext>
            </a:extLst>
          </p:cNvPr>
          <p:cNvSpPr txBox="1"/>
          <p:nvPr/>
        </p:nvSpPr>
        <p:spPr>
          <a:xfrm>
            <a:off x="1975348" y="5256125"/>
            <a:ext cx="1732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it-IT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BTAI</a:t>
            </a:r>
            <a:r>
              <a:rPr lang="it-IT" sz="1600" dirty="0"/>
              <a:t>_a</a:t>
            </a:r>
            <a:r>
              <a:rPr lang="it-IT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4F47A7-C65B-3CD8-E881-D524724DD0C6}"/>
              </a:ext>
            </a:extLst>
          </p:cNvPr>
          <p:cNvSpPr txBox="1"/>
          <p:nvPr/>
        </p:nvSpPr>
        <p:spPr>
          <a:xfrm>
            <a:off x="8816907" y="5195132"/>
            <a:ext cx="3701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it-IT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4F21DFA-1583-578B-5BCA-E3BB34D42468}"/>
              </a:ext>
            </a:extLst>
          </p:cNvPr>
          <p:cNvSpPr txBox="1"/>
          <p:nvPr/>
        </p:nvSpPr>
        <p:spPr>
          <a:xfrm>
            <a:off x="4511152" y="5753790"/>
            <a:ext cx="4308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it-IT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         action 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413A83-EA15-337F-E558-188BDAAE9CAA}"/>
              </a:ext>
            </a:extLst>
          </p:cNvPr>
          <p:cNvSpPr txBox="1"/>
          <p:nvPr/>
        </p:nvSpPr>
        <p:spPr>
          <a:xfrm>
            <a:off x="5748274" y="2245864"/>
            <a:ext cx="724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it-IT" sz="1600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obs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F8BFE51-93BA-7F09-0624-D9205FDFD93F}"/>
              </a:ext>
            </a:extLst>
          </p:cNvPr>
          <p:cNvSpPr/>
          <p:nvPr/>
        </p:nvSpPr>
        <p:spPr>
          <a:xfrm>
            <a:off x="6770915" y="3124200"/>
            <a:ext cx="4480452" cy="20916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D509D0-CD8D-BDB8-E78B-3121647CC58B}"/>
              </a:ext>
            </a:extLst>
          </p:cNvPr>
          <p:cNvSpPr txBox="1"/>
          <p:nvPr/>
        </p:nvSpPr>
        <p:spPr>
          <a:xfrm>
            <a:off x="7347857" y="4004623"/>
            <a:ext cx="3039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it-IT" sz="1600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obs</a:t>
            </a:r>
            <a:r>
              <a:rPr lang="it-IT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lang="it-IT" sz="1600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env.step</a:t>
            </a:r>
            <a:r>
              <a:rPr lang="it-IT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(action) </a:t>
            </a:r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13" name="Graphic 12" descr="Earth globe: Africa and Europe with solid fill">
            <a:extLst>
              <a:ext uri="{FF2B5EF4-FFF2-40B4-BE49-F238E27FC236}">
                <a16:creationId xmlns:a16="http://schemas.microsoft.com/office/drawing/2014/main" id="{3255F9E0-C6FB-D900-74EE-053CF726F0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49544" y="4355494"/>
            <a:ext cx="1992959" cy="1992958"/>
          </a:xfrm>
          <a:prstGeom prst="rect">
            <a:avLst/>
          </a:prstGeom>
        </p:spPr>
      </p:pic>
      <p:sp>
        <p:nvSpPr>
          <p:cNvPr id="4" name="Arc 3">
            <a:extLst>
              <a:ext uri="{FF2B5EF4-FFF2-40B4-BE49-F238E27FC236}">
                <a16:creationId xmlns:a16="http://schemas.microsoft.com/office/drawing/2014/main" id="{5E39D3B7-68A3-56BB-914D-EECE407C4DFE}"/>
              </a:ext>
            </a:extLst>
          </p:cNvPr>
          <p:cNvSpPr/>
          <p:nvPr/>
        </p:nvSpPr>
        <p:spPr>
          <a:xfrm rot="8772787">
            <a:off x="4801161" y="3237108"/>
            <a:ext cx="2734982" cy="2468390"/>
          </a:xfrm>
          <a:prstGeom prst="arc">
            <a:avLst>
              <a:gd name="adj1" fmla="val 15283153"/>
              <a:gd name="adj2" fmla="val 21407578"/>
            </a:avLst>
          </a:prstGeom>
          <a:ln>
            <a:head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280CCE1-B571-54AB-C6EE-FA0B7F538096}"/>
                  </a:ext>
                </a:extLst>
              </p14:cNvPr>
              <p14:cNvContentPartPr/>
              <p14:nvPr/>
            </p14:nvContentPartPr>
            <p14:xfrm>
              <a:off x="10311840" y="5216840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280CCE1-B571-54AB-C6EE-FA0B7F5380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75840" y="5180840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5AF0107B-ABBA-5296-527E-2407E6C33734}"/>
              </a:ext>
            </a:extLst>
          </p:cNvPr>
          <p:cNvGrpSpPr/>
          <p:nvPr/>
        </p:nvGrpSpPr>
        <p:grpSpPr>
          <a:xfrm>
            <a:off x="10301760" y="5191640"/>
            <a:ext cx="117360" cy="36000"/>
            <a:chOff x="10301760" y="5191640"/>
            <a:chExt cx="117360" cy="3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A19567B-D5EA-1C73-4D8D-DE0D27567C3F}"/>
                    </a:ext>
                  </a:extLst>
                </p14:cNvPr>
                <p14:cNvContentPartPr/>
                <p14:nvPr/>
              </p14:nvContentPartPr>
              <p14:xfrm>
                <a:off x="10307160" y="5227280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A19567B-D5EA-1C73-4D8D-DE0D27567C3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271160" y="51912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3A57861-0DC6-6F78-384C-903284F4CD1F}"/>
                    </a:ext>
                  </a:extLst>
                </p14:cNvPr>
                <p14:cNvContentPartPr/>
                <p14:nvPr/>
              </p14:nvContentPartPr>
              <p14:xfrm>
                <a:off x="10337400" y="5201720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3A57861-0DC6-6F78-384C-903284F4CD1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301400" y="51657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3213927-363B-B0F3-AFB9-3735426C00B9}"/>
                    </a:ext>
                  </a:extLst>
                </p14:cNvPr>
                <p14:cNvContentPartPr/>
                <p14:nvPr/>
              </p14:nvContentPartPr>
              <p14:xfrm>
                <a:off x="10408680" y="5201720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3213927-363B-B0F3-AFB9-3735426C00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372680" y="51657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2EA63FC-C727-1781-C0AC-1CA52D3E27BF}"/>
                    </a:ext>
                  </a:extLst>
                </p14:cNvPr>
                <p14:cNvContentPartPr/>
                <p14:nvPr/>
              </p14:nvContentPartPr>
              <p14:xfrm>
                <a:off x="10418760" y="520676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2EA63FC-C727-1781-C0AC-1CA52D3E27B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382760" y="51707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04CE1BE-E208-6D39-2617-2B751683D043}"/>
                    </a:ext>
                  </a:extLst>
                </p14:cNvPr>
                <p14:cNvContentPartPr/>
                <p14:nvPr/>
              </p14:nvContentPartPr>
              <p14:xfrm>
                <a:off x="10418760" y="5191640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04CE1BE-E208-6D39-2617-2B751683D04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382760" y="51556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D6C47DC-6959-C505-6C9D-D3A2E107F3D2}"/>
                    </a:ext>
                  </a:extLst>
                </p14:cNvPr>
                <p14:cNvContentPartPr/>
                <p14:nvPr/>
              </p14:nvContentPartPr>
              <p14:xfrm>
                <a:off x="10301760" y="5222240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D6C47DC-6959-C505-6C9D-D3A2E107F3D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265760" y="51862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2" name="Picture 11" descr="A diagram of a diagram of a policy&#10;&#10;Description automatically generated">
            <a:extLst>
              <a:ext uri="{FF2B5EF4-FFF2-40B4-BE49-F238E27FC236}">
                <a16:creationId xmlns:a16="http://schemas.microsoft.com/office/drawing/2014/main" id="{15730DCB-AA04-7280-6003-6E433233A44D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rcRect l="26037" t="9160" r="51469" b="47004"/>
          <a:stretch/>
        </p:blipFill>
        <p:spPr>
          <a:xfrm>
            <a:off x="1607737" y="4268107"/>
            <a:ext cx="1004834" cy="86904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85D768B-E671-8EA3-8A2C-683B669D4A49}"/>
              </a:ext>
            </a:extLst>
          </p:cNvPr>
          <p:cNvSpPr txBox="1"/>
          <p:nvPr/>
        </p:nvSpPr>
        <p:spPr>
          <a:xfrm>
            <a:off x="1088682" y="3176504"/>
            <a:ext cx="4346638" cy="218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it-IT" sz="1400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qs</a:t>
            </a:r>
            <a:r>
              <a:rPr lang="it-IT" sz="14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lang="it-IT" sz="1400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agent.infer_states</a:t>
            </a:r>
            <a:r>
              <a:rPr lang="it-IT" sz="14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it-IT" sz="1400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obs</a:t>
            </a:r>
            <a:r>
              <a:rPr lang="it-IT" sz="14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defTabSz="685800">
              <a:spcAft>
                <a:spcPts val="600"/>
              </a:spcAft>
            </a:pPr>
            <a:r>
              <a:rPr lang="it-IT" sz="1400" dirty="0">
                <a:latin typeface="Consolas" panose="020B0609020204030204" pitchFamily="49" charset="0"/>
              </a:rPr>
              <a:t>r</a:t>
            </a:r>
            <a:r>
              <a:rPr lang="it-IT" sz="14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oot = </a:t>
            </a:r>
            <a:r>
              <a:rPr lang="it-IT" sz="1400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Node</a:t>
            </a:r>
            <a:r>
              <a:rPr lang="it-IT" sz="14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it-IT" sz="1400" kern="12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qs</a:t>
            </a:r>
            <a:r>
              <a:rPr lang="it-IT" sz="14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, U, C)</a:t>
            </a:r>
          </a:p>
          <a:p>
            <a:pPr defTabSz="685800">
              <a:spcAft>
                <a:spcPts val="600"/>
              </a:spcAft>
            </a:pPr>
            <a:r>
              <a:rPr lang="it-IT" sz="1400" dirty="0">
                <a:latin typeface="Consolas" panose="020B0609020204030204" pitchFamily="49" charset="0"/>
              </a:rPr>
              <a:t>action = </a:t>
            </a:r>
            <a:r>
              <a:rPr lang="it-IT" sz="1400" dirty="0" err="1">
                <a:latin typeface="Consolas" panose="020B0609020204030204" pitchFamily="49" charset="0"/>
              </a:rPr>
              <a:t>BTAI_agent.step</a:t>
            </a:r>
            <a:r>
              <a:rPr lang="it-IT" sz="1400" dirty="0">
                <a:latin typeface="Consolas" panose="020B0609020204030204" pitchFamily="49" charset="0"/>
              </a:rPr>
              <a:t>(root) </a:t>
            </a:r>
            <a:r>
              <a:rPr lang="it-IT" sz="1100" dirty="0">
                <a:latin typeface="Consolas" panose="020B0609020204030204" pitchFamily="49" charset="0"/>
              </a:rPr>
              <a:t>//</a:t>
            </a:r>
            <a:r>
              <a:rPr lang="it-IT" sz="1100" dirty="0" err="1">
                <a:latin typeface="Consolas" panose="020B0609020204030204" pitchFamily="49" charset="0"/>
              </a:rPr>
              <a:t>execute</a:t>
            </a:r>
            <a:r>
              <a:rPr lang="it-IT" sz="1100" dirty="0">
                <a:latin typeface="Consolas" panose="020B0609020204030204" pitchFamily="49" charset="0"/>
              </a:rPr>
              <a:t> MCTS </a:t>
            </a:r>
            <a:endParaRPr lang="it-IT" sz="14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defTabSz="685800">
              <a:spcAft>
                <a:spcPts val="600"/>
              </a:spcAft>
            </a:pPr>
            <a:endParaRPr lang="it-IT" sz="16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defTabSz="685800">
              <a:spcAft>
                <a:spcPts val="600"/>
              </a:spcAft>
            </a:pPr>
            <a:endParaRPr lang="it-IT" sz="16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defTabSz="685800">
              <a:spcAft>
                <a:spcPts val="600"/>
              </a:spcAft>
            </a:pPr>
            <a:endParaRPr lang="it-IT" sz="1100" kern="1200" dirty="0">
              <a:solidFill>
                <a:schemeClr val="tx1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defTabSz="685800">
              <a:spcAft>
                <a:spcPts val="600"/>
              </a:spcAft>
            </a:pPr>
            <a:r>
              <a:rPr lang="en-US" altLang="en-US" sz="52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en-US" sz="825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963E56-F373-EF54-8AA9-C0CFCEE44B8E}"/>
              </a:ext>
            </a:extLst>
          </p:cNvPr>
          <p:cNvSpPr txBox="1"/>
          <p:nvPr/>
        </p:nvSpPr>
        <p:spPr>
          <a:xfrm>
            <a:off x="2110154" y="4079630"/>
            <a:ext cx="3748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Consolas" panose="020B0609020204030204" pitchFamily="49" charset="0"/>
              </a:rPr>
              <a:t>for t in max_planning_iteration: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       </a:t>
            </a:r>
            <a:r>
              <a:rPr lang="it-IT" sz="1200" dirty="0" err="1">
                <a:latin typeface="Consolas" panose="020B0609020204030204" pitchFamily="49" charset="0"/>
              </a:rPr>
              <a:t>node</a:t>
            </a:r>
            <a:r>
              <a:rPr lang="it-IT" sz="1200" dirty="0">
                <a:latin typeface="Consolas" panose="020B0609020204030204" pitchFamily="49" charset="0"/>
              </a:rPr>
              <a:t> = </a:t>
            </a:r>
            <a:r>
              <a:rPr lang="it-IT" sz="1200" dirty="0" err="1">
                <a:latin typeface="Consolas" panose="020B0609020204030204" pitchFamily="49" charset="0"/>
              </a:rPr>
              <a:t>select_node</a:t>
            </a:r>
            <a:r>
              <a:rPr lang="it-IT" sz="1200" dirty="0">
                <a:latin typeface="Consolas" panose="020B0609020204030204" pitchFamily="49" charset="0"/>
              </a:rPr>
              <a:t>(root)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       </a:t>
            </a:r>
            <a:r>
              <a:rPr lang="it-IT" sz="1200" dirty="0" err="1">
                <a:latin typeface="Consolas" panose="020B0609020204030204" pitchFamily="49" charset="0"/>
              </a:rPr>
              <a:t>e_nodes</a:t>
            </a:r>
            <a:r>
              <a:rPr lang="it-IT" sz="1200" dirty="0">
                <a:latin typeface="Consolas" panose="020B0609020204030204" pitchFamily="49" charset="0"/>
              </a:rPr>
              <a:t> = </a:t>
            </a:r>
            <a:r>
              <a:rPr lang="it-IT" sz="1200" dirty="0" err="1">
                <a:latin typeface="Consolas" panose="020B0609020204030204" pitchFamily="49" charset="0"/>
              </a:rPr>
              <a:t>expansion</a:t>
            </a:r>
            <a:r>
              <a:rPr lang="it-IT" sz="1200" dirty="0">
                <a:latin typeface="Consolas" panose="020B06090202040302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</a:rPr>
              <a:t>node</a:t>
            </a:r>
            <a:r>
              <a:rPr lang="it-IT" sz="1200" dirty="0">
                <a:latin typeface="Consolas" panose="020B0609020204030204" pitchFamily="49" charset="0"/>
              </a:rPr>
              <a:t>)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       </a:t>
            </a:r>
            <a:r>
              <a:rPr lang="it-IT" sz="1200" dirty="0" err="1">
                <a:latin typeface="Consolas" panose="020B0609020204030204" pitchFamily="49" charset="0"/>
              </a:rPr>
              <a:t>evaluation</a:t>
            </a:r>
            <a:r>
              <a:rPr lang="it-IT" sz="1200" dirty="0">
                <a:latin typeface="Consolas" panose="020B06090202040302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</a:rPr>
              <a:t>e_nodes</a:t>
            </a:r>
            <a:r>
              <a:rPr lang="it-IT" sz="1200" dirty="0">
                <a:latin typeface="Consolas" panose="020B0609020204030204" pitchFamily="49" charset="0"/>
              </a:rPr>
              <a:t>, A)</a:t>
            </a:r>
          </a:p>
          <a:p>
            <a:r>
              <a:rPr lang="it-IT" sz="1200" dirty="0">
                <a:latin typeface="Consolas" panose="020B0609020204030204" pitchFamily="49" charset="0"/>
              </a:rPr>
              <a:t>       </a:t>
            </a:r>
            <a:r>
              <a:rPr lang="it-IT" sz="1200" dirty="0" err="1">
                <a:latin typeface="Consolas" panose="020B0609020204030204" pitchFamily="49" charset="0"/>
              </a:rPr>
              <a:t>propagation</a:t>
            </a:r>
            <a:r>
              <a:rPr lang="it-IT" sz="1200" dirty="0">
                <a:latin typeface="Consolas" panose="020B06090202040302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</a:rPr>
              <a:t>e_nodes</a:t>
            </a:r>
            <a:r>
              <a:rPr lang="it-IT" sz="1200" dirty="0">
                <a:latin typeface="Consolas" panose="020B0609020204030204" pitchFamily="49" charset="0"/>
              </a:rPr>
              <a:t>, A)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4042E9A-71EE-9620-C82D-CB0038AF0975}"/>
              </a:ext>
            </a:extLst>
          </p:cNvPr>
          <p:cNvSpPr/>
          <p:nvPr/>
        </p:nvSpPr>
        <p:spPr>
          <a:xfrm>
            <a:off x="1607736" y="4109776"/>
            <a:ext cx="3406391" cy="107517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ead with gears with solid fill">
            <a:extLst>
              <a:ext uri="{FF2B5EF4-FFF2-40B4-BE49-F238E27FC236}">
                <a16:creationId xmlns:a16="http://schemas.microsoft.com/office/drawing/2014/main" id="{150018E8-F5B3-B82B-C9C2-293D7335E68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53425" y="4477589"/>
            <a:ext cx="1994400" cy="199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287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345EF-106B-A0B9-B98C-721A9F828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it-IT" sz="4000" dirty="0" err="1">
                <a:solidFill>
                  <a:srgbClr val="FFFFFF"/>
                </a:solidFill>
              </a:rPr>
              <a:t>References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BAD1D2-78ED-0890-ADEB-BDCE8A371AFC}"/>
              </a:ext>
            </a:extLst>
          </p:cNvPr>
          <p:cNvSpPr txBox="1"/>
          <p:nvPr/>
        </p:nvSpPr>
        <p:spPr>
          <a:xfrm>
            <a:off x="161925" y="2209800"/>
            <a:ext cx="11963400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Ryan Smith, Karl J. Friston, Christopher J. Whyte, </a:t>
            </a:r>
            <a:r>
              <a:rPr lang="en-US" i="1" dirty="0"/>
              <a:t>A step-by-step tutorial on active inference and its application to empirical data</a:t>
            </a:r>
            <a:r>
              <a:rPr lang="en-US" dirty="0"/>
              <a:t>, 2022, </a:t>
            </a:r>
            <a:r>
              <a:rPr lang="en-US" dirty="0">
                <a:hlinkClick r:id="rId2"/>
              </a:rPr>
              <a:t>https://doi.org/10.1016/j.jmp.2021.102632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Théophile</a:t>
            </a:r>
            <a:r>
              <a:rPr lang="en-US" dirty="0"/>
              <a:t> Champion, Howard Bowman, Marek </a:t>
            </a:r>
            <a:r>
              <a:rPr lang="en-US" dirty="0" err="1"/>
              <a:t>Grześ</a:t>
            </a:r>
            <a:r>
              <a:rPr lang="en-US" dirty="0"/>
              <a:t>, </a:t>
            </a:r>
            <a:r>
              <a:rPr lang="en-US" i="1" dirty="0"/>
              <a:t>Branching time active inference: Empirical study and complexity class analysis</a:t>
            </a:r>
            <a:r>
              <a:rPr lang="en-US" dirty="0"/>
              <a:t>, 2022, </a:t>
            </a:r>
            <a:r>
              <a:rPr lang="en-US" dirty="0">
                <a:hlinkClick r:id="rId3"/>
              </a:rPr>
              <a:t>https://doi.org/10.1016/j.neunet.2022.05.010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Théophile</a:t>
            </a:r>
            <a:r>
              <a:rPr lang="en-US" dirty="0"/>
              <a:t> Champion, Lancelot Da Costa, Howard Bowman, Marek </a:t>
            </a:r>
            <a:r>
              <a:rPr lang="en-US" dirty="0" err="1"/>
              <a:t>Grześ</a:t>
            </a:r>
            <a:r>
              <a:rPr lang="en-US" i="1" dirty="0"/>
              <a:t>, Branching Time Active Inference: The theory and its generality</a:t>
            </a:r>
            <a:r>
              <a:rPr lang="en-US" dirty="0"/>
              <a:t>, 2022, </a:t>
            </a:r>
            <a:r>
              <a:rPr lang="en-US" dirty="0">
                <a:hlinkClick r:id="rId4"/>
              </a:rPr>
              <a:t>https://doi.org/10.1016/j.neunet.2022.03.036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Champion, </a:t>
            </a:r>
            <a:r>
              <a:rPr lang="en-US" dirty="0" err="1"/>
              <a:t>Théophile</a:t>
            </a:r>
            <a:r>
              <a:rPr lang="en-US" dirty="0"/>
              <a:t> &amp; </a:t>
            </a:r>
            <a:r>
              <a:rPr lang="en-US" dirty="0" err="1"/>
              <a:t>Grzes</a:t>
            </a:r>
            <a:r>
              <a:rPr lang="en-US" dirty="0"/>
              <a:t>, Marek &amp; Bowman, Howard. (2021). </a:t>
            </a:r>
            <a:r>
              <a:rPr lang="en-US" i="1" dirty="0"/>
              <a:t>Branching Time Active Inference with Bayesian Filtering. </a:t>
            </a:r>
            <a:r>
              <a:rPr lang="en-US" b="0" u="sng" dirty="0">
                <a:effectLst/>
                <a:hlinkClick r:id="rId5"/>
              </a:rPr>
              <a:t>https://doi.org/10.48550/arXiv.2112.07406</a:t>
            </a:r>
            <a:endParaRPr lang="en-US" i="1" dirty="0"/>
          </a:p>
          <a:p>
            <a:pPr marL="342900" indent="-342900">
              <a:buFont typeface="+mj-lt"/>
              <a:buAutoNum type="arabicPeriod"/>
            </a:pPr>
            <a:r>
              <a:rPr lang="en-US" b="0" i="0" dirty="0" err="1">
                <a:solidFill>
                  <a:srgbClr val="2E294E"/>
                </a:solidFill>
                <a:effectLst/>
                <a:highlight>
                  <a:srgbClr val="F4F4F6"/>
                </a:highlight>
                <a:latin typeface="Inter"/>
              </a:rPr>
              <a:t>Heins</a:t>
            </a:r>
            <a:r>
              <a:rPr lang="en-US" b="0" i="0" dirty="0">
                <a:solidFill>
                  <a:srgbClr val="2E294E"/>
                </a:solidFill>
                <a:effectLst/>
                <a:highlight>
                  <a:srgbClr val="F4F4F6"/>
                </a:highlight>
                <a:latin typeface="Inter"/>
              </a:rPr>
              <a:t> et al., (2022). </a:t>
            </a:r>
            <a:r>
              <a:rPr lang="en-US" b="0" i="0" dirty="0" err="1">
                <a:solidFill>
                  <a:srgbClr val="2E294E"/>
                </a:solidFill>
                <a:effectLst/>
                <a:highlight>
                  <a:srgbClr val="F4F4F6"/>
                </a:highlight>
                <a:latin typeface="Inter"/>
              </a:rPr>
              <a:t>pymdp</a:t>
            </a:r>
            <a:r>
              <a:rPr lang="en-US" b="0" i="0" dirty="0">
                <a:solidFill>
                  <a:srgbClr val="2E294E"/>
                </a:solidFill>
                <a:effectLst/>
                <a:highlight>
                  <a:srgbClr val="F4F4F6"/>
                </a:highlight>
                <a:latin typeface="Inter"/>
              </a:rPr>
              <a:t>: </a:t>
            </a:r>
            <a:r>
              <a:rPr lang="en-US" b="0" i="1" dirty="0">
                <a:solidFill>
                  <a:srgbClr val="2E294E"/>
                </a:solidFill>
                <a:effectLst/>
                <a:highlight>
                  <a:srgbClr val="F4F4F6"/>
                </a:highlight>
                <a:latin typeface="Inter"/>
              </a:rPr>
              <a:t>A Python library for active inference in discrete state spaces. Journal of Open Source Software</a:t>
            </a:r>
            <a:r>
              <a:rPr lang="en-US" b="0" i="0" dirty="0">
                <a:solidFill>
                  <a:srgbClr val="2E294E"/>
                </a:solidFill>
                <a:effectLst/>
                <a:highlight>
                  <a:srgbClr val="F4F4F6"/>
                </a:highlight>
                <a:latin typeface="Inter"/>
              </a:rPr>
              <a:t>, 7(73), 4098, </a:t>
            </a:r>
            <a:r>
              <a:rPr lang="en-US" b="0" i="0" dirty="0">
                <a:solidFill>
                  <a:srgbClr val="2E294E"/>
                </a:solidFill>
                <a:effectLst/>
                <a:highlight>
                  <a:srgbClr val="F4F4F6"/>
                </a:highlight>
                <a:latin typeface="Inter"/>
                <a:hlinkClick r:id="rId6"/>
              </a:rPr>
              <a:t>https://doi.org/10.21105/joss.04098</a:t>
            </a:r>
            <a:endParaRPr lang="en-US" b="0" i="0" dirty="0">
              <a:solidFill>
                <a:srgbClr val="2E294E"/>
              </a:solidFill>
              <a:effectLst/>
              <a:highlight>
                <a:srgbClr val="F4F4F6"/>
              </a:highlight>
              <a:latin typeface="Inter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Champion, </a:t>
            </a:r>
            <a:r>
              <a:rPr lang="en-US" dirty="0" err="1"/>
              <a:t>Théophile</a:t>
            </a:r>
            <a:r>
              <a:rPr lang="en-US" dirty="0"/>
              <a:t> &amp; </a:t>
            </a:r>
            <a:r>
              <a:rPr lang="en-US" dirty="0" err="1"/>
              <a:t>Grzes</a:t>
            </a:r>
            <a:r>
              <a:rPr lang="en-US" dirty="0"/>
              <a:t>, Marek &amp; Bowman, Howard. (2021). </a:t>
            </a:r>
            <a:r>
              <a:rPr lang="en-US" i="1" dirty="0" err="1"/>
              <a:t>Realising</a:t>
            </a:r>
            <a:r>
              <a:rPr lang="en-US" i="1" dirty="0"/>
              <a:t> Active Inference in Variational Message Passing: the Outcome-blind Certainty Seeker. </a:t>
            </a:r>
            <a:r>
              <a:rPr lang="en-US" b="0" u="sng" dirty="0">
                <a:effectLst/>
                <a:hlinkClick r:id="rId7"/>
              </a:rPr>
              <a:t>https://doi.org/10.48550/arXiv.2104.11798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Kirsch, L. (2018). </a:t>
            </a:r>
            <a:r>
              <a:rPr lang="en-US" b="0" i="1" dirty="0">
                <a:solidFill>
                  <a:srgbClr val="111111"/>
                </a:solidFill>
                <a:effectLst/>
                <a:highlight>
                  <a:srgbClr val="FDFDFD"/>
                </a:highlight>
                <a:latin typeface="-apple-system"/>
              </a:rPr>
              <a:t>Theories of Intelligence (2/2): Active Inference. </a:t>
            </a:r>
            <a:r>
              <a:rPr lang="en-US" b="0" dirty="0">
                <a:solidFill>
                  <a:srgbClr val="111111"/>
                </a:solidFill>
                <a:effectLst/>
                <a:highlight>
                  <a:srgbClr val="FDFDFD"/>
                </a:highlight>
                <a:latin typeface="-apple-system"/>
                <a:hlinkClick r:id="rId8"/>
              </a:rPr>
              <a:t>https://louiskirsch.com/ai/active-inference</a:t>
            </a:r>
            <a:endParaRPr lang="en-US" b="0" dirty="0">
              <a:solidFill>
                <a:srgbClr val="111111"/>
              </a:solidFill>
              <a:effectLst/>
              <a:highlight>
                <a:srgbClr val="FDFDFD"/>
              </a:highlight>
              <a:latin typeface="-apple-system"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874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0D815-0181-2212-0CBD-2BC9F8E6E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Variational Inference – Bounding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8CCB2-C678-8C40-D033-178089A033D3}"/>
              </a:ext>
            </a:extLst>
          </p:cNvPr>
          <p:cNvSpPr>
            <a:spLocks/>
          </p:cNvSpPr>
          <p:nvPr/>
        </p:nvSpPr>
        <p:spPr>
          <a:xfrm>
            <a:off x="1041729" y="2112579"/>
            <a:ext cx="10132483" cy="419280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77824">
              <a:spcAft>
                <a:spcPts val="600"/>
              </a:spcAft>
            </a:pPr>
            <a:r>
              <a:rPr lang="it-IT" sz="192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</a:t>
            </a:r>
            <a:r>
              <a:rPr lang="it-IT" sz="19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it-IT" sz="192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approximate</a:t>
            </a:r>
            <a:r>
              <a:rPr lang="it-IT" sz="19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92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posterior</a:t>
            </a:r>
            <a:r>
              <a:rPr lang="it-IT" sz="19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92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distribution</a:t>
            </a:r>
            <a:r>
              <a:rPr lang="it-IT" sz="19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0" indent="0">
              <a:spcAft>
                <a:spcPts val="600"/>
              </a:spcAft>
              <a:buNone/>
            </a:pPr>
            <a:endParaRPr lang="it-IT" sz="1920" dirty="0"/>
          </a:p>
          <a:p>
            <a:pPr marL="0" indent="0">
              <a:spcAft>
                <a:spcPts val="600"/>
              </a:spcAft>
              <a:buNone/>
            </a:pPr>
            <a:endParaRPr lang="it-IT" sz="2000" dirty="0"/>
          </a:p>
          <a:p>
            <a:pPr marL="0" indent="0">
              <a:spcAft>
                <a:spcPts val="600"/>
              </a:spcAft>
              <a:buNone/>
            </a:pPr>
            <a:endParaRPr lang="it-IT" sz="2000" dirty="0"/>
          </a:p>
          <a:p>
            <a:pPr marL="0" indent="0">
              <a:spcAft>
                <a:spcPts val="600"/>
              </a:spcAft>
              <a:buNone/>
            </a:pPr>
            <a:endParaRPr lang="it-IT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CC9953-2B91-6DF4-F64D-2CCF4846E3ED}"/>
                  </a:ext>
                </a:extLst>
              </p:cNvPr>
              <p:cNvSpPr txBox="1"/>
              <p:nvPr/>
            </p:nvSpPr>
            <p:spPr>
              <a:xfrm>
                <a:off x="7118306" y="1953361"/>
                <a:ext cx="1657505" cy="722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877824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𝑄</m:t>
                      </m:r>
                      <m:d>
                        <m:dPr>
                          <m:ctrl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</m:d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CC9953-2B91-6DF4-F64D-2CCF4846E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306" y="1953361"/>
                <a:ext cx="1657505" cy="722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21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0D815-0181-2212-0CBD-2BC9F8E6E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Variational Inference – Bounding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8CCB2-C678-8C40-D033-178089A033D3}"/>
              </a:ext>
            </a:extLst>
          </p:cNvPr>
          <p:cNvSpPr>
            <a:spLocks/>
          </p:cNvSpPr>
          <p:nvPr/>
        </p:nvSpPr>
        <p:spPr>
          <a:xfrm>
            <a:off x="1041729" y="2112579"/>
            <a:ext cx="10132483" cy="419280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77824">
              <a:spcAft>
                <a:spcPts val="600"/>
              </a:spcAft>
            </a:pPr>
            <a:r>
              <a:rPr lang="it-IT" sz="192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</a:t>
            </a:r>
            <a:r>
              <a:rPr lang="it-IT" sz="19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it-IT" sz="192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approximate</a:t>
            </a:r>
            <a:r>
              <a:rPr lang="it-IT" sz="19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92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posterior</a:t>
            </a:r>
            <a:r>
              <a:rPr lang="it-IT" sz="19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92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distribution</a:t>
            </a:r>
            <a:r>
              <a:rPr lang="it-IT" sz="19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0" indent="0">
              <a:spcAft>
                <a:spcPts val="600"/>
              </a:spcAft>
              <a:buNone/>
            </a:pPr>
            <a:endParaRPr lang="it-IT" sz="1920" dirty="0"/>
          </a:p>
          <a:p>
            <a:pPr marL="0" indent="0">
              <a:spcAft>
                <a:spcPts val="600"/>
              </a:spcAft>
              <a:buNone/>
            </a:pPr>
            <a:endParaRPr lang="it-IT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CC9953-2B91-6DF4-F64D-2CCF4846E3ED}"/>
                  </a:ext>
                </a:extLst>
              </p:cNvPr>
              <p:cNvSpPr txBox="1"/>
              <p:nvPr/>
            </p:nvSpPr>
            <p:spPr>
              <a:xfrm>
                <a:off x="7118306" y="1953361"/>
                <a:ext cx="1657505" cy="722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877824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𝑄</m:t>
                      </m:r>
                      <m:d>
                        <m:dPr>
                          <m:ctrl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</m:d>
                      <m:r>
                        <a:rPr lang="it-IT" sz="1728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sz="1728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1728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CC9953-2B91-6DF4-F64D-2CCF4846E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306" y="1953361"/>
                <a:ext cx="1657505" cy="722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0F6513-E502-3E77-67CB-DD687A507606}"/>
              </a:ext>
            </a:extLst>
          </p:cNvPr>
          <p:cNvSpPr/>
          <p:nvPr/>
        </p:nvSpPr>
        <p:spPr>
          <a:xfrm>
            <a:off x="7847763" y="1808703"/>
            <a:ext cx="964641" cy="8541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801C5-4649-2578-FC4C-E4660DDA5C5B}"/>
              </a:ext>
            </a:extLst>
          </p:cNvPr>
          <p:cNvSpPr txBox="1"/>
          <p:nvPr/>
        </p:nvSpPr>
        <p:spPr>
          <a:xfrm>
            <a:off x="8892791" y="2371412"/>
            <a:ext cx="3084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Mean-Field </a:t>
            </a:r>
            <a:r>
              <a:rPr lang="it-IT" sz="1400" dirty="0" err="1"/>
              <a:t>approximation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2634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9947</TotalTime>
  <Words>3880</Words>
  <Application>Microsoft Office PowerPoint</Application>
  <PresentationFormat>Widescreen</PresentationFormat>
  <Paragraphs>786</Paragraphs>
  <Slides>72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0" baseType="lpstr">
      <vt:lpstr>-apple-system</vt:lpstr>
      <vt:lpstr>Aptos</vt:lpstr>
      <vt:lpstr>Aptos Display</vt:lpstr>
      <vt:lpstr>Arial</vt:lpstr>
      <vt:lpstr>Cambria Math</vt:lpstr>
      <vt:lpstr>Consolas</vt:lpstr>
      <vt:lpstr>Inter</vt:lpstr>
      <vt:lpstr>Office Theme</vt:lpstr>
      <vt:lpstr>Branching-Time Active Inference</vt:lpstr>
      <vt:lpstr>    Active Inference</vt:lpstr>
      <vt:lpstr>        Inference</vt:lpstr>
      <vt:lpstr>  Inference – Model Inversion</vt:lpstr>
      <vt:lpstr>  Inference – Bayes’ Theorem</vt:lpstr>
      <vt:lpstr>  Inference – Bayes’ Theorem</vt:lpstr>
      <vt:lpstr>  Inference - Evidence</vt:lpstr>
      <vt:lpstr>Variational Inference – Bounding evidence</vt:lpstr>
      <vt:lpstr>Variational Inference – Bounding evidence</vt:lpstr>
      <vt:lpstr>Variational Inference – Bounding evidence</vt:lpstr>
      <vt:lpstr>Variational Inference – Bounding evidence</vt:lpstr>
      <vt:lpstr>Variational Inference – Bounding evidence</vt:lpstr>
      <vt:lpstr>Variational Inference – Bounding evidence</vt:lpstr>
      <vt:lpstr>Variational Inference – Bounding evidence</vt:lpstr>
      <vt:lpstr>Variational Inference - Perception</vt:lpstr>
      <vt:lpstr>Variational Free Energy</vt:lpstr>
      <vt:lpstr>Variational Free Energy</vt:lpstr>
      <vt:lpstr>Variational Free Energy</vt:lpstr>
      <vt:lpstr>Variational Free Energy</vt:lpstr>
      <vt:lpstr>Policy</vt:lpstr>
      <vt:lpstr>Policy</vt:lpstr>
      <vt:lpstr>Policy</vt:lpstr>
      <vt:lpstr>Expected Free Energy - EFE</vt:lpstr>
      <vt:lpstr>Expected Free Energy - EFE</vt:lpstr>
      <vt:lpstr>Expected Free Energy - EFE</vt:lpstr>
      <vt:lpstr>Expected Free Energy - EFE</vt:lpstr>
      <vt:lpstr>Expected Free Energy - EFE</vt:lpstr>
      <vt:lpstr>The problem: Exponential complexity class</vt:lpstr>
      <vt:lpstr>The problem: Exponential complexity class</vt:lpstr>
      <vt:lpstr>Monte Carlo Tree Search - MCTS</vt:lpstr>
      <vt:lpstr>MCTS - Selection</vt:lpstr>
      <vt:lpstr>MCTS - Expansion</vt:lpstr>
      <vt:lpstr>MCTS - Expansion</vt:lpstr>
      <vt:lpstr>MCTS - Evaluation</vt:lpstr>
      <vt:lpstr>MCTS - Propagation</vt:lpstr>
      <vt:lpstr>MCTS - Action Selection</vt:lpstr>
      <vt:lpstr>Action-perception cycle with tree search</vt:lpstr>
      <vt:lpstr>Implementation - Outline</vt:lpstr>
      <vt:lpstr>PYMDP - Agent</vt:lpstr>
      <vt:lpstr>PYMDP - Agent</vt:lpstr>
      <vt:lpstr>PYMDP - Agent</vt:lpstr>
      <vt:lpstr>PYMDP - Agent</vt:lpstr>
      <vt:lpstr>PYMDP - Agent</vt:lpstr>
      <vt:lpstr>PYMDP – Action Percpetion Cycle</vt:lpstr>
      <vt:lpstr>Node class - Attributes</vt:lpstr>
      <vt:lpstr>Node class - Attributes</vt:lpstr>
      <vt:lpstr>Node class - Methods</vt:lpstr>
      <vt:lpstr>Node class - Methods</vt:lpstr>
      <vt:lpstr>Node class - Methods</vt:lpstr>
      <vt:lpstr>Node class - Methods</vt:lpstr>
      <vt:lpstr>Node class - Methods</vt:lpstr>
      <vt:lpstr>Node class - Methods</vt:lpstr>
      <vt:lpstr>Node class - Methods</vt:lpstr>
      <vt:lpstr>Node class - Methods</vt:lpstr>
      <vt:lpstr>Node class - Methods</vt:lpstr>
      <vt:lpstr>Node class - Methods</vt:lpstr>
      <vt:lpstr>Node class - Methods</vt:lpstr>
      <vt:lpstr>Node class - Methods</vt:lpstr>
      <vt:lpstr>Node class - Methods</vt:lpstr>
      <vt:lpstr>Node class - Methods</vt:lpstr>
      <vt:lpstr>Node class - Methods</vt:lpstr>
      <vt:lpstr>Node class - Methods</vt:lpstr>
      <vt:lpstr>MCTS class</vt:lpstr>
      <vt:lpstr>MCTS class</vt:lpstr>
      <vt:lpstr>MCTS class</vt:lpstr>
      <vt:lpstr>MCTS class</vt:lpstr>
      <vt:lpstr>BTAI_agent </vt:lpstr>
      <vt:lpstr>BTAI_agent </vt:lpstr>
      <vt:lpstr>BTAI_agent </vt:lpstr>
      <vt:lpstr>BTAI_agent </vt:lpstr>
      <vt:lpstr>BTAI_agent – Action Percpetion Cycle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Inference Branching Time</dc:title>
  <dc:creator>Luca Annese</dc:creator>
  <cp:lastModifiedBy>Luca Annese</cp:lastModifiedBy>
  <cp:revision>58</cp:revision>
  <dcterms:created xsi:type="dcterms:W3CDTF">2024-05-13T14:33:35Z</dcterms:created>
  <dcterms:modified xsi:type="dcterms:W3CDTF">2024-10-21T17:32:55Z</dcterms:modified>
</cp:coreProperties>
</file>