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8" r:id="rId11"/>
    <p:sldId id="269" r:id="rId12"/>
    <p:sldId id="271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B8156D-8D42-AAA5-7263-EA09B62BC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EA2EB0-475C-5FAB-5940-B03A955FD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A0A37D-EB72-42CE-0000-2A6986AF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950-D341-469D-BD6A-0DCE1281F2F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FC5775-C10B-7459-D939-C1D15E4C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1FAB1F-6262-CFBF-D134-76B2E02B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4348-8D4F-4F04-A0BC-F1017A8E872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2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36594-C91B-BBB5-2AB3-D39706FF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B10249-7ECE-8489-E3F4-7FCDE0D02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73181-3C38-8DF2-1144-363446DC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950-D341-469D-BD6A-0DCE1281F2F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E41DD4-950A-8C37-0F79-8B3DBB9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3CEBE1-54B0-779D-BDFC-69A99854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4348-8D4F-4F04-A0BC-F1017A8E872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1EF61BE-D658-14E6-1439-BB74879D6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5C0DCA-52FC-C26B-1B38-8C2E07BC4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D3E03F-0030-D679-FC17-568B4C29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950-D341-469D-BD6A-0DCE1281F2F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06C6A9-1892-6BF8-C214-E298B498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3466F6-A059-D8CF-C55B-4B75B9ED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4348-8D4F-4F04-A0BC-F1017A8E872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8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DEF32-E91D-477C-5416-94B30F0C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7FBCBA-6EE9-126B-70DB-DC8A564F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1A328F-1B06-6CCA-8FD1-0D2E3E0F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950-D341-469D-BD6A-0DCE1281F2F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44A825-4917-081F-9A82-E661F995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DA6703-88EA-12BE-7C19-93B584C9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4348-8D4F-4F04-A0BC-F1017A8E872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B7D62B-8742-D417-C2B4-2A5ED975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C811E9-255C-FD94-EEAC-60A3003A6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E8C07F-5F16-1A17-5269-7BC4BCA8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950-D341-469D-BD6A-0DCE1281F2F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1A5225-AF7D-4139-9E35-91FF16A7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355336-C469-0C27-3113-1B246C98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4348-8D4F-4F04-A0BC-F1017A8E872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CC029E-76C5-FF47-05A1-F5EBF873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01C40-56B8-2892-CF6D-A71D7AC87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FCCA58-033C-DC92-7502-146F791F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568BA0-2FFB-B43A-5DD3-E2595660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950-D341-469D-BD6A-0DCE1281F2F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FB56B4-B689-5FFD-36C9-6B573945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D13069-92F1-7F84-F9C1-540DFE58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4348-8D4F-4F04-A0BC-F1017A8E872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9D973-F780-4787-06FF-A0D6DF15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DE1333-E68E-15F8-C2DD-AD7B7251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84207F-80F3-E467-65DE-D22B25320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00C702F-A967-2B83-239F-2C274FB32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256949D-CBC0-B10F-2E94-22C7EAB04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F1EE9DB-7433-FAD1-F487-F3D7337D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950-D341-469D-BD6A-0DCE1281F2F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00B591-7C21-2E9E-5204-6E57EB38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29E831B-6B6C-1275-E069-EC5356D1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4348-8D4F-4F04-A0BC-F1017A8E872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F9FB8-F9D5-5AA2-05D0-01C4B788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F19EED0-BE97-B97B-2E72-15FDF128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950-D341-469D-BD6A-0DCE1281F2F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E1BE14-9E03-0919-BCB0-4297FEFF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CE1772-F7A9-C58E-F105-47F82E2B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4348-8D4F-4F04-A0BC-F1017A8E872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7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7B095D-7477-B752-C2D9-2F422859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950-D341-469D-BD6A-0DCE1281F2F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3FB624-9D5A-5992-F254-162C7AE3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8FB5E3-E9F6-E489-0FFB-10A4355C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4348-8D4F-4F04-A0BC-F1017A8E872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2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33637-0541-6AC2-FF38-B2C0FFAB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CFC9C2-E6E1-1813-8761-05AC5B84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5B35B8-3388-FDDF-3474-744181FE0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22A680-7F42-5350-1D04-8FB3A05A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950-D341-469D-BD6A-0DCE1281F2F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FA16E8-619F-62CF-1A06-6CAEE7EB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8D4B094-44D4-B1F7-01BD-89820261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4348-8D4F-4F04-A0BC-F1017A8E872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03312-F038-89D3-A01D-EC918D96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6DECB45-8F37-5F75-1174-37521F5D0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7FA4CB-13ED-4772-BEBE-8CBBDB63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A1F3B5-8886-7D48-F07E-B26052BE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950-D341-469D-BD6A-0DCE1281F2F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DA7446-F0D1-CE04-6F6E-6D1641B1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D23003-F02A-609A-99C2-7A9FC72B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B4348-8D4F-4F04-A0BC-F1017A8E872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8ED4EF1-E16D-F7FB-F6EA-199A4CEE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63BD2B-C458-BD45-9DFB-57AF8257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698797-13DD-D6CC-7F46-CAED3017A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31950-D341-469D-BD6A-0DCE1281F2F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574F6-0FEC-5D35-F69D-3D9D0C4FB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E6E173-C2FA-231E-609C-EBB9CD666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B4348-8D4F-4F04-A0BC-F1017A8E872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310.11453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quantizatio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C122E1-82C6-73D8-EEEC-3E51D517C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Towards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QAT: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DD83110-A6A6-70A0-990D-1605FA92B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 of QAT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PyTorch</a:t>
            </a:r>
            <a:r>
              <a:rPr lang="it-IT" dirty="0"/>
              <a:t> </a:t>
            </a:r>
            <a:r>
              <a:rPr lang="it-IT" dirty="0" err="1"/>
              <a:t>quantization</a:t>
            </a:r>
            <a:r>
              <a:rPr lang="it-IT" dirty="0"/>
              <a:t> </a:t>
            </a:r>
            <a:r>
              <a:rPr lang="it-IT" dirty="0" err="1"/>
              <a:t>module</a:t>
            </a:r>
            <a:endParaRPr lang="en-US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6C9E4212-4C03-B218-F138-B844B86657B1}"/>
              </a:ext>
            </a:extLst>
          </p:cNvPr>
          <p:cNvSpPr txBox="1">
            <a:spLocks/>
          </p:cNvSpPr>
          <p:nvPr/>
        </p:nvSpPr>
        <p:spPr>
          <a:xfrm>
            <a:off x="3048000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Luca Bertone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4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E429C-E01D-C386-C640-617A35E82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62394E-E782-E5C6-8334-1E0D6CB7D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425"/>
            <a:ext cx="11020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alpha val="40000"/>
                  </a:schemeClr>
                </a:solidFill>
              </a:rPr>
              <a:t>1️⃣ </a:t>
            </a:r>
            <a:r>
              <a:rPr lang="en-US" b="1" dirty="0" err="1">
                <a:solidFill>
                  <a:schemeClr val="tx1">
                    <a:alpha val="40000"/>
                  </a:schemeClr>
                </a:solidFill>
              </a:rPr>
              <a:t>Qconfig</a:t>
            </a:r>
            <a:endParaRPr lang="en-US" b="1" dirty="0">
              <a:solidFill>
                <a:schemeClr val="tx1">
                  <a:alpha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alpha val="40000"/>
                  </a:schemeClr>
                </a:solidFill>
              </a:rPr>
              <a:t>2️⃣ </a:t>
            </a:r>
            <a:r>
              <a:rPr lang="en-US" b="1" dirty="0">
                <a:solidFill>
                  <a:schemeClr val="tx1">
                    <a:alpha val="40000"/>
                  </a:schemeClr>
                </a:solidFill>
              </a:rPr>
              <a:t>Quantization-Aware layers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alpha val="40000"/>
                  </a:schemeClr>
                </a:solidFill>
              </a:rPr>
              <a:t>3️⃣ </a:t>
            </a:r>
            <a:r>
              <a:rPr lang="en-US" b="1" dirty="0">
                <a:solidFill>
                  <a:schemeClr val="tx1">
                    <a:alpha val="40000"/>
                  </a:schemeClr>
                </a:solidFill>
              </a:rPr>
              <a:t>Preparing model for QAT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alpha val="40000"/>
                  </a:schemeClr>
                </a:solidFill>
              </a:rPr>
              <a:t>4️⃣ Model training</a:t>
            </a:r>
            <a:endParaRPr lang="it-IT" dirty="0">
              <a:solidFill>
                <a:schemeClr val="tx1">
                  <a:alpha val="40000"/>
                </a:schemeClr>
              </a:solidFill>
            </a:endParaRPr>
          </a:p>
          <a:p>
            <a:pPr marL="0" indent="0">
              <a:buNone/>
            </a:pPr>
            <a:r>
              <a:rPr dirty="0"/>
              <a:t>5️⃣ </a:t>
            </a:r>
            <a:r>
              <a:rPr b="1" dirty="0"/>
              <a:t>Convert to </a:t>
            </a:r>
            <a:r>
              <a:rPr lang="it-IT" b="1" dirty="0" err="1"/>
              <a:t>fully</a:t>
            </a:r>
            <a:r>
              <a:rPr lang="it-IT" b="1" dirty="0"/>
              <a:t>-q</a:t>
            </a:r>
            <a:r>
              <a:rPr b="1" dirty="0" err="1"/>
              <a:t>uantized</a:t>
            </a:r>
            <a:r>
              <a:rPr b="1" dirty="0"/>
              <a:t> </a:t>
            </a:r>
            <a:r>
              <a:rPr lang="it-IT" b="1" dirty="0"/>
              <a:t>m</a:t>
            </a:r>
            <a:r>
              <a:rPr b="1" dirty="0" err="1"/>
              <a:t>odel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(</a:t>
            </a:r>
            <a:r>
              <a:rPr lang="en-US" dirty="0" err="1"/>
              <a:t>torch.ao.quantization.convert</a:t>
            </a:r>
            <a:r>
              <a:rPr lang="en-US" dirty="0"/>
              <a:t>(model, </a:t>
            </a:r>
            <a:r>
              <a:rPr lang="en-US" dirty="0" err="1"/>
              <a:t>inplace</a:t>
            </a:r>
            <a:r>
              <a:rPr lang="en-US" dirty="0"/>
              <a:t>=True)</a:t>
            </a:r>
            <a:r>
              <a:rPr lang="it-IT" dirty="0"/>
              <a:t>)</a:t>
            </a:r>
            <a:endParaRPr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610E17AC-E361-E42D-F18B-7D6E2F6D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Quantization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PyTorch</a:t>
            </a:r>
            <a:r>
              <a:rPr lang="it-IT" dirty="0"/>
              <a:t> (</a:t>
            </a:r>
            <a:r>
              <a:rPr lang="it-IT" dirty="0" err="1"/>
              <a:t>cont</a:t>
            </a:r>
            <a:r>
              <a:rPr lang="it-IT" dirty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3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6F739E-57F3-2940-E4C6-FDCD569E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Results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35E53A-06CA-3DFB-7836-7DC35177CE9C}"/>
              </a:ext>
            </a:extLst>
          </p:cNvPr>
          <p:cNvSpPr txBox="1"/>
          <p:nvPr/>
        </p:nvSpPr>
        <p:spPr>
          <a:xfrm>
            <a:off x="285750" y="2496388"/>
            <a:ext cx="2085975" cy="206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#hyperparameters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block_size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n_embd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n_head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n_layer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1e-3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num_epochs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epoch_length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eval_iters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C3FA57-B2C8-8E6B-ED2F-D6857DA5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921" y="2251167"/>
            <a:ext cx="4162289" cy="255895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B1F527D-9A69-F9A9-6EF7-69048CD0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691" y="2251167"/>
            <a:ext cx="4204003" cy="255895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DB3B0B-C185-8899-2E75-54FB0309D1BC}"/>
              </a:ext>
            </a:extLst>
          </p:cNvPr>
          <p:cNvSpPr txBox="1"/>
          <p:nvPr/>
        </p:nvSpPr>
        <p:spPr>
          <a:xfrm>
            <a:off x="2847691" y="4886325"/>
            <a:ext cx="420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Custom </a:t>
            </a:r>
            <a:r>
              <a:rPr lang="it-IT" dirty="0" err="1"/>
              <a:t>quantization</a:t>
            </a:r>
            <a:endParaRPr lang="en-US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7F6B58F-2528-332E-6305-E86526C08870}"/>
              </a:ext>
            </a:extLst>
          </p:cNvPr>
          <p:cNvSpPr txBox="1"/>
          <p:nvPr/>
        </p:nvSpPr>
        <p:spPr>
          <a:xfrm>
            <a:off x="7436921" y="4886325"/>
            <a:ext cx="420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PyTorch</a:t>
            </a:r>
            <a:r>
              <a:rPr lang="it-IT" dirty="0"/>
              <a:t> </a:t>
            </a:r>
            <a:r>
              <a:rPr lang="it-IT" dirty="0" err="1"/>
              <a:t>quantization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5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7A35D-576A-C29F-EA32-947F3B05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101CD2-CEA8-1B14-D0A3-F3A45A44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Results</a:t>
            </a:r>
            <a:r>
              <a:rPr lang="it-IT" dirty="0"/>
              <a:t> (</a:t>
            </a:r>
            <a:r>
              <a:rPr lang="it-IT" dirty="0" err="1"/>
              <a:t>cont</a:t>
            </a:r>
            <a:r>
              <a:rPr lang="it-IT" dirty="0"/>
              <a:t>.)</a:t>
            </a:r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BCF2C3-8F08-B30F-541F-F5CF7610176F}"/>
              </a:ext>
            </a:extLst>
          </p:cNvPr>
          <p:cNvSpPr txBox="1"/>
          <p:nvPr/>
        </p:nvSpPr>
        <p:spPr>
          <a:xfrm>
            <a:off x="838200" y="2659264"/>
            <a:ext cx="2085975" cy="206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hyperparameters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batch_size1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48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block_size1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n_embd1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n_head1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n_layer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1e-3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num_epochs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epoch_length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eval_iters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8B57DA-C60A-BD2E-6123-D32A4896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13" y="2247820"/>
            <a:ext cx="4722624" cy="289140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90D909B-C97B-EF21-4437-14CA6340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915" y="3093691"/>
            <a:ext cx="3215919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6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77B0B-2E12-374E-DDB4-8601DDFB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Conclusions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F243B1-B13F-FCE5-1859-02C2B2C0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it-IT" dirty="0"/>
          </a:p>
          <a:p>
            <a:pPr algn="just"/>
            <a:r>
              <a:rPr lang="it-IT" dirty="0"/>
              <a:t>The </a:t>
            </a:r>
            <a:r>
              <a:rPr lang="it-IT" dirty="0" err="1"/>
              <a:t>results</a:t>
            </a:r>
            <a:r>
              <a:rPr lang="it-IT" dirty="0"/>
              <a:t> are </a:t>
            </a:r>
            <a:r>
              <a:rPr lang="it-IT" dirty="0" err="1"/>
              <a:t>promising</a:t>
            </a:r>
            <a:r>
              <a:rPr lang="it-IT" dirty="0"/>
              <a:t> for small models, with comparable </a:t>
            </a:r>
            <a:r>
              <a:rPr lang="it-IT" dirty="0" err="1"/>
              <a:t>accuracy</a:t>
            </a:r>
            <a:r>
              <a:rPr lang="it-IT" dirty="0"/>
              <a:t> and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reduced</a:t>
            </a:r>
            <a:r>
              <a:rPr lang="it-IT" dirty="0"/>
              <a:t> training time</a:t>
            </a:r>
          </a:p>
          <a:p>
            <a:pPr marL="0" indent="0" algn="just">
              <a:buNone/>
            </a:pPr>
            <a:endParaRPr lang="it-IT" dirty="0"/>
          </a:p>
          <a:p>
            <a:pPr algn="just"/>
            <a:r>
              <a:rPr lang="it-IT" dirty="0"/>
              <a:t>A </a:t>
            </a:r>
            <a:r>
              <a:rPr lang="it-IT" dirty="0" err="1"/>
              <a:t>deeper</a:t>
            </a:r>
            <a:r>
              <a:rPr lang="it-IT" dirty="0"/>
              <a:t> </a:t>
            </a:r>
            <a:r>
              <a:rPr lang="it-IT" dirty="0" err="1"/>
              <a:t>investigation</a:t>
            </a:r>
            <a:r>
              <a:rPr lang="it-IT" dirty="0"/>
              <a:t> on the </a:t>
            </a:r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details</a:t>
            </a:r>
            <a:r>
              <a:rPr lang="it-IT" dirty="0"/>
              <a:t> of the </a:t>
            </a:r>
            <a:r>
              <a:rPr lang="it-IT" dirty="0" err="1"/>
              <a:t>quantization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accomplish</a:t>
            </a:r>
            <a:r>
              <a:rPr lang="it-IT" dirty="0"/>
              <a:t> the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and to make the training </a:t>
            </a:r>
            <a:r>
              <a:rPr lang="it-IT" dirty="0" err="1"/>
              <a:t>efficient</a:t>
            </a:r>
            <a:r>
              <a:rPr lang="it-IT" dirty="0"/>
              <a:t> for </a:t>
            </a:r>
            <a:r>
              <a:rPr lang="it-IT" dirty="0" err="1"/>
              <a:t>bigger</a:t>
            </a:r>
            <a:r>
              <a:rPr lang="it-IT" dirty="0"/>
              <a:t> models.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5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404904-1738-C5C8-5B1E-86A6A015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284A8C-5C9E-AF19-405F-F00A9D52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Agenda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1F0B6E-7672-F399-A233-9C3439C2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 err="1"/>
              <a:t>Introduction</a:t>
            </a:r>
            <a:endParaRPr lang="it-IT" dirty="0"/>
          </a:p>
          <a:p>
            <a:r>
              <a:rPr lang="it-IT" dirty="0" err="1"/>
              <a:t>Quantization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PyTorch</a:t>
            </a:r>
            <a:endParaRPr lang="it-IT" dirty="0"/>
          </a:p>
          <a:p>
            <a:r>
              <a:rPr lang="it-IT" dirty="0" err="1"/>
              <a:t>Results</a:t>
            </a:r>
            <a:endParaRPr lang="it-IT" dirty="0"/>
          </a:p>
          <a:p>
            <a:r>
              <a:rPr lang="it-IT" dirty="0" err="1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6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10B24-FFC1-C671-CD32-D7FD7DD2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Introduction</a:t>
            </a:r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9DC3172-5549-18BD-5BD7-E5ABB1D7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954" y="1690688"/>
            <a:ext cx="6243846" cy="222560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A623641-A3B9-6C58-F898-0F6B914F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674" y="4352368"/>
            <a:ext cx="4592243" cy="22827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F99BB8-F7F5-6E94-B82E-8E09C89DE914}"/>
              </a:ext>
            </a:extLst>
          </p:cNvPr>
          <p:cNvSpPr txBox="1"/>
          <p:nvPr/>
        </p:nvSpPr>
        <p:spPr>
          <a:xfrm>
            <a:off x="838200" y="2798096"/>
            <a:ext cx="47470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it-IT" sz="2800" dirty="0"/>
              <a:t>Starting point: </a:t>
            </a:r>
          </a:p>
          <a:p>
            <a:pPr marL="0" indent="0" algn="just">
              <a:buNone/>
            </a:pPr>
            <a:r>
              <a:rPr lang="it-IT" sz="2800" dirty="0"/>
              <a:t>a small </a:t>
            </a:r>
            <a:r>
              <a:rPr lang="it-IT" sz="2800" dirty="0" err="1">
                <a:solidFill>
                  <a:srgbClr val="92D050"/>
                </a:solidFill>
              </a:rPr>
              <a:t>implementation</a:t>
            </a:r>
            <a:r>
              <a:rPr lang="it-IT" sz="2800" dirty="0">
                <a:solidFill>
                  <a:srgbClr val="92D05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it-IT" sz="2800" dirty="0">
                <a:solidFill>
                  <a:srgbClr val="92D050"/>
                </a:solidFill>
              </a:rPr>
              <a:t>of a </a:t>
            </a:r>
            <a:r>
              <a:rPr lang="it-IT" sz="2800" dirty="0" err="1">
                <a:solidFill>
                  <a:srgbClr val="92D050"/>
                </a:solidFill>
              </a:rPr>
              <a:t>language</a:t>
            </a:r>
            <a:r>
              <a:rPr lang="it-IT" sz="2800" dirty="0">
                <a:solidFill>
                  <a:srgbClr val="92D050"/>
                </a:solidFill>
              </a:rPr>
              <a:t> model</a:t>
            </a:r>
            <a:r>
              <a:rPr lang="it-IT" sz="2800" dirty="0"/>
              <a:t>, </a:t>
            </a:r>
          </a:p>
          <a:p>
            <a:pPr marL="0" indent="0" algn="just">
              <a:buNone/>
            </a:pPr>
            <a:r>
              <a:rPr lang="it-IT" sz="2800" dirty="0"/>
              <a:t>which </a:t>
            </a:r>
            <a:r>
              <a:rPr lang="it-IT" sz="2800" dirty="0" err="1">
                <a:solidFill>
                  <a:srgbClr val="7030A0"/>
                </a:solidFill>
              </a:rPr>
              <a:t>simulates</a:t>
            </a:r>
            <a:r>
              <a:rPr lang="it-IT" sz="2800" dirty="0">
                <a:solidFill>
                  <a:srgbClr val="7030A0"/>
                </a:solidFill>
              </a:rPr>
              <a:t> QAT </a:t>
            </a:r>
          </a:p>
          <a:p>
            <a:pPr marL="0" indent="0" algn="just">
              <a:buNone/>
            </a:pPr>
            <a:r>
              <a:rPr lang="it-IT" sz="2800" dirty="0" err="1">
                <a:solidFill>
                  <a:srgbClr val="7030A0"/>
                </a:solidFill>
              </a:rPr>
              <a:t>through</a:t>
            </a:r>
            <a:r>
              <a:rPr lang="it-IT" sz="2800" dirty="0">
                <a:solidFill>
                  <a:srgbClr val="7030A0"/>
                </a:solidFill>
              </a:rPr>
              <a:t> custom </a:t>
            </a:r>
            <a:r>
              <a:rPr lang="it-IT" sz="2800" dirty="0" err="1">
                <a:solidFill>
                  <a:srgbClr val="7030A0"/>
                </a:solidFill>
              </a:rPr>
              <a:t>quantization</a:t>
            </a:r>
            <a:endParaRPr lang="it-IT" sz="2800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endParaRPr lang="it-IT" sz="2800" dirty="0"/>
          </a:p>
          <a:p>
            <a:pPr algn="just"/>
            <a:endParaRPr lang="en-US" sz="2800" dirty="0"/>
          </a:p>
        </p:txBody>
      </p:sp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06288843-A995-430C-0224-4F752D3960D5}"/>
              </a:ext>
            </a:extLst>
          </p:cNvPr>
          <p:cNvCxnSpPr>
            <a:cxnSpLocks/>
          </p:cNvCxnSpPr>
          <p:nvPr/>
        </p:nvCxnSpPr>
        <p:spPr>
          <a:xfrm flipV="1">
            <a:off x="3362325" y="2676525"/>
            <a:ext cx="1619250" cy="657225"/>
          </a:xfrm>
          <a:prstGeom prst="curvedConnector3">
            <a:avLst>
              <a:gd name="adj1" fmla="val 78235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2D0EAF76-6E0D-635A-B15E-18E44264ACDD}"/>
              </a:ext>
            </a:extLst>
          </p:cNvPr>
          <p:cNvCxnSpPr/>
          <p:nvPr/>
        </p:nvCxnSpPr>
        <p:spPr>
          <a:xfrm>
            <a:off x="3362325" y="4991100"/>
            <a:ext cx="2390775" cy="915539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C044CD2-DC50-9229-A7E3-613AF8DB8938}"/>
              </a:ext>
            </a:extLst>
          </p:cNvPr>
          <p:cNvSpPr txBox="1"/>
          <p:nvPr/>
        </p:nvSpPr>
        <p:spPr>
          <a:xfrm>
            <a:off x="5109954" y="3916292"/>
            <a:ext cx="6243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Source: </a:t>
            </a:r>
            <a:r>
              <a:rPr lang="en-US" sz="1400" dirty="0">
                <a:hlinkClick r:id="rId4"/>
              </a:rPr>
              <a:t>https://arxiv.org/pdf/2310.11453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366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1363FC-1DFB-D71C-4E2D-5CC406450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Simulated</a:t>
            </a:r>
            <a:r>
              <a:rPr lang="it-IT" dirty="0"/>
              <a:t> QAT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Goal: </a:t>
            </a:r>
          </a:p>
          <a:p>
            <a:pPr marL="0" indent="0">
              <a:buNone/>
            </a:pPr>
            <a:r>
              <a:rPr lang="it-IT" dirty="0"/>
              <a:t>Investigate on </a:t>
            </a:r>
            <a:r>
              <a:rPr lang="it-IT" dirty="0" err="1"/>
              <a:t>how</a:t>
            </a:r>
            <a:r>
              <a:rPr lang="it-IT" dirty="0"/>
              <a:t> to actually exploit </a:t>
            </a:r>
            <a:r>
              <a:rPr lang="it-IT" dirty="0" err="1"/>
              <a:t>quantization</a:t>
            </a:r>
            <a:r>
              <a:rPr lang="it-IT" dirty="0"/>
              <a:t> to </a:t>
            </a:r>
          </a:p>
          <a:p>
            <a:pPr marL="0" indent="0">
              <a:buNone/>
            </a:pPr>
            <a:r>
              <a:rPr lang="it-IT" b="1" dirty="0" err="1"/>
              <a:t>speedup</a:t>
            </a:r>
            <a:r>
              <a:rPr lang="it-IT" b="1" dirty="0"/>
              <a:t> </a:t>
            </a:r>
            <a:r>
              <a:rPr lang="it-IT" b="1" dirty="0" err="1"/>
              <a:t>inference</a:t>
            </a:r>
            <a:r>
              <a:rPr lang="it-IT" dirty="0"/>
              <a:t> and </a:t>
            </a:r>
            <a:r>
              <a:rPr lang="it-IT" b="1" dirty="0"/>
              <a:t>reduce </a:t>
            </a:r>
            <a:r>
              <a:rPr lang="it-IT" b="1" dirty="0" err="1"/>
              <a:t>memory</a:t>
            </a:r>
            <a:r>
              <a:rPr lang="it-IT" b="1" dirty="0"/>
              <a:t> footprint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71459E5-ABA3-3E18-8F76-0FA6AC6E97C8}"/>
              </a:ext>
            </a:extLst>
          </p:cNvPr>
          <p:cNvSpPr txBox="1"/>
          <p:nvPr/>
        </p:nvSpPr>
        <p:spPr>
          <a:xfrm>
            <a:off x="4776281" y="2312008"/>
            <a:ext cx="37840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500" dirty="0" err="1">
                <a:sym typeface="Wingdings" panose="05000000000000000000" pitchFamily="2" charset="2"/>
              </a:rPr>
              <a:t>quantized</a:t>
            </a:r>
            <a:r>
              <a:rPr lang="it-IT" sz="2500" dirty="0">
                <a:sym typeface="Wingdings" panose="05000000000000000000" pitchFamily="2" charset="2"/>
              </a:rPr>
              <a:t> </a:t>
            </a:r>
            <a:r>
              <a:rPr lang="it-IT" sz="2500" dirty="0" err="1">
                <a:sym typeface="Wingdings" panose="05000000000000000000" pitchFamily="2" charset="2"/>
              </a:rPr>
              <a:t>parameters</a:t>
            </a:r>
            <a:r>
              <a:rPr lang="it-IT" sz="2500" dirty="0">
                <a:sym typeface="Wingdings" panose="05000000000000000000" pitchFamily="2" charset="2"/>
              </a:rPr>
              <a:t> are </a:t>
            </a:r>
            <a:r>
              <a:rPr lang="it-IT" sz="2500" dirty="0" err="1">
                <a:sym typeface="Wingdings" panose="05000000000000000000" pitchFamily="2" charset="2"/>
              </a:rPr>
              <a:t>stored</a:t>
            </a:r>
            <a:r>
              <a:rPr lang="it-IT" sz="2500" dirty="0">
                <a:sym typeface="Wingdings" panose="05000000000000000000" pitchFamily="2" charset="2"/>
              </a:rPr>
              <a:t> as </a:t>
            </a:r>
            <a:r>
              <a:rPr lang="it-IT" sz="2500" dirty="0" err="1">
                <a:sym typeface="Wingdings" panose="05000000000000000000" pitchFamily="2" charset="2"/>
              </a:rPr>
              <a:t>if</a:t>
            </a:r>
            <a:r>
              <a:rPr lang="it-IT" sz="2500" dirty="0">
                <a:sym typeface="Wingdings" panose="05000000000000000000" pitchFamily="2" charset="2"/>
              </a:rPr>
              <a:t> they were in full </a:t>
            </a:r>
            <a:r>
              <a:rPr lang="it-IT" sz="2500" dirty="0" err="1">
                <a:sym typeface="Wingdings" panose="05000000000000000000" pitchFamily="2" charset="2"/>
              </a:rPr>
              <a:t>precision</a:t>
            </a:r>
            <a:endParaRPr lang="en-US" sz="2500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E450930-DBC7-3DA0-7A39-852C5D71C29F}"/>
              </a:ext>
            </a:extLst>
          </p:cNvPr>
          <p:cNvCxnSpPr/>
          <p:nvPr/>
        </p:nvCxnSpPr>
        <p:spPr>
          <a:xfrm>
            <a:off x="3356043" y="2538919"/>
            <a:ext cx="12937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0ECF95D4-C62E-C8DD-93A6-EB3E3E75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Introduction</a:t>
            </a:r>
            <a:r>
              <a:rPr lang="it-IT" dirty="0"/>
              <a:t> (</a:t>
            </a:r>
            <a:r>
              <a:rPr lang="it-IT" dirty="0" err="1"/>
              <a:t>cont</a:t>
            </a:r>
            <a:r>
              <a:rPr lang="it-IT" dirty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7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7CE32-A0EC-57C9-57AF-280F0BB4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Quantization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PyTorch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F4FCE5A-D6EB-87B8-A0BB-ADB577A6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15" y="1690688"/>
            <a:ext cx="8013970" cy="4266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33FD0E6-CEED-8FE7-989C-80958A4A1F85}"/>
              </a:ext>
            </a:extLst>
          </p:cNvPr>
          <p:cNvSpPr/>
          <p:nvPr/>
        </p:nvSpPr>
        <p:spPr>
          <a:xfrm>
            <a:off x="4669277" y="2918298"/>
            <a:ext cx="4328808" cy="175098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18F0ADE-3C23-76AE-4ADC-08E211EC4AE9}"/>
              </a:ext>
            </a:extLst>
          </p:cNvPr>
          <p:cNvSpPr/>
          <p:nvPr/>
        </p:nvSpPr>
        <p:spPr>
          <a:xfrm>
            <a:off x="4842458" y="4198791"/>
            <a:ext cx="5199666" cy="175098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529F248-AB95-B64D-C811-8D7B4D120C07}"/>
              </a:ext>
            </a:extLst>
          </p:cNvPr>
          <p:cNvSpPr/>
          <p:nvPr/>
        </p:nvSpPr>
        <p:spPr>
          <a:xfrm>
            <a:off x="2149876" y="4437789"/>
            <a:ext cx="7638360" cy="175098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D481770-022F-BCCE-B4F7-F6538D21C97F}"/>
              </a:ext>
            </a:extLst>
          </p:cNvPr>
          <p:cNvSpPr/>
          <p:nvPr/>
        </p:nvSpPr>
        <p:spPr>
          <a:xfrm>
            <a:off x="2149877" y="4660340"/>
            <a:ext cx="846638" cy="175098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F9BCB0E-B961-F035-B9E6-E92ECEE97582}"/>
              </a:ext>
            </a:extLst>
          </p:cNvPr>
          <p:cNvSpPr/>
          <p:nvPr/>
        </p:nvSpPr>
        <p:spPr>
          <a:xfrm>
            <a:off x="2149876" y="5290529"/>
            <a:ext cx="6422624" cy="175098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09276B0-4971-68D6-C5A0-6C23823B17A0}"/>
              </a:ext>
            </a:extLst>
          </p:cNvPr>
          <p:cNvSpPr/>
          <p:nvPr/>
        </p:nvSpPr>
        <p:spPr>
          <a:xfrm>
            <a:off x="3057377" y="4660340"/>
            <a:ext cx="6984746" cy="175098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D3D4094-5CD6-8547-29EE-43C4054C139D}"/>
              </a:ext>
            </a:extLst>
          </p:cNvPr>
          <p:cNvSpPr/>
          <p:nvPr/>
        </p:nvSpPr>
        <p:spPr>
          <a:xfrm>
            <a:off x="2149875" y="4864159"/>
            <a:ext cx="964027" cy="175098"/>
          </a:xfrm>
          <a:prstGeom prst="rect">
            <a:avLst/>
          </a:prstGeom>
          <a:solidFill>
            <a:srgbClr val="FFFF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20A60A8-1D01-8C0B-1260-CE972E92E43F}"/>
              </a:ext>
            </a:extLst>
          </p:cNvPr>
          <p:cNvSpPr txBox="1"/>
          <p:nvPr/>
        </p:nvSpPr>
        <p:spPr>
          <a:xfrm>
            <a:off x="2089016" y="6021180"/>
            <a:ext cx="801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ym typeface="Wingdings" panose="05000000000000000000" pitchFamily="2" charset="2"/>
              </a:rPr>
              <a:t>Source: </a:t>
            </a:r>
            <a:r>
              <a:rPr lang="en-US" sz="1400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Quantization — </a:t>
            </a:r>
            <a:r>
              <a:rPr lang="en-US" sz="1400" dirty="0" err="1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PyTorch</a:t>
            </a:r>
            <a:r>
              <a:rPr lang="en-US" sz="1400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2.6 documentation</a:t>
            </a:r>
            <a:endParaRPr lang="en-US" sz="14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54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7E1486-859C-3B9C-FEBD-12C595B4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425"/>
            <a:ext cx="11020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Building </a:t>
            </a:r>
            <a:r>
              <a:rPr lang="it-IT" dirty="0" err="1"/>
              <a:t>blocks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dirty="0"/>
              <a:t>1️⃣ </a:t>
            </a:r>
            <a:r>
              <a:rPr b="1" dirty="0" err="1"/>
              <a:t>Q</a:t>
            </a:r>
            <a:r>
              <a:rPr lang="en-US" b="1" dirty="0" err="1"/>
              <a:t>c</a:t>
            </a:r>
            <a:r>
              <a:rPr b="1" dirty="0" err="1"/>
              <a:t>onfig</a:t>
            </a:r>
            <a:endParaRPr b="1" dirty="0"/>
          </a:p>
          <a:p>
            <a:pPr marL="0" indent="0">
              <a:buNone/>
            </a:pPr>
            <a:r>
              <a:rPr lang="en-US" dirty="0"/>
              <a:t>2️⃣ </a:t>
            </a:r>
            <a:r>
              <a:rPr b="1" dirty="0"/>
              <a:t>Quantization-Aware </a:t>
            </a:r>
            <a:r>
              <a:rPr lang="it-IT" b="1" dirty="0"/>
              <a:t>l</a:t>
            </a:r>
            <a:r>
              <a:rPr b="1" dirty="0" err="1"/>
              <a:t>ayers</a:t>
            </a:r>
            <a:endParaRPr lang="it-IT" b="1" dirty="0"/>
          </a:p>
          <a:p>
            <a:pPr marL="0" indent="0">
              <a:buNone/>
            </a:pPr>
            <a:r>
              <a:rPr lang="en-US" dirty="0"/>
              <a:t>3️⃣ </a:t>
            </a:r>
            <a:r>
              <a:rPr lang="en-US" b="1" dirty="0"/>
              <a:t>Preparing model for QAT</a:t>
            </a:r>
            <a:endParaRPr b="1" dirty="0"/>
          </a:p>
          <a:p>
            <a:pPr marL="0" indent="0">
              <a:buNone/>
            </a:pPr>
            <a:r>
              <a:rPr lang="en-US" dirty="0"/>
              <a:t>4️⃣ Model training</a:t>
            </a:r>
          </a:p>
          <a:p>
            <a:pPr marL="0" indent="0">
              <a:buNone/>
            </a:pPr>
            <a:r>
              <a:rPr dirty="0"/>
              <a:t>5️⃣ </a:t>
            </a:r>
            <a:r>
              <a:rPr b="1" dirty="0"/>
              <a:t>Convert to </a:t>
            </a:r>
            <a:r>
              <a:rPr lang="it-IT" b="1" dirty="0"/>
              <a:t>q</a:t>
            </a:r>
            <a:r>
              <a:rPr b="1" dirty="0" err="1"/>
              <a:t>uantized</a:t>
            </a:r>
            <a:r>
              <a:rPr b="1" dirty="0"/>
              <a:t> </a:t>
            </a:r>
            <a:r>
              <a:rPr lang="it-IT" b="1" dirty="0"/>
              <a:t>m</a:t>
            </a:r>
            <a:r>
              <a:rPr b="1" dirty="0" err="1"/>
              <a:t>odel</a:t>
            </a:r>
            <a:endParaRPr b="1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39CC5F04-089D-D345-B79E-B5D63AB4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Quantization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PyTorch</a:t>
            </a:r>
            <a:r>
              <a:rPr lang="it-IT" dirty="0"/>
              <a:t> (</a:t>
            </a:r>
            <a:r>
              <a:rPr lang="it-IT" dirty="0" err="1"/>
              <a:t>cont</a:t>
            </a:r>
            <a:r>
              <a:rPr lang="it-IT" dirty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1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5BC69-FAE5-A58C-F9ED-00AD3636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A19762-829B-6F6F-6BC1-99FD1E312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425"/>
            <a:ext cx="11020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dirty="0"/>
              <a:t>1️⃣ </a:t>
            </a:r>
            <a:r>
              <a:rPr b="1" dirty="0" err="1"/>
              <a:t>Q</a:t>
            </a:r>
            <a:r>
              <a:rPr lang="en-US" b="1" dirty="0" err="1"/>
              <a:t>c</a:t>
            </a:r>
            <a:r>
              <a:rPr b="1" dirty="0" err="1"/>
              <a:t>onfig</a:t>
            </a:r>
            <a:endParaRPr lang="it-IT" b="1" dirty="0"/>
          </a:p>
          <a:p>
            <a:pPr marL="0" indent="0">
              <a:buNone/>
            </a:pP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quantized</a:t>
            </a:r>
            <a:r>
              <a:rPr lang="it-IT" dirty="0"/>
              <a:t> (</a:t>
            </a:r>
            <a:r>
              <a:rPr lang="it-IT" u="sng" dirty="0" err="1"/>
              <a:t>torch.ao.quantization.get_default_qat_qconfig</a:t>
            </a:r>
            <a:r>
              <a:rPr lang="it-IT" u="sng" dirty="0"/>
              <a:t>("</a:t>
            </a:r>
            <a:r>
              <a:rPr lang="it-IT" u="sng" dirty="0" err="1"/>
              <a:t>fbgemm</a:t>
            </a:r>
            <a:r>
              <a:rPr lang="it-IT" u="sng" dirty="0"/>
              <a:t>")</a:t>
            </a:r>
            <a:r>
              <a:rPr lang="it-IT" dirty="0"/>
              <a:t>     </a:t>
            </a:r>
            <a:r>
              <a:rPr lang="it-IT" dirty="0" err="1"/>
              <a:t>is</a:t>
            </a:r>
            <a:r>
              <a:rPr lang="it-IT" dirty="0"/>
              <a:t> the default for QAT)</a:t>
            </a:r>
            <a:endParaRPr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5697F768-2DB3-04A5-6F09-9BF96CA3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Quantization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PyTorch</a:t>
            </a:r>
            <a:r>
              <a:rPr lang="it-IT" dirty="0"/>
              <a:t> (</a:t>
            </a:r>
            <a:r>
              <a:rPr lang="it-IT" dirty="0" err="1"/>
              <a:t>cont</a:t>
            </a:r>
            <a:r>
              <a:rPr lang="it-IT" dirty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3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C4E57-77CD-6BF6-5478-78D1CD7A8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2A137F-0BD9-AD70-8E98-90E706493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6619876" cy="5330825"/>
          </a:xfrm>
          <a:prstGeom prst="rect">
            <a:avLst/>
          </a:prstGeom>
          <a:effectLst>
            <a:glow rad="127000">
              <a:schemeClr val="accent1">
                <a:alpha val="3000"/>
              </a:schemeClr>
            </a:glo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alpha val="40000"/>
                  </a:schemeClr>
                </a:solidFill>
              </a:rPr>
              <a:t>1️⃣ </a:t>
            </a:r>
            <a:r>
              <a:rPr lang="en-US" b="1" dirty="0" err="1">
                <a:solidFill>
                  <a:schemeClr val="tx1">
                    <a:alpha val="40000"/>
                  </a:schemeClr>
                </a:solidFill>
              </a:rPr>
              <a:t>Qconfig</a:t>
            </a:r>
            <a:endParaRPr lang="en-US" dirty="0">
              <a:solidFill>
                <a:schemeClr val="tx1">
                  <a:alpha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2️⃣ </a:t>
            </a:r>
            <a:r>
              <a:rPr lang="en-US" b="1" dirty="0"/>
              <a:t>Quantization-Aware layers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Put </a:t>
            </a:r>
            <a:r>
              <a:rPr lang="en-US" dirty="0" err="1"/>
              <a:t>FakeQuantize</a:t>
            </a:r>
            <a:r>
              <a:rPr lang="en-US" dirty="0"/>
              <a:t> modules to simulate quantization and modify the methods to apply the quantization during the forward phase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206CF04E-4BD9-6315-6AE3-ECC6E496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Quantization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PyTorch</a:t>
            </a:r>
            <a:r>
              <a:rPr lang="it-IT" dirty="0"/>
              <a:t> (</a:t>
            </a:r>
            <a:r>
              <a:rPr lang="it-IT" dirty="0" err="1"/>
              <a:t>cont</a:t>
            </a:r>
            <a:r>
              <a:rPr lang="it-IT" dirty="0"/>
              <a:t>.)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2EEAC8D-AE1F-F756-ED71-64463A42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024" y="2233613"/>
            <a:ext cx="4343776" cy="44276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D7B23B-04CE-E6A0-E41E-730A14D03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429" y="6073170"/>
            <a:ext cx="352659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statistics (min/max values) of activations and weights, that are used to compute a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quantization range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0F612977-9BB2-D48C-D137-0F901A4C8CF4}"/>
              </a:ext>
            </a:extLst>
          </p:cNvPr>
          <p:cNvCxnSpPr/>
          <p:nvPr/>
        </p:nvCxnSpPr>
        <p:spPr>
          <a:xfrm flipH="1">
            <a:off x="5715000" y="4049486"/>
            <a:ext cx="2144486" cy="202368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470E909-76B8-7ECA-12D0-77E2A874ABAA}"/>
              </a:ext>
            </a:extLst>
          </p:cNvPr>
          <p:cNvCxnSpPr/>
          <p:nvPr/>
        </p:nvCxnSpPr>
        <p:spPr>
          <a:xfrm flipH="1">
            <a:off x="5791200" y="4800600"/>
            <a:ext cx="2155371" cy="128682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3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3B9FC-5990-D336-530C-B084214D3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58AC1F-6B26-A111-6AF7-99F02045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425"/>
            <a:ext cx="11020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alpha val="40000"/>
                  </a:schemeClr>
                </a:solidFill>
              </a:rPr>
              <a:t>1️⃣ </a:t>
            </a:r>
            <a:r>
              <a:rPr lang="en-US" b="1" dirty="0" err="1">
                <a:solidFill>
                  <a:schemeClr val="tx1">
                    <a:alpha val="40000"/>
                  </a:schemeClr>
                </a:solidFill>
              </a:rPr>
              <a:t>Qconfig</a:t>
            </a:r>
            <a:endParaRPr lang="en-US" dirty="0">
              <a:solidFill>
                <a:schemeClr val="tx1">
                  <a:alpha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alpha val="40000"/>
                  </a:schemeClr>
                </a:solidFill>
              </a:rPr>
              <a:t>2️⃣ </a:t>
            </a:r>
            <a:r>
              <a:rPr lang="en-US" b="1" dirty="0">
                <a:solidFill>
                  <a:schemeClr val="tx1">
                    <a:alpha val="40000"/>
                  </a:schemeClr>
                </a:solidFill>
              </a:rPr>
              <a:t>Quantization-Aware layers</a:t>
            </a:r>
            <a:r>
              <a:rPr lang="en-US" dirty="0">
                <a:solidFill>
                  <a:schemeClr val="tx1">
                    <a:alpha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3️⃣ </a:t>
            </a:r>
            <a:r>
              <a:rPr lang="en-US" b="1" dirty="0"/>
              <a:t>Preparing model for QAT</a:t>
            </a:r>
            <a:endParaRPr lang="en-US" dirty="0"/>
          </a:p>
          <a:p>
            <a:pPr marL="0" indent="0">
              <a:buNone/>
            </a:pPr>
            <a:r>
              <a:rPr kumimoji="0" lang="en-US" altLang="en-US" sz="32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Call </a:t>
            </a:r>
            <a:r>
              <a:rPr kumimoji="0" lang="en-US" altLang="en-US" sz="3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torch.ao.quantization.prepare_qat</a:t>
            </a: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(model, </a:t>
            </a:r>
            <a:r>
              <a:rPr kumimoji="0" lang="en-US" altLang="en-US" sz="3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inplace</a:t>
            </a: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=True) 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dirty="0"/>
              <a:t>to actually insert fake quantization layers before training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63D870A-A094-3D5E-ADE5-CA270C77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Quantization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PyTorch</a:t>
            </a:r>
            <a:r>
              <a:rPr lang="it-IT" dirty="0"/>
              <a:t> (</a:t>
            </a:r>
            <a:r>
              <a:rPr lang="it-IT" dirty="0" err="1"/>
              <a:t>cont</a:t>
            </a:r>
            <a:r>
              <a:rPr lang="it-IT" dirty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06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446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Consolas</vt:lpstr>
      <vt:lpstr>Wingdings</vt:lpstr>
      <vt:lpstr>Tema di Office</vt:lpstr>
      <vt:lpstr>Towards efficient QAT:</vt:lpstr>
      <vt:lpstr>Agenda</vt:lpstr>
      <vt:lpstr>Introduction</vt:lpstr>
      <vt:lpstr>Introduction (cont.)</vt:lpstr>
      <vt:lpstr>Quantization using PyTorch</vt:lpstr>
      <vt:lpstr>Quantization using PyTorch (cont.)</vt:lpstr>
      <vt:lpstr>Quantization using PyTorch (cont.)</vt:lpstr>
      <vt:lpstr>Quantization using PyTorch (cont.)</vt:lpstr>
      <vt:lpstr>Quantization using PyTorch (cont.)</vt:lpstr>
      <vt:lpstr>Quantization using PyTorch (cont.)</vt:lpstr>
      <vt:lpstr>Results</vt:lpstr>
      <vt:lpstr>Results (cont.)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Bertone</dc:creator>
  <cp:lastModifiedBy>Luca Bertone</cp:lastModifiedBy>
  <cp:revision>11</cp:revision>
  <dcterms:created xsi:type="dcterms:W3CDTF">2025-02-27T11:00:02Z</dcterms:created>
  <dcterms:modified xsi:type="dcterms:W3CDTF">2025-03-03T15:09:16Z</dcterms:modified>
</cp:coreProperties>
</file>