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8" r:id="rId9"/>
    <p:sldId id="275" r:id="rId10"/>
    <p:sldId id="276" r:id="rId11"/>
    <p:sldId id="280" r:id="rId12"/>
    <p:sldId id="279" r:id="rId13"/>
    <p:sldId id="281" r:id="rId14"/>
    <p:sldId id="257" r:id="rId15"/>
    <p:sldId id="258" r:id="rId16"/>
    <p:sldId id="264" r:id="rId17"/>
    <p:sldId id="259" r:id="rId18"/>
    <p:sldId id="260" r:id="rId19"/>
    <p:sldId id="261" r:id="rId20"/>
    <p:sldId id="27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39D2A-A3A9-49BC-9CBD-0BE5A1D71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030C6A-5BE4-4F97-9C11-5CC30D274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7FFCF3-E7DA-42D3-8991-E70159EE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863A0C-814F-464E-99D0-446F8772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D05C-E797-4A6A-99FB-A0E9DCC1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3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2E6A16-2F1C-4BA5-B1CD-E60C92A5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E99C38-AB32-434E-85A0-450B9685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DDD33-E775-49AC-80CA-83DF77C5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31CE88-2336-491F-8AC6-AD286595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69A0D3-4140-40CB-9BD0-7618DFF4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46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FFD1F5-42EF-4C4F-9EE5-D0226600C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199444-D58D-48C4-8066-23669144F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CC520-7474-4FA0-8BE8-579D38FE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875E42-B50F-40EC-946E-A9E4C9CA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8AB2B4-9178-4A58-884E-1F04136C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29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23ECD-5811-443C-B900-6584C754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264FFA-609C-42A2-9090-9A38D762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8F6F2D-2F5E-4BC2-92FD-59E3FEE1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14EFB6-DF70-4BD0-9A9C-7D2BEE60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5D0CCD-AEDA-494C-A40B-067A4E74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9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ECECA6-EAEA-4BF1-9124-CE5E3963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45C4F6-1D91-4F6C-8F35-A3CC3C34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DAC9B-8F97-4F47-8A91-6362D930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8D632F-02AE-4C0F-BB8F-EF303887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C9DE78-FB46-4B74-A354-203E1D1F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50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DC97E-860F-4F1B-80FD-F3833FFF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FFA40F-DCBA-42EA-8FD8-0D53D3DAE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12D526-744E-4E66-896B-B49474AA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D24CE-3D05-479E-A672-A4940092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744BCA-1A42-4A53-AA7D-858797E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3411B-0F1D-40CA-9EBC-3E23CB86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48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27459-EE69-41B9-A141-07270A21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C4BD68-F6F8-470F-83AB-6DFDD77F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2D3FB8-E4DE-4934-B462-3B3592B95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621F3D-7D45-485A-937F-90B78CEE1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5A4821-8ED5-43B2-B13E-8D799929B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C72B586-818A-457B-AF70-D85A3B93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4E827F-CDAA-4A39-87F1-F406737E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5391AF-5041-4CA9-ADF8-9D2EE723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4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F823D5-FF20-4FEE-B817-227D53C5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1E8EF5-BB15-4041-885D-EF03B348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4BFCE9-02D2-4A44-ABA7-8CF0ABFB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E5356F-0416-4602-A0FA-4881C7F4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E95792-1087-4D92-B1A3-E1FE1680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725CEA-FB4E-4162-8802-75AFE412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48FBF6-CACE-4FBB-B486-B8894C9B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2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0A140-08CC-4C62-9A82-55C4DE1B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95DA0-59BE-4543-A238-D6F4EBD0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D84C7C-BE7F-4A21-B7D7-DFD66F34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A17122-16CD-40DB-B38B-826AA477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034CD8-D52E-4576-A601-46E41DAB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4FEBC2-194B-4FB7-A9B7-D87248EB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D0004-96F6-4A9C-8036-B4D96CCF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F53334-4FA8-41FD-AD0E-DFAD3E534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26A4D5-90FE-46AF-8243-C15F63BD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A9AF32-BEF9-4511-B413-FD3A6622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A4C47F-7C7F-4783-A25C-7C38CF6F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B6C94D-5BC1-4921-88AC-7E0F6C93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45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3091B0-2776-4830-B0B2-C5636FF5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E65002-A34B-4E44-ADE6-8E55C1F8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5F906C-ACEF-4885-83EB-54C74C9DD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F0AC-871A-49DD-A659-1D0E5E245C7F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C02A2C-2FDD-43BB-A822-181D0B758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B212B0-5508-407E-BD1E-486080794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41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44299-0A73-4B65-9CB7-4F4F899A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3842425"/>
            <a:ext cx="4573588" cy="8306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5400"/>
              <a:t>NEUTRON STARS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6240E2-6837-4BF4-B0A4-9B0FDC00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/>
              <a:t>Solving structure equations for a neutron star both in the Newtonian and the GR case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 descr="Immagine che contiene oggetto da esterni, cielo notturno&#10;&#10;Descrizione generata automaticamente">
            <a:extLst>
              <a:ext uri="{FF2B5EF4-FFF2-40B4-BE49-F238E27FC236}">
                <a16:creationId xmlns:a16="http://schemas.microsoft.com/office/drawing/2014/main" id="{D277C495-0ED2-4F68-87BE-CA2A64385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B528E2-1CE4-4DE1-AE05-10EB11845635}"/>
              </a:ext>
            </a:extLst>
          </p:cNvPr>
          <p:cNvSpPr txBox="1"/>
          <p:nvPr/>
        </p:nvSpPr>
        <p:spPr>
          <a:xfrm>
            <a:off x="8909108" y="6186664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Luca Bianchi, </a:t>
            </a:r>
            <a:r>
              <a:rPr lang="it-IT" dirty="0" err="1"/>
              <a:t>December</a:t>
            </a:r>
            <a:r>
              <a:rPr lang="it-IT" dirty="0"/>
              <a:t> 2021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24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RESULTS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A7AF43B-ACE3-4E09-8884-ADEB093F4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20" y="2559090"/>
            <a:ext cx="8223527" cy="4111763"/>
          </a:xfrm>
        </p:spPr>
      </p:pic>
    </p:spTree>
    <p:extLst>
      <p:ext uri="{BB962C8B-B14F-4D97-AF65-F5344CB8AC3E}">
        <p14:creationId xmlns:p14="http://schemas.microsoft.com/office/powerpoint/2010/main" val="65455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RESULTS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4E11F03-F395-47E5-B374-4DD51253E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64" y="2923137"/>
            <a:ext cx="6933333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RESULTS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EB47F9-0D67-4BF2-BD7D-3BD017AAD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58" y="2817189"/>
            <a:ext cx="6780952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16F780-8E7A-4AA4-B29A-1EB3E0E32B6C}"/>
              </a:ext>
            </a:extLst>
          </p:cNvPr>
          <p:cNvSpPr txBox="1"/>
          <p:nvPr/>
        </p:nvSpPr>
        <p:spPr>
          <a:xfrm>
            <a:off x="117629" y="1216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INTUITIVE </a:t>
            </a:r>
            <a:r>
              <a:rPr lang="it-IT" dirty="0" err="1">
                <a:solidFill>
                  <a:srgbClr val="FF0000"/>
                </a:solidFill>
              </a:rPr>
              <a:t>SCHEME</a:t>
            </a:r>
            <a:r>
              <a:rPr lang="it-IT" dirty="0">
                <a:solidFill>
                  <a:srgbClr val="FF0000"/>
                </a:solidFill>
              </a:rPr>
              <a:t> FOR THE </a:t>
            </a:r>
            <a:r>
              <a:rPr lang="it-IT" dirty="0" err="1">
                <a:solidFill>
                  <a:srgbClr val="FF0000"/>
                </a:solidFill>
              </a:rPr>
              <a:t>CALCULATION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77DB7F-9CED-4D0C-AFBA-03296E0E0A99}"/>
              </a:ext>
            </a:extLst>
          </p:cNvPr>
          <p:cNvSpPr txBox="1"/>
          <p:nvPr/>
        </p:nvSpPr>
        <p:spPr>
          <a:xfrm>
            <a:off x="390617" y="790113"/>
            <a:ext cx="92949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1)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>
                <a:solidFill>
                  <a:srgbClr val="00B050"/>
                </a:solidFill>
              </a:rPr>
              <a:t>main</a:t>
            </a:r>
            <a:r>
              <a:rPr lang="it-IT" dirty="0"/>
              <a:t>, </a:t>
            </a:r>
            <a:r>
              <a:rPr lang="it-IT" dirty="0" err="1"/>
              <a:t>define</a:t>
            </a:r>
            <a:r>
              <a:rPr lang="it-IT" dirty="0"/>
              <a:t> a </a:t>
            </a:r>
            <a:r>
              <a:rPr lang="it-IT" dirty="0" err="1"/>
              <a:t>chosen</a:t>
            </a:r>
            <a:r>
              <a:rPr lang="it-IT" dirty="0"/>
              <a:t> state picking out an </a:t>
            </a:r>
            <a:r>
              <a:rPr lang="it-IT" dirty="0" err="1"/>
              <a:t>equation</a:t>
            </a:r>
            <a:r>
              <a:rPr lang="it-IT" dirty="0"/>
              <a:t> of state from </a:t>
            </a:r>
            <a:r>
              <a:rPr lang="it-IT" dirty="0" err="1">
                <a:solidFill>
                  <a:srgbClr val="00B050"/>
                </a:solidFill>
              </a:rPr>
              <a:t>eqs_state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/>
              <a:t>and a cv. Build a star </a:t>
            </a:r>
            <a:r>
              <a:rPr lang="it-IT" dirty="0" err="1"/>
              <a:t>using</a:t>
            </a:r>
            <a:r>
              <a:rPr lang="it-IT" dirty="0"/>
              <a:t> the class </a:t>
            </a:r>
            <a:r>
              <a:rPr lang="it-IT" dirty="0" err="1">
                <a:solidFill>
                  <a:schemeClr val="accent1"/>
                </a:solidFill>
              </a:rPr>
              <a:t>Neutron</a:t>
            </a:r>
            <a:r>
              <a:rPr lang="it-IT" dirty="0">
                <a:solidFill>
                  <a:schemeClr val="accent1"/>
                </a:solidFill>
              </a:rPr>
              <a:t> Star </a:t>
            </a:r>
            <a:r>
              <a:rPr lang="it-IT" dirty="0"/>
              <a:t>from </a:t>
            </a:r>
            <a:r>
              <a:rPr lang="it-IT" dirty="0" err="1">
                <a:solidFill>
                  <a:srgbClr val="00B050"/>
                </a:solidFill>
              </a:rPr>
              <a:t>Nsclass</a:t>
            </a:r>
            <a:r>
              <a:rPr lang="it-IT" dirty="0"/>
              <a:t>.</a:t>
            </a:r>
          </a:p>
          <a:p>
            <a:pPr marL="342900" indent="-342900">
              <a:buAutoNum type="arabicParenR"/>
            </a:pPr>
            <a:endParaRPr lang="it-IT" dirty="0"/>
          </a:p>
          <a:p>
            <a:r>
              <a:rPr lang="it-IT" dirty="0"/>
              <a:t>2) The </a:t>
            </a:r>
            <a:r>
              <a:rPr lang="it-IT" dirty="0" err="1"/>
              <a:t>solutions</a:t>
            </a:r>
            <a:r>
              <a:rPr lang="it-IT" dirty="0"/>
              <a:t> (Newton or </a:t>
            </a:r>
            <a:r>
              <a:rPr lang="it-IT" dirty="0" err="1"/>
              <a:t>TOV</a:t>
            </a:r>
            <a:r>
              <a:rPr lang="it-IT" dirty="0"/>
              <a:t>) can be </a:t>
            </a:r>
            <a:r>
              <a:rPr lang="it-IT" dirty="0" err="1"/>
              <a:t>casted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>
                <a:solidFill>
                  <a:srgbClr val="7030A0"/>
                </a:solidFill>
              </a:rPr>
              <a:t>star_solver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 err="1"/>
              <a:t>method</a:t>
            </a:r>
            <a:r>
              <a:rPr lang="it-IT" dirty="0"/>
              <a:t> of the star,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fed</a:t>
            </a:r>
            <a:r>
              <a:rPr lang="it-IT" dirty="0"/>
              <a:t> with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star’s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for the </a:t>
            </a:r>
            <a:r>
              <a:rPr lang="it-IT" dirty="0" err="1"/>
              <a:t>eq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(</a:t>
            </a:r>
            <a:r>
              <a:rPr lang="it-IT" dirty="0" err="1"/>
              <a:t>Newton_eqs</a:t>
            </a:r>
            <a:r>
              <a:rPr lang="it-IT" dirty="0"/>
              <a:t> or </a:t>
            </a:r>
            <a:r>
              <a:rPr lang="it-IT" dirty="0" err="1"/>
              <a:t>TOV_eqs</a:t>
            </a:r>
            <a:r>
              <a:rPr lang="it-IT" dirty="0"/>
              <a:t>) and a cv.</a:t>
            </a:r>
          </a:p>
          <a:p>
            <a:endParaRPr lang="it-IT" dirty="0"/>
          </a:p>
          <a:p>
            <a:r>
              <a:rPr lang="it-IT" dirty="0"/>
              <a:t>3) </a:t>
            </a:r>
            <a:r>
              <a:rPr lang="it-IT" dirty="0" err="1">
                <a:solidFill>
                  <a:srgbClr val="7030A0"/>
                </a:solidFill>
              </a:rPr>
              <a:t>star_solver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/>
              <a:t>calls </a:t>
            </a:r>
            <a:r>
              <a:rPr lang="it-IT" dirty="0" err="1">
                <a:solidFill>
                  <a:srgbClr val="7030A0"/>
                </a:solidFill>
              </a:rPr>
              <a:t>ODE_solver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/>
              <a:t>in </a:t>
            </a:r>
            <a:r>
              <a:rPr lang="it-IT" dirty="0" err="1">
                <a:solidFill>
                  <a:srgbClr val="00B050"/>
                </a:solidFill>
              </a:rPr>
              <a:t>calculemus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eats</a:t>
            </a:r>
            <a:r>
              <a:rPr lang="it-IT" dirty="0"/>
              <a:t> the </a:t>
            </a:r>
            <a:r>
              <a:rPr lang="it-IT" dirty="0" err="1"/>
              <a:t>eq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and the cv. </a:t>
            </a:r>
            <a:r>
              <a:rPr lang="it-IT" dirty="0" err="1">
                <a:solidFill>
                  <a:srgbClr val="7030A0"/>
                </a:solidFill>
              </a:rPr>
              <a:t>ODE_solver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and builds the array of </a:t>
            </a:r>
            <a:r>
              <a:rPr lang="it-IT" dirty="0" err="1"/>
              <a:t>solutions</a:t>
            </a:r>
            <a:r>
              <a:rPr lang="it-IT" dirty="0"/>
              <a:t>, by </a:t>
            </a:r>
            <a:r>
              <a:rPr lang="it-IT" dirty="0" err="1"/>
              <a:t>calling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</a:t>
            </a:r>
            <a:r>
              <a:rPr lang="it-IT" dirty="0" err="1">
                <a:solidFill>
                  <a:srgbClr val="7030A0"/>
                </a:solidFill>
              </a:rPr>
              <a:t>RungeKutta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furnish</a:t>
            </a:r>
            <a:r>
              <a:rPr lang="it-IT" dirty="0"/>
              <a:t> the </a:t>
            </a:r>
            <a:r>
              <a:rPr lang="it-IT" dirty="0" err="1"/>
              <a:t>advanced</a:t>
            </a:r>
            <a:r>
              <a:rPr lang="it-IT" dirty="0"/>
              <a:t> new </a:t>
            </a:r>
            <a:r>
              <a:rPr lang="it-IT" dirty="0" err="1"/>
              <a:t>value</a:t>
            </a:r>
            <a:r>
              <a:rPr lang="it-IT" dirty="0"/>
              <a:t> for the </a:t>
            </a:r>
            <a:r>
              <a:rPr lang="it-IT" dirty="0" err="1"/>
              <a:t>solutions</a:t>
            </a:r>
            <a:r>
              <a:rPr lang="it-IT" dirty="0"/>
              <a:t>, and by </a:t>
            </a:r>
            <a:r>
              <a:rPr lang="it-IT" dirty="0" err="1"/>
              <a:t>appending</a:t>
            </a:r>
            <a:r>
              <a:rPr lang="it-IT" dirty="0"/>
              <a:t> the sum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the pressure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zero. </a:t>
            </a:r>
          </a:p>
          <a:p>
            <a:endParaRPr lang="it-IT" dirty="0"/>
          </a:p>
          <a:p>
            <a:r>
              <a:rPr lang="it-IT" dirty="0"/>
              <a:t>4) To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new 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>
                <a:solidFill>
                  <a:srgbClr val="7030A0"/>
                </a:solidFill>
              </a:rPr>
              <a:t>RungeKutta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the </a:t>
            </a:r>
            <a:r>
              <a:rPr lang="it-IT" dirty="0" err="1"/>
              <a:t>eq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and the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quantities</a:t>
            </a:r>
            <a:r>
              <a:rPr lang="it-IT" dirty="0"/>
              <a:t>.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in the </a:t>
            </a:r>
            <a:r>
              <a:rPr lang="it-IT" dirty="0" err="1"/>
              <a:t>eq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</a:t>
            </a:r>
            <a:r>
              <a:rPr lang="it-IT" dirty="0" err="1"/>
              <a:t>condition</a:t>
            </a:r>
            <a:r>
              <a:rPr lang="it-IT" dirty="0"/>
              <a:t> for </a:t>
            </a:r>
            <a:r>
              <a:rPr lang="it-IT" dirty="0" err="1"/>
              <a:t>discarting</a:t>
            </a:r>
            <a:r>
              <a:rPr lang="it-IT" dirty="0"/>
              <a:t> a «</a:t>
            </a:r>
            <a:r>
              <a:rPr lang="it-IT" dirty="0" err="1"/>
              <a:t>wrong</a:t>
            </a:r>
            <a:r>
              <a:rPr lang="it-IT" dirty="0"/>
              <a:t>» </a:t>
            </a:r>
            <a:r>
              <a:rPr lang="it-IT" dirty="0" err="1"/>
              <a:t>calculation</a:t>
            </a:r>
            <a:r>
              <a:rPr lang="it-IT" dirty="0"/>
              <a:t>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314A80-6BE0-4C05-820C-39C272C9B6DC}"/>
              </a:ext>
            </a:extLst>
          </p:cNvPr>
          <p:cNvSpPr txBox="1"/>
          <p:nvPr/>
        </p:nvSpPr>
        <p:spPr>
          <a:xfrm>
            <a:off x="117629" y="468671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SOME </a:t>
            </a:r>
            <a:r>
              <a:rPr lang="it-IT" dirty="0" err="1">
                <a:solidFill>
                  <a:srgbClr val="FF0000"/>
                </a:solidFill>
              </a:rPr>
              <a:t>REMARKS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6A7DE1-2026-47FA-B7F9-0237A3C69ED4}"/>
              </a:ext>
            </a:extLst>
          </p:cNvPr>
          <p:cNvSpPr txBox="1"/>
          <p:nvPr/>
        </p:nvSpPr>
        <p:spPr>
          <a:xfrm>
            <a:off x="390617" y="5228948"/>
            <a:ext cx="8948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1) For the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use r=0 so the first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radius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set to be </a:t>
            </a:r>
            <a:r>
              <a:rPr lang="it-IT" dirty="0" err="1"/>
              <a:t>equal</a:t>
            </a:r>
            <a:r>
              <a:rPr lang="it-IT" dirty="0"/>
              <a:t> to an </a:t>
            </a:r>
            <a:r>
              <a:rPr lang="it-IT" dirty="0" err="1"/>
              <a:t>arbitrary</a:t>
            </a:r>
            <a:r>
              <a:rPr lang="it-IT" dirty="0"/>
              <a:t> small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i="1" dirty="0" err="1">
                <a:solidFill>
                  <a:srgbClr val="7030A0"/>
                </a:solidFill>
              </a:rPr>
              <a:t>csi</a:t>
            </a:r>
            <a:r>
              <a:rPr lang="it-IT" i="1" dirty="0">
                <a:solidFill>
                  <a:srgbClr val="7030A0"/>
                </a:solidFill>
              </a:rPr>
              <a:t>.</a:t>
            </a:r>
          </a:p>
          <a:p>
            <a:r>
              <a:rPr lang="it-IT" dirty="0"/>
              <a:t>2)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convenient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for the </a:t>
            </a:r>
            <a:r>
              <a:rPr lang="it-IT" dirty="0" err="1"/>
              <a:t>units</a:t>
            </a:r>
            <a:r>
              <a:rPr lang="it-IT" dirty="0"/>
              <a:t>,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errors</a:t>
            </a:r>
            <a:r>
              <a:rPr lang="it-IT" dirty="0"/>
              <a:t>, in the </a:t>
            </a:r>
            <a:r>
              <a:rPr lang="it-IT" dirty="0" err="1"/>
              <a:t>calculations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, i.e. G=c=1. A </a:t>
            </a:r>
            <a:r>
              <a:rPr lang="it-IT" dirty="0" err="1"/>
              <a:t>convertion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go from </a:t>
            </a:r>
            <a:r>
              <a:rPr lang="it-IT" dirty="0" err="1"/>
              <a:t>cgs</a:t>
            </a:r>
            <a:r>
              <a:rPr lang="it-IT" dirty="0"/>
              <a:t> to </a:t>
            </a:r>
            <a:r>
              <a:rPr lang="it-IT" dirty="0" err="1"/>
              <a:t>geometric</a:t>
            </a:r>
            <a:r>
              <a:rPr lang="it-IT" dirty="0"/>
              <a:t> and viceversa.</a:t>
            </a:r>
          </a:p>
        </p:txBody>
      </p:sp>
    </p:spTree>
    <p:extLst>
      <p:ext uri="{BB962C8B-B14F-4D97-AF65-F5344CB8AC3E}">
        <p14:creationId xmlns:p14="http://schemas.microsoft.com/office/powerpoint/2010/main" val="1704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D72BAD-33CF-44C5-B8C9-33F37480D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13" y="0"/>
            <a:ext cx="8345187" cy="676967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8E9E12-0BCE-4E6E-9D99-4852CBDE6128}"/>
              </a:ext>
            </a:extLst>
          </p:cNvPr>
          <p:cNvSpPr txBox="1"/>
          <p:nvPr/>
        </p:nvSpPr>
        <p:spPr>
          <a:xfrm>
            <a:off x="97276" y="88326"/>
            <a:ext cx="465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NON </a:t>
            </a:r>
            <a:r>
              <a:rPr lang="it-IT" dirty="0" err="1">
                <a:solidFill>
                  <a:srgbClr val="FF0000"/>
                </a:solidFill>
              </a:rPr>
              <a:t>RELATIVISTIC</a:t>
            </a:r>
            <a:r>
              <a:rPr lang="it-IT" dirty="0">
                <a:solidFill>
                  <a:srgbClr val="FF0000"/>
                </a:solidFill>
              </a:rPr>
              <a:t> PURE </a:t>
            </a:r>
            <a:r>
              <a:rPr lang="it-IT" dirty="0" err="1">
                <a:solidFill>
                  <a:srgbClr val="FF0000"/>
                </a:solidFill>
              </a:rPr>
              <a:t>NEUTRON</a:t>
            </a:r>
            <a:r>
              <a:rPr lang="it-IT" dirty="0">
                <a:solidFill>
                  <a:srgbClr val="FF0000"/>
                </a:solidFill>
              </a:rPr>
              <a:t> STAR </a:t>
            </a:r>
            <a:r>
              <a:rPr lang="it-IT" dirty="0" err="1">
                <a:solidFill>
                  <a:srgbClr val="FF0000"/>
                </a:solidFill>
              </a:rPr>
              <a:t>MAIN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2017A26-23D6-4EC4-A205-9C6D2D6179E2}"/>
              </a:ext>
            </a:extLst>
          </p:cNvPr>
          <p:cNvSpPr/>
          <p:nvPr/>
        </p:nvSpPr>
        <p:spPr>
          <a:xfrm>
            <a:off x="10679836" y="195309"/>
            <a:ext cx="1242874" cy="3986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73D6FE4-763E-41DA-8D7E-459ED35FFFC6}"/>
              </a:ext>
            </a:extLst>
          </p:cNvPr>
          <p:cNvSpPr/>
          <p:nvPr/>
        </p:nvSpPr>
        <p:spPr>
          <a:xfrm>
            <a:off x="10679836" y="321814"/>
            <a:ext cx="1278384" cy="727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K, Gamma (</a:t>
            </a:r>
            <a:r>
              <a:rPr lang="it-IT" sz="1200" dirty="0" err="1">
                <a:solidFill>
                  <a:schemeClr val="tx1"/>
                </a:solidFill>
              </a:rPr>
              <a:t>fixed</a:t>
            </a:r>
            <a:r>
              <a:rPr lang="it-IT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62F7002-2CE8-463A-8C5D-C498E792310C}"/>
              </a:ext>
            </a:extLst>
          </p:cNvPr>
          <p:cNvSpPr/>
          <p:nvPr/>
        </p:nvSpPr>
        <p:spPr>
          <a:xfrm>
            <a:off x="8303478" y="1724488"/>
            <a:ext cx="1612777" cy="921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«</a:t>
            </a:r>
            <a:r>
              <a:rPr lang="it-IT" sz="1200" dirty="0" err="1">
                <a:solidFill>
                  <a:schemeClr val="tx1"/>
                </a:solidFill>
              </a:rPr>
              <a:t>NonRelPureNS</a:t>
            </a:r>
            <a:r>
              <a:rPr lang="it-IT" sz="12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6825A6F-72E8-41F6-B82A-23F36DAB27A3}"/>
              </a:ext>
            </a:extLst>
          </p:cNvPr>
          <p:cNvSpPr/>
          <p:nvPr/>
        </p:nvSpPr>
        <p:spPr>
          <a:xfrm>
            <a:off x="10679836" y="3213717"/>
            <a:ext cx="1278384" cy="727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Central Value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825B13B-BF8B-43A4-934F-6EDEA0504D24}"/>
              </a:ext>
            </a:extLst>
          </p:cNvPr>
          <p:cNvSpPr/>
          <p:nvPr/>
        </p:nvSpPr>
        <p:spPr>
          <a:xfrm>
            <a:off x="9951766" y="1735807"/>
            <a:ext cx="1213382" cy="727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89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40BA653-055E-4325-92F1-6955872AA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243" y="230660"/>
            <a:ext cx="8169728" cy="662734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5C48EE-506E-46BA-B201-B824655B29B7}"/>
              </a:ext>
            </a:extLst>
          </p:cNvPr>
          <p:cNvSpPr txBox="1"/>
          <p:nvPr/>
        </p:nvSpPr>
        <p:spPr>
          <a:xfrm>
            <a:off x="1480" y="459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RELATIVISTIC</a:t>
            </a:r>
            <a:r>
              <a:rPr lang="it-IT" dirty="0">
                <a:solidFill>
                  <a:srgbClr val="FF0000"/>
                </a:solidFill>
              </a:rPr>
              <a:t> PURE </a:t>
            </a:r>
            <a:r>
              <a:rPr lang="it-IT" dirty="0" err="1">
                <a:solidFill>
                  <a:srgbClr val="FF0000"/>
                </a:solidFill>
              </a:rPr>
              <a:t>NEUTRON</a:t>
            </a:r>
            <a:r>
              <a:rPr lang="it-IT" dirty="0">
                <a:solidFill>
                  <a:srgbClr val="FF0000"/>
                </a:solidFill>
              </a:rPr>
              <a:t> STAR </a:t>
            </a:r>
            <a:r>
              <a:rPr lang="it-IT" dirty="0" err="1">
                <a:solidFill>
                  <a:srgbClr val="FF0000"/>
                </a:solidFill>
              </a:rPr>
              <a:t>MAIN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467E217-F3D5-4905-A6C7-B445E005F445}"/>
              </a:ext>
            </a:extLst>
          </p:cNvPr>
          <p:cNvSpPr/>
          <p:nvPr/>
        </p:nvSpPr>
        <p:spPr>
          <a:xfrm>
            <a:off x="10380704" y="3302492"/>
            <a:ext cx="1722267" cy="932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B89FAF-6E0E-4299-B744-4DDD2611073F}"/>
              </a:ext>
            </a:extLst>
          </p:cNvPr>
          <p:cNvSpPr/>
          <p:nvPr/>
        </p:nvSpPr>
        <p:spPr>
          <a:xfrm>
            <a:off x="10380704" y="3404585"/>
            <a:ext cx="1278384" cy="727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Central </a:t>
            </a:r>
            <a:r>
              <a:rPr lang="it-IT" sz="1200" dirty="0" err="1">
                <a:solidFill>
                  <a:schemeClr val="tx1"/>
                </a:solidFill>
              </a:rPr>
              <a:t>value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A176705-4DAA-4460-93E9-36B174C8CB6A}"/>
              </a:ext>
            </a:extLst>
          </p:cNvPr>
          <p:cNvSpPr/>
          <p:nvPr/>
        </p:nvSpPr>
        <p:spPr>
          <a:xfrm>
            <a:off x="8353890" y="1864310"/>
            <a:ext cx="1482568" cy="97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«</a:t>
            </a:r>
            <a:r>
              <a:rPr lang="it-IT" sz="1200" dirty="0" err="1">
                <a:solidFill>
                  <a:schemeClr val="tx1"/>
                </a:solidFill>
              </a:rPr>
              <a:t>RelPureNS</a:t>
            </a:r>
            <a:r>
              <a:rPr lang="it-IT" sz="12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BB77F3-B58D-4EA2-9CD3-F3F368C225DA}"/>
              </a:ext>
            </a:extLst>
          </p:cNvPr>
          <p:cNvSpPr/>
          <p:nvPr/>
        </p:nvSpPr>
        <p:spPr>
          <a:xfrm>
            <a:off x="10289221" y="508245"/>
            <a:ext cx="1127464" cy="932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E78D2EF-BB46-411B-8FF6-5C8874DA498D}"/>
              </a:ext>
            </a:extLst>
          </p:cNvPr>
          <p:cNvSpPr/>
          <p:nvPr/>
        </p:nvSpPr>
        <p:spPr>
          <a:xfrm>
            <a:off x="9916357" y="1717986"/>
            <a:ext cx="1935332" cy="1371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95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0207A46-2107-438C-A2BC-1079805A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07" y="0"/>
            <a:ext cx="7763069" cy="663511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BD4750C-ACCD-46B7-A662-81B386D2E3A3}"/>
              </a:ext>
            </a:extLst>
          </p:cNvPr>
          <p:cNvSpPr txBox="1"/>
          <p:nvPr/>
        </p:nvSpPr>
        <p:spPr>
          <a:xfrm>
            <a:off x="117629" y="1216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READ NON PURE </a:t>
            </a:r>
            <a:r>
              <a:rPr lang="it-IT" dirty="0" err="1">
                <a:solidFill>
                  <a:srgbClr val="FF0000"/>
                </a:solidFill>
              </a:rPr>
              <a:t>NEUTRON</a:t>
            </a:r>
            <a:r>
              <a:rPr lang="it-IT" dirty="0">
                <a:solidFill>
                  <a:srgbClr val="FF0000"/>
                </a:solidFill>
              </a:rPr>
              <a:t> STAR </a:t>
            </a:r>
            <a:r>
              <a:rPr lang="it-IT" dirty="0" err="1">
                <a:solidFill>
                  <a:srgbClr val="FF0000"/>
                </a:solidFill>
              </a:rPr>
              <a:t>MAIN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901BBAD-979C-4CFA-A995-5C20CAF786AA}"/>
              </a:ext>
            </a:extLst>
          </p:cNvPr>
          <p:cNvSpPr/>
          <p:nvPr/>
        </p:nvSpPr>
        <p:spPr>
          <a:xfrm>
            <a:off x="10564428" y="222885"/>
            <a:ext cx="1278384" cy="727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Type</a:t>
            </a:r>
            <a:r>
              <a:rPr lang="it-IT" sz="1200" dirty="0">
                <a:solidFill>
                  <a:schemeClr val="tx1"/>
                </a:solidFill>
              </a:rPr>
              <a:t> of </a:t>
            </a:r>
            <a:r>
              <a:rPr lang="it-IT" sz="1200" dirty="0" err="1">
                <a:solidFill>
                  <a:schemeClr val="tx1"/>
                </a:solidFill>
              </a:rPr>
              <a:t>piecewise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44E7705-FCFA-4759-B29A-2962112132B1}"/>
              </a:ext>
            </a:extLst>
          </p:cNvPr>
          <p:cNvSpPr/>
          <p:nvPr/>
        </p:nvSpPr>
        <p:spPr>
          <a:xfrm>
            <a:off x="8364245" y="2370337"/>
            <a:ext cx="1278384" cy="727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«Read NS»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64C77F9-419F-40AE-AC05-576169601E46}"/>
              </a:ext>
            </a:extLst>
          </p:cNvPr>
          <p:cNvSpPr/>
          <p:nvPr/>
        </p:nvSpPr>
        <p:spPr>
          <a:xfrm>
            <a:off x="10441620" y="3312849"/>
            <a:ext cx="1278384" cy="727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Central </a:t>
            </a:r>
            <a:r>
              <a:rPr lang="it-IT" sz="1200" dirty="0" err="1">
                <a:solidFill>
                  <a:schemeClr val="tx1"/>
                </a:solidFill>
              </a:rPr>
              <a:t>value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448C4CB-9D7E-4F55-9978-F2D848391264}"/>
              </a:ext>
            </a:extLst>
          </p:cNvPr>
          <p:cNvSpPr/>
          <p:nvPr/>
        </p:nvSpPr>
        <p:spPr>
          <a:xfrm>
            <a:off x="9729926" y="2254928"/>
            <a:ext cx="1990078" cy="932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79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FF80CCA-6EAE-4969-9BCF-2D05059F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99" y="25166"/>
            <a:ext cx="10572301" cy="6858000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AB42AC2-D5A4-4027-94A0-E6D6971CA25B}"/>
              </a:ext>
            </a:extLst>
          </p:cNvPr>
          <p:cNvCxnSpPr/>
          <p:nvPr/>
        </p:nvCxnSpPr>
        <p:spPr>
          <a:xfrm flipH="1">
            <a:off x="10142376" y="3321698"/>
            <a:ext cx="1212979" cy="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6F97DD75-0C45-41C6-A98D-4ED5F421CC27}"/>
              </a:ext>
            </a:extLst>
          </p:cNvPr>
          <p:cNvSpPr/>
          <p:nvPr/>
        </p:nvSpPr>
        <p:spPr>
          <a:xfrm>
            <a:off x="6316910" y="1442906"/>
            <a:ext cx="343949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5C65E90-256C-45EF-979E-25C6BF8C0AB9}"/>
              </a:ext>
            </a:extLst>
          </p:cNvPr>
          <p:cNvSpPr/>
          <p:nvPr/>
        </p:nvSpPr>
        <p:spPr>
          <a:xfrm>
            <a:off x="2870433" y="1451295"/>
            <a:ext cx="343949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2FD668-19CE-4367-9844-0DC11B5576F6}"/>
              </a:ext>
            </a:extLst>
          </p:cNvPr>
          <p:cNvSpPr/>
          <p:nvPr/>
        </p:nvSpPr>
        <p:spPr>
          <a:xfrm>
            <a:off x="2734810" y="1308682"/>
            <a:ext cx="615193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8B3C058-600C-4FE3-8429-4A9C68B9AE4F}"/>
              </a:ext>
            </a:extLst>
          </p:cNvPr>
          <p:cNvSpPr/>
          <p:nvPr/>
        </p:nvSpPr>
        <p:spPr>
          <a:xfrm>
            <a:off x="6215368" y="1308682"/>
            <a:ext cx="546159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65981B-0A7E-4C4E-AEB2-814122968167}"/>
              </a:ext>
            </a:extLst>
          </p:cNvPr>
          <p:cNvSpPr txBox="1"/>
          <p:nvPr/>
        </p:nvSpPr>
        <p:spPr>
          <a:xfrm>
            <a:off x="2920767" y="1252683"/>
            <a:ext cx="34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361DB4-731E-45B8-86AD-D41A80EB0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76" y="0"/>
            <a:ext cx="10572301" cy="6858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1A9E736-DF14-4D59-B06C-8AC22DDD5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76" y="982721"/>
            <a:ext cx="3314700" cy="582982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1913647-70FB-4C6D-9A21-60D5E9A82DCE}"/>
              </a:ext>
            </a:extLst>
          </p:cNvPr>
          <p:cNvSpPr/>
          <p:nvPr/>
        </p:nvSpPr>
        <p:spPr>
          <a:xfrm>
            <a:off x="1944210" y="248575"/>
            <a:ext cx="727969" cy="266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8722F54-7985-47F9-BD23-9472B9A2AFDE}"/>
              </a:ext>
            </a:extLst>
          </p:cNvPr>
          <p:cNvSpPr txBox="1"/>
          <p:nvPr/>
        </p:nvSpPr>
        <p:spPr>
          <a:xfrm>
            <a:off x="117629" y="1216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NS CLASS </a:t>
            </a:r>
            <a:r>
              <a:rPr lang="it-IT" dirty="0" err="1">
                <a:solidFill>
                  <a:srgbClr val="FF0000"/>
                </a:solidFill>
              </a:rPr>
              <a:t>METHODS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8959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432306B-9EA3-4934-A1D1-5483C6D7B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30" y="0"/>
            <a:ext cx="8637037" cy="685800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6F74C4A-BB73-4B79-9937-E94219AB3E74}"/>
              </a:ext>
            </a:extLst>
          </p:cNvPr>
          <p:cNvCxnSpPr/>
          <p:nvPr/>
        </p:nvCxnSpPr>
        <p:spPr>
          <a:xfrm>
            <a:off x="5671365" y="1522603"/>
            <a:ext cx="3607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2C6E513-F707-4D5F-BCC3-C18545FCECD4}"/>
              </a:ext>
            </a:extLst>
          </p:cNvPr>
          <p:cNvCxnSpPr>
            <a:cxnSpLocks/>
          </p:cNvCxnSpPr>
          <p:nvPr/>
        </p:nvCxnSpPr>
        <p:spPr>
          <a:xfrm flipH="1">
            <a:off x="6438954" y="1522603"/>
            <a:ext cx="379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5885942-5E2E-4D7C-B450-BB88FF0348E8}"/>
              </a:ext>
            </a:extLst>
          </p:cNvPr>
          <p:cNvCxnSpPr/>
          <p:nvPr/>
        </p:nvCxnSpPr>
        <p:spPr>
          <a:xfrm>
            <a:off x="6032092" y="1522603"/>
            <a:ext cx="0" cy="181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B55D5D4-3480-4258-B101-11183F5A733B}"/>
              </a:ext>
            </a:extLst>
          </p:cNvPr>
          <p:cNvCxnSpPr/>
          <p:nvPr/>
        </p:nvCxnSpPr>
        <p:spPr>
          <a:xfrm>
            <a:off x="6420510" y="1522603"/>
            <a:ext cx="0" cy="181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arallelogramma 19">
            <a:extLst>
              <a:ext uri="{FF2B5EF4-FFF2-40B4-BE49-F238E27FC236}">
                <a16:creationId xmlns:a16="http://schemas.microsoft.com/office/drawing/2014/main" id="{9857DE2E-F5FD-4290-9518-079A6B5E7BBC}"/>
              </a:ext>
            </a:extLst>
          </p:cNvPr>
          <p:cNvSpPr/>
          <p:nvPr/>
        </p:nvSpPr>
        <p:spPr>
          <a:xfrm>
            <a:off x="5084138" y="3334616"/>
            <a:ext cx="1023454" cy="42154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Return </a:t>
            </a:r>
            <a:r>
              <a:rPr lang="it-IT" sz="1000" dirty="0" err="1">
                <a:solidFill>
                  <a:schemeClr val="tx1"/>
                </a:solidFill>
              </a:rPr>
              <a:t>this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layer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Parallelogramma 20">
            <a:extLst>
              <a:ext uri="{FF2B5EF4-FFF2-40B4-BE49-F238E27FC236}">
                <a16:creationId xmlns:a16="http://schemas.microsoft.com/office/drawing/2014/main" id="{5F40B304-D65C-498A-8CF2-FEA36812EABF}"/>
              </a:ext>
            </a:extLst>
          </p:cNvPr>
          <p:cNvSpPr/>
          <p:nvPr/>
        </p:nvSpPr>
        <p:spPr>
          <a:xfrm>
            <a:off x="6183091" y="3334625"/>
            <a:ext cx="1098955" cy="42153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Return </a:t>
            </a:r>
            <a:r>
              <a:rPr lang="it-IT" sz="1000" dirty="0" err="1">
                <a:solidFill>
                  <a:schemeClr val="tx1"/>
                </a:solidFill>
              </a:rPr>
              <a:t>this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layer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09E02FE-9F40-4840-A1A5-38690C79CCAE}"/>
              </a:ext>
            </a:extLst>
          </p:cNvPr>
          <p:cNvSpPr/>
          <p:nvPr/>
        </p:nvSpPr>
        <p:spPr>
          <a:xfrm>
            <a:off x="1997476" y="124287"/>
            <a:ext cx="1278384" cy="639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F92867-01A5-4FFA-8252-93BBBCB66B47}"/>
              </a:ext>
            </a:extLst>
          </p:cNvPr>
          <p:cNvSpPr txBox="1"/>
          <p:nvPr/>
        </p:nvSpPr>
        <p:spPr>
          <a:xfrm>
            <a:off x="117629" y="1216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PIECEWISE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POLYTROPE</a:t>
            </a:r>
            <a:r>
              <a:rPr lang="it-IT" dirty="0">
                <a:solidFill>
                  <a:srgbClr val="FF0000"/>
                </a:solidFill>
              </a:rPr>
              <a:t> BUILDING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195C24-A6EB-4D83-998F-59FAE1289CCB}"/>
              </a:ext>
            </a:extLst>
          </p:cNvPr>
          <p:cNvSpPr txBox="1"/>
          <p:nvPr/>
        </p:nvSpPr>
        <p:spPr>
          <a:xfrm>
            <a:off x="3444536" y="4332303"/>
            <a:ext cx="6658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000" dirty="0" err="1"/>
              <a:t>Polytropic</a:t>
            </a:r>
            <a:r>
              <a:rPr lang="it-IT" sz="1000" dirty="0"/>
              <a:t> class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E7BD7F-B2EA-4F6E-88E3-E595940C4A23}"/>
              </a:ext>
            </a:extLst>
          </p:cNvPr>
          <p:cNvSpPr txBox="1"/>
          <p:nvPr/>
        </p:nvSpPr>
        <p:spPr>
          <a:xfrm>
            <a:off x="117629" y="5149049"/>
            <a:ext cx="127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Layer= </a:t>
            </a:r>
            <a:r>
              <a:rPr lang="it-IT" sz="1100" dirty="0" err="1"/>
              <a:t>Polytropic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585278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F08180D-1C3B-4E64-997E-E32DD10B2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9" y="0"/>
            <a:ext cx="8647043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E13682FA-E564-4997-9273-DE7A7B919177}"/>
              </a:ext>
            </a:extLst>
          </p:cNvPr>
          <p:cNvSpPr/>
          <p:nvPr/>
        </p:nvSpPr>
        <p:spPr>
          <a:xfrm>
            <a:off x="1677880" y="168676"/>
            <a:ext cx="1038687" cy="32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A277F5-A06C-4FE2-BCF2-8B3DD50DFFD2}"/>
              </a:ext>
            </a:extLst>
          </p:cNvPr>
          <p:cNvSpPr txBox="1"/>
          <p:nvPr/>
        </p:nvSpPr>
        <p:spPr>
          <a:xfrm>
            <a:off x="117629" y="1216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CUBIC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SPLINE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 EQUATIONS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DC7EFF8-5809-4611-9B2F-327A6ED28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37" y="4886441"/>
            <a:ext cx="5636824" cy="521050"/>
          </a:xfrm>
        </p:spPr>
      </p:pic>
      <p:pic>
        <p:nvPicPr>
          <p:cNvPr id="5" name="Segnaposto contenuto 13">
            <a:extLst>
              <a:ext uri="{FF2B5EF4-FFF2-40B4-BE49-F238E27FC236}">
                <a16:creationId xmlns:a16="http://schemas.microsoft.com/office/drawing/2014/main" id="{FA5453C3-2F7B-49EA-9597-03B8B27A4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37" y="3788272"/>
            <a:ext cx="2266708" cy="45551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033AF4F-E8E5-41CE-B5EA-2E034B9CA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99" y="2559090"/>
            <a:ext cx="2304762" cy="64761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8E5DF74-5928-4667-B034-5935CA4410AB}"/>
              </a:ext>
            </a:extLst>
          </p:cNvPr>
          <p:cNvSpPr txBox="1"/>
          <p:nvPr/>
        </p:nvSpPr>
        <p:spPr>
          <a:xfrm>
            <a:off x="212266" y="243911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two kind of forces keeping the equilibrium for the star: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the particles pressure and the gravitational pull.</a:t>
            </a:r>
            <a:br>
              <a:rPr lang="en-US" dirty="0"/>
            </a:b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94D588D-6B18-48EE-A717-190621BC3B42}"/>
              </a:ext>
            </a:extLst>
          </p:cNvPr>
          <p:cNvSpPr txBox="1"/>
          <p:nvPr/>
        </p:nvSpPr>
        <p:spPr>
          <a:xfrm>
            <a:off x="212266" y="3796018"/>
            <a:ext cx="434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Newtonian gravitational equation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FABAB6-F5B3-4BB7-90A3-36B0985728F7}"/>
              </a:ext>
            </a:extLst>
          </p:cNvPr>
          <p:cNvSpPr txBox="1"/>
          <p:nvPr/>
        </p:nvSpPr>
        <p:spPr>
          <a:xfrm>
            <a:off x="212266" y="4730561"/>
            <a:ext cx="4768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Using GR equations we have relativistic corrections</a:t>
            </a:r>
            <a:br>
              <a:rPr lang="en-US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3A1799-8929-4AD2-9F97-7936B162AB0D}"/>
              </a:ext>
            </a:extLst>
          </p:cNvPr>
          <p:cNvSpPr txBox="1"/>
          <p:nvPr/>
        </p:nvSpPr>
        <p:spPr>
          <a:xfrm>
            <a:off x="212266" y="5849770"/>
            <a:ext cx="434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Conditions</a:t>
            </a:r>
            <a:r>
              <a:rPr lang="it-IT" dirty="0"/>
              <a:t>: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1556EBC-49EE-44EF-BDC1-BA82DBE00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61" y="6238101"/>
            <a:ext cx="1230905" cy="2122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94CD9A-3967-4EB0-98CE-0AF27290E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49770"/>
            <a:ext cx="1177850" cy="2122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9469DAA-1EF2-421D-92C1-9632F69E6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79" y="5627317"/>
            <a:ext cx="1255267" cy="2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BIBLIOGRAPHY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9F69D8B6-03D0-486C-B41C-708107C5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689933"/>
            <a:ext cx="6139649" cy="3215570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LMRoman10-Regular"/>
              </a:rPr>
              <a:t> "Neutron stars for undergraduates", R. R. </a:t>
            </a:r>
            <a:r>
              <a:rPr lang="en-US" sz="1800" b="0" i="0" u="none" strike="noStrike" baseline="0" dirty="0" err="1">
                <a:latin typeface="LMRoman10-Regular"/>
              </a:rPr>
              <a:t>Silbar</a:t>
            </a:r>
            <a:r>
              <a:rPr lang="en-US" sz="1800" b="0" i="0" u="none" strike="noStrike" baseline="0" dirty="0">
                <a:latin typeface="LMRoman10-Regular"/>
              </a:rPr>
              <a:t>, S. Reddy, 2004.</a:t>
            </a:r>
          </a:p>
          <a:p>
            <a:pPr algn="l"/>
            <a:r>
              <a:rPr lang="en-US" sz="1800" b="0" i="0" u="none" strike="noStrike" baseline="0" dirty="0">
                <a:latin typeface="LMRoman10-Regular"/>
              </a:rPr>
              <a:t>"Compact Stars for Undergraduates", I. </a:t>
            </a:r>
            <a:r>
              <a:rPr lang="en-US" sz="1800" b="0" i="0" u="none" strike="noStrike" baseline="0" dirty="0" err="1">
                <a:latin typeface="LMRoman10-Regular"/>
              </a:rPr>
              <a:t>Sagert</a:t>
            </a:r>
            <a:r>
              <a:rPr lang="en-US" sz="1800" b="0" i="0" u="none" strike="noStrike" baseline="0" dirty="0">
                <a:latin typeface="LMRoman10-Regular"/>
              </a:rPr>
              <a:t> et al, 2004.</a:t>
            </a:r>
          </a:p>
          <a:p>
            <a:pPr algn="l"/>
            <a:r>
              <a:rPr lang="en-US" sz="1800" b="0" i="0" u="none" strike="noStrike" baseline="0" dirty="0">
                <a:latin typeface="LMRoman10-Regular"/>
              </a:rPr>
              <a:t>"Constraints on a phenomenologically parametrized neutron-star equation of state", J. Read et al, 2009.</a:t>
            </a:r>
          </a:p>
          <a:p>
            <a:pPr algn="l"/>
            <a:r>
              <a:rPr lang="it-IT" sz="1800" b="0" i="0" u="none" strike="noStrike" baseline="0" dirty="0">
                <a:latin typeface="LMRoman10-Regular"/>
              </a:rPr>
              <a:t>"On Massive </a:t>
            </a:r>
            <a:r>
              <a:rPr lang="it-IT" sz="1800" b="0" i="0" u="none" strike="noStrike" baseline="0" dirty="0" err="1">
                <a:latin typeface="LMRoman10-Regular"/>
              </a:rPr>
              <a:t>Neutron</a:t>
            </a:r>
            <a:r>
              <a:rPr lang="it-IT" sz="1800" b="0" i="0" u="none" strike="noStrike" baseline="0" dirty="0">
                <a:latin typeface="LMRoman10-Regular"/>
              </a:rPr>
              <a:t> Cores", J. Oppenheimer, 1939.</a:t>
            </a:r>
          </a:p>
          <a:p>
            <a:pPr algn="l"/>
            <a:r>
              <a:rPr lang="it-IT" sz="1800" b="0" i="0" u="none" strike="noStrike" baseline="0" dirty="0">
                <a:latin typeface="LMRoman10-Regular"/>
              </a:rPr>
              <a:t>"</a:t>
            </a:r>
            <a:r>
              <a:rPr lang="it-IT" sz="1800" b="0" i="0" u="none" strike="noStrike" baseline="0" dirty="0" err="1">
                <a:latin typeface="LMRoman10-Regular"/>
              </a:rPr>
              <a:t>Computational</a:t>
            </a:r>
            <a:r>
              <a:rPr lang="it-IT" sz="1800" b="0" i="0" u="none" strike="noStrike" baseline="0" dirty="0">
                <a:latin typeface="LMRoman10-Regular"/>
              </a:rPr>
              <a:t> </a:t>
            </a:r>
            <a:r>
              <a:rPr lang="it-IT" sz="1800" b="0" i="0" u="none" strike="noStrike" baseline="0" dirty="0" err="1">
                <a:latin typeface="LMRoman10-Regular"/>
              </a:rPr>
              <a:t>Physics</a:t>
            </a:r>
            <a:r>
              <a:rPr lang="it-IT" sz="1800" b="0" i="0" u="none" strike="noStrike" baseline="0" dirty="0">
                <a:latin typeface="LMRoman10-Regular"/>
              </a:rPr>
              <a:t>, </a:t>
            </a:r>
            <a:r>
              <a:rPr lang="it-IT" sz="1800" b="0" i="0" u="none" strike="noStrike" baseline="0" dirty="0" err="1">
                <a:latin typeface="LMRoman10-Regular"/>
              </a:rPr>
              <a:t>Lecture</a:t>
            </a:r>
            <a:r>
              <a:rPr lang="it-IT" sz="1800" b="0" i="0" u="none" strike="noStrike" baseline="0" dirty="0">
                <a:latin typeface="LMRoman10-Regular"/>
              </a:rPr>
              <a:t> Notes Fall 2015", M. Jensen, 2015.</a:t>
            </a:r>
          </a:p>
          <a:p>
            <a:pPr algn="l"/>
            <a:r>
              <a:rPr lang="en-US" sz="1800" b="0" i="0" u="none" strike="noStrike" baseline="0" dirty="0">
                <a:latin typeface="LMRoman10-Regular"/>
              </a:rPr>
              <a:t>"Programming for Computations - A Gentle Introduction to Numerical Simulations with Python", S. Linge, </a:t>
            </a:r>
            <a:r>
              <a:rPr lang="en-US" sz="1800" b="0" i="0" u="none" strike="noStrike" baseline="0" dirty="0" err="1">
                <a:latin typeface="LMRoman10-Regular"/>
              </a:rPr>
              <a:t>H.Langtangen</a:t>
            </a:r>
            <a:r>
              <a:rPr lang="en-US" sz="1800" b="0" i="0" u="none" strike="noStrike" baseline="0" dirty="0">
                <a:latin typeface="LMRoman10-Regular"/>
              </a:rPr>
              <a:t>, 2016.</a:t>
            </a:r>
          </a:p>
          <a:p>
            <a:pPr algn="l"/>
            <a:r>
              <a:rPr lang="it-IT" sz="1800" b="0" i="0" u="none" strike="noStrike" baseline="0" dirty="0" err="1">
                <a:latin typeface="LMRoman10-Regular"/>
              </a:rPr>
              <a:t>https</a:t>
            </a:r>
            <a:r>
              <a:rPr lang="it-IT" sz="1800" b="0" i="0" u="none" strike="noStrike" baseline="0" dirty="0">
                <a:latin typeface="LMRoman10-Regular"/>
              </a:rPr>
              <a:t>://</a:t>
            </a:r>
            <a:r>
              <a:rPr lang="it-IT" sz="1800" b="0" i="0" u="none" strike="noStrike" baseline="0" dirty="0" err="1">
                <a:latin typeface="LMRoman10-Regular"/>
              </a:rPr>
              <a:t>en.wikiversity.org</a:t>
            </a:r>
            <a:r>
              <a:rPr lang="it-IT" sz="1800" b="0" i="0" u="none" strike="noStrike" baseline="0" dirty="0">
                <a:latin typeface="LMRoman10-Regular"/>
              </a:rPr>
              <a:t>/wiki/</a:t>
            </a:r>
            <a:r>
              <a:rPr lang="it-IT" sz="1800" b="0" i="0" u="none" strike="noStrike" baseline="0" dirty="0" err="1">
                <a:latin typeface="LMRoman10-Regular"/>
              </a:rPr>
              <a:t>Cubic_Spline_Interpolation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6272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PURE NEUTRON STARS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9308D54-078B-40CA-8CA1-3C75A904A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9" y="3095256"/>
            <a:ext cx="3587750" cy="667488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8B7F521-8A33-42E0-8F05-8B0AA40B5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996" y="3058723"/>
            <a:ext cx="2104762" cy="70476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F3C51F7-1BF4-4591-A082-3402F26AE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9" y="3856939"/>
            <a:ext cx="8495238" cy="7619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7E28793-0951-4ACF-AC9B-D6A157D22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9" y="4710757"/>
            <a:ext cx="8580952" cy="76190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67C203B-EFD1-4B3C-A3D3-03F29CC15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58" y="3897227"/>
            <a:ext cx="1066667" cy="66666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062116E-5B1C-45C4-9DAC-E3D949CD17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48" y="4684518"/>
            <a:ext cx="1257143" cy="66666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7C27C4A-FF8E-4447-8509-6D6A4FE80E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267" y="6196847"/>
            <a:ext cx="1409524" cy="25714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4C4195A-05BE-4DAC-83EA-74557E2DA3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" y="6002254"/>
            <a:ext cx="4238095" cy="64633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ABA5BDB-0B43-41B1-BDA7-95333CC9E55F}"/>
              </a:ext>
            </a:extLst>
          </p:cNvPr>
          <p:cNvSpPr txBox="1"/>
          <p:nvPr/>
        </p:nvSpPr>
        <p:spPr>
          <a:xfrm>
            <a:off x="90996" y="558953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Non relativistic approximation:</a:t>
            </a:r>
            <a:br>
              <a:rPr lang="en-US" dirty="0"/>
            </a:b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50B9E80-6739-41A8-9ECA-CFA071E798A7}"/>
              </a:ext>
            </a:extLst>
          </p:cNvPr>
          <p:cNvSpPr txBox="1"/>
          <p:nvPr/>
        </p:nvSpPr>
        <p:spPr>
          <a:xfrm>
            <a:off x="90996" y="2439958"/>
            <a:ext cx="11219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quantities needed for the equation of state are obtained using Fermi-Dirac statistics in a relativistic pure neutron gas  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88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INCLUDING THE INTERACTIONS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9D5E92D-C191-4010-9B54-71CD9F829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1" y="5905503"/>
            <a:ext cx="1657143" cy="771429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A7C1812-FBA2-4BAC-9FA2-C12268945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1" y="5020525"/>
            <a:ext cx="3933333" cy="70476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4CF9944-3579-4E9F-85FE-862D60A20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8" y="4230785"/>
            <a:ext cx="1219048" cy="6095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32644-5117-42EB-AB49-B911AAB84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06" y="3506440"/>
            <a:ext cx="3257143" cy="61904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EE7793B-593D-4CCD-AB78-640ADC70A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711" y="2562476"/>
            <a:ext cx="1495238" cy="342857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6213F4F-AAF5-4675-9748-E414165BDD61}"/>
              </a:ext>
            </a:extLst>
          </p:cNvPr>
          <p:cNvSpPr txBox="1"/>
          <p:nvPr/>
        </p:nvSpPr>
        <p:spPr>
          <a:xfrm>
            <a:off x="134051" y="2337879"/>
            <a:ext cx="831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M</a:t>
            </a:r>
            <a:r>
              <a:rPr lang="en-US" b="0" i="0" dirty="0">
                <a:effectLst/>
                <a:latin typeface="Arial" panose="020B0604020202020204" pitchFamily="34" charset="0"/>
              </a:rPr>
              <a:t>ain idea: split the neutron star into two sections, the crust and the core.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BEB3E5-8F6F-4761-A01E-DC22D34E413E}"/>
              </a:ext>
            </a:extLst>
          </p:cNvPr>
          <p:cNvSpPr txBox="1"/>
          <p:nvPr/>
        </p:nvSpPr>
        <p:spPr>
          <a:xfrm>
            <a:off x="134051" y="2754937"/>
            <a:ext cx="86379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Each section is described by a piecewise </a:t>
            </a:r>
            <a:r>
              <a:rPr lang="en-US" dirty="0" err="1">
                <a:latin typeface="Arial" panose="020B0604020202020204" pitchFamily="34" charset="0"/>
              </a:rPr>
              <a:t>polytropical</a:t>
            </a:r>
            <a:r>
              <a:rPr lang="en-US" dirty="0">
                <a:latin typeface="Arial" panose="020B0604020202020204" pitchFamily="34" charset="0"/>
              </a:rPr>
              <a:t> equation, i.e. each portion of the section is described by a particular </a:t>
            </a:r>
            <a:r>
              <a:rPr lang="en-US" dirty="0" err="1">
                <a:latin typeface="Arial" panose="020B0604020202020204" pitchFamily="34" charset="0"/>
              </a:rPr>
              <a:t>polytrope</a:t>
            </a:r>
            <a:r>
              <a:rPr lang="en-US" dirty="0">
                <a:latin typeface="Arial" panose="020B0604020202020204" pitchFamily="34" charset="0"/>
              </a:rPr>
              <a:t> and then we join the equations using continuity conditions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D740F6A-B0F3-4F2F-9DE9-A6737CB02104}"/>
              </a:ext>
            </a:extLst>
          </p:cNvPr>
          <p:cNvSpPr txBox="1"/>
          <p:nvPr/>
        </p:nvSpPr>
        <p:spPr>
          <a:xfrm>
            <a:off x="2606039" y="367826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First principle of thermo. Integrated leaves a constant a to be fixed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665D3FB-03E4-4D37-8A27-7B66AD4A597F}"/>
              </a:ext>
            </a:extLst>
          </p:cNvPr>
          <p:cNvSpPr txBox="1"/>
          <p:nvPr/>
        </p:nvSpPr>
        <p:spPr>
          <a:xfrm>
            <a:off x="4955960" y="423226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Condition on the last layer of the crust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E26EA1D-EE1F-49C1-A235-210366606D02}"/>
              </a:ext>
            </a:extLst>
          </p:cNvPr>
          <p:cNvSpPr txBox="1"/>
          <p:nvPr/>
        </p:nvSpPr>
        <p:spPr>
          <a:xfrm>
            <a:off x="4984813" y="513978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Conditions between different layers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250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RUNGE-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KUTTA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METHODS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AC4B84D-310B-4604-9341-023CA57B0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3" y="5847811"/>
            <a:ext cx="4761905" cy="62857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F498BE8-B4C9-4714-A4CB-B634C0520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3" y="5058245"/>
            <a:ext cx="3333333" cy="62857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97E8E19-DFAC-45DF-89C9-FEC477934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3" y="4118370"/>
            <a:ext cx="4876190" cy="76190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DF2DDCA-56F1-4BF7-916C-EDEBAB231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7" y="3176726"/>
            <a:ext cx="3314286" cy="76190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71F6116-D615-4C0E-BCB5-E5BF7ABBE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6" y="2364325"/>
            <a:ext cx="1514286" cy="628571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BCB03EE-552E-4B64-A450-EB6A72C09D2D}"/>
              </a:ext>
            </a:extLst>
          </p:cNvPr>
          <p:cNvSpPr txBox="1"/>
          <p:nvPr/>
        </p:nvSpPr>
        <p:spPr>
          <a:xfrm>
            <a:off x="4583097" y="246721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idea: more step to </a:t>
            </a:r>
            <a:r>
              <a:rPr lang="it-IT" dirty="0" err="1"/>
              <a:t>get</a:t>
            </a:r>
            <a:r>
              <a:rPr lang="it-IT" dirty="0"/>
              <a:t>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for the </a:t>
            </a:r>
            <a:r>
              <a:rPr lang="it-IT" dirty="0" err="1"/>
              <a:t>slope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60F931A-AB59-4EB0-987C-B6D204402DDF}"/>
              </a:ext>
            </a:extLst>
          </p:cNvPr>
          <p:cNvSpPr txBox="1"/>
          <p:nvPr/>
        </p:nvSpPr>
        <p:spPr>
          <a:xfrm>
            <a:off x="6298631" y="43146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Expand around the center of the interval</a:t>
            </a:r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3D1A83D-7700-4D3E-ADC5-B2D4A8C540A8}"/>
              </a:ext>
            </a:extLst>
          </p:cNvPr>
          <p:cNvSpPr txBox="1"/>
          <p:nvPr/>
        </p:nvSpPr>
        <p:spPr>
          <a:xfrm>
            <a:off x="4912818" y="518581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Euler method for the intermediate step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462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RK4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9F69D8B6-03D0-486C-B41C-708107C5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58" y="2627230"/>
            <a:ext cx="6754480" cy="1054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For the Newton and </a:t>
            </a:r>
            <a:r>
              <a:rPr lang="it-IT" dirty="0" err="1"/>
              <a:t>TOV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a </a:t>
            </a:r>
            <a:r>
              <a:rPr lang="it-IT" dirty="0" err="1"/>
              <a:t>RK4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</a:p>
        </p:txBody>
      </p:sp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092FA38E-1182-4FF9-8BA1-03E3AD66D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47" y="5734645"/>
            <a:ext cx="2952381" cy="3047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485733C-240C-4D40-84A9-7F9C7F442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47" y="5055274"/>
            <a:ext cx="3542857" cy="3047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510BB2C-7B18-47E5-8C10-5E7301FCB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47" y="4375903"/>
            <a:ext cx="3542857" cy="30476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3236B53-60F9-4A54-890F-0E368A3FB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47" y="3696532"/>
            <a:ext cx="1780952" cy="30476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4B23D06-BDCE-4DEF-93A8-1EC31F4D2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47" y="2723287"/>
            <a:ext cx="4638095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7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CUBIC SPLINE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68B7EA8-1644-4477-8CED-1F09B138F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13470"/>
            <a:ext cx="2723809" cy="31428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1AC7CBA-C735-49E8-AD75-8FF83CC44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82" y="4728487"/>
            <a:ext cx="4857143" cy="33333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FB6CD240-2623-4A68-AF23-EFEB3D3DD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82" y="4180365"/>
            <a:ext cx="4800000" cy="33333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C7D640A9-DE67-4102-9BF5-D8FEA0D72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82" y="3566014"/>
            <a:ext cx="3457143" cy="304762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33F48FE-546C-416A-821C-B0A0351B5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82" y="3174874"/>
            <a:ext cx="4009524" cy="304762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BD0933F-77D9-4B85-873F-17A8D6367C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35" y="2520929"/>
            <a:ext cx="4676190" cy="304762"/>
          </a:xfrm>
          <a:prstGeom prst="rect">
            <a:avLst/>
          </a:prstGeom>
        </p:spPr>
      </p:pic>
      <p:sp>
        <p:nvSpPr>
          <p:cNvPr id="27" name="Segnaposto contenuto 26">
            <a:extLst>
              <a:ext uri="{FF2B5EF4-FFF2-40B4-BE49-F238E27FC236}">
                <a16:creationId xmlns:a16="http://schemas.microsoft.com/office/drawing/2014/main" id="{6CEFAB6D-34AD-4854-9323-14BE76F0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03" y="2867270"/>
            <a:ext cx="5633622" cy="226642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spline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S </a:t>
            </a:r>
            <a:r>
              <a:rPr lang="it-IT" dirty="0" err="1"/>
              <a:t>has</a:t>
            </a:r>
            <a:r>
              <a:rPr lang="it-IT" dirty="0"/>
              <a:t> to be a </a:t>
            </a:r>
            <a:r>
              <a:rPr lang="it-IT" dirty="0" err="1"/>
              <a:t>C2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fit</a:t>
            </a:r>
            <a:r>
              <a:rPr lang="it-IT" dirty="0"/>
              <a:t> the </a:t>
            </a:r>
            <a:r>
              <a:rPr lang="it-IT" dirty="0" err="1"/>
              <a:t>datas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be made of degree 3 </a:t>
            </a:r>
            <a:r>
              <a:rPr lang="it-IT" dirty="0" err="1"/>
              <a:t>polynomials</a:t>
            </a:r>
            <a:r>
              <a:rPr lang="it-IT" dirty="0"/>
              <a:t>. So the </a:t>
            </a:r>
            <a:r>
              <a:rPr lang="it-IT" dirty="0" err="1"/>
              <a:t>conditions</a:t>
            </a:r>
            <a:r>
              <a:rPr lang="it-IT" dirty="0"/>
              <a:t>: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CD0903E-0B29-4D52-890B-3E76B921ABA8}"/>
              </a:ext>
            </a:extLst>
          </p:cNvPr>
          <p:cNvSpPr txBox="1"/>
          <p:nvPr/>
        </p:nvSpPr>
        <p:spPr>
          <a:xfrm>
            <a:off x="204111" y="618594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Endpoints </a:t>
            </a:r>
            <a:r>
              <a:rPr lang="it-IT" dirty="0" err="1"/>
              <a:t>condition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2699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CUBIC SPLINE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9F69D8B6-03D0-486C-B41C-708107C5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83" y="2506184"/>
            <a:ext cx="3170237" cy="1354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Work with second </a:t>
            </a:r>
            <a:r>
              <a:rPr lang="it-IT" dirty="0" err="1"/>
              <a:t>derivatives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linearity</a:t>
            </a:r>
            <a:r>
              <a:rPr lang="it-IT" dirty="0"/>
              <a:t> in x</a:t>
            </a:r>
          </a:p>
        </p:txBody>
      </p:sp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6F3019A8-62EC-4C7E-9C25-26831051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2" y="6224559"/>
            <a:ext cx="5157008" cy="5503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92BF08E-DAA1-47CE-A502-FA623AA50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" y="4851577"/>
            <a:ext cx="9537721" cy="5837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322B64-7D7F-4F70-AE66-269F08C10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" y="3813068"/>
            <a:ext cx="7514286" cy="5904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4FB97D1-2A54-4EE5-908E-CBE424BDE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17" y="3050749"/>
            <a:ext cx="6638095" cy="3142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B9C2AF-3016-46E0-B4CF-A951E93DC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74" y="2602145"/>
            <a:ext cx="6838095" cy="33333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2D5D70-93AA-47CE-AE6A-A888FFE0691D}"/>
              </a:ext>
            </a:extLst>
          </p:cNvPr>
          <p:cNvSpPr txBox="1"/>
          <p:nvPr/>
        </p:nvSpPr>
        <p:spPr>
          <a:xfrm>
            <a:off x="10314373" y="5594942"/>
            <a:ext cx="1555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 = </a:t>
            </a:r>
            <a:r>
              <a:rPr lang="it-IT" dirty="0" err="1"/>
              <a:t>interval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CD9435-1D29-43DB-91FE-AC45B879903B}"/>
              </a:ext>
            </a:extLst>
          </p:cNvPr>
          <p:cNvSpPr txBox="1"/>
          <p:nvPr/>
        </p:nvSpPr>
        <p:spPr>
          <a:xfrm>
            <a:off x="8332376" y="3861165"/>
            <a:ext cx="3170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Lagrangian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r>
              <a:rPr lang="it-IT" dirty="0"/>
              <a:t>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9A37C9-EB38-426F-ACC7-7554DC21B1B4}"/>
              </a:ext>
            </a:extLst>
          </p:cNvPr>
          <p:cNvSpPr txBox="1"/>
          <p:nvPr/>
        </p:nvSpPr>
        <p:spPr>
          <a:xfrm>
            <a:off x="116103" y="4403010"/>
            <a:ext cx="6510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Integrate </a:t>
            </a:r>
            <a:r>
              <a:rPr lang="it-IT" dirty="0" err="1"/>
              <a:t>twice</a:t>
            </a:r>
            <a:r>
              <a:rPr lang="it-IT" dirty="0"/>
              <a:t> and fix the </a:t>
            </a:r>
            <a:r>
              <a:rPr lang="it-IT" dirty="0" err="1"/>
              <a:t>constants</a:t>
            </a:r>
            <a:r>
              <a:rPr lang="it-IT" dirty="0"/>
              <a:t> with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27D557A-2C45-4200-A8F3-5B647AE27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2" y="5594942"/>
            <a:ext cx="5157008" cy="5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3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CUBIC SPLINE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EAD0CD6-79C3-4D01-B938-B4BA1A4D8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348" y="6340085"/>
            <a:ext cx="1243649" cy="441670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F51C411-5EC9-4A2C-9F88-65BEFC9C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09" y="6382796"/>
            <a:ext cx="589150" cy="40039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1001523-232E-420E-9FB4-326A87BB7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349" y="5639784"/>
            <a:ext cx="1243648" cy="40039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A8EBAC4-6508-4D10-B457-C8E9408BE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52" y="5639784"/>
            <a:ext cx="693233" cy="44309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5492A58-4135-4814-904C-B922B8D35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034"/>
            <a:ext cx="5990476" cy="181904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262B0AF-E55B-4274-99A8-9159C3C67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52" y="4867401"/>
            <a:ext cx="1832287" cy="18514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D9EE4E7-A6AE-4211-92C0-35FAE47DE4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52" y="4256123"/>
            <a:ext cx="4444345" cy="4965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E4B9059-59C6-4F10-BF7E-9BE1D6168E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1" y="3888979"/>
            <a:ext cx="2038096" cy="23209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739D8C8-C371-4842-B3D2-D857C322CA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948" y="3241759"/>
            <a:ext cx="1302224" cy="50297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BD2C46C-2713-4759-8817-A1806658E2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948" y="2959572"/>
            <a:ext cx="588462" cy="203699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1572EFFB-D071-49FB-847E-B44FFBBA7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948" y="2385967"/>
            <a:ext cx="1302224" cy="49511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E2531692-82C0-4C24-9F1A-496330AA5A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33" y="2479524"/>
            <a:ext cx="3685714" cy="276190"/>
          </a:xfrm>
          <a:prstGeom prst="rect">
            <a:avLst/>
          </a:prstGeom>
        </p:spPr>
      </p:pic>
      <p:sp>
        <p:nvSpPr>
          <p:cNvPr id="31" name="Segnaposto contenuto 17">
            <a:extLst>
              <a:ext uri="{FF2B5EF4-FFF2-40B4-BE49-F238E27FC236}">
                <a16:creationId xmlns:a16="http://schemas.microsoft.com/office/drawing/2014/main" id="{EFAAB051-5AEF-4113-9FAE-F0313F1F2131}"/>
              </a:ext>
            </a:extLst>
          </p:cNvPr>
          <p:cNvSpPr txBox="1">
            <a:spLocks/>
          </p:cNvSpPr>
          <p:nvPr/>
        </p:nvSpPr>
        <p:spPr>
          <a:xfrm>
            <a:off x="44392" y="2385967"/>
            <a:ext cx="3170237" cy="135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 err="1"/>
              <a:t>Thus</a:t>
            </a:r>
            <a:r>
              <a:rPr lang="it-IT" dirty="0"/>
              <a:t> the system </a:t>
            </a:r>
            <a:r>
              <a:rPr lang="it-IT" dirty="0" err="1"/>
              <a:t>is</a:t>
            </a:r>
            <a:endParaRPr lang="it-IT" dirty="0"/>
          </a:p>
        </p:txBody>
      </p:sp>
      <p:sp>
        <p:nvSpPr>
          <p:cNvPr id="32" name="Segnaposto contenuto 17">
            <a:extLst>
              <a:ext uri="{FF2B5EF4-FFF2-40B4-BE49-F238E27FC236}">
                <a16:creationId xmlns:a16="http://schemas.microsoft.com/office/drawing/2014/main" id="{2832EE7A-8A15-4B13-9553-E5D0A4327B5C}"/>
              </a:ext>
            </a:extLst>
          </p:cNvPr>
          <p:cNvSpPr txBox="1">
            <a:spLocks/>
          </p:cNvSpPr>
          <p:nvPr/>
        </p:nvSpPr>
        <p:spPr>
          <a:xfrm>
            <a:off x="149496" y="5905503"/>
            <a:ext cx="6650799" cy="135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Thomas </a:t>
            </a:r>
            <a:r>
              <a:rPr lang="it-IT" dirty="0" err="1"/>
              <a:t>prescriptions</a:t>
            </a:r>
            <a:r>
              <a:rPr lang="it-IT" dirty="0"/>
              <a:t> to solve the system</a:t>
            </a:r>
          </a:p>
        </p:txBody>
      </p:sp>
    </p:spTree>
    <p:extLst>
      <p:ext uri="{BB962C8B-B14F-4D97-AF65-F5344CB8AC3E}">
        <p14:creationId xmlns:p14="http://schemas.microsoft.com/office/powerpoint/2010/main" val="1031246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751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LMRoman10-Regular</vt:lpstr>
      <vt:lpstr>Tema di Office</vt:lpstr>
      <vt:lpstr>NEUTRON STARS</vt:lpstr>
      <vt:lpstr>STRUCTURE EQUATIONS</vt:lpstr>
      <vt:lpstr>PURE NEUTRON STARS</vt:lpstr>
      <vt:lpstr>INCLUDING THE INTERACTIONS</vt:lpstr>
      <vt:lpstr>RUNGE-KUTTA METHODS</vt:lpstr>
      <vt:lpstr>RK4</vt:lpstr>
      <vt:lpstr>CUBIC SPLINE</vt:lpstr>
      <vt:lpstr>CUBIC SPLINE</vt:lpstr>
      <vt:lpstr>CUBIC SPLINE</vt:lpstr>
      <vt:lpstr>SOME RESULTS</vt:lpstr>
      <vt:lpstr>SOME RESULTS</vt:lpstr>
      <vt:lpstr>SOME RESULTS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Neutron_Stars</dc:title>
  <dc:creator>lucabianchi1905@outlook.it</dc:creator>
  <cp:lastModifiedBy>lucabianchi1905@outlook.it</cp:lastModifiedBy>
  <cp:revision>6</cp:revision>
  <dcterms:created xsi:type="dcterms:W3CDTF">2021-12-16T09:07:28Z</dcterms:created>
  <dcterms:modified xsi:type="dcterms:W3CDTF">2022-01-08T14:50:35Z</dcterms:modified>
</cp:coreProperties>
</file>