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87" r:id="rId4"/>
    <p:sldId id="280" r:id="rId5"/>
    <p:sldId id="289" r:id="rId6"/>
    <p:sldId id="278" r:id="rId7"/>
    <p:sldId id="279" r:id="rId8"/>
    <p:sldId id="285" r:id="rId9"/>
    <p:sldId id="271" r:id="rId10"/>
    <p:sldId id="288" r:id="rId11"/>
    <p:sldId id="272" r:id="rId12"/>
    <p:sldId id="273" r:id="rId13"/>
    <p:sldId id="274" r:id="rId14"/>
    <p:sldId id="275" r:id="rId15"/>
    <p:sldId id="276" r:id="rId16"/>
    <p:sldId id="277" r:id="rId17"/>
    <p:sldId id="286" r:id="rId18"/>
    <p:sldId id="292" r:id="rId19"/>
    <p:sldId id="291" r:id="rId20"/>
    <p:sldId id="262" r:id="rId21"/>
    <p:sldId id="281" r:id="rId22"/>
    <p:sldId id="290" r:id="rId23"/>
    <p:sldId id="293" r:id="rId2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706" autoAdjust="0"/>
  </p:normalViewPr>
  <p:slideViewPr>
    <p:cSldViewPr snapToGrid="0">
      <p:cViewPr varScale="1">
        <p:scale>
          <a:sx n="105" d="100"/>
          <a:sy n="105" d="100"/>
        </p:scale>
        <p:origin x="114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9CACC-1C38-41D1-95DA-9B331B943FBC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24DE-8C22-4DD0-B00D-D2F34D07F374}" type="datetime1">
              <a:rPr lang="it-IT" smtClean="0"/>
              <a:pPr/>
              <a:t>17/12/2020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13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169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62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6075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7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5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36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33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18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89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DC27E4C-8272-4BF1-9581-1CF7B175CB08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DEC1FC01-9C6D-43C3-BF78-021FBA91E4C4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D34371DF-4AD4-463E-B815-79DEDE9B8F06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193279D1-7618-4E6B-B2EA-CAE7E3D64BF6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3867B0FA-4DE7-4683-8698-C0B630E38BBD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EF9AE812-5518-42CB-82AC-BF1624BBF331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65D8D4-B263-4BFF-BA57-887C090F0C66}" type="datetime1">
              <a:rPr lang="it-IT" smtClean="0"/>
              <a:t>17/12/2020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it-IT"/>
              <a:t>Luca Bonelli (mat. 284606) - Università di Parma - 2020</a:t>
            </a:r>
            <a:endParaRPr lang="it-IT" dirty="0"/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8E735A0F-0EDE-47EE-8684-70FDBC1CBD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74112" y="6204373"/>
            <a:ext cx="918882" cy="6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deff/f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Music </a:t>
            </a:r>
            <a:r>
              <a:rPr lang="it-IT" dirty="0" err="1"/>
              <a:t>Genres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6663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Big Data and Business Intelligence</a:t>
            </a:r>
          </a:p>
          <a:p>
            <a:pPr rtl="0"/>
            <a:r>
              <a:rPr lang="it-IT" dirty="0"/>
              <a:t>CdL Ingegneria dei Sistemi Informativi, Università di Parma, </a:t>
            </a:r>
            <a:r>
              <a:rPr lang="it-IT" dirty="0" err="1"/>
              <a:t>a.a</a:t>
            </a:r>
            <a:r>
              <a:rPr lang="it-IT" dirty="0"/>
              <a:t>. 2019/2020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DB2B632-E8A6-4DC6-A4F2-450974959748}"/>
              </a:ext>
            </a:extLst>
          </p:cNvPr>
          <p:cNvSpPr txBox="1">
            <a:spLocks/>
          </p:cNvSpPr>
          <p:nvPr/>
        </p:nvSpPr>
        <p:spPr>
          <a:xfrm>
            <a:off x="10670796" y="299228"/>
            <a:ext cx="1577084" cy="40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</a:rPr>
              <a:t>Luca Bonelli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986AE-BA72-427F-B5A7-9F81AE72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(2/8)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96CF0F-BC62-451A-B545-46DDBEAF1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MFCC: features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D61FDF-9599-4F81-BC12-9B529B2EE8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it-IT" dirty="0"/>
              <a:t>Per ogni banda di frequenza: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Media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Deviazione standard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Minimo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Massimo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Mediana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Simmetria (</a:t>
            </a:r>
            <a:r>
              <a:rPr lang="it-IT" dirty="0" err="1"/>
              <a:t>Skewness</a:t>
            </a:r>
            <a:r>
              <a:rPr lang="it-IT" dirty="0"/>
              <a:t>)</a:t>
            </a:r>
          </a:p>
          <a:p>
            <a:pPr marL="685800" lvl="1" indent="-457200">
              <a:buFont typeface="+mj-lt"/>
              <a:buAutoNum type="arabicPeriod"/>
            </a:pPr>
            <a:r>
              <a:rPr lang="it-IT" dirty="0"/>
              <a:t>Curtosi (</a:t>
            </a:r>
            <a:r>
              <a:rPr lang="it-IT" dirty="0" err="1"/>
              <a:t>Kurtosis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1584E8F-4477-4A63-BC9E-D81B223D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60CCED66-04FE-4F27-942F-891638E1A5FE}"/>
              </a:ext>
            </a:extLst>
          </p:cNvPr>
          <p:cNvSpPr txBox="1">
            <a:spLocks/>
          </p:cNvSpPr>
          <p:nvPr/>
        </p:nvSpPr>
        <p:spPr>
          <a:xfrm>
            <a:off x="6602078" y="4603128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7 x 12 valori inseriti nel dataset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83BFF7C-45D2-4093-89A7-3C7BFC79B1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49473" y="2573914"/>
            <a:ext cx="6310228" cy="1573542"/>
          </a:xfrm>
        </p:spPr>
      </p:pic>
    </p:spTree>
    <p:extLst>
      <p:ext uri="{BB962C8B-B14F-4D97-AF65-F5344CB8AC3E}">
        <p14:creationId xmlns:p14="http://schemas.microsoft.com/office/powerpoint/2010/main" val="201450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(3/8)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F430135-2A5B-4CDD-AEC3-747471F5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 err="1"/>
              <a:t>Chroma</a:t>
            </a:r>
            <a:r>
              <a:rPr lang="it-IT" dirty="0"/>
              <a:t> feature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Energia spettrale in prossimità delle frequenze relative a note musicali</a:t>
            </a:r>
          </a:p>
          <a:p>
            <a:pPr marL="0" indent="0">
              <a:buNone/>
            </a:pPr>
            <a:r>
              <a:rPr lang="it-IT" dirty="0"/>
              <a:t>12 valori per frame</a:t>
            </a:r>
          </a:p>
          <a:p>
            <a:r>
              <a:rPr lang="it-IT" dirty="0"/>
              <a:t>Features per ogni nota: media, deviazione standard, minimo, massimo, mediana, </a:t>
            </a:r>
            <a:r>
              <a:rPr lang="it-IT" dirty="0" err="1"/>
              <a:t>skewness</a:t>
            </a:r>
            <a:r>
              <a:rPr lang="it-IT" dirty="0"/>
              <a:t> e </a:t>
            </a:r>
            <a:r>
              <a:rPr lang="it-IT" dirty="0" err="1"/>
              <a:t>kurtosis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7D774472-713D-408B-ABA0-180E695E69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96000" y="2209450"/>
            <a:ext cx="5793776" cy="2439099"/>
          </a:xfr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49D84-E32D-40E5-A35C-0F074DE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A9794AE7-8F4F-40A6-AECF-4A1F440946A0}"/>
              </a:ext>
            </a:extLst>
          </p:cNvPr>
          <p:cNvSpPr txBox="1">
            <a:spLocks/>
          </p:cNvSpPr>
          <p:nvPr/>
        </p:nvSpPr>
        <p:spPr>
          <a:xfrm>
            <a:off x="7558423" y="5076699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7 x 12 valori inseriti nel dataset</a:t>
            </a:r>
          </a:p>
        </p:txBody>
      </p:sp>
    </p:spTree>
    <p:extLst>
      <p:ext uri="{BB962C8B-B14F-4D97-AF65-F5344CB8AC3E}">
        <p14:creationId xmlns:p14="http://schemas.microsoft.com/office/powerpoint/2010/main" val="3080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(4/8)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CDA0908-48E0-4D1E-8010-58DEFE01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/>
              <a:t>ZCR (zero crossing rate)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Frequenza con cui il valore di ampiezza del segnale cambia segno</a:t>
            </a:r>
          </a:p>
          <a:p>
            <a:pPr marL="0" indent="0">
              <a:buNone/>
            </a:pPr>
            <a:r>
              <a:rPr lang="it-IT" dirty="0"/>
              <a:t>1 valore per frame</a:t>
            </a:r>
          </a:p>
          <a:p>
            <a:r>
              <a:rPr lang="it-IT" dirty="0"/>
              <a:t>Features: media, deviazione standard, minimo, massimo, mediana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724E4F0-0F88-4CEF-A08A-72B092456F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959679" y="2503713"/>
            <a:ext cx="5328242" cy="1973664"/>
          </a:xfr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C11D40-4120-4755-8C9A-388F34C4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3EA79C30-2F8E-4B9F-AFF2-3DB9DDA3C32F}"/>
              </a:ext>
            </a:extLst>
          </p:cNvPr>
          <p:cNvSpPr txBox="1">
            <a:spLocks/>
          </p:cNvSpPr>
          <p:nvPr/>
        </p:nvSpPr>
        <p:spPr>
          <a:xfrm>
            <a:off x="7558423" y="5076699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5 valori inseriti nel dataset</a:t>
            </a:r>
          </a:p>
        </p:txBody>
      </p:sp>
    </p:spTree>
    <p:extLst>
      <p:ext uri="{BB962C8B-B14F-4D97-AF65-F5344CB8AC3E}">
        <p14:creationId xmlns:p14="http://schemas.microsoft.com/office/powerpoint/2010/main" val="1359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(5/8)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E3852C1-C9F2-4C34-A65F-72C7A2C3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 err="1"/>
              <a:t>Spectral</a:t>
            </a:r>
            <a:r>
              <a:rPr lang="it-IT" dirty="0"/>
              <a:t> </a:t>
            </a:r>
            <a:r>
              <a:rPr lang="it-IT" dirty="0" err="1"/>
              <a:t>centroid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Media pesata delle frequenze</a:t>
            </a:r>
          </a:p>
          <a:p>
            <a:pPr marL="0" indent="0">
              <a:buNone/>
            </a:pPr>
            <a:r>
              <a:rPr lang="it-IT" dirty="0"/>
              <a:t>Il peso è l’intensità spettrale</a:t>
            </a:r>
          </a:p>
          <a:p>
            <a:pPr marL="0" indent="0">
              <a:buNone/>
            </a:pPr>
            <a:r>
              <a:rPr lang="it-IT" dirty="0"/>
              <a:t>1 valore per frame</a:t>
            </a:r>
          </a:p>
          <a:p>
            <a:r>
              <a:rPr lang="it-IT" dirty="0"/>
              <a:t>Features: media, deviazione standard, minimo, massimo, mediana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8340385-FF6E-4AE4-B5DC-AA9CFE4DB7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515063" y="2459671"/>
            <a:ext cx="6128030" cy="2274953"/>
          </a:xfr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68AE9F-DA12-4420-9D44-513DBA35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AB178F22-36B4-4ECD-9CEC-833F6417BC18}"/>
              </a:ext>
            </a:extLst>
          </p:cNvPr>
          <p:cNvSpPr txBox="1">
            <a:spLocks/>
          </p:cNvSpPr>
          <p:nvPr/>
        </p:nvSpPr>
        <p:spPr>
          <a:xfrm>
            <a:off x="7558423" y="5076699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5 valori inseriti nel dataset</a:t>
            </a:r>
          </a:p>
        </p:txBody>
      </p:sp>
    </p:spTree>
    <p:extLst>
      <p:ext uri="{BB962C8B-B14F-4D97-AF65-F5344CB8AC3E}">
        <p14:creationId xmlns:p14="http://schemas.microsoft.com/office/powerpoint/2010/main" val="25688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(6/8)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EE3F94-5EC3-4948-BD8B-2D194A15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 err="1"/>
              <a:t>Spectral</a:t>
            </a:r>
            <a:r>
              <a:rPr lang="it-IT" dirty="0"/>
              <a:t> </a:t>
            </a:r>
            <a:r>
              <a:rPr lang="it-IT" dirty="0" err="1"/>
              <a:t>rolloff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Valore di frequenza sotto al quale ricade 85% dell’intensità totale dello spettro</a:t>
            </a:r>
          </a:p>
          <a:p>
            <a:pPr marL="0" indent="0">
              <a:buNone/>
            </a:pPr>
            <a:r>
              <a:rPr lang="it-IT" dirty="0"/>
              <a:t>1 valore per frame</a:t>
            </a:r>
          </a:p>
          <a:p>
            <a:r>
              <a:rPr lang="it-IT" dirty="0"/>
              <a:t>Features: media, deviazione standard, minimo, massimo, mediana</a:t>
            </a: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8340385-FF6E-4AE4-B5DC-AA9CFE4DB7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528783" y="2459672"/>
            <a:ext cx="6039635" cy="2242138"/>
          </a:xfr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63B4D-0240-479D-B0AA-4E3B03EC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AB9350B7-E5C5-45A7-A0A7-689BD0CFE94B}"/>
              </a:ext>
            </a:extLst>
          </p:cNvPr>
          <p:cNvSpPr txBox="1">
            <a:spLocks/>
          </p:cNvSpPr>
          <p:nvPr/>
        </p:nvSpPr>
        <p:spPr>
          <a:xfrm>
            <a:off x="7558423" y="5076699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5 valori inseriti nel dataset</a:t>
            </a:r>
          </a:p>
        </p:txBody>
      </p:sp>
    </p:spTree>
    <p:extLst>
      <p:ext uri="{BB962C8B-B14F-4D97-AF65-F5344CB8AC3E}">
        <p14:creationId xmlns:p14="http://schemas.microsoft.com/office/powerpoint/2010/main" val="39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(7/8)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C9B8AF4-2C69-4365-B9F5-CE509A4E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 err="1"/>
              <a:t>Spectral</a:t>
            </a:r>
            <a:r>
              <a:rPr lang="it-IT" dirty="0"/>
              <a:t> </a:t>
            </a:r>
            <a:r>
              <a:rPr lang="it-IT" dirty="0" err="1"/>
              <a:t>bandwidth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Deviazione standard pesata delle frequenze</a:t>
            </a:r>
          </a:p>
          <a:p>
            <a:pPr marL="0" indent="0">
              <a:buNone/>
            </a:pPr>
            <a:r>
              <a:rPr lang="it-IT" dirty="0"/>
              <a:t>Il peso è l’intensità spettrale</a:t>
            </a:r>
          </a:p>
          <a:p>
            <a:pPr marL="0" indent="0">
              <a:buNone/>
            </a:pPr>
            <a:r>
              <a:rPr lang="it-IT" dirty="0"/>
              <a:t>1 valore per frame</a:t>
            </a:r>
          </a:p>
          <a:p>
            <a:r>
              <a:rPr lang="it-IT" dirty="0"/>
              <a:t>Features: media, deviazione standard, minimo, massimo, mediana</a:t>
            </a: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8340385-FF6E-4AE4-B5DC-AA9CFE4DB7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49101" y="1785363"/>
            <a:ext cx="5067648" cy="3287273"/>
          </a:xfrm>
          <a:noFill/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507D5D-77C9-4C0C-82CE-B68E40A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684871F-8F12-468D-83A6-4BF1FEB305F6}"/>
              </a:ext>
            </a:extLst>
          </p:cNvPr>
          <p:cNvSpPr txBox="1">
            <a:spLocks/>
          </p:cNvSpPr>
          <p:nvPr/>
        </p:nvSpPr>
        <p:spPr>
          <a:xfrm>
            <a:off x="7558423" y="5183891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5 valori inseriti nel dataset</a:t>
            </a:r>
          </a:p>
        </p:txBody>
      </p:sp>
    </p:spTree>
    <p:extLst>
      <p:ext uri="{BB962C8B-B14F-4D97-AF65-F5344CB8AC3E}">
        <p14:creationId xmlns:p14="http://schemas.microsoft.com/office/powerpoint/2010/main" val="40715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(8/8)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AEE447E-F44C-4F62-B9E8-076FDE43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 err="1"/>
              <a:t>Spectral</a:t>
            </a:r>
            <a:r>
              <a:rPr lang="it-IT" dirty="0"/>
              <a:t> </a:t>
            </a:r>
            <a:r>
              <a:rPr lang="it-IT" dirty="0" err="1"/>
              <a:t>contrast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Spettro diviso in 6 bande di frequenza</a:t>
            </a:r>
          </a:p>
          <a:p>
            <a:pPr marL="0" indent="0">
              <a:buNone/>
            </a:pPr>
            <a:r>
              <a:rPr lang="it-IT" dirty="0"/>
              <a:t>Rapporto tra quantile superiore e quantile inferiore</a:t>
            </a:r>
          </a:p>
          <a:p>
            <a:pPr marL="0" indent="0">
              <a:buNone/>
            </a:pPr>
            <a:r>
              <a:rPr lang="it-IT" dirty="0"/>
              <a:t>6 valori per frame</a:t>
            </a:r>
          </a:p>
          <a:p>
            <a:r>
              <a:rPr lang="it-IT" dirty="0"/>
              <a:t>Features per ogni banda di frequenza: media, deviazione standard, minimo, massimo, mediana, </a:t>
            </a:r>
            <a:r>
              <a:rPr lang="it-IT" dirty="0" err="1"/>
              <a:t>skewness</a:t>
            </a:r>
            <a:r>
              <a:rPr lang="it-IT" dirty="0"/>
              <a:t>, </a:t>
            </a:r>
            <a:r>
              <a:rPr lang="it-IT" dirty="0" err="1"/>
              <a:t>kurtosis</a:t>
            </a:r>
            <a:endParaRPr lang="it-IT" dirty="0"/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8340385-FF6E-4AE4-B5DC-AA9CFE4DB7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402164" y="1818322"/>
            <a:ext cx="4704860" cy="3432234"/>
          </a:xfr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842D80-1E3C-459F-B72F-01181485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C4C8B546-595E-4FED-94A5-A51A71866BFD}"/>
              </a:ext>
            </a:extLst>
          </p:cNvPr>
          <p:cNvSpPr txBox="1">
            <a:spLocks/>
          </p:cNvSpPr>
          <p:nvPr/>
        </p:nvSpPr>
        <p:spPr>
          <a:xfrm>
            <a:off x="7524867" y="5422640"/>
            <a:ext cx="2624123" cy="26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7 x 6 valori inseriti nel dataset</a:t>
            </a:r>
          </a:p>
        </p:txBody>
      </p:sp>
    </p:spTree>
    <p:extLst>
      <p:ext uri="{BB962C8B-B14F-4D97-AF65-F5344CB8AC3E}">
        <p14:creationId xmlns:p14="http://schemas.microsoft.com/office/powerpoint/2010/main" val="5984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9F53E-6BD7-4AB8-A85C-1427ADA8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completo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ED5FE7A-D02B-4D3C-9D2D-DB2C2D6B6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738773" y="1789915"/>
            <a:ext cx="6714453" cy="4038620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39F3E7A-9F2A-487D-95F7-A19C1CD3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</p:spTree>
    <p:extLst>
      <p:ext uri="{BB962C8B-B14F-4D97-AF65-F5344CB8AC3E}">
        <p14:creationId xmlns:p14="http://schemas.microsoft.com/office/powerpoint/2010/main" val="10879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64213-1A9D-4FD4-A53F-94D27218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Embedding</a:t>
            </a:r>
            <a:r>
              <a:rPr lang="it-IT" dirty="0"/>
              <a:t> del dataset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00DD67-2E1F-4712-993D-C3D872966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Algoritmo t-SNE per ridurre la </a:t>
            </a:r>
            <a:r>
              <a:rPr lang="it-IT" dirty="0" err="1"/>
              <a:t>dimensionalità</a:t>
            </a:r>
            <a:r>
              <a:rPr lang="it-IT" dirty="0"/>
              <a:t> di ogni record (da 230 a 2 dimensioni)</a:t>
            </a:r>
          </a:p>
          <a:p>
            <a:endParaRPr lang="it-IT" dirty="0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FE088A73-87EF-4D14-8B86-4E5AF826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71" y="512777"/>
            <a:ext cx="6223565" cy="6105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9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43CD9-2249-471D-BBF9-4E59D35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Normalizzazione e </a:t>
            </a:r>
            <a:r>
              <a:rPr lang="it-IT" dirty="0" err="1"/>
              <a:t>oversampling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246DA1-375B-4E33-B9E7-BC9ACCDC7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Normalizzazione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B31B88-5853-4BD7-8659-73A237ACD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Ogni colonna del dataset è normalizzata indipendentemente, in modo da avere</a:t>
            </a:r>
          </a:p>
          <a:p>
            <a:pPr marL="0" indent="0">
              <a:buNone/>
            </a:pPr>
            <a:r>
              <a:rPr lang="it-IT" dirty="0"/>
              <a:t>Media = 0 </a:t>
            </a:r>
          </a:p>
          <a:p>
            <a:pPr marL="0" indent="0">
              <a:buNone/>
            </a:pPr>
            <a:r>
              <a:rPr lang="it-IT" dirty="0"/>
              <a:t>Varianza = 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E859F1-5CD7-414E-BE36-AE87D192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Oversampling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4FE3448-E53A-42B0-B530-738BDF4911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Classi sbilanciate.</a:t>
            </a:r>
          </a:p>
          <a:p>
            <a:pPr marL="0" indent="0">
              <a:buNone/>
            </a:pPr>
            <a:r>
              <a:rPr lang="it-IT" dirty="0"/>
              <a:t>Creazione di campioni sintetici appartenenti alle classi meno rappresentate.</a:t>
            </a:r>
          </a:p>
          <a:p>
            <a:pPr marL="0" indent="0">
              <a:buNone/>
            </a:pPr>
            <a:r>
              <a:rPr lang="it-IT" dirty="0"/>
              <a:t>Algoritmo: SMOTE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8D3090B-0E56-413D-90B3-8D9A04B5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Luca Bonelli - Università di Parma - 2020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1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Music Information </a:t>
            </a:r>
            <a:r>
              <a:rPr lang="it-IT" dirty="0" err="1"/>
              <a:t>Retrieval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400" y="1981201"/>
            <a:ext cx="4800600" cy="3809999"/>
          </a:xfrm>
        </p:spPr>
        <p:txBody>
          <a:bodyPr rtlCol="0"/>
          <a:lstStyle/>
          <a:p>
            <a:pPr marL="0" indent="0">
              <a:buNone/>
            </a:pPr>
            <a:r>
              <a:rPr lang="en-US" dirty="0"/>
              <a:t>Campo di </a:t>
            </a:r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it-IT" dirty="0"/>
              <a:t>che utilizza psicoacustica, teoria dei segnali, informatica e machine learning.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Compiti</a:t>
            </a:r>
            <a:r>
              <a:rPr lang="en-US" dirty="0"/>
              <a:t> del MIR:</a:t>
            </a:r>
          </a:p>
          <a:p>
            <a:r>
              <a:rPr lang="it-IT" dirty="0"/>
              <a:t> Estrazione di informazioni da audio</a:t>
            </a:r>
          </a:p>
          <a:p>
            <a:r>
              <a:rPr lang="it-IT" dirty="0"/>
              <a:t> Indicizzazione della musica</a:t>
            </a:r>
          </a:p>
          <a:p>
            <a:r>
              <a:rPr lang="it-IT" dirty="0"/>
              <a:t> Sviluppo di schemi di ricerca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E6040C-6C35-4F44-8080-61525815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46EF6C-3129-41A6-B694-40E7C170F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03" y="1774682"/>
            <a:ext cx="3822365" cy="3831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Tecniche di ML utilizzate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85FC1E6-F4DF-4BBF-A032-4D3F5709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SVM:</a:t>
            </a:r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approccio OVO (28 problemi di classificazione binaria). Kernel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rbf</a:t>
            </a:r>
            <a:endParaRPr lang="it-I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</a:t>
            </a:r>
            <a:r>
              <a:rPr lang="it-IT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</a:t>
            </a:r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n_estimators</a:t>
            </a:r>
            <a:r>
              <a:rPr lang="it-IT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100</a:t>
            </a:r>
            <a:endParaRPr lang="it-I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it-IT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approccio OVO,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max_iter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2000</a:t>
            </a:r>
          </a:p>
          <a:p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KNN: 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k=1, trovato massimizzando l’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AC57AE-04ED-4475-8397-AD62CA7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D8041-A3C3-416F-9878-4C52F78D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238C52-6194-4037-BBC9-0D55A6B0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116DEA7D-E38A-4A30-A5D0-964F74F07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362155"/>
              </p:ext>
            </p:extLst>
          </p:nvPr>
        </p:nvGraphicFramePr>
        <p:xfrm>
          <a:off x="2611278" y="2122805"/>
          <a:ext cx="6985727" cy="25918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37691">
                  <a:extLst>
                    <a:ext uri="{9D8B030D-6E8A-4147-A177-3AD203B41FA5}">
                      <a16:colId xmlns:a16="http://schemas.microsoft.com/office/drawing/2014/main" val="3698184766"/>
                    </a:ext>
                  </a:extLst>
                </a:gridCol>
                <a:gridCol w="2138585">
                  <a:extLst>
                    <a:ext uri="{9D8B030D-6E8A-4147-A177-3AD203B41FA5}">
                      <a16:colId xmlns:a16="http://schemas.microsoft.com/office/drawing/2014/main" val="540781564"/>
                    </a:ext>
                  </a:extLst>
                </a:gridCol>
                <a:gridCol w="1909451">
                  <a:extLst>
                    <a:ext uri="{9D8B030D-6E8A-4147-A177-3AD203B41FA5}">
                      <a16:colId xmlns:a16="http://schemas.microsoft.com/office/drawing/2014/main" val="3625354427"/>
                    </a:ext>
                  </a:extLst>
                </a:gridCol>
              </a:tblGrid>
              <a:tr h="518362"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Algoritmo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Accuratezza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45893"/>
                  </a:ext>
                </a:extLst>
              </a:tr>
              <a:tr h="518362"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62.5%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37682"/>
                  </a:ext>
                </a:extLst>
              </a:tr>
              <a:tr h="518362"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Random </a:t>
                      </a:r>
                      <a:r>
                        <a:rPr lang="it-IT" sz="2400" baseline="0" dirty="0" err="1"/>
                        <a:t>Forest</a:t>
                      </a:r>
                      <a:endParaRPr lang="it-IT" sz="2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58.3%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93537"/>
                  </a:ext>
                </a:extLst>
              </a:tr>
              <a:tr h="518362">
                <a:tc>
                  <a:txBody>
                    <a:bodyPr/>
                    <a:lstStyle/>
                    <a:p>
                      <a:r>
                        <a:rPr lang="it-IT" sz="2400" baseline="0" dirty="0" err="1"/>
                        <a:t>Logistic</a:t>
                      </a:r>
                      <a:r>
                        <a:rPr lang="it-IT" sz="2400" baseline="0" dirty="0"/>
                        <a:t> </a:t>
                      </a:r>
                      <a:r>
                        <a:rPr lang="it-IT" sz="2400" baseline="0" dirty="0" err="1"/>
                        <a:t>Regression</a:t>
                      </a:r>
                      <a:endParaRPr lang="it-IT" sz="2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55.6%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9680"/>
                  </a:ext>
                </a:extLst>
              </a:tr>
              <a:tr h="518362"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50.0%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aseline="0" dirty="0"/>
                        <a:t>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0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E85BE-D12B-4D7B-8C64-3DE3BDB0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/>
          <a:p>
            <a:r>
              <a:rPr lang="it-IT" sz="3200" dirty="0"/>
              <a:t>Matrice di confusione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5FEEDE9-C554-4497-966F-47B71F0D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/>
          <a:p>
            <a:r>
              <a:rPr lang="en-US" sz="2000" dirty="0" err="1"/>
              <a:t>Classificatore</a:t>
            </a:r>
            <a:r>
              <a:rPr lang="en-US" sz="2000" dirty="0"/>
              <a:t> SVM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9F9B233C-5168-48BF-B2EA-96317D4F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0" y="694825"/>
            <a:ext cx="6866606" cy="56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E27C5A-E152-483C-A7D6-ED8CC4D2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EEA6C8-7C9B-463D-8187-EEDBD6AF5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Importanza</a:t>
            </a:r>
            <a:r>
              <a:rPr lang="en-US" dirty="0"/>
              <a:t> di </a:t>
            </a:r>
            <a:r>
              <a:rPr lang="en-US" dirty="0" err="1"/>
              <a:t>ogni</a:t>
            </a:r>
            <a:r>
              <a:rPr lang="en-US" dirty="0"/>
              <a:t> feature </a:t>
            </a:r>
            <a:r>
              <a:rPr lang="en-US" dirty="0" err="1"/>
              <a:t>osservando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classificatory.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 RFE: </a:t>
            </a:r>
            <a:r>
              <a:rPr lang="en-US" dirty="0" err="1"/>
              <a:t>eliminando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la feature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peggiorano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 </a:t>
            </a:r>
            <a:r>
              <a:rPr lang="en-US" dirty="0" err="1"/>
              <a:t>più</a:t>
            </a:r>
            <a:r>
              <a:rPr lang="en-US" dirty="0"/>
              <a:t> significative: spectral contrast, centroid e MFCC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CB279-2265-4545-B869-F5E2AAF6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Luca Bonelli - Università di Parma - 2020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61DBEC-BF36-4E82-914F-153B4485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7936"/>
            <a:ext cx="5626608" cy="34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CD25A-A94D-4578-870D-9DB6EDDF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per l’elaborazione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9547F1-0822-48C8-8F5E-AFA152D4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Librerie </a:t>
            </a:r>
            <a:r>
              <a:rPr lang="it-IT" dirty="0" err="1"/>
              <a:t>python</a:t>
            </a:r>
            <a:endParaRPr lang="it-IT" dirty="0"/>
          </a:p>
          <a:p>
            <a:r>
              <a:rPr lang="it-IT" dirty="0"/>
              <a:t>Gestione di grandi moli di dati: </a:t>
            </a:r>
            <a:r>
              <a:rPr lang="it-IT" u="sng" dirty="0" err="1"/>
              <a:t>pandas</a:t>
            </a:r>
            <a:endParaRPr lang="it-IT" u="sng" dirty="0"/>
          </a:p>
          <a:p>
            <a:r>
              <a:rPr lang="it-IT" dirty="0"/>
              <a:t>Operazioni numeriche e statistiche: </a:t>
            </a:r>
            <a:r>
              <a:rPr lang="it-IT" u="sng" dirty="0" err="1"/>
              <a:t>numpy</a:t>
            </a:r>
            <a:r>
              <a:rPr lang="it-IT" dirty="0"/>
              <a:t>, </a:t>
            </a:r>
            <a:r>
              <a:rPr lang="it-IT" u="sng" dirty="0" err="1"/>
              <a:t>scipy</a:t>
            </a:r>
            <a:endParaRPr lang="it-IT" u="sng" dirty="0"/>
          </a:p>
          <a:p>
            <a:r>
              <a:rPr lang="it-IT" dirty="0"/>
              <a:t>Creazione di classificatori: </a:t>
            </a:r>
            <a:r>
              <a:rPr lang="it-IT" u="sng" dirty="0" err="1"/>
              <a:t>sklearn</a:t>
            </a:r>
            <a:endParaRPr lang="it-IT" u="sng" dirty="0"/>
          </a:p>
          <a:p>
            <a:r>
              <a:rPr lang="it-IT" dirty="0"/>
              <a:t>Elaborazioni di file audio: </a:t>
            </a:r>
            <a:r>
              <a:rPr lang="it-IT" u="sng" dirty="0"/>
              <a:t>librosa</a:t>
            </a:r>
            <a:r>
              <a:rPr lang="it-IT" dirty="0"/>
              <a:t>, </a:t>
            </a:r>
            <a:r>
              <a:rPr lang="it-IT" u="sng" dirty="0" err="1"/>
              <a:t>ffmpeg</a:t>
            </a:r>
            <a:endParaRPr lang="it-IT" u="sng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380C1E-BC60-4507-B633-8093906B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</p:spTree>
    <p:extLst>
      <p:ext uri="{BB962C8B-B14F-4D97-AF65-F5344CB8AC3E}">
        <p14:creationId xmlns:p14="http://schemas.microsoft.com/office/powerpoint/2010/main" val="31241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A1D33-0703-4D02-8E2E-85DD3C87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C0D37-738A-44B1-B0E9-D3550CD6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116312" cy="3809999"/>
          </a:xfrm>
        </p:spPr>
        <p:txBody>
          <a:bodyPr numCol="2">
            <a:normAutofit/>
          </a:bodyPr>
          <a:lstStyle/>
          <a:p>
            <a:r>
              <a:rPr lang="it-IT" dirty="0"/>
              <a:t>Dataset: Free Music Archive (</a:t>
            </a:r>
            <a:r>
              <a:rPr lang="it-IT" dirty="0">
                <a:hlinkClick r:id="rId2"/>
              </a:rPr>
              <a:t>github.com/mdeff/</a:t>
            </a:r>
            <a:r>
              <a:rPr lang="it-IT" dirty="0" err="1">
                <a:hlinkClick r:id="rId2"/>
              </a:rPr>
              <a:t>fma</a:t>
            </a:r>
            <a:r>
              <a:rPr lang="it-IT" dirty="0"/>
              <a:t>)</a:t>
            </a:r>
          </a:p>
          <a:p>
            <a:r>
              <a:rPr lang="it-IT" dirty="0"/>
              <a:t>27789 tracce audio, 30 secondi ciascuna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562862-70D4-46C9-8B13-B3E155F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0C8529E-FB24-4448-89F9-5F453188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06" y="837995"/>
            <a:ext cx="1556385" cy="8030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E267A1-F71F-480B-AF25-EE8426D8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381" y="3330804"/>
            <a:ext cx="4423515" cy="27096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732288-D87B-45C8-BCE6-DA78DD774F84}"/>
              </a:ext>
            </a:extLst>
          </p:cNvPr>
          <p:cNvSpPr txBox="1"/>
          <p:nvPr/>
        </p:nvSpPr>
        <p:spPr>
          <a:xfrm>
            <a:off x="7418392" y="2316539"/>
            <a:ext cx="3636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Generi assegnati: </a:t>
            </a:r>
          </a:p>
          <a:p>
            <a:pPr marL="914400" lvl="2" indent="-457200">
              <a:buFont typeface="+mj-lt"/>
              <a:buAutoNum type="arabicPeriod"/>
            </a:pPr>
            <a:r>
              <a:rPr lang="it-IT" sz="2000" dirty="0"/>
              <a:t>Electronic</a:t>
            </a:r>
          </a:p>
          <a:p>
            <a:pPr marL="914400" lvl="2" indent="-457200">
              <a:buFont typeface="+mj-lt"/>
              <a:buAutoNum type="arabicPeriod"/>
            </a:pPr>
            <a:r>
              <a:rPr lang="it-IT" sz="2000" dirty="0" err="1"/>
              <a:t>Experimental</a:t>
            </a:r>
            <a:endParaRPr lang="it-IT" sz="2000" dirty="0"/>
          </a:p>
          <a:p>
            <a:pPr marL="914400" lvl="2" indent="-457200">
              <a:buFont typeface="+mj-lt"/>
              <a:buAutoNum type="arabicPeriod"/>
            </a:pPr>
            <a:r>
              <a:rPr lang="it-IT" sz="2000" dirty="0"/>
              <a:t>Folk</a:t>
            </a:r>
          </a:p>
          <a:p>
            <a:pPr marL="914400" lvl="2" indent="-457200">
              <a:buFont typeface="+mj-lt"/>
              <a:buAutoNum type="arabicPeriod"/>
            </a:pPr>
            <a:r>
              <a:rPr lang="it-IT" sz="2000" dirty="0"/>
              <a:t>Hip Hop</a:t>
            </a:r>
          </a:p>
          <a:p>
            <a:pPr marL="914400" lvl="2" indent="-457200">
              <a:buFont typeface="+mj-lt"/>
              <a:buAutoNum type="arabicPeriod"/>
            </a:pPr>
            <a:r>
              <a:rPr lang="it-IT" sz="2000" dirty="0" err="1"/>
              <a:t>Instrumental</a:t>
            </a:r>
            <a:endParaRPr lang="it-IT" sz="2000" dirty="0"/>
          </a:p>
          <a:p>
            <a:pPr marL="914400" lvl="2" indent="-457200">
              <a:buFont typeface="+mj-lt"/>
              <a:buAutoNum type="arabicPeriod"/>
            </a:pPr>
            <a:r>
              <a:rPr lang="it-IT" sz="2000" dirty="0"/>
              <a:t>International</a:t>
            </a:r>
          </a:p>
          <a:p>
            <a:pPr marL="914400" lvl="2" indent="-457200">
              <a:buFont typeface="+mj-lt"/>
              <a:buAutoNum type="arabicPeriod"/>
            </a:pPr>
            <a:r>
              <a:rPr lang="it-IT" sz="2000" dirty="0"/>
              <a:t>Pop</a:t>
            </a:r>
          </a:p>
          <a:p>
            <a:pPr marL="914400" lvl="2" indent="-457200">
              <a:buFont typeface="+mj-lt"/>
              <a:buAutoNum type="arabicPeriod"/>
            </a:pPr>
            <a:r>
              <a:rPr lang="it-IT" sz="2000" dirty="0"/>
              <a:t>Rock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59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Audio </a:t>
            </a:r>
            <a:r>
              <a:rPr lang="it-IT" dirty="0" err="1"/>
              <a:t>Preprocessing</a:t>
            </a:r>
            <a:r>
              <a:rPr lang="it-IT" dirty="0"/>
              <a:t> (1/4)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B4ACB2-357C-4D79-BDDC-7376E699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dell’audio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E1B739-9DAC-4105-B5D5-59A5C572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54251A4-6B11-4DE7-AF99-F837ED997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512" y="2789309"/>
            <a:ext cx="6748486" cy="2269252"/>
          </a:xfrm>
        </p:spPr>
      </p:pic>
      <p:sp>
        <p:nvSpPr>
          <p:cNvPr id="3" name="Segnaposto contenuto 2"/>
          <p:cNvSpPr>
            <a:spLocks noGrp="1"/>
          </p:cNvSpPr>
          <p:nvPr>
            <p:ph sz="quarter" idx="4"/>
          </p:nvPr>
        </p:nvSpPr>
        <p:spPr>
          <a:xfrm>
            <a:off x="7692705" y="2503713"/>
            <a:ext cx="4112199" cy="3287487"/>
          </a:xfrm>
        </p:spPr>
        <p:txBody>
          <a:bodyPr rtlCol="0">
            <a:normAutofit/>
          </a:bodyPr>
          <a:lstStyle/>
          <a:p>
            <a:r>
              <a:rPr lang="it-IT" dirty="0"/>
              <a:t>File MP3 </a:t>
            </a:r>
            <a:r>
              <a:rPr lang="it-IT" dirty="0" err="1"/>
              <a:t>ricampionato</a:t>
            </a:r>
            <a:endParaRPr lang="it-IT" dirty="0"/>
          </a:p>
          <a:p>
            <a:r>
              <a:rPr lang="it-IT" dirty="0"/>
              <a:t>sr =  22050 Hz</a:t>
            </a:r>
          </a:p>
        </p:txBody>
      </p:sp>
    </p:spTree>
    <p:extLst>
      <p:ext uri="{BB962C8B-B14F-4D97-AF65-F5344CB8AC3E}">
        <p14:creationId xmlns:p14="http://schemas.microsoft.com/office/powerpoint/2010/main" val="28122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Audio </a:t>
            </a:r>
            <a:r>
              <a:rPr lang="it-IT" dirty="0" err="1"/>
              <a:t>Preprocessing</a:t>
            </a:r>
            <a:r>
              <a:rPr lang="it-IT" dirty="0"/>
              <a:t> (2/4)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B4ACB2-357C-4D79-BDDC-7376E699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en-US" dirty="0"/>
              <a:t>Framing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8340385-FF6E-4AE4-B5DC-AA9CFE4DB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1295399" y="2631756"/>
            <a:ext cx="7022563" cy="2247220"/>
          </a:xfrm>
          <a:noFill/>
        </p:spPr>
      </p:pic>
      <p:sp>
        <p:nvSpPr>
          <p:cNvPr id="3" name="Segnaposto contenuto 2"/>
          <p:cNvSpPr>
            <a:spLocks noGrp="1"/>
          </p:cNvSpPr>
          <p:nvPr>
            <p:ph sz="quarter" idx="4"/>
          </p:nvPr>
        </p:nvSpPr>
        <p:spPr>
          <a:xfrm>
            <a:off x="8732520" y="2503713"/>
            <a:ext cx="3072384" cy="3287487"/>
          </a:xfrm>
        </p:spPr>
        <p:txBody>
          <a:bodyPr rtlCol="0">
            <a:normAutofit/>
          </a:bodyPr>
          <a:lstStyle/>
          <a:p>
            <a:r>
              <a:rPr lang="it-IT" dirty="0"/>
              <a:t>FFT size: dimensione di ogni frame</a:t>
            </a:r>
          </a:p>
          <a:p>
            <a:r>
              <a:rPr lang="it-IT" dirty="0"/>
              <a:t>Hop </a:t>
            </a:r>
            <a:r>
              <a:rPr lang="it-IT" dirty="0" err="1"/>
              <a:t>length</a:t>
            </a:r>
            <a:r>
              <a:rPr lang="it-IT" dirty="0"/>
              <a:t>: distanza tra un frame e il successivo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1292 frame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E1B739-9DAC-4105-B5D5-59A5C572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541F52AD-3413-437C-97BF-3EFD4D867FDB}"/>
              </a:ext>
            </a:extLst>
          </p:cNvPr>
          <p:cNvSpPr/>
          <p:nvPr/>
        </p:nvSpPr>
        <p:spPr>
          <a:xfrm rot="5400000">
            <a:off x="4643620" y="3994920"/>
            <a:ext cx="335280" cy="21122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95115A7C-D9DC-42C8-82EF-AD0148E0466C}"/>
              </a:ext>
            </a:extLst>
          </p:cNvPr>
          <p:cNvSpPr/>
          <p:nvPr/>
        </p:nvSpPr>
        <p:spPr>
          <a:xfrm rot="16200000">
            <a:off x="4174220" y="1926228"/>
            <a:ext cx="245380" cy="10835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A5F936-197C-4018-9C77-2C7F864182EC}"/>
              </a:ext>
            </a:extLst>
          </p:cNvPr>
          <p:cNvSpPr txBox="1"/>
          <p:nvPr/>
        </p:nvSpPr>
        <p:spPr>
          <a:xfrm>
            <a:off x="4465080" y="5291355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FFT size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70F988-CD6D-46C4-8687-02EBC17E0408}"/>
              </a:ext>
            </a:extLst>
          </p:cNvPr>
          <p:cNvSpPr txBox="1"/>
          <p:nvPr/>
        </p:nvSpPr>
        <p:spPr>
          <a:xfrm>
            <a:off x="3896800" y="205013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Hop </a:t>
            </a:r>
            <a:r>
              <a:rPr lang="it-IT" sz="1000" dirty="0" err="1"/>
              <a:t>length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3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Audio </a:t>
            </a:r>
            <a:r>
              <a:rPr lang="it-IT" dirty="0" err="1"/>
              <a:t>Preprocessing</a:t>
            </a:r>
            <a:r>
              <a:rPr lang="it-IT" dirty="0"/>
              <a:t> (3/4)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B4ACB2-357C-4D79-BDDC-7376E699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en-US" dirty="0"/>
              <a:t>Windowing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8340385-FF6E-4AE4-B5DC-AA9CFE4DB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295400" y="2459672"/>
            <a:ext cx="6641250" cy="2795921"/>
          </a:xfrm>
          <a:noFill/>
        </p:spPr>
      </p:pic>
      <p:sp>
        <p:nvSpPr>
          <p:cNvPr id="3" name="Segnaposto contenuto 2"/>
          <p:cNvSpPr>
            <a:spLocks noGrp="1"/>
          </p:cNvSpPr>
          <p:nvPr>
            <p:ph sz="quarter" idx="4"/>
          </p:nvPr>
        </p:nvSpPr>
        <p:spPr>
          <a:xfrm>
            <a:off x="8732520" y="2503713"/>
            <a:ext cx="3072384" cy="3287487"/>
          </a:xfrm>
        </p:spPr>
        <p:txBody>
          <a:bodyPr rtlCol="0">
            <a:normAutofit/>
          </a:bodyPr>
          <a:lstStyle/>
          <a:p>
            <a:r>
              <a:rPr lang="it-IT" dirty="0" err="1"/>
              <a:t>Hamming</a:t>
            </a:r>
            <a:r>
              <a:rPr lang="it-IT" dirty="0"/>
              <a:t> window</a:t>
            </a:r>
          </a:p>
          <a:p>
            <a:r>
              <a:rPr lang="it-IT" dirty="0"/>
              <a:t>Risolve il problema di discontinuità agli estremi del frame</a:t>
            </a:r>
          </a:p>
          <a:p>
            <a:r>
              <a:rPr lang="it-IT" dirty="0"/>
              <a:t>Prepara il segnale alla trasformata di Fourier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F6C6F7-248B-495B-AE98-B2812D35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</p:spTree>
    <p:extLst>
      <p:ext uri="{BB962C8B-B14F-4D97-AF65-F5344CB8AC3E}">
        <p14:creationId xmlns:p14="http://schemas.microsoft.com/office/powerpoint/2010/main" val="35366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E1FF2-0A0B-4AA8-95A1-D58EAFA5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Audio </a:t>
            </a:r>
            <a:r>
              <a:rPr lang="it-IT" dirty="0" err="1"/>
              <a:t>Preprocessing</a:t>
            </a:r>
            <a:r>
              <a:rPr lang="it-IT" dirty="0"/>
              <a:t> (4/4)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FD5F9-098C-47D4-B3C8-11E8B246E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Short-time Fourier </a:t>
            </a:r>
            <a:r>
              <a:rPr lang="it-IT" dirty="0" err="1"/>
              <a:t>transform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D6B67A8-6B81-406C-97DC-55A8185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731B97-C642-42E0-87CB-D6316DD57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2884" y="2631756"/>
            <a:ext cx="7829032" cy="3160081"/>
          </a:xfrm>
        </p:spPr>
      </p:pic>
    </p:spTree>
    <p:extLst>
      <p:ext uri="{BB962C8B-B14F-4D97-AF65-F5344CB8AC3E}">
        <p14:creationId xmlns:p14="http://schemas.microsoft.com/office/powerpoint/2010/main" val="4154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(1/8)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30E5E24-037E-4777-8D44-78356F71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/>
          <a:lstStyle/>
          <a:p>
            <a:r>
              <a:rPr lang="it-IT" dirty="0"/>
              <a:t>MFCC (Mel frequency </a:t>
            </a:r>
            <a:r>
              <a:rPr lang="it-IT" dirty="0" err="1"/>
              <a:t>cepstral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1295400" y="2631756"/>
            <a:ext cx="4371975" cy="31594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Rappresentazione dello spettrogramma del segnale.</a:t>
            </a:r>
          </a:p>
          <a:p>
            <a:pPr marL="0" indent="0">
              <a:buNone/>
            </a:pPr>
            <a:r>
              <a:rPr lang="it-IT" dirty="0"/>
              <a:t>Utilizzano il filtro di Mel: psicoacustica</a:t>
            </a:r>
          </a:p>
          <a:p>
            <a:pPr marL="0" indent="0">
              <a:buNone/>
            </a:pPr>
            <a:r>
              <a:rPr lang="it-IT" dirty="0"/>
              <a:t>Mettono in evidenza il timbro sonoro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12 coefficienti per ogni frame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7D774472-713D-408B-ABA0-180E695E69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5509110" y="3299105"/>
            <a:ext cx="6423006" cy="2664179"/>
          </a:xfrm>
          <a:noFill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547C5EC-05A0-4BC4-A988-7BC83C6D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75045"/>
            <a:ext cx="5249226" cy="203220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3390C-7963-4D12-8EC6-31C62F4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Luca Bonelli - Università di Parma - 2020</a:t>
            </a:r>
          </a:p>
        </p:txBody>
      </p:sp>
      <p:sp>
        <p:nvSpPr>
          <p:cNvPr id="24" name="Elaborazione 23">
            <a:extLst>
              <a:ext uri="{FF2B5EF4-FFF2-40B4-BE49-F238E27FC236}">
                <a16:creationId xmlns:a16="http://schemas.microsoft.com/office/drawing/2014/main" id="{9F587F06-1A10-4D4C-A27B-BB85B3C6BB99}"/>
              </a:ext>
            </a:extLst>
          </p:cNvPr>
          <p:cNvSpPr/>
          <p:nvPr/>
        </p:nvSpPr>
        <p:spPr>
          <a:xfrm>
            <a:off x="6042660" y="966078"/>
            <a:ext cx="4373880" cy="101346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A50B48-50B3-41F4-A828-8DAD4F03E1EE}"/>
              </a:ext>
            </a:extLst>
          </p:cNvPr>
          <p:cNvSpPr txBox="1"/>
          <p:nvPr/>
        </p:nvSpPr>
        <p:spPr>
          <a:xfrm>
            <a:off x="10591800" y="1482576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(Mel Scale)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6559914-BF83-47FA-9D73-D6ED5CEB084D}"/>
              </a:ext>
            </a:extLst>
          </p:cNvPr>
          <p:cNvSpPr txBox="1"/>
          <p:nvPr/>
        </p:nvSpPr>
        <p:spPr>
          <a:xfrm>
            <a:off x="7556178" y="687418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Audio </a:t>
            </a:r>
            <a:r>
              <a:rPr lang="it-IT" sz="1000" dirty="0" err="1"/>
              <a:t>preprocessing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9921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glia a diamante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3_TF03031015.potx" id="{D1CE47EB-10BF-4E12-B73A-2056D8C372D1}" vid="{D9009262-9072-4F00-9526-6416F75E2260}"/>
    </a:ext>
  </a:extLst>
</a:theme>
</file>

<file path=ppt/theme/theme2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891</Words>
  <Application>Microsoft Office PowerPoint</Application>
  <PresentationFormat>Widescreen</PresentationFormat>
  <Paragraphs>184</Paragraphs>
  <Slides>23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5" baseType="lpstr">
      <vt:lpstr>Arial</vt:lpstr>
      <vt:lpstr>Griglia a diamante 16x9</vt:lpstr>
      <vt:lpstr>Music Genres Classification</vt:lpstr>
      <vt:lpstr>Music Information Retrieval</vt:lpstr>
      <vt:lpstr>Strumenti per l’elaborazione dei dati</vt:lpstr>
      <vt:lpstr>Scelta di dati</vt:lpstr>
      <vt:lpstr>Audio Preprocessing (1/4)</vt:lpstr>
      <vt:lpstr>Audio Preprocessing (2/4)</vt:lpstr>
      <vt:lpstr>Audio Preprocessing (3/4)</vt:lpstr>
      <vt:lpstr>Audio Preprocessing (4/4)</vt:lpstr>
      <vt:lpstr>Feature Extraction (1/8)</vt:lpstr>
      <vt:lpstr>Feature Extraction (2/8)</vt:lpstr>
      <vt:lpstr>Feature Extraction (3/8)</vt:lpstr>
      <vt:lpstr>Feature Extraction (4/8)</vt:lpstr>
      <vt:lpstr>Feature Extraction (5/8)</vt:lpstr>
      <vt:lpstr>Feature Extraction (6/8)</vt:lpstr>
      <vt:lpstr>Feature Extraction (7/8)</vt:lpstr>
      <vt:lpstr>Feature Extraction (8/8)</vt:lpstr>
      <vt:lpstr>Dataset completo</vt:lpstr>
      <vt:lpstr>Embedding del dataset</vt:lpstr>
      <vt:lpstr>Normalizzazione e oversampling</vt:lpstr>
      <vt:lpstr>Tecniche di ML utilizzate</vt:lpstr>
      <vt:lpstr>Risultati</vt:lpstr>
      <vt:lpstr>Matrice di confusione</vt:lpstr>
      <vt:lpstr>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Genres Classification</dc:title>
  <dc:creator>Luca BONELLI</dc:creator>
  <cp:lastModifiedBy>Luca BONELLI</cp:lastModifiedBy>
  <cp:revision>5</cp:revision>
  <dcterms:created xsi:type="dcterms:W3CDTF">2020-12-17T14:37:19Z</dcterms:created>
  <dcterms:modified xsi:type="dcterms:W3CDTF">2020-12-17T14:55:53Z</dcterms:modified>
</cp:coreProperties>
</file>