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90" r:id="rId4"/>
    <p:sldId id="258" r:id="rId5"/>
    <p:sldId id="291" r:id="rId6"/>
    <p:sldId id="292" r:id="rId7"/>
    <p:sldId id="280" r:id="rId8"/>
    <p:sldId id="286" r:id="rId9"/>
    <p:sldId id="289" r:id="rId10"/>
    <p:sldId id="288" r:id="rId11"/>
    <p:sldId id="287" r:id="rId12"/>
    <p:sldId id="29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4C2FE7-441E-4D59-888C-CD9A465E2334}">
  <a:tblStyle styleId="{BC4C2FE7-441E-4D59-888C-CD9A465E2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13" autoAdjust="0"/>
  </p:normalViewPr>
  <p:slideViewPr>
    <p:cSldViewPr snapToGrid="0">
      <p:cViewPr varScale="1">
        <p:scale>
          <a:sx n="90" d="100"/>
          <a:sy n="90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46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24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3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struttura</a:t>
            </a:r>
            <a:r>
              <a:rPr lang="en-GB" dirty="0"/>
              <a:t> proxy: due encoder (</a:t>
            </a:r>
            <a:r>
              <a:rPr lang="en-GB" dirty="0" err="1"/>
              <a:t>rappresentazione</a:t>
            </a:r>
            <a:r>
              <a:rPr lang="en-GB" dirty="0"/>
              <a:t> OWB – </a:t>
            </a:r>
            <a:r>
              <a:rPr lang="en-GB" dirty="0" err="1"/>
              <a:t>rappresentazione</a:t>
            </a:r>
            <a:r>
              <a:rPr lang="en-GB" dirty="0"/>
              <a:t> a1Oa4Ba7W)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9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11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Anche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da Java a C++ non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modificata</a:t>
            </a:r>
            <a:r>
              <a:rPr lang="en-GB" dirty="0"/>
              <a:t> (</a:t>
            </a:r>
            <a:r>
              <a:rPr lang="en-GB" dirty="0" err="1"/>
              <a:t>basta</a:t>
            </a:r>
            <a:r>
              <a:rPr lang="en-GB" dirty="0"/>
              <a:t>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toString</a:t>
            </a:r>
            <a:r>
              <a:rPr lang="en-GB" dirty="0"/>
              <a:t> di State).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8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" t="-32000" r="-3000" b="-18000"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95051" y="1004405"/>
            <a:ext cx="3636600" cy="3067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 err="1"/>
              <a:t>MillGates</a:t>
            </a:r>
            <a:br>
              <a:rPr lang="en-US" dirty="0"/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 C++ per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Gioco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del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Mulino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Luca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Bonfiglioli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Antonio Grasso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Lorenzo Rosa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A.A. 2017/2018</a:t>
            </a:r>
            <a:br>
              <a:rPr lang="en-GB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3867" cy="93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trasposizioni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3005667" y="575500"/>
            <a:ext cx="5765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NegaScout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serve di una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trasposizioni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alle</a:t>
            </a:r>
            <a:r>
              <a:rPr lang="en-GB" sz="1600" dirty="0">
                <a:latin typeface="Nunito Sans" panose="020B0604020202020204" charset="0"/>
              </a:rPr>
              <a:t> cui entries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accede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corrente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calcolato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uno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i="1" dirty="0">
                <a:latin typeface="Nunito Sans" panose="020B0604020202020204" charset="0"/>
              </a:rPr>
              <a:t>Zobrist hashing</a:t>
            </a:r>
            <a:r>
              <a:rPr lang="en-GB" sz="1600" dirty="0">
                <a:latin typeface="Nunito Sans" panose="020B060402020202020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viene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resettata</a:t>
            </a:r>
            <a:r>
              <a:rPr lang="en-GB" sz="1600" dirty="0">
                <a:latin typeface="Nunito Sans" panose="020B0604020202020204" charset="0"/>
              </a:rPr>
              <a:t> ad </a:t>
            </a:r>
            <a:r>
              <a:rPr lang="en-GB" sz="1600" dirty="0" err="1">
                <a:latin typeface="Nunito Sans" panose="020B0604020202020204" charset="0"/>
              </a:rPr>
              <a:t>ogni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mossa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56654"/>
              </p:ext>
            </p:extLst>
          </p:nvPr>
        </p:nvGraphicFramePr>
        <p:xfrm>
          <a:off x="4061283" y="2571750"/>
          <a:ext cx="3716940" cy="956991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 rowSpan="3">
                  <a:txBody>
                    <a:bodyPr/>
                    <a:lstStyle/>
                    <a:p>
                      <a:endParaRPr lang="en-GB" dirty="0">
                        <a:latin typeface="Nunito Sans" panose="020B0604020202020204" charset="0"/>
                      </a:endParaRPr>
                    </a:p>
                    <a:p>
                      <a:pPr algn="ctr"/>
                      <a:endParaRPr lang="en-GB" sz="800" dirty="0">
                        <a:latin typeface="Nunito Sans" panose="020B0604020202020204" charset="0"/>
                      </a:endParaRPr>
                    </a:p>
                    <a:p>
                      <a:pPr algn="ctr"/>
                      <a:r>
                        <a:rPr lang="it-IT" dirty="0">
                          <a:latin typeface="Nunito Sans" panose="020B0604020202020204" charset="0"/>
                        </a:rPr>
                        <a:t>state </a:t>
                      </a:r>
                      <a:r>
                        <a:rPr lang="it-IT" dirty="0" err="1">
                          <a:latin typeface="Nunito Sans" panose="020B0604020202020204" charset="0"/>
                        </a:rPr>
                        <a:t>hash</a:t>
                      </a:r>
                      <a:endParaRPr lang="en-GB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depth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576200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Nunito Sans" panose="020B0604020202020204" charset="0"/>
                        </a:rPr>
                        <a:t>entryflag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1774145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value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0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Euristica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92A4AD-7D93-4D7F-AEEC-3573646FF3EB}"/>
              </a:ext>
            </a:extLst>
          </p:cNvPr>
          <p:cNvGrpSpPr/>
          <p:nvPr/>
        </p:nvGrpSpPr>
        <p:grpSpPr>
          <a:xfrm>
            <a:off x="2928403" y="356842"/>
            <a:ext cx="5628381" cy="2423105"/>
            <a:chOff x="2907043" y="1223143"/>
            <a:chExt cx="5628381" cy="24231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A37A47-96FB-48B1-9BFD-B3FAE24AF26F}"/>
                </a:ext>
              </a:extLst>
            </p:cNvPr>
            <p:cNvGrpSpPr/>
            <p:nvPr/>
          </p:nvGrpSpPr>
          <p:grpSpPr>
            <a:xfrm>
              <a:off x="2907043" y="1223143"/>
              <a:ext cx="5628381" cy="2008673"/>
              <a:chOff x="2759693" y="575499"/>
              <a:chExt cx="5628381" cy="200867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39FEB3-A93C-4DE0-8B1A-6D375E49BB18}"/>
                  </a:ext>
                </a:extLst>
              </p:cNvPr>
              <p:cNvSpPr/>
              <p:nvPr/>
            </p:nvSpPr>
            <p:spPr>
              <a:xfrm>
                <a:off x="4769860" y="575499"/>
                <a:ext cx="1778000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HeuristicFunction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06B1A4-50AC-4F67-AF54-B3B9797739F1}"/>
                  </a:ext>
                </a:extLst>
              </p:cNvPr>
              <p:cNvSpPr/>
              <p:nvPr/>
            </p:nvSpPr>
            <p:spPr>
              <a:xfrm>
                <a:off x="6140783" y="1929181"/>
                <a:ext cx="2247291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PawnCountHeuristic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6E989F-D4A1-4583-BBE7-F60DD6B73B27}"/>
                  </a:ext>
                </a:extLst>
              </p:cNvPr>
              <p:cNvSpPr/>
              <p:nvPr/>
            </p:nvSpPr>
            <p:spPr>
              <a:xfrm>
                <a:off x="2759693" y="1929181"/>
                <a:ext cx="2008925" cy="400050"/>
              </a:xfrm>
              <a:prstGeom prst="rect">
                <a:avLst/>
              </a:prstGeom>
              <a:noFill/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PetcuHolbanHeuristic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7D64EF-0DC1-44D2-8D32-816ABC59ACE2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5658860" y="975549"/>
                <a:ext cx="10820" cy="1608623"/>
              </a:xfrm>
              <a:prstGeom prst="line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C3E8E900-11D7-4FC0-BB4B-CC8895FA18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6606" y="1375599"/>
                <a:ext cx="1902253" cy="533239"/>
              </a:xfrm>
              <a:prstGeom prst="bentConnector3">
                <a:avLst>
                  <a:gd name="adj1" fmla="val -682"/>
                </a:avLst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35E74E4-F15C-4060-A076-2B8CC162DF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171028" y="825926"/>
                <a:ext cx="553055" cy="1633746"/>
              </a:xfrm>
              <a:prstGeom prst="bentConnector2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60B4B03-1EEF-42AC-A8A8-CF6CC3A8B66F}"/>
                  </a:ext>
                </a:extLst>
              </p:cNvPr>
              <p:cNvSpPr/>
              <p:nvPr/>
            </p:nvSpPr>
            <p:spPr>
              <a:xfrm>
                <a:off x="5535540" y="975549"/>
                <a:ext cx="246640" cy="2436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CB9541-FFA9-4EBA-8081-92FAE0F57A96}"/>
                </a:ext>
              </a:extLst>
            </p:cNvPr>
            <p:cNvSpPr/>
            <p:nvPr/>
          </p:nvSpPr>
          <p:spPr>
            <a:xfrm>
              <a:off x="4505354" y="3246198"/>
              <a:ext cx="2623352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PetcuHolbanModifiedHeuristic</a:t>
              </a:r>
              <a:endParaRPr lang="it-IT" dirty="0">
                <a:solidFill>
                  <a:srgbClr val="F6703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3A78FA-D0FC-4DB0-A8CC-6B8D7650242D}"/>
              </a:ext>
            </a:extLst>
          </p:cNvPr>
          <p:cNvSpPr txBox="1"/>
          <p:nvPr/>
        </p:nvSpPr>
        <p:spPr>
          <a:xfrm>
            <a:off x="2722898" y="3282962"/>
            <a:ext cx="623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modifica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riguarda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coefficienti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dell’euristica</a:t>
            </a:r>
            <a:r>
              <a:rPr lang="en-US" sz="1600" dirty="0">
                <a:latin typeface="Nunito Sans" panose="020B0604020202020204" charset="0"/>
              </a:rPr>
              <a:t>, per </a:t>
            </a:r>
            <a:r>
              <a:rPr lang="en-US" sz="1600" dirty="0" err="1">
                <a:latin typeface="Nunito Sans" panose="020B0604020202020204" charset="0"/>
              </a:rPr>
              <a:t>favorire</a:t>
            </a:r>
            <a:r>
              <a:rPr lang="en-US" sz="1600" dirty="0">
                <a:latin typeface="Nunito Sans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differenza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tra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numero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giocatori</a:t>
            </a:r>
            <a:r>
              <a:rPr lang="en-US" sz="1600" dirty="0">
                <a:latin typeface="Nunito Sans" panose="020B060402020202020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possibilità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bloccare</a:t>
            </a:r>
            <a:r>
              <a:rPr lang="en-US" sz="1600" dirty="0">
                <a:latin typeface="Nunito Sans" panose="020B0604020202020204" charset="0"/>
              </a:rPr>
              <a:t> le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avversarie</a:t>
            </a:r>
            <a:r>
              <a:rPr lang="en-US" sz="1600" dirty="0">
                <a:latin typeface="Nunito Sans" panose="020B0604020202020204" charset="0"/>
              </a:rPr>
              <a:t>;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possibilità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chiudere</a:t>
            </a:r>
            <a:r>
              <a:rPr lang="en-GB" sz="1600" dirty="0">
                <a:latin typeface="Nunito Sans" panose="020B0604020202020204" charset="0"/>
              </a:rPr>
              <a:t> un </a:t>
            </a:r>
            <a:r>
              <a:rPr lang="en-GB" sz="1600" dirty="0" err="1">
                <a:latin typeface="Nunito Sans" panose="020B0604020202020204" charset="0"/>
              </a:rPr>
              <a:t>mulino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en-US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14F52-EFA0-48F1-9CD2-9E19DFE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67850"/>
            <a:ext cx="9144000" cy="1207800"/>
          </a:xfrm>
        </p:spPr>
        <p:txBody>
          <a:bodyPr/>
          <a:lstStyle/>
          <a:p>
            <a:pPr marL="127000" indent="0" algn="ctr">
              <a:buNone/>
            </a:pPr>
            <a:r>
              <a:rPr lang="it-IT" sz="4200" b="1" dirty="0">
                <a:latin typeface="Nunito Sans" panose="020B0604020202020204" charset="0"/>
              </a:rPr>
              <a:t>GRAZIE PER L’ATTENZIONE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03904A-6A03-4B2D-AFC0-0EB4E5C82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2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82874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Linguaggio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80"/>
            <a:ext cx="5662034" cy="398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bg2"/>
              </a:buClr>
              <a:buSzPct val="100000"/>
              <a:buNone/>
            </a:pPr>
            <a:r>
              <a:rPr lang="en-GB" sz="2000" b="1" dirty="0"/>
              <a:t>Pro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C++ </a:t>
            </a:r>
            <a:r>
              <a:rPr lang="en-GB" sz="2000" dirty="0" err="1">
                <a:solidFill>
                  <a:schemeClr val="bg2"/>
                </a:solidFill>
              </a:rPr>
              <a:t>consente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ottenere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mediamente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migliori</a:t>
            </a:r>
            <a:r>
              <a:rPr lang="en-GB" sz="2000" dirty="0">
                <a:solidFill>
                  <a:schemeClr val="bg2"/>
                </a:solidFill>
              </a:rPr>
              <a:t> performance rispetto a </a:t>
            </a:r>
            <a:r>
              <a:rPr lang="en-GB" sz="2000" dirty="0" err="1">
                <a:solidFill>
                  <a:schemeClr val="bg2"/>
                </a:solidFill>
              </a:rPr>
              <a:t>linguaggi</a:t>
            </a:r>
            <a:r>
              <a:rPr lang="en-GB" sz="2000" dirty="0">
                <a:solidFill>
                  <a:schemeClr val="bg2"/>
                </a:solidFill>
              </a:rPr>
              <a:t> (semi-)</a:t>
            </a:r>
            <a:r>
              <a:rPr lang="en-GB" sz="2000" dirty="0" err="1">
                <a:solidFill>
                  <a:schemeClr val="bg2"/>
                </a:solidFill>
              </a:rPr>
              <a:t>interpretati</a:t>
            </a:r>
            <a:r>
              <a:rPr lang="en-GB" sz="2000" dirty="0">
                <a:solidFill>
                  <a:schemeClr val="bg2"/>
                </a:solidFill>
              </a:rPr>
              <a:t> [1].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r>
              <a:rPr lang="en-GB" sz="2000" b="1" dirty="0" err="1">
                <a:solidFill>
                  <a:schemeClr val="bg2"/>
                </a:solidFill>
              </a:rPr>
              <a:t>Contro</a:t>
            </a:r>
            <a:endParaRPr lang="en-GB" sz="2000" b="1" dirty="0"/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Maggiori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difficoltà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nel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processo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sviluppo</a:t>
            </a:r>
            <a:endParaRPr lang="en-GB" sz="2000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Necessità</a:t>
            </a:r>
            <a:r>
              <a:rPr lang="en-GB" sz="2000" dirty="0">
                <a:solidFill>
                  <a:schemeClr val="bg2"/>
                </a:solidFill>
              </a:rPr>
              <a:t> di un proxy Java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Portabilità</a:t>
            </a:r>
            <a:endParaRPr lang="en-GB" sz="2000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endParaRPr lang="en-GB" sz="2000" b="1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3FFCA72D-A483-481C-A240-736EDC9DD43E}"/>
              </a:ext>
            </a:extLst>
          </p:cNvPr>
          <p:cNvSpPr txBox="1"/>
          <p:nvPr/>
        </p:nvSpPr>
        <p:spPr>
          <a:xfrm>
            <a:off x="2889723" y="4595961"/>
            <a:ext cx="583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Nunito Sans" panose="020B0604020202020204" charset="0"/>
              </a:rPr>
              <a:t>[1] </a:t>
            </a:r>
            <a:r>
              <a:rPr lang="it-IT" dirty="0" err="1">
                <a:latin typeface="Nunito Sans" panose="020B0604020202020204" charset="0"/>
              </a:rPr>
              <a:t>Hundt</a:t>
            </a:r>
            <a:r>
              <a:rPr lang="it-IT" dirty="0">
                <a:latin typeface="Nunito Sans" panose="020B0604020202020204" charset="0"/>
              </a:rPr>
              <a:t>, Robert. (2011). </a:t>
            </a:r>
            <a:r>
              <a:rPr lang="it-IT" i="1" dirty="0">
                <a:latin typeface="Nunito Sans" panose="020B0604020202020204" charset="0"/>
              </a:rPr>
              <a:t>Loop </a:t>
            </a:r>
            <a:r>
              <a:rPr lang="it-IT" i="1" dirty="0" err="1">
                <a:latin typeface="Nunito Sans" panose="020B0604020202020204" charset="0"/>
              </a:rPr>
              <a:t>recognition</a:t>
            </a:r>
            <a:r>
              <a:rPr lang="it-IT" i="1" dirty="0">
                <a:latin typeface="Nunito Sans" panose="020B0604020202020204" charset="0"/>
              </a:rPr>
              <a:t> in C++/Java/Go/Scala</a:t>
            </a:r>
            <a:r>
              <a:rPr lang="it-IT" dirty="0">
                <a:latin typeface="Nunito Sans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Intermediario</a:t>
            </a:r>
            <a:r>
              <a:rPr lang="en-GB" dirty="0"/>
              <a:t> Java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76537"/>
            <a:ext cx="5802950" cy="279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000" dirty="0" err="1"/>
              <a:t>L’agent</a:t>
            </a:r>
            <a:r>
              <a:rPr lang="it-IT" sz="2000" dirty="0"/>
              <a:t> C++ dialoga con il server attraverso un intermediario Java.</a:t>
            </a:r>
            <a:endParaRPr lang="en-GB" sz="2000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</a:rPr>
              <a:t>Il proxy Java </a:t>
            </a:r>
            <a:r>
              <a:rPr lang="en-GB" sz="2000" dirty="0" err="1">
                <a:solidFill>
                  <a:schemeClr val="bg2"/>
                </a:solidFill>
              </a:rPr>
              <a:t>dialoga</a:t>
            </a:r>
            <a:r>
              <a:rPr lang="en-GB" sz="2000" dirty="0">
                <a:solidFill>
                  <a:schemeClr val="bg2"/>
                </a:solidFill>
              </a:rPr>
              <a:t> con </a:t>
            </a:r>
            <a:r>
              <a:rPr lang="en-GB" sz="2000" dirty="0" err="1">
                <a:solidFill>
                  <a:schemeClr val="bg2"/>
                </a:solidFill>
              </a:rPr>
              <a:t>l’agent</a:t>
            </a:r>
            <a:r>
              <a:rPr lang="en-GB" sz="2000" dirty="0">
                <a:solidFill>
                  <a:schemeClr val="bg2"/>
                </a:solidFill>
              </a:rPr>
              <a:t> C++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una </a:t>
            </a:r>
            <a:r>
              <a:rPr lang="en-GB" sz="2000" dirty="0" err="1">
                <a:solidFill>
                  <a:schemeClr val="bg2"/>
                </a:solidFill>
              </a:rPr>
              <a:t>stringa</a:t>
            </a:r>
            <a:r>
              <a:rPr lang="en-GB" sz="2000" dirty="0">
                <a:solidFill>
                  <a:schemeClr val="bg2"/>
                </a:solidFill>
              </a:rPr>
              <a:t>, </a:t>
            </a:r>
            <a:r>
              <a:rPr lang="en-GB" sz="2000" dirty="0" err="1">
                <a:solidFill>
                  <a:schemeClr val="bg2"/>
                </a:solidFill>
              </a:rPr>
              <a:t>inviata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socket TCP.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Entrambi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gli</a:t>
            </a:r>
            <a:r>
              <a:rPr lang="en-GB" sz="2000" dirty="0">
                <a:solidFill>
                  <a:schemeClr val="bg2"/>
                </a:solidFill>
              </a:rPr>
              <a:t> endpoint </a:t>
            </a:r>
            <a:r>
              <a:rPr lang="en-GB" sz="2000" dirty="0" err="1">
                <a:solidFill>
                  <a:schemeClr val="bg2"/>
                </a:solidFill>
              </a:rPr>
              <a:t>possono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usare</a:t>
            </a:r>
            <a:r>
              <a:rPr lang="en-GB" sz="2000" dirty="0">
                <a:solidFill>
                  <a:schemeClr val="bg2"/>
                </a:solidFill>
              </a:rPr>
              <a:t> socket in Unix o in Windows, a </a:t>
            </a:r>
            <a:r>
              <a:rPr lang="en-GB" sz="2000" dirty="0" err="1">
                <a:solidFill>
                  <a:schemeClr val="bg2"/>
                </a:solidFill>
              </a:rPr>
              <a:t>seconda</a:t>
            </a:r>
            <a:r>
              <a:rPr lang="en-GB" sz="2000" dirty="0">
                <a:solidFill>
                  <a:schemeClr val="bg2"/>
                </a:solidFill>
              </a:rPr>
              <a:t> del </a:t>
            </a:r>
            <a:r>
              <a:rPr lang="en-GB" sz="2000" dirty="0" err="1">
                <a:solidFill>
                  <a:schemeClr val="bg2"/>
                </a:solidFill>
              </a:rPr>
              <a:t>sistema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su</a:t>
            </a:r>
            <a:r>
              <a:rPr lang="en-GB" sz="2000" dirty="0">
                <a:solidFill>
                  <a:schemeClr val="bg2"/>
                </a:solidFill>
              </a:rPr>
              <a:t> cui </a:t>
            </a:r>
            <a:r>
              <a:rPr lang="en-GB" sz="2000" dirty="0" err="1">
                <a:solidFill>
                  <a:schemeClr val="bg2"/>
                </a:solidFill>
              </a:rPr>
              <a:t>si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lavora</a:t>
            </a:r>
            <a:r>
              <a:rPr lang="en-GB" sz="2000" dirty="0">
                <a:solidFill>
                  <a:schemeClr val="bg2"/>
                </a:solidFill>
              </a:rPr>
              <a:t>.</a:t>
            </a:r>
            <a:endParaRPr lang="en-GB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70D625-6AE6-448A-8DCE-BF845AF37003}"/>
              </a:ext>
            </a:extLst>
          </p:cNvPr>
          <p:cNvGrpSpPr/>
          <p:nvPr/>
        </p:nvGrpSpPr>
        <p:grpSpPr>
          <a:xfrm>
            <a:off x="2956356" y="2966841"/>
            <a:ext cx="5805477" cy="1979810"/>
            <a:chOff x="2751306" y="2782389"/>
            <a:chExt cx="5805477" cy="19798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77BD602-9DE0-4C32-B0EA-CCA67ACCFACA}"/>
                </a:ext>
              </a:extLst>
            </p:cNvPr>
            <p:cNvSpPr/>
            <p:nvPr/>
          </p:nvSpPr>
          <p:spPr>
            <a:xfrm>
              <a:off x="7707502" y="2792656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Agent</a:t>
              </a:r>
            </a:p>
            <a:p>
              <a:pPr algn="ctr"/>
              <a:r>
                <a:rPr lang="en-GB" sz="1550" dirty="0"/>
                <a:t>C++</a:t>
              </a:r>
              <a:endParaRPr lang="it-IT" sz="155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5230668" y="2782389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Proxy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97551E5-F901-4A91-AA05-9EE9C9FBA34F}"/>
                </a:ext>
              </a:extLst>
            </p:cNvPr>
            <p:cNvSpPr/>
            <p:nvPr/>
          </p:nvSpPr>
          <p:spPr>
            <a:xfrm rot="10800000">
              <a:off x="6089216" y="4110731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E05B61-B361-4FF9-858D-1D07B052826B}"/>
                </a:ext>
              </a:extLst>
            </p:cNvPr>
            <p:cNvSpPr txBox="1"/>
            <p:nvPr/>
          </p:nvSpPr>
          <p:spPr>
            <a:xfrm>
              <a:off x="3599561" y="2902587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State</a:t>
              </a:r>
              <a:endParaRPr lang="it-IT" dirty="0">
                <a:latin typeface="Nunito Sans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A1EA0-83F6-491A-8456-8C7C77EC51F0}"/>
                </a:ext>
              </a:extLst>
            </p:cNvPr>
            <p:cNvSpPr txBox="1"/>
            <p:nvPr/>
          </p:nvSpPr>
          <p:spPr>
            <a:xfrm>
              <a:off x="3591393" y="3811373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Action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A10804-90CA-4583-9F67-49DBFBB37095}"/>
                </a:ext>
              </a:extLst>
            </p:cNvPr>
            <p:cNvSpPr txBox="1"/>
            <p:nvPr/>
          </p:nvSpPr>
          <p:spPr>
            <a:xfrm>
              <a:off x="6079949" y="2902587"/>
              <a:ext cx="169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“a1Oa4B....”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009F0-8A13-40B6-B9B9-D96789917933}"/>
                </a:ext>
              </a:extLst>
            </p:cNvPr>
            <p:cNvSpPr txBox="1"/>
            <p:nvPr/>
          </p:nvSpPr>
          <p:spPr>
            <a:xfrm>
              <a:off x="6079949" y="3804332"/>
              <a:ext cx="1627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“a1a4”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6EBC61A-FC2A-4CA8-93AC-4EAE03558051}"/>
                </a:ext>
              </a:extLst>
            </p:cNvPr>
            <p:cNvSpPr/>
            <p:nvPr/>
          </p:nvSpPr>
          <p:spPr>
            <a:xfrm>
              <a:off x="6100937" y="3229935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5C5AEF2-8F41-42D0-80FA-37EE02DE8CFA}"/>
                </a:ext>
              </a:extLst>
            </p:cNvPr>
            <p:cNvSpPr/>
            <p:nvPr/>
          </p:nvSpPr>
          <p:spPr>
            <a:xfrm>
              <a:off x="3625129" y="3230962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DFED948-A3EF-4BA7-9B3F-0BE5B0E7859E}"/>
                </a:ext>
              </a:extLst>
            </p:cNvPr>
            <p:cNvSpPr/>
            <p:nvPr/>
          </p:nvSpPr>
          <p:spPr>
            <a:xfrm rot="10800000">
              <a:off x="3628684" y="4115588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A9C87C-77BF-46C1-9B41-2DA266DABDD7}"/>
                </a:ext>
              </a:extLst>
            </p:cNvPr>
            <p:cNvSpPr/>
            <p:nvPr/>
          </p:nvSpPr>
          <p:spPr>
            <a:xfrm>
              <a:off x="2751306" y="2794737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Server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</p:grpSp>
    </p:spTree>
    <p:extLst>
      <p:ext uri="{BB962C8B-B14F-4D97-AF65-F5344CB8AC3E}">
        <p14:creationId xmlns:p14="http://schemas.microsoft.com/office/powerpoint/2010/main" val="76014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4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4F05-7E26-48A6-8D51-DE919B2C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310A-7772-4F01-ABE3-3B28918507E2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52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3531-1AE6-4245-88AF-93BA865F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0"/>
            <a:ext cx="5143500" cy="51435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4E2883A-586A-468B-97A5-70828A74AACC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82333" cy="55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DF8D-1172-4753-BB6E-43C42080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7E86539-3D13-419F-A176-04168D08B17A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24458" y="902836"/>
            <a:ext cx="2327085" cy="502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it-IT" dirty="0" err="1"/>
              <a:t>dattabilità</a:t>
            </a:r>
            <a:endParaRPr dirty="0"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24459" y="1524465"/>
            <a:ext cx="2453229" cy="705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L’agent può essere abilitato a giocare anche a varianti del gioco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DA5D4-19CE-48B0-B3AF-2B062A070449}"/>
              </a:ext>
            </a:extLst>
          </p:cNvPr>
          <p:cNvGrpSpPr/>
          <p:nvPr/>
        </p:nvGrpSpPr>
        <p:grpSpPr>
          <a:xfrm>
            <a:off x="595422" y="2296633"/>
            <a:ext cx="2456122" cy="2507244"/>
            <a:chOff x="2860157" y="182097"/>
            <a:chExt cx="2711304" cy="27113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55AE0F-1D80-43AA-AE3A-6A8D56BE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157" y="182097"/>
              <a:ext cx="2711304" cy="27113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75453-0C5C-4FDD-AF1E-B6B97A99065D}"/>
                </a:ext>
              </a:extLst>
            </p:cNvPr>
            <p:cNvSpPr txBox="1"/>
            <p:nvPr/>
          </p:nvSpPr>
          <p:spPr>
            <a:xfrm>
              <a:off x="3353123" y="2488019"/>
              <a:ext cx="1725374" cy="3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Nunito Sans" panose="020B0604020202020204" charset="0"/>
                </a:rPr>
                <a:t>Six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499166-D3E1-45DE-BEF1-49C8946E6A49}"/>
              </a:ext>
            </a:extLst>
          </p:cNvPr>
          <p:cNvGrpSpPr/>
          <p:nvPr/>
        </p:nvGrpSpPr>
        <p:grpSpPr>
          <a:xfrm>
            <a:off x="3783830" y="2637054"/>
            <a:ext cx="4618423" cy="2166823"/>
            <a:chOff x="3642062" y="2642378"/>
            <a:chExt cx="4618423" cy="21668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E9A67-1B1C-4855-B320-A44D3672DCB7}"/>
                </a:ext>
              </a:extLst>
            </p:cNvPr>
            <p:cNvGrpSpPr/>
            <p:nvPr/>
          </p:nvGrpSpPr>
          <p:grpSpPr>
            <a:xfrm>
              <a:off x="3642062" y="2642378"/>
              <a:ext cx="4476655" cy="1859046"/>
              <a:chOff x="3206328" y="499828"/>
              <a:chExt cx="4476655" cy="18590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012AD9-68D2-4AAB-B089-6123637D9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328" y="546510"/>
                <a:ext cx="1812364" cy="181236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625575A-A2ED-41F7-A5B5-84BC2C6AA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4270" y="499828"/>
                <a:ext cx="1738713" cy="17387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F7AFC1-E904-4ED2-9E0F-3A8798E09536}"/>
                </a:ext>
              </a:extLst>
            </p:cNvPr>
            <p:cNvSpPr txBox="1"/>
            <p:nvPr/>
          </p:nvSpPr>
          <p:spPr>
            <a:xfrm>
              <a:off x="3783830" y="4501424"/>
              <a:ext cx="447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Twelve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3D9CA-1802-4E7E-AFCA-1769F58670A2}"/>
              </a:ext>
            </a:extLst>
          </p:cNvPr>
          <p:cNvGrpSpPr/>
          <p:nvPr/>
        </p:nvGrpSpPr>
        <p:grpSpPr>
          <a:xfrm>
            <a:off x="3783830" y="350937"/>
            <a:ext cx="4476655" cy="2165784"/>
            <a:chOff x="3783830" y="350937"/>
            <a:chExt cx="4476655" cy="2165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572452-82D1-4316-8F7C-DC93B26E010E}"/>
                </a:ext>
              </a:extLst>
            </p:cNvPr>
            <p:cNvGrpSpPr/>
            <p:nvPr/>
          </p:nvGrpSpPr>
          <p:grpSpPr>
            <a:xfrm>
              <a:off x="3783830" y="350937"/>
              <a:ext cx="4476655" cy="1813225"/>
              <a:chOff x="3206328" y="2743199"/>
              <a:chExt cx="4476655" cy="1813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3B93B9-4AEC-4A6B-964A-6B1D7CFD0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6328" y="2743199"/>
                <a:ext cx="1813225" cy="18132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C4A97C-C6DE-4790-B335-66A0192C0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9758" y="2743199"/>
                <a:ext cx="1813225" cy="18132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4B03E-B76B-4D94-93E7-B38E911F1080}"/>
                </a:ext>
              </a:extLst>
            </p:cNvPr>
            <p:cNvSpPr txBox="1"/>
            <p:nvPr/>
          </p:nvSpPr>
          <p:spPr>
            <a:xfrm>
              <a:off x="4457399" y="2208944"/>
              <a:ext cx="3413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Solo </a:t>
              </a:r>
              <a:r>
                <a:rPr lang="en-GB" dirty="0" err="1">
                  <a:latin typeface="Nunito Sans" panose="020B0604020202020204" charset="0"/>
                </a:rPr>
                <a:t>diagonali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50347" cy="88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Strategia</a:t>
            </a:r>
            <a:r>
              <a:rPr lang="en-GB" dirty="0"/>
              <a:t> di </a:t>
            </a:r>
            <a:r>
              <a:rPr lang="en-GB" dirty="0" err="1"/>
              <a:t>ricerca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7A2B5-0129-4143-8C30-E29419A7DF9D}"/>
              </a:ext>
            </a:extLst>
          </p:cNvPr>
          <p:cNvGrpSpPr/>
          <p:nvPr/>
        </p:nvGrpSpPr>
        <p:grpSpPr>
          <a:xfrm>
            <a:off x="2875524" y="375475"/>
            <a:ext cx="5999048" cy="2190525"/>
            <a:chOff x="2760936" y="575500"/>
            <a:chExt cx="5999048" cy="21905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0ADD75-638F-4C0D-8203-03A5B2520A97}"/>
                </a:ext>
              </a:extLst>
            </p:cNvPr>
            <p:cNvSpPr/>
            <p:nvPr/>
          </p:nvSpPr>
          <p:spPr>
            <a:xfrm>
              <a:off x="4769860" y="575500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rgbClr val="F67031"/>
                  </a:solidFill>
                </a:rPr>
                <a:t>AI</a:t>
              </a:r>
              <a:endParaRPr lang="it-IT" i="1" dirty="0">
                <a:solidFill>
                  <a:srgbClr val="F6703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A2C50E-F15C-4A31-A18E-84E2B484E452}"/>
                </a:ext>
              </a:extLst>
            </p:cNvPr>
            <p:cNvSpPr/>
            <p:nvPr/>
          </p:nvSpPr>
          <p:spPr>
            <a:xfrm>
              <a:off x="6778784" y="2365975"/>
              <a:ext cx="19812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ParallelNegaScoutAI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049AF-1DEF-4BD5-AF3D-644AC2CEA491}"/>
                </a:ext>
              </a:extLst>
            </p:cNvPr>
            <p:cNvSpPr/>
            <p:nvPr/>
          </p:nvSpPr>
          <p:spPr>
            <a:xfrm>
              <a:off x="4769860" y="2365975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41D75-25EF-4107-BD9C-15155415E12B}"/>
                </a:ext>
              </a:extLst>
            </p:cNvPr>
            <p:cNvSpPr/>
            <p:nvPr/>
          </p:nvSpPr>
          <p:spPr>
            <a:xfrm>
              <a:off x="2760936" y="2365975"/>
              <a:ext cx="1778000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AlphaBetaAI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7290834-6EC2-4CE3-B8AF-1C15C991871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658860" y="975550"/>
              <a:ext cx="0" cy="1390425"/>
            </a:xfrm>
            <a:prstGeom prst="line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4099223-B870-4651-A02A-523E6449928A}"/>
                </a:ext>
              </a:extLst>
            </p:cNvPr>
            <p:cNvCxnSpPr>
              <a:stCxn id="11" idx="0"/>
            </p:cNvCxnSpPr>
            <p:nvPr/>
          </p:nvCxnSpPr>
          <p:spPr>
            <a:xfrm rot="5400000" flipH="1" flipV="1">
              <a:off x="4214361" y="921476"/>
              <a:ext cx="880075" cy="2008924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FA59A04-FE5A-4AAB-88AE-CD6C1DD63FB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6274087" y="870677"/>
              <a:ext cx="880074" cy="2110521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93AFBD9-FD4C-4D89-AF41-EA307E3512E1}"/>
                </a:ext>
              </a:extLst>
            </p:cNvPr>
            <p:cNvSpPr/>
            <p:nvPr/>
          </p:nvSpPr>
          <p:spPr>
            <a:xfrm>
              <a:off x="5535540" y="975549"/>
              <a:ext cx="246640" cy="24365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81276" y="2676300"/>
            <a:ext cx="6230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Nunito Sans" panose="020B0604020202020204" charset="0"/>
              </a:rPr>
              <a:t>Gli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algoritmi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vengono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utilizzati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all’interno</a:t>
            </a:r>
            <a:r>
              <a:rPr lang="en-US" sz="1600" dirty="0">
                <a:latin typeface="Nunito Sans" panose="020B0604020202020204" charset="0"/>
              </a:rPr>
              <a:t> di un framework </a:t>
            </a:r>
            <a:r>
              <a:rPr lang="en-US" sz="1600" i="1" dirty="0">
                <a:latin typeface="Nunito Sans" panose="020B0604020202020204" charset="0"/>
              </a:rPr>
              <a:t>iterative deepening</a:t>
            </a:r>
            <a:r>
              <a:rPr lang="en-US" sz="1600" dirty="0">
                <a:latin typeface="Nunito Sans" panose="020B0604020202020204" charset="0"/>
              </a:rPr>
              <a:t>, </a:t>
            </a:r>
            <a:r>
              <a:rPr lang="en-US" sz="1600" dirty="0" err="1">
                <a:latin typeface="Nunito Sans" panose="020B0604020202020204" charset="0"/>
              </a:rPr>
              <a:t>così</a:t>
            </a:r>
            <a:r>
              <a:rPr lang="en-US" sz="1600" dirty="0">
                <a:latin typeface="Nunito Sans" panose="020B0604020202020204" charset="0"/>
              </a:rPr>
              <a:t> da </a:t>
            </a:r>
            <a:r>
              <a:rPr lang="en-US" sz="1600" dirty="0" err="1">
                <a:latin typeface="Nunito Sans" panose="020B0604020202020204" charset="0"/>
              </a:rPr>
              <a:t>scegliere</a:t>
            </a:r>
            <a:r>
              <a:rPr lang="en-US" sz="1600" dirty="0">
                <a:latin typeface="Nunito Sans" panose="020B0604020202020204" charset="0"/>
              </a:rPr>
              <a:t> la </a:t>
            </a:r>
            <a:r>
              <a:rPr lang="en-US" sz="1600" dirty="0" err="1">
                <a:latin typeface="Nunito Sans" panose="020B0604020202020204" charset="0"/>
              </a:rPr>
              <a:t>mossa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entro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tempo </a:t>
            </a:r>
            <a:r>
              <a:rPr lang="en-US" sz="1600" dirty="0" err="1">
                <a:latin typeface="Nunito Sans" panose="020B0604020202020204" charset="0"/>
              </a:rPr>
              <a:t>prestabilito</a:t>
            </a:r>
            <a:r>
              <a:rPr lang="en-US" sz="1600" dirty="0">
                <a:latin typeface="Nunito Sans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Facendo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scontrare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loro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quella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migliore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risultata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essere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AlphaBeta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it-IT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73867" cy="9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Riconoscimento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cicli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954868" y="575500"/>
            <a:ext cx="5867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Tutte</a:t>
            </a:r>
            <a:r>
              <a:rPr lang="en-GB" sz="1600" dirty="0">
                <a:latin typeface="Nunito Sans" panose="020B0604020202020204" charset="0"/>
              </a:rPr>
              <a:t> le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usate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servono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struttura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dati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che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riconosce</a:t>
            </a:r>
            <a:r>
              <a:rPr lang="en-GB" sz="1600" dirty="0">
                <a:latin typeface="Nunito Sans" panose="020B0604020202020204" charset="0"/>
              </a:rPr>
              <a:t> se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già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transitati</a:t>
            </a:r>
            <a:r>
              <a:rPr lang="en-GB" sz="1600" dirty="0">
                <a:latin typeface="Nunito Sans" panose="020B0604020202020204" charset="0"/>
              </a:rPr>
              <a:t> per un </a:t>
            </a:r>
            <a:r>
              <a:rPr lang="en-GB" sz="1600" dirty="0" err="1">
                <a:latin typeface="Nunito Sans" panose="020B0604020202020204" charset="0"/>
              </a:rPr>
              <a:t>certo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informazione</a:t>
            </a:r>
            <a:r>
              <a:rPr lang="en-GB" sz="1600" dirty="0">
                <a:latin typeface="Nunito Sans" panose="020B0604020202020204" charset="0"/>
              </a:rPr>
              <a:t>, se </a:t>
            </a:r>
            <a:r>
              <a:rPr lang="en-GB" sz="1600" dirty="0" err="1">
                <a:latin typeface="Nunito Sans" panose="020B0604020202020204" charset="0"/>
              </a:rPr>
              <a:t>l’agent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avviando</a:t>
            </a:r>
            <a:r>
              <a:rPr lang="en-GB" sz="1600" dirty="0">
                <a:latin typeface="Nunito Sans" panose="020B0604020202020204" charset="0"/>
              </a:rPr>
              <a:t> a una </a:t>
            </a:r>
            <a:r>
              <a:rPr lang="en-GB" sz="1600" dirty="0" err="1">
                <a:latin typeface="Nunito Sans" panose="020B0604020202020204" charset="0"/>
              </a:rPr>
              <a:t>sconfitta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pareggiare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altrimenti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vincere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evitando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il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pareggio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/>
            <a:endParaRPr lang="en-GB" sz="1600" dirty="0">
              <a:latin typeface="Nunito Sans" panose="020B0604020202020204" charset="0"/>
            </a:endParaRPr>
          </a:p>
          <a:p>
            <a:pPr algn="just"/>
            <a:endParaRPr lang="en-GB" sz="1600" dirty="0">
              <a:latin typeface="Nunito Sans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8352"/>
              </p:ext>
            </p:extLst>
          </p:nvPr>
        </p:nvGraphicFramePr>
        <p:xfrm>
          <a:off x="3994858" y="1950587"/>
          <a:ext cx="3716940" cy="318997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 hash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unito Sans" panose="020B0604020202020204" charset="0"/>
                        </a:rPr>
                        <a:t>bool loop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342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ysses.pptx" id="{C6B8924C-846F-491A-8702-153B7C74B13E}" vid="{D93F6480-B389-4768-B0F6-4C25E038DB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644</Words>
  <Application>Microsoft Office PowerPoint</Application>
  <PresentationFormat>Presentazione su schermo (16:9)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Nunito Sans</vt:lpstr>
      <vt:lpstr>Georgia</vt:lpstr>
      <vt:lpstr>Ulysses template</vt:lpstr>
      <vt:lpstr>MillGates Agent C++ per il Gioco del Mulino  Luca Bonfiglioli  Antonio Grasso Lorenzo Rosa  A.A. 2017/2018  </vt:lpstr>
      <vt:lpstr>Linguaggio </vt:lpstr>
      <vt:lpstr>Intermediario Java </vt:lpstr>
      <vt:lpstr>Stato</vt:lpstr>
      <vt:lpstr>Stato</vt:lpstr>
      <vt:lpstr>Stato</vt:lpstr>
      <vt:lpstr>Adattabilità</vt:lpstr>
      <vt:lpstr>Strategia di ricerca</vt:lpstr>
      <vt:lpstr>Riconoscimento dei cicli</vt:lpstr>
      <vt:lpstr>Tabella delle trasposizioni</vt:lpstr>
      <vt:lpstr>Euristica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Mill Gates </dc:title>
  <dc:creator>Luca Bonfiglioli</dc:creator>
  <cp:lastModifiedBy>Antonio Grasso</cp:lastModifiedBy>
  <cp:revision>59</cp:revision>
  <dcterms:created xsi:type="dcterms:W3CDTF">2018-05-26T10:00:32Z</dcterms:created>
  <dcterms:modified xsi:type="dcterms:W3CDTF">2018-06-05T18:33:37Z</dcterms:modified>
</cp:coreProperties>
</file>