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90" r:id="rId4"/>
    <p:sldId id="258" r:id="rId5"/>
    <p:sldId id="291" r:id="rId6"/>
    <p:sldId id="292" r:id="rId7"/>
    <p:sldId id="280" r:id="rId8"/>
    <p:sldId id="286" r:id="rId9"/>
    <p:sldId id="289" r:id="rId10"/>
    <p:sldId id="288" r:id="rId11"/>
    <p:sldId id="287" r:id="rId12"/>
  </p:sldIdLst>
  <p:sldSz cx="9144000" cy="5143500" type="screen16x9"/>
  <p:notesSz cx="6858000" cy="9144000"/>
  <p:embeddedFontLst>
    <p:embeddedFont>
      <p:font typeface="Nunito Sans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4C2FE7-441E-4D59-888C-CD9A465E2334}">
  <a:tblStyle styleId="{BC4C2FE7-441E-4D59-888C-CD9A465E23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413" autoAdjust="0"/>
  </p:normalViewPr>
  <p:slideViewPr>
    <p:cSldViewPr snapToGrid="0">
      <p:cViewPr varScale="1">
        <p:scale>
          <a:sx n="75" d="100"/>
          <a:sy n="75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Usiamo</a:t>
            </a:r>
            <a:r>
              <a:rPr lang="en-GB" dirty="0"/>
              <a:t> lo stack per la </a:t>
            </a:r>
            <a:r>
              <a:rPr lang="en-GB" dirty="0" err="1"/>
              <a:t>ricorsione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tentativi</a:t>
            </a:r>
            <a:r>
              <a:rPr lang="en-GB" dirty="0"/>
              <a:t>, </a:t>
            </a:r>
            <a:r>
              <a:rPr lang="en-GB" dirty="0" err="1"/>
              <a:t>alla</a:t>
            </a:r>
            <a:r>
              <a:rPr lang="en-GB" dirty="0"/>
              <a:t> fine </a:t>
            </a:r>
            <a:r>
              <a:rPr lang="en-GB" dirty="0" err="1"/>
              <a:t>abbiamo</a:t>
            </a:r>
            <a:r>
              <a:rPr lang="en-GB" dirty="0"/>
              <a:t> </a:t>
            </a:r>
            <a:r>
              <a:rPr lang="en-GB" dirty="0" err="1"/>
              <a:t>scelto</a:t>
            </a:r>
            <a:r>
              <a:rPr lang="en-GB" dirty="0"/>
              <a:t> </a:t>
            </a:r>
            <a:r>
              <a:rPr lang="en-GB" dirty="0" err="1"/>
              <a:t>quello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forte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3467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24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formato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scambiati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disaccoppiamento</a:t>
            </a:r>
            <a:r>
              <a:rPr lang="en-GB" dirty="0"/>
              <a:t>: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formato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stringa</a:t>
            </a:r>
            <a:r>
              <a:rPr lang="en-GB" dirty="0"/>
              <a:t> </a:t>
            </a:r>
            <a:r>
              <a:rPr lang="en-GB" dirty="0" err="1"/>
              <a:t>inviata</a:t>
            </a:r>
            <a:r>
              <a:rPr lang="en-GB" dirty="0"/>
              <a:t> </a:t>
            </a:r>
            <a:r>
              <a:rPr lang="en-GB" dirty="0" err="1"/>
              <a:t>all’agent</a:t>
            </a:r>
            <a:r>
              <a:rPr lang="en-GB" dirty="0"/>
              <a:t> non </a:t>
            </a:r>
            <a:r>
              <a:rPr lang="en-GB" dirty="0" err="1"/>
              <a:t>dipende</a:t>
            </a:r>
            <a:r>
              <a:rPr lang="en-GB" dirty="0"/>
              <a:t> </a:t>
            </a:r>
            <a:r>
              <a:rPr lang="en-GB" dirty="0" err="1"/>
              <a:t>dalla</a:t>
            </a:r>
            <a:r>
              <a:rPr lang="en-GB" dirty="0"/>
              <a:t> </a:t>
            </a:r>
            <a:r>
              <a:rPr lang="en-GB" dirty="0" err="1"/>
              <a:t>rappresentazione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</a:t>
            </a:r>
            <a:r>
              <a:rPr lang="en-GB" dirty="0" err="1"/>
              <a:t>nell’agent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formato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scambiati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disaccoppiamento</a:t>
            </a:r>
            <a:r>
              <a:rPr lang="en-GB" dirty="0"/>
              <a:t>: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formato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stringa</a:t>
            </a:r>
            <a:r>
              <a:rPr lang="en-GB" dirty="0"/>
              <a:t> </a:t>
            </a:r>
            <a:r>
              <a:rPr lang="en-GB" dirty="0" err="1"/>
              <a:t>inviata</a:t>
            </a:r>
            <a:r>
              <a:rPr lang="en-GB" dirty="0"/>
              <a:t> </a:t>
            </a:r>
            <a:r>
              <a:rPr lang="en-GB" dirty="0" err="1"/>
              <a:t>all’agent</a:t>
            </a:r>
            <a:r>
              <a:rPr lang="en-GB" dirty="0"/>
              <a:t> non </a:t>
            </a:r>
            <a:r>
              <a:rPr lang="en-GB" dirty="0" err="1"/>
              <a:t>dipende</a:t>
            </a:r>
            <a:r>
              <a:rPr lang="en-GB" dirty="0"/>
              <a:t> </a:t>
            </a:r>
            <a:r>
              <a:rPr lang="en-GB" dirty="0" err="1"/>
              <a:t>dalla</a:t>
            </a:r>
            <a:r>
              <a:rPr lang="en-GB" dirty="0"/>
              <a:t> </a:t>
            </a:r>
            <a:r>
              <a:rPr lang="en-GB" dirty="0" err="1"/>
              <a:t>rappresentazione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</a:t>
            </a:r>
            <a:r>
              <a:rPr lang="en-GB" dirty="0" err="1"/>
              <a:t>nell’agent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97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Nelle </a:t>
            </a:r>
            <a:r>
              <a:rPr lang="en-GB" dirty="0" err="1"/>
              <a:t>posizioni</a:t>
            </a:r>
            <a:r>
              <a:rPr lang="en-GB" dirty="0"/>
              <a:t> “</a:t>
            </a:r>
            <a:r>
              <a:rPr lang="en-GB" dirty="0" err="1"/>
              <a:t>vuote</a:t>
            </a:r>
            <a:r>
              <a:rPr lang="en-GB" dirty="0"/>
              <a:t>” del </a:t>
            </a:r>
            <a:r>
              <a:rPr lang="en-GB" dirty="0" err="1"/>
              <a:t>cubo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sul</a:t>
            </a:r>
            <a:r>
              <a:rPr lang="en-GB" dirty="0"/>
              <a:t>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pedine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Nelle </a:t>
            </a:r>
            <a:r>
              <a:rPr lang="en-GB" dirty="0" err="1"/>
              <a:t>posizioni</a:t>
            </a:r>
            <a:r>
              <a:rPr lang="en-GB" dirty="0"/>
              <a:t> “</a:t>
            </a:r>
            <a:r>
              <a:rPr lang="en-GB" dirty="0" err="1"/>
              <a:t>vuote</a:t>
            </a:r>
            <a:r>
              <a:rPr lang="en-GB" dirty="0"/>
              <a:t>” del </a:t>
            </a:r>
            <a:r>
              <a:rPr lang="en-GB" dirty="0" err="1"/>
              <a:t>cubo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sul</a:t>
            </a:r>
            <a:r>
              <a:rPr lang="en-GB" dirty="0"/>
              <a:t>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pedine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6450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Nelle </a:t>
            </a:r>
            <a:r>
              <a:rPr lang="en-GB" dirty="0" err="1"/>
              <a:t>posizioni</a:t>
            </a:r>
            <a:r>
              <a:rPr lang="en-GB" dirty="0"/>
              <a:t> “</a:t>
            </a:r>
            <a:r>
              <a:rPr lang="en-GB" dirty="0" err="1"/>
              <a:t>vuote</a:t>
            </a:r>
            <a:r>
              <a:rPr lang="en-GB" dirty="0"/>
              <a:t>” del </a:t>
            </a:r>
            <a:r>
              <a:rPr lang="en-GB" dirty="0" err="1"/>
              <a:t>cubo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: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dirty="0" err="1"/>
              <a:t>numero</a:t>
            </a:r>
            <a:r>
              <a:rPr lang="en-GB" dirty="0"/>
              <a:t> </a:t>
            </a:r>
            <a:r>
              <a:rPr lang="en-GB" dirty="0" err="1"/>
              <a:t>pedine</a:t>
            </a:r>
            <a:r>
              <a:rPr lang="en-GB" dirty="0"/>
              <a:t> </a:t>
            </a:r>
            <a:r>
              <a:rPr lang="en-GB" dirty="0" err="1"/>
              <a:t>giocate</a:t>
            </a:r>
            <a:endParaRPr lang="en-GB" dirty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dirty="0" err="1"/>
              <a:t>numero</a:t>
            </a:r>
            <a:r>
              <a:rPr lang="en-GB" dirty="0"/>
              <a:t> </a:t>
            </a:r>
            <a:r>
              <a:rPr lang="en-GB" dirty="0" err="1"/>
              <a:t>pedine</a:t>
            </a:r>
            <a:r>
              <a:rPr lang="en-GB" dirty="0"/>
              <a:t> da </a:t>
            </a:r>
            <a:r>
              <a:rPr lang="en-GB" dirty="0" err="1"/>
              <a:t>giocare</a:t>
            </a:r>
            <a:endParaRPr lang="en-GB" dirty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dirty="0" err="1"/>
              <a:t>morris</a:t>
            </a:r>
            <a:r>
              <a:rPr lang="en-GB" dirty="0"/>
              <a:t> last turn e current player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3113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Anche</a:t>
            </a:r>
            <a:r>
              <a:rPr lang="en-GB" dirty="0"/>
              <a:t> la </a:t>
            </a:r>
            <a:r>
              <a:rPr lang="en-GB" dirty="0" err="1"/>
              <a:t>stringa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passa</a:t>
            </a:r>
            <a:r>
              <a:rPr lang="en-GB" dirty="0"/>
              <a:t> da Java a C++ non </a:t>
            </a:r>
            <a:r>
              <a:rPr lang="en-GB" dirty="0" err="1"/>
              <a:t>deve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modificata</a:t>
            </a:r>
            <a:r>
              <a:rPr lang="en-GB" dirty="0"/>
              <a:t> (</a:t>
            </a:r>
            <a:r>
              <a:rPr lang="en-GB" dirty="0" err="1"/>
              <a:t>basta</a:t>
            </a:r>
            <a:r>
              <a:rPr lang="en-GB" dirty="0"/>
              <a:t> </a:t>
            </a:r>
            <a:r>
              <a:rPr lang="en-GB" dirty="0" err="1"/>
              <a:t>cambiare</a:t>
            </a:r>
            <a:r>
              <a:rPr lang="en-GB" dirty="0"/>
              <a:t> la </a:t>
            </a:r>
            <a:r>
              <a:rPr lang="en-GB" dirty="0" err="1"/>
              <a:t>toString</a:t>
            </a:r>
            <a:r>
              <a:rPr lang="en-GB" dirty="0"/>
              <a:t> di State).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Usiamo</a:t>
            </a:r>
            <a:r>
              <a:rPr lang="en-GB" dirty="0"/>
              <a:t> lo stack per la </a:t>
            </a:r>
            <a:r>
              <a:rPr lang="en-GB" dirty="0" err="1"/>
              <a:t>ricorsione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tentativi</a:t>
            </a:r>
            <a:r>
              <a:rPr lang="en-GB" dirty="0"/>
              <a:t>, </a:t>
            </a:r>
            <a:r>
              <a:rPr lang="en-GB" dirty="0" err="1"/>
              <a:t>alla</a:t>
            </a:r>
            <a:r>
              <a:rPr lang="en-GB" dirty="0"/>
              <a:t> fine </a:t>
            </a:r>
            <a:r>
              <a:rPr lang="en-GB" dirty="0" err="1"/>
              <a:t>abbiamo</a:t>
            </a:r>
            <a:r>
              <a:rPr lang="en-GB" dirty="0"/>
              <a:t> </a:t>
            </a:r>
            <a:r>
              <a:rPr lang="en-GB" dirty="0" err="1"/>
              <a:t>scelto</a:t>
            </a:r>
            <a:r>
              <a:rPr lang="en-GB" dirty="0"/>
              <a:t> </a:t>
            </a:r>
            <a:r>
              <a:rPr lang="en-GB" dirty="0" err="1"/>
              <a:t>quello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forte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4284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Usiamo</a:t>
            </a:r>
            <a:r>
              <a:rPr lang="en-GB" dirty="0"/>
              <a:t> lo stack per la </a:t>
            </a:r>
            <a:r>
              <a:rPr lang="en-GB" dirty="0" err="1"/>
              <a:t>ricorsione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tentativi</a:t>
            </a:r>
            <a:r>
              <a:rPr lang="en-GB" dirty="0"/>
              <a:t>, </a:t>
            </a:r>
            <a:r>
              <a:rPr lang="en-GB" dirty="0" err="1"/>
              <a:t>alla</a:t>
            </a:r>
            <a:r>
              <a:rPr lang="en-GB" dirty="0"/>
              <a:t> fine </a:t>
            </a:r>
            <a:r>
              <a:rPr lang="en-GB" dirty="0" err="1"/>
              <a:t>abbiamo</a:t>
            </a:r>
            <a:r>
              <a:rPr lang="en-GB" dirty="0"/>
              <a:t> </a:t>
            </a:r>
            <a:r>
              <a:rPr lang="en-GB" dirty="0" err="1"/>
              <a:t>scelto</a:t>
            </a:r>
            <a:r>
              <a:rPr lang="en-GB" dirty="0"/>
              <a:t> </a:t>
            </a:r>
            <a:r>
              <a:rPr lang="en-GB" dirty="0" err="1"/>
              <a:t>quello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forte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45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_AND_BODY_1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left">
  <p:cSld name="TITLE_AND_BODY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50000" t="5000" b="5000"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95051" y="1004405"/>
            <a:ext cx="3636600" cy="3067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400" dirty="0" err="1"/>
              <a:t>MillGates</a:t>
            </a:r>
            <a:br>
              <a:rPr lang="en-US" dirty="0"/>
            </a:b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Agent C++ per </a:t>
            </a:r>
            <a:r>
              <a:rPr lang="en-GB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il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Gioco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del </a:t>
            </a:r>
            <a:r>
              <a:rPr lang="en-GB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Mulino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Luca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Bonfiglioli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Antonio Grasso</a:t>
            </a:r>
            <a:b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Lorenzo Rosa</a:t>
            </a:r>
            <a:b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A.A. 2017/2018</a:t>
            </a:r>
            <a:br>
              <a:rPr lang="en-GB" dirty="0"/>
            </a:b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Tabella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trasposizioni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025B3B-2191-4453-A34E-53C174CB93E0}"/>
              </a:ext>
            </a:extLst>
          </p:cNvPr>
          <p:cNvSpPr txBox="1"/>
          <p:nvPr/>
        </p:nvSpPr>
        <p:spPr>
          <a:xfrm>
            <a:off x="2737837" y="575500"/>
            <a:ext cx="62309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 err="1">
                <a:latin typeface="Nunito Sans" panose="020B0604020202020204" charset="0"/>
              </a:rPr>
              <a:t>NegaScout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si</a:t>
            </a:r>
            <a:r>
              <a:rPr lang="en-GB" sz="1600" dirty="0">
                <a:latin typeface="Nunito Sans" panose="020B0604020202020204" charset="0"/>
              </a:rPr>
              <a:t> serve di </a:t>
            </a:r>
            <a:r>
              <a:rPr lang="en-GB" sz="1600" dirty="0" err="1">
                <a:latin typeface="Nunito Sans" panose="020B0604020202020204" charset="0"/>
              </a:rPr>
              <a:t>una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tabella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delle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trasposizioni</a:t>
            </a:r>
            <a:r>
              <a:rPr lang="en-GB" sz="1600" dirty="0">
                <a:latin typeface="Nunito Sans" panose="020B0604020202020204" charset="0"/>
              </a:rPr>
              <a:t>, </a:t>
            </a:r>
            <a:r>
              <a:rPr lang="en-GB" sz="1600" dirty="0" err="1">
                <a:latin typeface="Nunito Sans" panose="020B0604020202020204" charset="0"/>
              </a:rPr>
              <a:t>alle</a:t>
            </a:r>
            <a:r>
              <a:rPr lang="en-GB" sz="1600" dirty="0">
                <a:latin typeface="Nunito Sans" panose="020B0604020202020204" charset="0"/>
              </a:rPr>
              <a:t> cui entry </a:t>
            </a:r>
            <a:r>
              <a:rPr lang="en-GB" sz="1600" dirty="0" err="1">
                <a:latin typeface="Nunito Sans" panose="020B0604020202020204" charset="0"/>
              </a:rPr>
              <a:t>si</a:t>
            </a:r>
            <a:r>
              <a:rPr lang="en-GB" sz="1600" dirty="0">
                <a:latin typeface="Nunito Sans" panose="020B0604020202020204" charset="0"/>
              </a:rPr>
              <a:t> accede </a:t>
            </a:r>
            <a:r>
              <a:rPr lang="en-GB" sz="1600" dirty="0" err="1">
                <a:latin typeface="Nunito Sans" panose="020B0604020202020204" charset="0"/>
              </a:rPr>
              <a:t>attraverso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l’hash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dello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stato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corrente</a:t>
            </a:r>
            <a:r>
              <a:rPr lang="en-GB" sz="1600" dirty="0">
                <a:latin typeface="Nunito Sans" panose="020B060402020202020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GB" sz="1600" dirty="0" err="1">
                <a:latin typeface="Nunito Sans" panose="020B0604020202020204" charset="0"/>
              </a:rPr>
              <a:t>L’hash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dello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stato</a:t>
            </a:r>
            <a:r>
              <a:rPr lang="en-GB" sz="1600" dirty="0">
                <a:latin typeface="Nunito Sans" panose="020B0604020202020204" charset="0"/>
              </a:rPr>
              <a:t> è </a:t>
            </a:r>
            <a:r>
              <a:rPr lang="en-GB" sz="1600" dirty="0" err="1">
                <a:latin typeface="Nunito Sans" panose="020B0604020202020204" charset="0"/>
              </a:rPr>
              <a:t>calcolato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attraverso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uno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i="1" dirty="0">
                <a:latin typeface="Nunito Sans" panose="020B0604020202020204" charset="0"/>
              </a:rPr>
              <a:t>Zobrist hashing</a:t>
            </a:r>
            <a:r>
              <a:rPr lang="en-GB" sz="1600" dirty="0">
                <a:latin typeface="Nunito Sans" panose="020B060402020202020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GB" sz="1600" dirty="0">
                <a:latin typeface="Nunito Sans" panose="020B0604020202020204" charset="0"/>
              </a:rPr>
              <a:t>La </a:t>
            </a:r>
            <a:r>
              <a:rPr lang="en-GB" sz="1600" dirty="0" err="1">
                <a:latin typeface="Nunito Sans" panose="020B0604020202020204" charset="0"/>
              </a:rPr>
              <a:t>tabella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viene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resettata</a:t>
            </a:r>
            <a:r>
              <a:rPr lang="en-GB" sz="1600" dirty="0">
                <a:latin typeface="Nunito Sans" panose="020B0604020202020204" charset="0"/>
              </a:rPr>
              <a:t> ad </a:t>
            </a:r>
            <a:r>
              <a:rPr lang="en-GB" sz="1600" dirty="0" err="1">
                <a:latin typeface="Nunito Sans" panose="020B0604020202020204" charset="0"/>
              </a:rPr>
              <a:t>ogni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mossa</a:t>
            </a:r>
            <a:r>
              <a:rPr lang="en-GB" sz="1600" dirty="0">
                <a:latin typeface="Nunito Sans" panose="020B0604020202020204" charset="0"/>
              </a:rPr>
              <a:t>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D77771-7C4D-4252-BE5A-3919D5B51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18024"/>
              </p:ext>
            </p:extLst>
          </p:nvPr>
        </p:nvGraphicFramePr>
        <p:xfrm>
          <a:off x="3994858" y="2566000"/>
          <a:ext cx="3716940" cy="956991"/>
        </p:xfrm>
        <a:graphic>
          <a:graphicData uri="http://schemas.openxmlformats.org/drawingml/2006/table">
            <a:tbl>
              <a:tblPr bandRow="1">
                <a:effectLst>
                  <a:innerShdw blurRad="114300">
                    <a:prstClr val="black"/>
                  </a:innerShdw>
                </a:effectLst>
                <a:tableStyleId>{284E427A-3D55-4303-BF80-6455036E1DE7}</a:tableStyleId>
              </a:tblPr>
              <a:tblGrid>
                <a:gridCol w="1858470">
                  <a:extLst>
                    <a:ext uri="{9D8B030D-6E8A-4147-A177-3AD203B41FA5}">
                      <a16:colId xmlns:a16="http://schemas.microsoft.com/office/drawing/2014/main" val="2407591331"/>
                    </a:ext>
                  </a:extLst>
                </a:gridCol>
                <a:gridCol w="1858470">
                  <a:extLst>
                    <a:ext uri="{9D8B030D-6E8A-4147-A177-3AD203B41FA5}">
                      <a16:colId xmlns:a16="http://schemas.microsoft.com/office/drawing/2014/main" val="2074325951"/>
                    </a:ext>
                  </a:extLst>
                </a:gridCol>
              </a:tblGrid>
              <a:tr h="318997">
                <a:tc rowSpan="3">
                  <a:txBody>
                    <a:bodyPr/>
                    <a:lstStyle/>
                    <a:p>
                      <a:endParaRPr lang="en-GB" dirty="0">
                        <a:latin typeface="Nunito Sans" panose="020B0604020202020204" charset="0"/>
                      </a:endParaRPr>
                    </a:p>
                    <a:p>
                      <a:pPr algn="ctr"/>
                      <a:endParaRPr lang="en-GB" sz="800" dirty="0">
                        <a:latin typeface="Nunito Sans" panose="020B0604020202020204" charset="0"/>
                      </a:endParaRPr>
                    </a:p>
                    <a:p>
                      <a:pPr algn="ctr"/>
                      <a:r>
                        <a:rPr lang="en-GB" dirty="0">
                          <a:latin typeface="Nunito Sans" panose="020B0604020202020204" charset="0"/>
                        </a:rPr>
                        <a:t>STATE H</a:t>
                      </a:r>
                      <a:r>
                        <a:rPr lang="it-IT" dirty="0">
                          <a:latin typeface="Nunito Sans" panose="020B0604020202020204" charset="0"/>
                        </a:rPr>
                        <a:t>ASH</a:t>
                      </a:r>
                      <a:endParaRPr lang="en-GB" dirty="0">
                        <a:latin typeface="Nunito Sans" panose="020B060402020202020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Nunito Sans" panose="020B0604020202020204" charset="0"/>
                        </a:rPr>
                        <a:t>DEPTH</a:t>
                      </a:r>
                      <a:endParaRPr lang="it-IT" dirty="0">
                        <a:latin typeface="Nunito Sans" panose="020B060402020202020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37576200"/>
                  </a:ext>
                </a:extLst>
              </a:tr>
              <a:tr h="318997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Nunito Sans" panose="020B0604020202020204" charset="0"/>
                        </a:rPr>
                        <a:t>ENTRYFLAG</a:t>
                      </a:r>
                      <a:endParaRPr lang="it-IT" dirty="0">
                        <a:latin typeface="Nunito Sans" panose="020B060402020202020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1774145"/>
                  </a:ext>
                </a:extLst>
              </a:tr>
              <a:tr h="318997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Nunito Sans" panose="020B0604020202020204" charset="0"/>
                        </a:rPr>
                        <a:t>VALUE</a:t>
                      </a:r>
                      <a:endParaRPr lang="it-IT" dirty="0">
                        <a:latin typeface="Nunito Sans" panose="020B060402020202020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4176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00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Euristica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192A4AD-7D93-4D7F-AEEC-3573646FF3EB}"/>
              </a:ext>
            </a:extLst>
          </p:cNvPr>
          <p:cNvGrpSpPr/>
          <p:nvPr/>
        </p:nvGrpSpPr>
        <p:grpSpPr>
          <a:xfrm>
            <a:off x="2928403" y="356842"/>
            <a:ext cx="5628381" cy="2423105"/>
            <a:chOff x="2907043" y="1223143"/>
            <a:chExt cx="5628381" cy="242310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FA37A47-96FB-48B1-9BFD-B3FAE24AF26F}"/>
                </a:ext>
              </a:extLst>
            </p:cNvPr>
            <p:cNvGrpSpPr/>
            <p:nvPr/>
          </p:nvGrpSpPr>
          <p:grpSpPr>
            <a:xfrm>
              <a:off x="2907043" y="1223143"/>
              <a:ext cx="5628381" cy="2008673"/>
              <a:chOff x="2759693" y="575499"/>
              <a:chExt cx="5628381" cy="200867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39FEB3-A93C-4DE0-8B1A-6D375E49BB18}"/>
                  </a:ext>
                </a:extLst>
              </p:cNvPr>
              <p:cNvSpPr/>
              <p:nvPr/>
            </p:nvSpPr>
            <p:spPr>
              <a:xfrm>
                <a:off x="4769860" y="575499"/>
                <a:ext cx="1778000" cy="400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670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>
                    <a:solidFill>
                      <a:srgbClr val="F67031"/>
                    </a:solidFill>
                  </a:rPr>
                  <a:t>HeuristicFunction</a:t>
                </a:r>
                <a:endParaRPr lang="it-IT" dirty="0">
                  <a:solidFill>
                    <a:srgbClr val="F6703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806B1A4-50AC-4F67-AF54-B3B9797739F1}"/>
                  </a:ext>
                </a:extLst>
              </p:cNvPr>
              <p:cNvSpPr/>
              <p:nvPr/>
            </p:nvSpPr>
            <p:spPr>
              <a:xfrm>
                <a:off x="6140783" y="1929181"/>
                <a:ext cx="2247291" cy="400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670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>
                    <a:solidFill>
                      <a:srgbClr val="F67031"/>
                    </a:solidFill>
                  </a:rPr>
                  <a:t>PawnCountHeuristic</a:t>
                </a:r>
                <a:endParaRPr lang="it-IT" dirty="0">
                  <a:solidFill>
                    <a:srgbClr val="F6703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56E989F-D4A1-4583-BBE7-F60DD6B73B27}"/>
                  </a:ext>
                </a:extLst>
              </p:cNvPr>
              <p:cNvSpPr/>
              <p:nvPr/>
            </p:nvSpPr>
            <p:spPr>
              <a:xfrm>
                <a:off x="2759693" y="1929181"/>
                <a:ext cx="2008925" cy="400050"/>
              </a:xfrm>
              <a:prstGeom prst="rect">
                <a:avLst/>
              </a:prstGeom>
              <a:noFill/>
              <a:ln>
                <a:solidFill>
                  <a:srgbClr val="F670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>
                    <a:solidFill>
                      <a:srgbClr val="F67031"/>
                    </a:solidFill>
                  </a:rPr>
                  <a:t>PetcuHolbanHeuristic</a:t>
                </a:r>
                <a:endParaRPr lang="it-IT" dirty="0">
                  <a:solidFill>
                    <a:srgbClr val="F6703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37D64EF-0DC1-44D2-8D32-816ABC59ACE2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>
                <a:off x="5658860" y="975549"/>
                <a:ext cx="10820" cy="1608623"/>
              </a:xfrm>
              <a:prstGeom prst="line">
                <a:avLst/>
              </a:prstGeom>
              <a:ln w="28575">
                <a:solidFill>
                  <a:srgbClr val="F670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C3E8E900-11D7-4FC0-BB4B-CC8895FA18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56606" y="1375599"/>
                <a:ext cx="1902253" cy="533239"/>
              </a:xfrm>
              <a:prstGeom prst="bentConnector3">
                <a:avLst>
                  <a:gd name="adj1" fmla="val -682"/>
                </a:avLst>
              </a:prstGeom>
              <a:ln w="28575">
                <a:solidFill>
                  <a:srgbClr val="F670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835E74E4-F15C-4060-A076-2B8CC162DFA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171028" y="825926"/>
                <a:ext cx="553055" cy="1633746"/>
              </a:xfrm>
              <a:prstGeom prst="bentConnector2">
                <a:avLst/>
              </a:prstGeom>
              <a:ln w="28575">
                <a:solidFill>
                  <a:srgbClr val="F670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060B4B03-1EEF-42AC-A8A8-CF6CC3A8B66F}"/>
                  </a:ext>
                </a:extLst>
              </p:cNvPr>
              <p:cNvSpPr/>
              <p:nvPr/>
            </p:nvSpPr>
            <p:spPr>
              <a:xfrm>
                <a:off x="5535540" y="975549"/>
                <a:ext cx="246640" cy="2436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F670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CB9541-FFA9-4EBA-8081-92FAE0F57A96}"/>
                </a:ext>
              </a:extLst>
            </p:cNvPr>
            <p:cNvSpPr/>
            <p:nvPr/>
          </p:nvSpPr>
          <p:spPr>
            <a:xfrm>
              <a:off x="4505354" y="3246198"/>
              <a:ext cx="2623352" cy="400050"/>
            </a:xfrm>
            <a:prstGeom prst="rect">
              <a:avLst/>
            </a:prstGeom>
            <a:solidFill>
              <a:srgbClr val="F67031">
                <a:alpha val="26000"/>
              </a:srgbClr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rgbClr val="F67031"/>
                  </a:solidFill>
                </a:rPr>
                <a:t>PetcuHolbanModifiedHeuristic</a:t>
              </a:r>
              <a:endParaRPr lang="it-IT" dirty="0">
                <a:solidFill>
                  <a:srgbClr val="F6703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23A78FA-D0FC-4DB0-A8CC-6B8D7650242D}"/>
              </a:ext>
            </a:extLst>
          </p:cNvPr>
          <p:cNvSpPr txBox="1"/>
          <p:nvPr/>
        </p:nvSpPr>
        <p:spPr>
          <a:xfrm>
            <a:off x="2722898" y="3282962"/>
            <a:ext cx="6230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Nunito Sans" panose="020B0604020202020204" charset="0"/>
              </a:rPr>
              <a:t>La </a:t>
            </a:r>
            <a:r>
              <a:rPr lang="en-US" sz="1600" dirty="0" err="1">
                <a:latin typeface="Nunito Sans" panose="020B0604020202020204" charset="0"/>
              </a:rPr>
              <a:t>modifica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riguarda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coefficienti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dell’euristica</a:t>
            </a:r>
            <a:r>
              <a:rPr lang="en-US" sz="1600" dirty="0">
                <a:latin typeface="Nunito Sans" panose="020B0604020202020204" charset="0"/>
              </a:rPr>
              <a:t>, per </a:t>
            </a:r>
            <a:r>
              <a:rPr lang="en-US" sz="1600" dirty="0" err="1">
                <a:latin typeface="Nunito Sans" panose="020B0604020202020204" charset="0"/>
              </a:rPr>
              <a:t>favorire</a:t>
            </a:r>
            <a:r>
              <a:rPr lang="en-US" sz="1600" dirty="0">
                <a:latin typeface="Nunito Sans" panose="020B060402020202020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Nunito Sans" panose="020B0604020202020204" charset="0"/>
              </a:rPr>
              <a:t>la </a:t>
            </a:r>
            <a:r>
              <a:rPr lang="en-US" sz="1600" dirty="0" err="1">
                <a:latin typeface="Nunito Sans" panose="020B0604020202020204" charset="0"/>
              </a:rPr>
              <a:t>differenza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tra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il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numero</a:t>
            </a:r>
            <a:r>
              <a:rPr lang="en-US" sz="1600" dirty="0">
                <a:latin typeface="Nunito Sans" panose="020B0604020202020204" charset="0"/>
              </a:rPr>
              <a:t> di </a:t>
            </a:r>
            <a:r>
              <a:rPr lang="en-US" sz="1600" dirty="0" err="1">
                <a:latin typeface="Nunito Sans" panose="020B0604020202020204" charset="0"/>
              </a:rPr>
              <a:t>pedine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dei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giocatori</a:t>
            </a:r>
            <a:r>
              <a:rPr lang="en-US" sz="1600" dirty="0">
                <a:latin typeface="Nunito Sans" panose="020B060402020202020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Nunito Sans" panose="020B0604020202020204" charset="0"/>
              </a:rPr>
              <a:t>la </a:t>
            </a:r>
            <a:r>
              <a:rPr lang="en-US" sz="1600" dirty="0" err="1">
                <a:latin typeface="Nunito Sans" panose="020B0604020202020204" charset="0"/>
              </a:rPr>
              <a:t>possibilità</a:t>
            </a:r>
            <a:r>
              <a:rPr lang="en-US" sz="1600" dirty="0">
                <a:latin typeface="Nunito Sans" panose="020B0604020202020204" charset="0"/>
              </a:rPr>
              <a:t> di </a:t>
            </a:r>
            <a:r>
              <a:rPr lang="en-US" sz="1600" dirty="0" err="1">
                <a:latin typeface="Nunito Sans" panose="020B0604020202020204" charset="0"/>
              </a:rPr>
              <a:t>bloccare</a:t>
            </a:r>
            <a:r>
              <a:rPr lang="en-US" sz="1600" dirty="0">
                <a:latin typeface="Nunito Sans" panose="020B0604020202020204" charset="0"/>
              </a:rPr>
              <a:t> le </a:t>
            </a:r>
            <a:r>
              <a:rPr lang="en-US" sz="1600" dirty="0" err="1">
                <a:latin typeface="Nunito Sans" panose="020B0604020202020204" charset="0"/>
              </a:rPr>
              <a:t>pedine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avversarie</a:t>
            </a:r>
            <a:r>
              <a:rPr lang="en-US" sz="1600" dirty="0">
                <a:latin typeface="Nunito Sans" panose="020B0604020202020204" charset="0"/>
              </a:rPr>
              <a:t>;</a:t>
            </a:r>
            <a:endParaRPr lang="en-GB" sz="1600" dirty="0">
              <a:latin typeface="Nunito Sa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Nunito Sans" panose="020B0604020202020204" charset="0"/>
              </a:rPr>
              <a:t>la </a:t>
            </a:r>
            <a:r>
              <a:rPr lang="en-GB" sz="1600" dirty="0" err="1">
                <a:latin typeface="Nunito Sans" panose="020B0604020202020204" charset="0"/>
              </a:rPr>
              <a:t>possibilità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chiudere</a:t>
            </a:r>
            <a:r>
              <a:rPr lang="en-GB" sz="1600" dirty="0">
                <a:latin typeface="Nunito Sans" panose="020B0604020202020204" charset="0"/>
              </a:rPr>
              <a:t> un </a:t>
            </a:r>
            <a:r>
              <a:rPr lang="en-GB" sz="1600" dirty="0" err="1">
                <a:latin typeface="Nunito Sans" panose="020B0604020202020204" charset="0"/>
              </a:rPr>
              <a:t>mulino</a:t>
            </a:r>
            <a:r>
              <a:rPr lang="en-GB" sz="1600" dirty="0">
                <a:latin typeface="Nunito Sans" panose="020B0604020202020204" charset="0"/>
              </a:rPr>
              <a:t>.</a:t>
            </a:r>
            <a:endParaRPr lang="en-US" sz="16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4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/>
              <a:t>Linguaggio</a:t>
            </a:r>
            <a:r>
              <a:rPr lang="en-GB" dirty="0"/>
              <a:t> e </a:t>
            </a:r>
            <a:r>
              <a:rPr lang="en-GB" dirty="0" err="1"/>
              <a:t>architettura</a:t>
            </a:r>
            <a:r>
              <a:rPr lang="en-GB" dirty="0"/>
              <a:t> </a:t>
            </a:r>
            <a:br>
              <a:rPr lang="en-GB" dirty="0"/>
            </a:br>
            <a:endParaRPr lang="it-IT"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2753834" y="287079"/>
            <a:ext cx="5802950" cy="3454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/>
              <a:t>C++ </a:t>
            </a:r>
            <a:r>
              <a:rPr lang="en-GB" sz="2000" dirty="0" err="1">
                <a:solidFill>
                  <a:schemeClr val="bg2"/>
                </a:solidFill>
              </a:rPr>
              <a:t>garantisce</a:t>
            </a:r>
            <a:r>
              <a:rPr lang="en-GB" sz="2000" dirty="0">
                <a:solidFill>
                  <a:schemeClr val="bg2"/>
                </a:solidFill>
              </a:rPr>
              <a:t> la </a:t>
            </a:r>
            <a:r>
              <a:rPr lang="en-GB" sz="2000" dirty="0" err="1">
                <a:solidFill>
                  <a:schemeClr val="bg2"/>
                </a:solidFill>
              </a:rPr>
              <a:t>maggiore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velocità</a:t>
            </a:r>
            <a:r>
              <a:rPr lang="en-GB" sz="2000" dirty="0">
                <a:solidFill>
                  <a:schemeClr val="bg2"/>
                </a:solidFill>
              </a:rPr>
              <a:t> di </a:t>
            </a:r>
            <a:r>
              <a:rPr lang="en-GB" sz="2000" dirty="0" err="1">
                <a:solidFill>
                  <a:schemeClr val="bg2"/>
                </a:solidFill>
              </a:rPr>
              <a:t>esecuzione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possibile</a:t>
            </a:r>
            <a:r>
              <a:rPr lang="en-GB" sz="2000" dirty="0">
                <a:solidFill>
                  <a:schemeClr val="bg2"/>
                </a:solidFill>
              </a:rPr>
              <a:t> [1].</a:t>
            </a:r>
          </a:p>
          <a:p>
            <a:pPr marL="342900" indent="-34290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2"/>
              </a:solidFill>
            </a:endParaRPr>
          </a:p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/>
              <a:t>L’agent</a:t>
            </a:r>
            <a:r>
              <a:rPr lang="en-GB" sz="2000" dirty="0"/>
              <a:t> C++ </a:t>
            </a:r>
            <a:r>
              <a:rPr lang="en-GB" sz="2000" dirty="0" err="1"/>
              <a:t>dialoga</a:t>
            </a:r>
            <a:r>
              <a:rPr lang="en-GB" sz="2000" dirty="0"/>
              <a:t> con </a:t>
            </a:r>
            <a:r>
              <a:rPr lang="en-GB" sz="2000" dirty="0" err="1"/>
              <a:t>il</a:t>
            </a:r>
            <a:r>
              <a:rPr lang="en-GB" sz="2000" dirty="0"/>
              <a:t> server </a:t>
            </a:r>
            <a:r>
              <a:rPr lang="en-GB" sz="2000" dirty="0" err="1"/>
              <a:t>attraverso</a:t>
            </a:r>
            <a:r>
              <a:rPr lang="en-GB" sz="2000" dirty="0"/>
              <a:t> un </a:t>
            </a:r>
            <a:r>
              <a:rPr lang="en-GB" sz="2000" dirty="0" err="1"/>
              <a:t>intermediario</a:t>
            </a:r>
            <a:r>
              <a:rPr lang="en-GB" sz="2000" dirty="0"/>
              <a:t> Java</a:t>
            </a:r>
            <a:endParaRPr sz="20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500594-2020-4009-8177-DDB5EC2D2678}"/>
              </a:ext>
            </a:extLst>
          </p:cNvPr>
          <p:cNvGrpSpPr/>
          <p:nvPr/>
        </p:nvGrpSpPr>
        <p:grpSpPr>
          <a:xfrm>
            <a:off x="2889724" y="3073899"/>
            <a:ext cx="5838020" cy="946298"/>
            <a:chOff x="2718764" y="3741397"/>
            <a:chExt cx="5838020" cy="94629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E4DCEDB-1F5A-4A57-A716-6DE28580D171}"/>
                </a:ext>
              </a:extLst>
            </p:cNvPr>
            <p:cNvSpPr/>
            <p:nvPr/>
          </p:nvSpPr>
          <p:spPr>
            <a:xfrm>
              <a:off x="6866207" y="3741398"/>
              <a:ext cx="1690577" cy="946297"/>
            </a:xfrm>
            <a:prstGeom prst="roundRect">
              <a:avLst/>
            </a:prstGeom>
            <a:solidFill>
              <a:srgbClr val="F670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latin typeface="Nunito Sans" panose="020B0604020202020204" charset="0"/>
                </a:rPr>
                <a:t>Server</a:t>
              </a:r>
            </a:p>
            <a:p>
              <a:pPr algn="ctr"/>
              <a:r>
                <a:rPr lang="en-GB" sz="1600" dirty="0">
                  <a:latin typeface="Nunito Sans" panose="020B0604020202020204" charset="0"/>
                </a:rPr>
                <a:t>Java</a:t>
              </a:r>
              <a:endParaRPr lang="it-IT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AE6108E-85D3-48C0-B8F0-2F105D87A345}"/>
                </a:ext>
              </a:extLst>
            </p:cNvPr>
            <p:cNvSpPr/>
            <p:nvPr/>
          </p:nvSpPr>
          <p:spPr>
            <a:xfrm>
              <a:off x="2718764" y="3741397"/>
              <a:ext cx="1690577" cy="946297"/>
            </a:xfrm>
            <a:prstGeom prst="roundRect">
              <a:avLst/>
            </a:prstGeom>
            <a:solidFill>
              <a:srgbClr val="F670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latin typeface="Nunito Sans" panose="020B0604020202020204" charset="0"/>
                </a:rPr>
                <a:t>MillGatesAgent</a:t>
              </a:r>
              <a:endParaRPr lang="en-GB" sz="1600" dirty="0">
                <a:latin typeface="Nunito Sans" panose="020B0604020202020204" charset="0"/>
              </a:endParaRPr>
            </a:p>
            <a:p>
              <a:pPr algn="ctr"/>
              <a:r>
                <a:rPr lang="en-GB" sz="1600" dirty="0">
                  <a:latin typeface="Nunito Sans" panose="020B0604020202020204" charset="0"/>
                </a:rPr>
                <a:t>C++</a:t>
              </a:r>
              <a:endParaRPr lang="it-IT" sz="1600" dirty="0">
                <a:latin typeface="Nunito Sans" panose="020B060402020202020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42B110B-5931-42BC-BB15-BEEECA29E8AE}"/>
                </a:ext>
              </a:extLst>
            </p:cNvPr>
            <p:cNvSpPr/>
            <p:nvPr/>
          </p:nvSpPr>
          <p:spPr>
            <a:xfrm>
              <a:off x="4792485" y="3741397"/>
              <a:ext cx="1690577" cy="946297"/>
            </a:xfrm>
            <a:prstGeom prst="roundRect">
              <a:avLst/>
            </a:prstGeom>
            <a:solidFill>
              <a:srgbClr val="F670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latin typeface="Nunito Sans" panose="020B0604020202020204" charset="0"/>
                </a:rPr>
                <a:t>MillGatesMW</a:t>
              </a:r>
              <a:endParaRPr lang="en-GB" sz="1800" dirty="0">
                <a:latin typeface="Nunito Sans" panose="020B0604020202020204" charset="0"/>
              </a:endParaRPr>
            </a:p>
            <a:p>
              <a:pPr algn="ctr"/>
              <a:r>
                <a:rPr lang="en-GB" sz="1600" dirty="0">
                  <a:latin typeface="Nunito Sans" panose="020B0604020202020204" charset="0"/>
                </a:rPr>
                <a:t>Java</a:t>
              </a:r>
              <a:endParaRPr lang="it-IT" sz="1200" dirty="0">
                <a:latin typeface="Nunito Sans" panose="020B0604020202020204" charset="0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15F7F257-C939-43AB-9B9C-063721B842ED}"/>
                </a:ext>
              </a:extLst>
            </p:cNvPr>
            <p:cNvSpPr/>
            <p:nvPr/>
          </p:nvSpPr>
          <p:spPr>
            <a:xfrm>
              <a:off x="4370321" y="3966352"/>
              <a:ext cx="422163" cy="14844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CEF0B33-4B1F-4861-B23A-87EF9CFFD7D6}"/>
                </a:ext>
              </a:extLst>
            </p:cNvPr>
            <p:cNvSpPr/>
            <p:nvPr/>
          </p:nvSpPr>
          <p:spPr>
            <a:xfrm rot="10800000">
              <a:off x="6458527" y="4265560"/>
              <a:ext cx="422163" cy="14844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9AEB0B45-E9B1-4E71-BE4C-F2EC43600AD6}"/>
                </a:ext>
              </a:extLst>
            </p:cNvPr>
            <p:cNvSpPr/>
            <p:nvPr/>
          </p:nvSpPr>
          <p:spPr>
            <a:xfrm rot="10800000">
              <a:off x="4379779" y="4265561"/>
              <a:ext cx="422163" cy="14844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F90E442-6788-476F-9A54-162C81F8A6AC}"/>
              </a:ext>
            </a:extLst>
          </p:cNvPr>
          <p:cNvSpPr txBox="1"/>
          <p:nvPr/>
        </p:nvSpPr>
        <p:spPr>
          <a:xfrm>
            <a:off x="2889723" y="4595961"/>
            <a:ext cx="5838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Nunito Sans" panose="020B0604020202020204" charset="0"/>
              </a:rPr>
              <a:t>[1] </a:t>
            </a:r>
            <a:r>
              <a:rPr lang="it-IT" dirty="0" err="1">
                <a:latin typeface="Nunito Sans" panose="020B0604020202020204" charset="0"/>
              </a:rPr>
              <a:t>Hundt</a:t>
            </a:r>
            <a:r>
              <a:rPr lang="it-IT" dirty="0">
                <a:latin typeface="Nunito Sans" panose="020B0604020202020204" charset="0"/>
              </a:rPr>
              <a:t>, Robert. (2011). </a:t>
            </a:r>
            <a:r>
              <a:rPr lang="it-IT" i="1" dirty="0">
                <a:latin typeface="Nunito Sans" panose="020B0604020202020204" charset="0"/>
              </a:rPr>
              <a:t>Loop </a:t>
            </a:r>
            <a:r>
              <a:rPr lang="it-IT" i="1" dirty="0" err="1">
                <a:latin typeface="Nunito Sans" panose="020B0604020202020204" charset="0"/>
              </a:rPr>
              <a:t>recognition</a:t>
            </a:r>
            <a:r>
              <a:rPr lang="it-IT" i="1" dirty="0">
                <a:latin typeface="Nunito Sans" panose="020B0604020202020204" charset="0"/>
              </a:rPr>
              <a:t> in C++/Java/Go/Scala</a:t>
            </a:r>
            <a:r>
              <a:rPr lang="it-IT" dirty="0">
                <a:latin typeface="Nunito Sans" panose="020B0604020202020204" charset="0"/>
              </a:rPr>
              <a:t>. 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7F55B80-0677-40B2-995C-B38BD5E88B75}"/>
              </a:ext>
            </a:extLst>
          </p:cNvPr>
          <p:cNvSpPr/>
          <p:nvPr/>
        </p:nvSpPr>
        <p:spPr>
          <a:xfrm>
            <a:off x="6615001" y="3319265"/>
            <a:ext cx="422163" cy="148448"/>
          </a:xfrm>
          <a:prstGeom prst="rightArrow">
            <a:avLst/>
          </a:prstGeom>
          <a:solidFill>
            <a:schemeClr val="bg1"/>
          </a:solidFill>
          <a:ln>
            <a:solidFill>
              <a:srgbClr val="F67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/>
              <a:t>Intermediario</a:t>
            </a:r>
            <a:r>
              <a:rPr lang="en-GB" dirty="0"/>
              <a:t> JAVA</a:t>
            </a:r>
            <a:br>
              <a:rPr lang="en-GB" dirty="0"/>
            </a:br>
            <a:endParaRPr lang="it-IT"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2753834" y="287079"/>
            <a:ext cx="5802950" cy="3454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2"/>
                </a:solidFill>
              </a:rPr>
              <a:t>Dialoga</a:t>
            </a:r>
            <a:r>
              <a:rPr lang="en-GB" sz="2000" dirty="0">
                <a:solidFill>
                  <a:schemeClr val="bg2"/>
                </a:solidFill>
              </a:rPr>
              <a:t> con </a:t>
            </a:r>
            <a:r>
              <a:rPr lang="en-GB" sz="2000" dirty="0" err="1">
                <a:solidFill>
                  <a:schemeClr val="bg2"/>
                </a:solidFill>
              </a:rPr>
              <a:t>l’agent</a:t>
            </a:r>
            <a:r>
              <a:rPr lang="en-GB" sz="2000" dirty="0">
                <a:solidFill>
                  <a:schemeClr val="bg2"/>
                </a:solidFill>
              </a:rPr>
              <a:t> C++ </a:t>
            </a:r>
            <a:r>
              <a:rPr lang="en-GB" sz="2000" dirty="0" err="1">
                <a:solidFill>
                  <a:schemeClr val="bg2"/>
                </a:solidFill>
              </a:rPr>
              <a:t>tramite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una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stringa</a:t>
            </a:r>
            <a:r>
              <a:rPr lang="en-GB" sz="2000" dirty="0">
                <a:solidFill>
                  <a:schemeClr val="bg2"/>
                </a:solidFill>
              </a:rPr>
              <a:t>, </a:t>
            </a:r>
            <a:r>
              <a:rPr lang="en-GB" sz="2000" dirty="0" err="1">
                <a:solidFill>
                  <a:schemeClr val="bg2"/>
                </a:solidFill>
              </a:rPr>
              <a:t>inviata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tramite</a:t>
            </a:r>
            <a:r>
              <a:rPr lang="en-GB" sz="2000" dirty="0">
                <a:solidFill>
                  <a:schemeClr val="bg2"/>
                </a:solidFill>
              </a:rPr>
              <a:t> socket TCP.</a:t>
            </a:r>
          </a:p>
          <a:p>
            <a:pPr marL="342900" indent="-34290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2"/>
                </a:solidFill>
              </a:rPr>
              <a:t>Entrambi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gli</a:t>
            </a:r>
            <a:r>
              <a:rPr lang="en-GB" sz="2000" dirty="0">
                <a:solidFill>
                  <a:schemeClr val="bg2"/>
                </a:solidFill>
              </a:rPr>
              <a:t> endpoint </a:t>
            </a:r>
            <a:r>
              <a:rPr lang="en-GB" sz="2000" dirty="0" err="1">
                <a:solidFill>
                  <a:schemeClr val="bg2"/>
                </a:solidFill>
              </a:rPr>
              <a:t>possono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usare</a:t>
            </a:r>
            <a:r>
              <a:rPr lang="en-GB" sz="2000" dirty="0">
                <a:solidFill>
                  <a:schemeClr val="bg2"/>
                </a:solidFill>
              </a:rPr>
              <a:t> socket in Unix o in Windows, a </a:t>
            </a:r>
            <a:r>
              <a:rPr lang="en-GB" sz="2000" dirty="0" err="1">
                <a:solidFill>
                  <a:schemeClr val="bg2"/>
                </a:solidFill>
              </a:rPr>
              <a:t>seconda</a:t>
            </a:r>
            <a:r>
              <a:rPr lang="en-GB" sz="2000" dirty="0">
                <a:solidFill>
                  <a:schemeClr val="bg2"/>
                </a:solidFill>
              </a:rPr>
              <a:t> del </a:t>
            </a:r>
            <a:r>
              <a:rPr lang="en-GB" sz="2000" dirty="0" err="1">
                <a:solidFill>
                  <a:schemeClr val="bg2"/>
                </a:solidFill>
              </a:rPr>
              <a:t>sistema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su</a:t>
            </a:r>
            <a:r>
              <a:rPr lang="en-GB" sz="2000" dirty="0">
                <a:solidFill>
                  <a:schemeClr val="bg2"/>
                </a:solidFill>
              </a:rPr>
              <a:t> cui </a:t>
            </a:r>
            <a:r>
              <a:rPr lang="en-GB" sz="2000" dirty="0" err="1">
                <a:solidFill>
                  <a:schemeClr val="bg2"/>
                </a:solidFill>
              </a:rPr>
              <a:t>si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lavora</a:t>
            </a:r>
            <a:r>
              <a:rPr lang="en-GB" sz="2000" dirty="0">
                <a:solidFill>
                  <a:schemeClr val="bg2"/>
                </a:solidFill>
              </a:rPr>
              <a:t>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70D625-6AE6-448A-8DCE-BF845AF37003}"/>
              </a:ext>
            </a:extLst>
          </p:cNvPr>
          <p:cNvGrpSpPr/>
          <p:nvPr/>
        </p:nvGrpSpPr>
        <p:grpSpPr>
          <a:xfrm>
            <a:off x="2753156" y="2710990"/>
            <a:ext cx="5805477" cy="1979810"/>
            <a:chOff x="2751306" y="2782389"/>
            <a:chExt cx="5805477" cy="197981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77BD602-9DE0-4C32-B0EA-CCA67ACCFACA}"/>
                </a:ext>
              </a:extLst>
            </p:cNvPr>
            <p:cNvSpPr/>
            <p:nvPr/>
          </p:nvSpPr>
          <p:spPr>
            <a:xfrm>
              <a:off x="7707502" y="2792656"/>
              <a:ext cx="849281" cy="1967462"/>
            </a:xfrm>
            <a:prstGeom prst="roundRect">
              <a:avLst/>
            </a:prstGeom>
            <a:solidFill>
              <a:srgbClr val="F670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/>
                <a:t>C++</a:t>
              </a:r>
              <a:endParaRPr lang="it-IT" sz="18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AE6108E-85D3-48C0-B8F0-2F105D87A345}"/>
                </a:ext>
              </a:extLst>
            </p:cNvPr>
            <p:cNvSpPr/>
            <p:nvPr/>
          </p:nvSpPr>
          <p:spPr>
            <a:xfrm>
              <a:off x="5230668" y="2782389"/>
              <a:ext cx="849281" cy="1967462"/>
            </a:xfrm>
            <a:prstGeom prst="roundRect">
              <a:avLst/>
            </a:prstGeom>
            <a:solidFill>
              <a:srgbClr val="F670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/>
                <a:t>MW</a:t>
              </a:r>
              <a:endParaRPr lang="it-IT" sz="1800" dirty="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97551E5-F901-4A91-AA05-9EE9C9FBA34F}"/>
                </a:ext>
              </a:extLst>
            </p:cNvPr>
            <p:cNvSpPr/>
            <p:nvPr/>
          </p:nvSpPr>
          <p:spPr>
            <a:xfrm rot="10800000">
              <a:off x="6089216" y="4110731"/>
              <a:ext cx="1580996" cy="27858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E05B61-B361-4FF9-858D-1D07B052826B}"/>
                </a:ext>
              </a:extLst>
            </p:cNvPr>
            <p:cNvSpPr txBox="1"/>
            <p:nvPr/>
          </p:nvSpPr>
          <p:spPr>
            <a:xfrm>
              <a:off x="4128656" y="2902587"/>
              <a:ext cx="849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>
                  <a:latin typeface="Nunito Sans" panose="020B0604020202020204" charset="0"/>
                </a:rPr>
                <a:t>State</a:t>
              </a:r>
              <a:endParaRPr lang="it-IT" dirty="0">
                <a:latin typeface="Nunito Sans" panose="020B060402020202020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3A1EA0-83F6-491A-8456-8C7C77EC51F0}"/>
                </a:ext>
              </a:extLst>
            </p:cNvPr>
            <p:cNvSpPr txBox="1"/>
            <p:nvPr/>
          </p:nvSpPr>
          <p:spPr>
            <a:xfrm>
              <a:off x="4123259" y="3811373"/>
              <a:ext cx="854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>
                  <a:latin typeface="Nunito Sans" panose="020B0604020202020204" charset="0"/>
                </a:rPr>
                <a:t>Action</a:t>
              </a:r>
              <a:endParaRPr lang="it-IT" sz="1800" dirty="0">
                <a:latin typeface="Nunito Sans" panose="020B060402020202020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A10804-90CA-4583-9F67-49DBFBB37095}"/>
                </a:ext>
              </a:extLst>
            </p:cNvPr>
            <p:cNvSpPr txBox="1"/>
            <p:nvPr/>
          </p:nvSpPr>
          <p:spPr>
            <a:xfrm>
              <a:off x="6196563" y="2902587"/>
              <a:ext cx="1508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>
                  <a:latin typeface="Nunito Sans" panose="020B0604020202020204" charset="0"/>
                </a:rPr>
                <a:t>“a1Oa4B....”</a:t>
              </a:r>
              <a:endParaRPr lang="it-IT" sz="1800" dirty="0">
                <a:latin typeface="Nunito Sans" panose="020B060402020202020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1009F0-8A13-40B6-B9B9-D96789917933}"/>
                </a:ext>
              </a:extLst>
            </p:cNvPr>
            <p:cNvSpPr txBox="1"/>
            <p:nvPr/>
          </p:nvSpPr>
          <p:spPr>
            <a:xfrm>
              <a:off x="6332679" y="3746256"/>
              <a:ext cx="974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>
                  <a:latin typeface="Nunito Sans" panose="020B0604020202020204" charset="0"/>
                </a:rPr>
                <a:t>“a1a4”</a:t>
              </a:r>
              <a:endParaRPr lang="it-IT" sz="1800" dirty="0">
                <a:latin typeface="Nunito Sans" panose="020B0604020202020204" charset="0"/>
              </a:endParaRP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D6EBC61A-FC2A-4CA8-93AC-4EAE03558051}"/>
                </a:ext>
              </a:extLst>
            </p:cNvPr>
            <p:cNvSpPr/>
            <p:nvPr/>
          </p:nvSpPr>
          <p:spPr>
            <a:xfrm>
              <a:off x="6100937" y="3229935"/>
              <a:ext cx="1580997" cy="27915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F5C5AEF2-8F41-42D0-80FA-37EE02DE8CFA}"/>
                </a:ext>
              </a:extLst>
            </p:cNvPr>
            <p:cNvSpPr/>
            <p:nvPr/>
          </p:nvSpPr>
          <p:spPr>
            <a:xfrm>
              <a:off x="3625129" y="3230962"/>
              <a:ext cx="1580997" cy="27915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7DFED948-A3EF-4BA7-9B3F-0BE5B0E7859E}"/>
                </a:ext>
              </a:extLst>
            </p:cNvPr>
            <p:cNvSpPr/>
            <p:nvPr/>
          </p:nvSpPr>
          <p:spPr>
            <a:xfrm rot="10800000">
              <a:off x="3628684" y="4115588"/>
              <a:ext cx="1580996" cy="27858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DA9C87C-77BF-46C1-9B41-2DA266DABDD7}"/>
                </a:ext>
              </a:extLst>
            </p:cNvPr>
            <p:cNvSpPr/>
            <p:nvPr/>
          </p:nvSpPr>
          <p:spPr>
            <a:xfrm>
              <a:off x="2751306" y="2794737"/>
              <a:ext cx="849281" cy="1967462"/>
            </a:xfrm>
            <a:prstGeom prst="roundRect">
              <a:avLst/>
            </a:prstGeom>
            <a:solidFill>
              <a:srgbClr val="F670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err="1"/>
                <a:t>Serv</a:t>
              </a:r>
              <a:endParaRPr lang="it-IT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014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Stato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74F05-7E26-48A6-8D51-DE919B2C9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84" y="-5750"/>
            <a:ext cx="51435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5310A-7772-4F01-ABE3-3B28918507E2}"/>
              </a:ext>
            </a:extLst>
          </p:cNvPr>
          <p:cNvSpPr txBox="1"/>
          <p:nvPr/>
        </p:nvSpPr>
        <p:spPr>
          <a:xfrm>
            <a:off x="234450" y="1263291"/>
            <a:ext cx="21531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Matrice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3x3x3</a:t>
            </a:r>
          </a:p>
          <a:p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Nelle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posizioni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libere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: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da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giocare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mulino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chiuso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nell’ultimo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turno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e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giocatore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corrente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.</a:t>
            </a:r>
          </a:p>
          <a:p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Stato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E3531-1AE6-4245-88AF-93BA865FC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84" y="0"/>
            <a:ext cx="5143500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BF6D59-9907-47F6-871C-BF7F383A5B21}"/>
              </a:ext>
            </a:extLst>
          </p:cNvPr>
          <p:cNvSpPr txBox="1"/>
          <p:nvPr/>
        </p:nvSpPr>
        <p:spPr>
          <a:xfrm>
            <a:off x="234450" y="1263291"/>
            <a:ext cx="21531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Matrice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3x3x3</a:t>
            </a:r>
          </a:p>
          <a:p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Nelle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posizioni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libere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: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da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giocare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mulino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chiuso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nell’ultimo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turno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e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giocatore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corrente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.</a:t>
            </a:r>
          </a:p>
          <a:p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8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Stato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3DF8D-1172-4753-BB6E-43C42080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84" y="-5750"/>
            <a:ext cx="5143500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548CA9-EFE0-4FF9-BECF-65F418264083}"/>
              </a:ext>
            </a:extLst>
          </p:cNvPr>
          <p:cNvSpPr txBox="1"/>
          <p:nvPr/>
        </p:nvSpPr>
        <p:spPr>
          <a:xfrm>
            <a:off x="234450" y="1263291"/>
            <a:ext cx="21531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Matrice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3x3x3</a:t>
            </a:r>
          </a:p>
          <a:p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Nelle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posizioni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libere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: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da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giocare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mulino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chiuso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nell’ultimo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turno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e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giocatore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corrente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.</a:t>
            </a:r>
          </a:p>
          <a:p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9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724459" y="902836"/>
            <a:ext cx="2046300" cy="5020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</a:t>
            </a:r>
            <a:r>
              <a:rPr lang="it-IT" dirty="0" err="1"/>
              <a:t>dattabilità</a:t>
            </a:r>
            <a:endParaRPr dirty="0"/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724459" y="1524465"/>
            <a:ext cx="2453229" cy="838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L’agent può essere abilitato a giocare anche a varianti del gioco</a:t>
            </a:r>
            <a:endParaRPr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EDA5D4-19CE-48B0-B3AF-2B062A070449}"/>
              </a:ext>
            </a:extLst>
          </p:cNvPr>
          <p:cNvGrpSpPr/>
          <p:nvPr/>
        </p:nvGrpSpPr>
        <p:grpSpPr>
          <a:xfrm>
            <a:off x="595422" y="2296633"/>
            <a:ext cx="2456122" cy="2507244"/>
            <a:chOff x="2860157" y="182097"/>
            <a:chExt cx="2711304" cy="271130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55AE0F-1D80-43AA-AE3A-6A8D56BE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0157" y="182097"/>
              <a:ext cx="2711304" cy="271130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A75453-0C5C-4FDD-AF1E-B6B97A99065D}"/>
                </a:ext>
              </a:extLst>
            </p:cNvPr>
            <p:cNvSpPr txBox="1"/>
            <p:nvPr/>
          </p:nvSpPr>
          <p:spPr>
            <a:xfrm>
              <a:off x="3353123" y="2488019"/>
              <a:ext cx="1725374" cy="33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Nunito Sans" panose="020B0604020202020204" charset="0"/>
                </a:rPr>
                <a:t>Six Men’s Morris</a:t>
              </a:r>
              <a:endParaRPr lang="it-IT" dirty="0">
                <a:latin typeface="Nunito Sans" panose="020B060402020202020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499166-D3E1-45DE-BEF1-49C8946E6A49}"/>
              </a:ext>
            </a:extLst>
          </p:cNvPr>
          <p:cNvGrpSpPr/>
          <p:nvPr/>
        </p:nvGrpSpPr>
        <p:grpSpPr>
          <a:xfrm>
            <a:off x="3783830" y="2637054"/>
            <a:ext cx="4618423" cy="2166823"/>
            <a:chOff x="3642062" y="2642378"/>
            <a:chExt cx="4618423" cy="216682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86E9A67-1B1C-4855-B320-A44D3672DCB7}"/>
                </a:ext>
              </a:extLst>
            </p:cNvPr>
            <p:cNvGrpSpPr/>
            <p:nvPr/>
          </p:nvGrpSpPr>
          <p:grpSpPr>
            <a:xfrm>
              <a:off x="3642062" y="2642378"/>
              <a:ext cx="4476655" cy="1859046"/>
              <a:chOff x="3206328" y="499828"/>
              <a:chExt cx="4476655" cy="185904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F012AD9-68D2-4AAB-B089-6123637D9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6328" y="546510"/>
                <a:ext cx="1812364" cy="1812364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625575A-A2ED-41F7-A5B5-84BC2C6AA1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4270" y="499828"/>
                <a:ext cx="1738713" cy="1738713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F7AFC1-E904-4ED2-9E0F-3A8798E09536}"/>
                </a:ext>
              </a:extLst>
            </p:cNvPr>
            <p:cNvSpPr txBox="1"/>
            <p:nvPr/>
          </p:nvSpPr>
          <p:spPr>
            <a:xfrm>
              <a:off x="3783830" y="4501424"/>
              <a:ext cx="4476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Nunito Sans" panose="020B0604020202020204" charset="0"/>
                </a:rPr>
                <a:t>Twelve Men’s Morris</a:t>
              </a:r>
              <a:endParaRPr lang="it-IT" dirty="0">
                <a:latin typeface="Nunito Sans" panose="020B060402020202020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53D9CA-1802-4E7E-AFCA-1769F58670A2}"/>
              </a:ext>
            </a:extLst>
          </p:cNvPr>
          <p:cNvGrpSpPr/>
          <p:nvPr/>
        </p:nvGrpSpPr>
        <p:grpSpPr>
          <a:xfrm>
            <a:off x="3783830" y="350937"/>
            <a:ext cx="4476655" cy="2165784"/>
            <a:chOff x="3783830" y="350937"/>
            <a:chExt cx="4476655" cy="216578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B572452-82D1-4316-8F7C-DC93B26E010E}"/>
                </a:ext>
              </a:extLst>
            </p:cNvPr>
            <p:cNvGrpSpPr/>
            <p:nvPr/>
          </p:nvGrpSpPr>
          <p:grpSpPr>
            <a:xfrm>
              <a:off x="3783830" y="350937"/>
              <a:ext cx="4476655" cy="1813225"/>
              <a:chOff x="3206328" y="2743199"/>
              <a:chExt cx="4476655" cy="181322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F3B93B9-4AEC-4A6B-964A-6B1D7CFD0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6328" y="2743199"/>
                <a:ext cx="1813225" cy="181322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2C4A97C-C6DE-4790-B335-66A0192C0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69758" y="2743199"/>
                <a:ext cx="1813225" cy="181322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B4B03E-B76B-4D94-93E7-B38E911F1080}"/>
                </a:ext>
              </a:extLst>
            </p:cNvPr>
            <p:cNvSpPr txBox="1"/>
            <p:nvPr/>
          </p:nvSpPr>
          <p:spPr>
            <a:xfrm>
              <a:off x="4457399" y="2208944"/>
              <a:ext cx="3413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Nunito Sans" panose="020B0604020202020204" charset="0"/>
                </a:rPr>
                <a:t>Solo </a:t>
              </a:r>
              <a:r>
                <a:rPr lang="en-GB" dirty="0" err="1">
                  <a:latin typeface="Nunito Sans" panose="020B0604020202020204" charset="0"/>
                </a:rPr>
                <a:t>diagonali</a:t>
              </a:r>
              <a:endParaRPr lang="it-IT" dirty="0">
                <a:latin typeface="Nunito Sans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Strategia</a:t>
            </a:r>
            <a:r>
              <a:rPr lang="en-GB" dirty="0"/>
              <a:t> di </a:t>
            </a:r>
            <a:r>
              <a:rPr lang="en-GB" dirty="0" err="1"/>
              <a:t>ricerca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E7A2B5-0129-4143-8C30-E29419A7DF9D}"/>
              </a:ext>
            </a:extLst>
          </p:cNvPr>
          <p:cNvGrpSpPr/>
          <p:nvPr/>
        </p:nvGrpSpPr>
        <p:grpSpPr>
          <a:xfrm>
            <a:off x="2875524" y="375475"/>
            <a:ext cx="5999048" cy="2190525"/>
            <a:chOff x="2760936" y="575500"/>
            <a:chExt cx="5999048" cy="219052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0ADD75-638F-4C0D-8203-03A5B2520A97}"/>
                </a:ext>
              </a:extLst>
            </p:cNvPr>
            <p:cNvSpPr/>
            <p:nvPr/>
          </p:nvSpPr>
          <p:spPr>
            <a:xfrm>
              <a:off x="4769860" y="575500"/>
              <a:ext cx="1778000" cy="400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rgbClr val="F67031"/>
                  </a:solidFill>
                </a:rPr>
                <a:t>AI</a:t>
              </a:r>
              <a:endParaRPr lang="it-IT" i="1" dirty="0">
                <a:solidFill>
                  <a:srgbClr val="F6703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A2C50E-F15C-4A31-A18E-84E2B484E452}"/>
                </a:ext>
              </a:extLst>
            </p:cNvPr>
            <p:cNvSpPr/>
            <p:nvPr/>
          </p:nvSpPr>
          <p:spPr>
            <a:xfrm>
              <a:off x="6778784" y="2365975"/>
              <a:ext cx="1981200" cy="400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rgbClr val="F67031"/>
                  </a:solidFill>
                </a:rPr>
                <a:t>ParallelNegaScoutAI</a:t>
              </a:r>
              <a:endParaRPr lang="it-IT" dirty="0">
                <a:solidFill>
                  <a:srgbClr val="F6703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C049AF-1DEF-4BD5-AF3D-644AC2CEA491}"/>
                </a:ext>
              </a:extLst>
            </p:cNvPr>
            <p:cNvSpPr/>
            <p:nvPr/>
          </p:nvSpPr>
          <p:spPr>
            <a:xfrm>
              <a:off x="4769860" y="2365975"/>
              <a:ext cx="1778000" cy="400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rgbClr val="F67031"/>
                  </a:solidFill>
                </a:rPr>
                <a:t>NegaScoutAI</a:t>
              </a:r>
              <a:endParaRPr lang="it-IT" dirty="0">
                <a:solidFill>
                  <a:srgbClr val="F6703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E41D75-25EF-4107-BD9C-15155415E12B}"/>
                </a:ext>
              </a:extLst>
            </p:cNvPr>
            <p:cNvSpPr/>
            <p:nvPr/>
          </p:nvSpPr>
          <p:spPr>
            <a:xfrm>
              <a:off x="2760936" y="2365975"/>
              <a:ext cx="1778000" cy="400050"/>
            </a:xfrm>
            <a:prstGeom prst="rect">
              <a:avLst/>
            </a:prstGeom>
            <a:solidFill>
              <a:srgbClr val="F67031">
                <a:alpha val="26000"/>
              </a:srgbClr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rgbClr val="F67031"/>
                  </a:solidFill>
                </a:rPr>
                <a:t>AlphaBetaAI</a:t>
              </a:r>
              <a:endParaRPr lang="it-IT" dirty="0">
                <a:solidFill>
                  <a:srgbClr val="F67031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7290834-6EC2-4CE3-B8AF-1C15C991871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5658860" y="975550"/>
              <a:ext cx="0" cy="1390425"/>
            </a:xfrm>
            <a:prstGeom prst="line">
              <a:avLst/>
            </a:prstGeom>
            <a:ln w="28575">
              <a:solidFill>
                <a:srgbClr val="F670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64099223-B870-4651-A02A-523E6449928A}"/>
                </a:ext>
              </a:extLst>
            </p:cNvPr>
            <p:cNvCxnSpPr>
              <a:stCxn id="11" idx="0"/>
            </p:cNvCxnSpPr>
            <p:nvPr/>
          </p:nvCxnSpPr>
          <p:spPr>
            <a:xfrm rot="5400000" flipH="1" flipV="1">
              <a:off x="4214361" y="921476"/>
              <a:ext cx="880075" cy="2008924"/>
            </a:xfrm>
            <a:prstGeom prst="bentConnector2">
              <a:avLst/>
            </a:prstGeom>
            <a:ln w="28575">
              <a:solidFill>
                <a:srgbClr val="F670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9FA59A04-FE5A-4AAB-88AE-CD6C1DD63FB9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rot="16200000" flipV="1">
              <a:off x="6274087" y="870677"/>
              <a:ext cx="880074" cy="2110521"/>
            </a:xfrm>
            <a:prstGeom prst="bentConnector2">
              <a:avLst/>
            </a:prstGeom>
            <a:ln w="28575">
              <a:solidFill>
                <a:srgbClr val="F670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93AFBD9-FD4C-4D89-AF41-EA307E3512E1}"/>
                </a:ext>
              </a:extLst>
            </p:cNvPr>
            <p:cNvSpPr/>
            <p:nvPr/>
          </p:nvSpPr>
          <p:spPr>
            <a:xfrm>
              <a:off x="5535540" y="975549"/>
              <a:ext cx="246640" cy="24365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025B3B-2191-4453-A34E-53C174CB93E0}"/>
              </a:ext>
            </a:extLst>
          </p:cNvPr>
          <p:cNvSpPr txBox="1"/>
          <p:nvPr/>
        </p:nvSpPr>
        <p:spPr>
          <a:xfrm>
            <a:off x="2781276" y="2676300"/>
            <a:ext cx="62309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Nunito Sans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Nunito Sans" panose="020B0604020202020204" charset="0"/>
              </a:rPr>
              <a:t>Gli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algoritmi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vengono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utilizzati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all’interno</a:t>
            </a:r>
            <a:r>
              <a:rPr lang="en-US" sz="1600" dirty="0">
                <a:latin typeface="Nunito Sans" panose="020B0604020202020204" charset="0"/>
              </a:rPr>
              <a:t> di un framework </a:t>
            </a:r>
            <a:r>
              <a:rPr lang="en-US" sz="1600" i="1" dirty="0">
                <a:latin typeface="Nunito Sans" panose="020B0604020202020204" charset="0"/>
              </a:rPr>
              <a:t>iterative deepening</a:t>
            </a:r>
            <a:r>
              <a:rPr lang="en-US" sz="1600" dirty="0">
                <a:latin typeface="Nunito Sans" panose="020B0604020202020204" charset="0"/>
              </a:rPr>
              <a:t>, </a:t>
            </a:r>
            <a:r>
              <a:rPr lang="en-US" sz="1600" dirty="0" err="1">
                <a:latin typeface="Nunito Sans" panose="020B0604020202020204" charset="0"/>
              </a:rPr>
              <a:t>così</a:t>
            </a:r>
            <a:r>
              <a:rPr lang="en-US" sz="1600" dirty="0">
                <a:latin typeface="Nunito Sans" panose="020B0604020202020204" charset="0"/>
              </a:rPr>
              <a:t> da </a:t>
            </a:r>
            <a:r>
              <a:rPr lang="en-US" sz="1600" dirty="0" err="1">
                <a:latin typeface="Nunito Sans" panose="020B0604020202020204" charset="0"/>
              </a:rPr>
              <a:t>scegliere</a:t>
            </a:r>
            <a:r>
              <a:rPr lang="en-US" sz="1600" dirty="0">
                <a:latin typeface="Nunito Sans" panose="020B0604020202020204" charset="0"/>
              </a:rPr>
              <a:t> la </a:t>
            </a:r>
            <a:r>
              <a:rPr lang="en-US" sz="1600" dirty="0" err="1">
                <a:latin typeface="Nunito Sans" panose="020B0604020202020204" charset="0"/>
              </a:rPr>
              <a:t>mossa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entro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il</a:t>
            </a:r>
            <a:r>
              <a:rPr lang="en-US" sz="1600" dirty="0">
                <a:latin typeface="Nunito Sans" panose="020B0604020202020204" charset="0"/>
              </a:rPr>
              <a:t> tempo </a:t>
            </a:r>
            <a:r>
              <a:rPr lang="en-US" sz="1600" dirty="0" err="1">
                <a:latin typeface="Nunito Sans" panose="020B0604020202020204" charset="0"/>
              </a:rPr>
              <a:t>prestabilito</a:t>
            </a:r>
            <a:r>
              <a:rPr lang="en-US" sz="1600" dirty="0">
                <a:latin typeface="Nunito Sans" panose="020B060402020202020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latin typeface="Nunito Sans" panose="020B0604020202020204" charset="0"/>
              </a:rPr>
              <a:t>Facendo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scontrare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tra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loro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queste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strategie</a:t>
            </a:r>
            <a:r>
              <a:rPr lang="en-GB" sz="1600" dirty="0">
                <a:latin typeface="Nunito Sans" panose="020B0604020202020204" charset="0"/>
              </a:rPr>
              <a:t>, </a:t>
            </a:r>
            <a:r>
              <a:rPr lang="en-GB" sz="1600" dirty="0" err="1">
                <a:latin typeface="Nunito Sans" panose="020B0604020202020204" charset="0"/>
              </a:rPr>
              <a:t>quella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migliore</a:t>
            </a:r>
            <a:r>
              <a:rPr lang="en-GB" sz="1600" dirty="0">
                <a:latin typeface="Nunito Sans" panose="020B0604020202020204" charset="0"/>
              </a:rPr>
              <a:t> è </a:t>
            </a:r>
            <a:r>
              <a:rPr lang="en-GB" sz="1600" dirty="0" err="1">
                <a:latin typeface="Nunito Sans" panose="020B0604020202020204" charset="0"/>
              </a:rPr>
              <a:t>risultata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essere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AlphaBeta</a:t>
            </a:r>
            <a:r>
              <a:rPr lang="en-GB" sz="1600" dirty="0">
                <a:latin typeface="Nunito Sans" panose="020B0604020202020204" charset="0"/>
              </a:rPr>
              <a:t>.</a:t>
            </a:r>
            <a:endParaRPr lang="it-IT" sz="16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8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56755" y="575500"/>
            <a:ext cx="2455816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Riconoscimento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cicli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025B3B-2191-4453-A34E-53C174CB93E0}"/>
              </a:ext>
            </a:extLst>
          </p:cNvPr>
          <p:cNvSpPr txBox="1"/>
          <p:nvPr/>
        </p:nvSpPr>
        <p:spPr>
          <a:xfrm>
            <a:off x="2737837" y="575500"/>
            <a:ext cx="623098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600" dirty="0" err="1">
                <a:latin typeface="Nunito Sans" panose="020B0604020202020204" charset="0"/>
              </a:rPr>
              <a:t>Tutte</a:t>
            </a:r>
            <a:r>
              <a:rPr lang="en-GB" sz="1600" dirty="0">
                <a:latin typeface="Nunito Sans" panose="020B0604020202020204" charset="0"/>
              </a:rPr>
              <a:t> le </a:t>
            </a:r>
            <a:r>
              <a:rPr lang="en-GB" sz="1600" dirty="0" err="1">
                <a:latin typeface="Nunito Sans" panose="020B0604020202020204" charset="0"/>
              </a:rPr>
              <a:t>strategie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usate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servono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una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struttura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dati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che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riconosce</a:t>
            </a:r>
            <a:r>
              <a:rPr lang="en-GB" sz="1600" dirty="0">
                <a:latin typeface="Nunito Sans" panose="020B0604020202020204" charset="0"/>
              </a:rPr>
              <a:t> se </a:t>
            </a:r>
            <a:r>
              <a:rPr lang="en-GB" sz="1600" dirty="0" err="1">
                <a:latin typeface="Nunito Sans" panose="020B0604020202020204" charset="0"/>
              </a:rPr>
              <a:t>si</a:t>
            </a:r>
            <a:r>
              <a:rPr lang="en-GB" sz="1600" dirty="0">
                <a:latin typeface="Nunito Sans" panose="020B0604020202020204" charset="0"/>
              </a:rPr>
              <a:t> è </a:t>
            </a:r>
            <a:r>
              <a:rPr lang="en-GB" sz="1600" dirty="0" err="1">
                <a:latin typeface="Nunito Sans" panose="020B0604020202020204" charset="0"/>
              </a:rPr>
              <a:t>già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transitati</a:t>
            </a:r>
            <a:r>
              <a:rPr lang="en-GB" sz="1600" dirty="0">
                <a:latin typeface="Nunito Sans" panose="020B0604020202020204" charset="0"/>
              </a:rPr>
              <a:t> per un </a:t>
            </a:r>
            <a:r>
              <a:rPr lang="en-GB" sz="1600" dirty="0" err="1">
                <a:latin typeface="Nunito Sans" panose="020B0604020202020204" charset="0"/>
              </a:rPr>
              <a:t>certo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stato</a:t>
            </a:r>
            <a:r>
              <a:rPr lang="en-GB" sz="1600" dirty="0">
                <a:latin typeface="Nunito Sans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 err="1">
                <a:latin typeface="Nunito Sans" panose="020B0604020202020204" charset="0"/>
              </a:rPr>
              <a:t>Attraverso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questa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informazione</a:t>
            </a:r>
            <a:r>
              <a:rPr lang="en-GB" sz="1600" dirty="0">
                <a:latin typeface="Nunito Sans" panose="020B0604020202020204" charset="0"/>
              </a:rPr>
              <a:t>, se </a:t>
            </a:r>
            <a:r>
              <a:rPr lang="en-GB" sz="1600" dirty="0" err="1">
                <a:latin typeface="Nunito Sans" panose="020B0604020202020204" charset="0"/>
              </a:rPr>
              <a:t>l’agent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avviando</a:t>
            </a:r>
            <a:r>
              <a:rPr lang="en-GB" sz="1600" dirty="0">
                <a:latin typeface="Nunito Sans" panose="020B0604020202020204" charset="0"/>
              </a:rPr>
              <a:t> a </a:t>
            </a:r>
            <a:r>
              <a:rPr lang="en-GB" sz="1600" dirty="0" err="1">
                <a:latin typeface="Nunito Sans" panose="020B0604020202020204" charset="0"/>
              </a:rPr>
              <a:t>una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sconfitta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cercherà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pareggiare</a:t>
            </a:r>
            <a:r>
              <a:rPr lang="en-GB" sz="1600" dirty="0">
                <a:latin typeface="Nunito Sans" panose="020B0604020202020204" charset="0"/>
              </a:rPr>
              <a:t>, </a:t>
            </a:r>
            <a:r>
              <a:rPr lang="en-GB" sz="1600" dirty="0" err="1">
                <a:latin typeface="Nunito Sans" panose="020B0604020202020204" charset="0"/>
              </a:rPr>
              <a:t>altrimenti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cercherà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vincere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evitando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il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pareggio</a:t>
            </a:r>
            <a:r>
              <a:rPr lang="en-GB" sz="1600" dirty="0">
                <a:latin typeface="Nunito Sans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endParaRPr lang="en-GB" sz="1600" dirty="0">
              <a:latin typeface="Nunito Sans" panose="020B0604020202020204" charset="0"/>
            </a:endParaRPr>
          </a:p>
          <a:p>
            <a:endParaRPr lang="en-GB" sz="1600" dirty="0">
              <a:latin typeface="Nunito Sans" panose="020B0604020202020204" charset="0"/>
            </a:endParaRPr>
          </a:p>
          <a:p>
            <a:endParaRPr lang="en-GB" sz="1600" dirty="0">
              <a:latin typeface="Nunito Sans" panose="020B0604020202020204" charset="0"/>
            </a:endParaRPr>
          </a:p>
          <a:p>
            <a:endParaRPr lang="en-GB" sz="1600" dirty="0">
              <a:latin typeface="Nunito Sans" panose="020B0604020202020204" charset="0"/>
            </a:endParaRPr>
          </a:p>
          <a:p>
            <a:endParaRPr lang="en-GB" sz="1600" dirty="0">
              <a:latin typeface="Nunito Sans" panose="020B0604020202020204" charset="0"/>
            </a:endParaRPr>
          </a:p>
          <a:p>
            <a:endParaRPr lang="en-GB" sz="1600" dirty="0">
              <a:latin typeface="Nunito Sans" panose="020B0604020202020204" charset="0"/>
            </a:endParaRPr>
          </a:p>
          <a:p>
            <a:endParaRPr lang="en-GB" sz="1600" dirty="0">
              <a:latin typeface="Nunito Sans" panose="020B0604020202020204" charset="0"/>
            </a:endParaRPr>
          </a:p>
          <a:p>
            <a:endParaRPr lang="en-GB" sz="1600" dirty="0">
              <a:latin typeface="Nunito Sans" panose="020B060402020202020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D77771-7C4D-4252-BE5A-3919D5B51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12988"/>
              </p:ext>
            </p:extLst>
          </p:nvPr>
        </p:nvGraphicFramePr>
        <p:xfrm>
          <a:off x="3994858" y="2035254"/>
          <a:ext cx="3716940" cy="318997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1858470">
                  <a:extLst>
                    <a:ext uri="{9D8B030D-6E8A-4147-A177-3AD203B41FA5}">
                      <a16:colId xmlns:a16="http://schemas.microsoft.com/office/drawing/2014/main" val="2407591331"/>
                    </a:ext>
                  </a:extLst>
                </a:gridCol>
                <a:gridCol w="1858470">
                  <a:extLst>
                    <a:ext uri="{9D8B030D-6E8A-4147-A177-3AD203B41FA5}">
                      <a16:colId xmlns:a16="http://schemas.microsoft.com/office/drawing/2014/main" val="2074325951"/>
                    </a:ext>
                  </a:extLst>
                </a:gridCol>
              </a:tblGrid>
              <a:tr h="3189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state hash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unito Sans" panose="020B0604020202020204" charset="0"/>
                        </a:rPr>
                        <a:t>bool loop</a:t>
                      </a:r>
                      <a:endParaRPr lang="it-IT" dirty="0">
                        <a:latin typeface="Nunito Sans" panose="020B060402020202020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4176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53426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ysses.pptx" id="{C6B8924C-846F-491A-8702-153B7C74B13E}" vid="{D93F6480-B389-4768-B0F6-4C25E038DB5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Ulysses</Template>
  <TotalTime>199</TotalTime>
  <Words>538</Words>
  <Application>Microsoft Office PowerPoint</Application>
  <PresentationFormat>On-screen Show (16:9)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Wingdings</vt:lpstr>
      <vt:lpstr>Nunito Sans</vt:lpstr>
      <vt:lpstr>Calibri</vt:lpstr>
      <vt:lpstr>Georgia</vt:lpstr>
      <vt:lpstr>Ulysses template</vt:lpstr>
      <vt:lpstr>MillGates Agent C++ per il Gioco del Mulino  Luca Bonfiglioli  Antonio Grasso Lorenzo Rosa  A.A. 2017/2018  </vt:lpstr>
      <vt:lpstr>Linguaggio e architettura  </vt:lpstr>
      <vt:lpstr>Intermediario JAVA </vt:lpstr>
      <vt:lpstr>Stato</vt:lpstr>
      <vt:lpstr>Stato</vt:lpstr>
      <vt:lpstr>Stato</vt:lpstr>
      <vt:lpstr>Adattabilità</vt:lpstr>
      <vt:lpstr>Strategia di ricerca</vt:lpstr>
      <vt:lpstr>Riconoscimento dei cicli</vt:lpstr>
      <vt:lpstr>Tabella delle trasposizioni</vt:lpstr>
      <vt:lpstr>Euristica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Mill Gates </dc:title>
  <dc:creator>Luca Bonfiglioli</dc:creator>
  <cp:lastModifiedBy>Lorenzo Rosa</cp:lastModifiedBy>
  <cp:revision>26</cp:revision>
  <dcterms:created xsi:type="dcterms:W3CDTF">2018-05-26T10:00:32Z</dcterms:created>
  <dcterms:modified xsi:type="dcterms:W3CDTF">2018-06-02T16:16:27Z</dcterms:modified>
</cp:coreProperties>
</file>