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90" r:id="rId4"/>
    <p:sldId id="258" r:id="rId5"/>
    <p:sldId id="291" r:id="rId6"/>
    <p:sldId id="292" r:id="rId7"/>
    <p:sldId id="280" r:id="rId8"/>
    <p:sldId id="286" r:id="rId9"/>
    <p:sldId id="289" r:id="rId10"/>
    <p:sldId id="288" r:id="rId11"/>
    <p:sldId id="287" r:id="rId12"/>
    <p:sldId id="29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Nuni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4C2FE7-441E-4D59-888C-CD9A465E2334}">
  <a:tblStyle styleId="{BC4C2FE7-441E-4D59-888C-CD9A465E2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413" autoAdjust="0"/>
  </p:normalViewPr>
  <p:slideViewPr>
    <p:cSldViewPr snapToGrid="0">
      <p:cViewPr varScale="1">
        <p:scale>
          <a:sx n="90" d="100"/>
          <a:sy n="90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467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247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931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scambiati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disaccoppiamento</a:t>
            </a:r>
            <a:r>
              <a:rPr lang="en-GB" dirty="0"/>
              <a:t>: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inviata</a:t>
            </a:r>
            <a:r>
              <a:rPr lang="en-GB" dirty="0"/>
              <a:t> </a:t>
            </a:r>
            <a:r>
              <a:rPr lang="en-GB" dirty="0" err="1"/>
              <a:t>all’agent</a:t>
            </a:r>
            <a:r>
              <a:rPr lang="en-GB" dirty="0"/>
              <a:t> non </a:t>
            </a:r>
            <a:r>
              <a:rPr lang="en-GB" dirty="0" err="1"/>
              <a:t>dipende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nell’agent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scambiati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disaccoppiamento</a:t>
            </a:r>
            <a:r>
              <a:rPr lang="en-GB" dirty="0"/>
              <a:t>: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inviata</a:t>
            </a:r>
            <a:r>
              <a:rPr lang="en-GB" dirty="0"/>
              <a:t> </a:t>
            </a:r>
            <a:r>
              <a:rPr lang="en-GB" dirty="0" err="1"/>
              <a:t>all’agent</a:t>
            </a:r>
            <a:r>
              <a:rPr lang="en-GB" dirty="0"/>
              <a:t> non </a:t>
            </a:r>
            <a:r>
              <a:rPr lang="en-GB" dirty="0" err="1"/>
              <a:t>dipende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nell’agent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9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45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 err="1"/>
              <a:t>numero</a:t>
            </a:r>
            <a:r>
              <a:rPr lang="en-GB" dirty="0"/>
              <a:t>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giocate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 err="1"/>
              <a:t>numero</a:t>
            </a:r>
            <a:r>
              <a:rPr lang="en-GB" dirty="0"/>
              <a:t> </a:t>
            </a:r>
            <a:r>
              <a:rPr lang="en-GB" dirty="0" err="1"/>
              <a:t>pedine</a:t>
            </a:r>
            <a:r>
              <a:rPr lang="en-GB" dirty="0"/>
              <a:t> da </a:t>
            </a:r>
            <a:r>
              <a:rPr lang="en-GB" dirty="0" err="1"/>
              <a:t>giocare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 err="1"/>
              <a:t>morris</a:t>
            </a:r>
            <a:r>
              <a:rPr lang="en-GB" dirty="0"/>
              <a:t> last turn e current player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11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Anche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passa</a:t>
            </a:r>
            <a:r>
              <a:rPr lang="en-GB" dirty="0"/>
              <a:t> da Java a C++ non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modificata</a:t>
            </a:r>
            <a:r>
              <a:rPr lang="en-GB" dirty="0"/>
              <a:t> (</a:t>
            </a:r>
            <a:r>
              <a:rPr lang="en-GB" dirty="0" err="1"/>
              <a:t>basta</a:t>
            </a:r>
            <a:r>
              <a:rPr lang="en-GB" dirty="0"/>
              <a:t> </a:t>
            </a:r>
            <a:r>
              <a:rPr lang="en-GB" dirty="0" err="1"/>
              <a:t>cambiare</a:t>
            </a:r>
            <a:r>
              <a:rPr lang="en-GB" dirty="0"/>
              <a:t> la </a:t>
            </a:r>
            <a:r>
              <a:rPr lang="en-GB" dirty="0" err="1"/>
              <a:t>toString</a:t>
            </a:r>
            <a:r>
              <a:rPr lang="en-GB" dirty="0"/>
              <a:t> di State).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8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5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50000" t="5000" b="5000"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95051" y="1004405"/>
            <a:ext cx="3636600" cy="3067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dirty="0" err="1"/>
              <a:t>MillGates</a:t>
            </a:r>
            <a:br>
              <a:rPr lang="en-US" dirty="0"/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 C++ per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Gioco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del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Mulino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Luca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Bonfiglioli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Antonio Grasso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Lorenzo Rosa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A.A. 2017/2018</a:t>
            </a:r>
            <a:br>
              <a:rPr lang="en-GB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73867" cy="931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Tabella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trasposizioni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3005667" y="575500"/>
            <a:ext cx="5765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NegaScout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serve di una </a:t>
            </a:r>
            <a:r>
              <a:rPr lang="en-GB" sz="1600" dirty="0" err="1">
                <a:latin typeface="Nunito Sans" panose="020B0604020202020204" charset="0"/>
              </a:rPr>
              <a:t>tabella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trasposizioni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alle</a:t>
            </a:r>
            <a:r>
              <a:rPr lang="en-GB" sz="1600" dirty="0">
                <a:latin typeface="Nunito Sans" panose="020B0604020202020204" charset="0"/>
              </a:rPr>
              <a:t> cui entries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accede </a:t>
            </a: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l’hash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corrente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L’hash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calcolato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uno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i="1" dirty="0">
                <a:latin typeface="Nunito Sans" panose="020B0604020202020204" charset="0"/>
              </a:rPr>
              <a:t>Zobrist hashing</a:t>
            </a:r>
            <a:r>
              <a:rPr lang="en-GB" sz="1600" dirty="0">
                <a:latin typeface="Nunito Sans" panose="020B060402020202020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Nunito Sans" panose="020B0604020202020204" charset="0"/>
              </a:rPr>
              <a:t>La </a:t>
            </a:r>
            <a:r>
              <a:rPr lang="en-GB" sz="1600" dirty="0" err="1">
                <a:latin typeface="Nunito Sans" panose="020B0604020202020204" charset="0"/>
              </a:rPr>
              <a:t>tabella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viene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resettata</a:t>
            </a:r>
            <a:r>
              <a:rPr lang="en-GB" sz="1600" dirty="0">
                <a:latin typeface="Nunito Sans" panose="020B0604020202020204" charset="0"/>
              </a:rPr>
              <a:t> ad </a:t>
            </a:r>
            <a:r>
              <a:rPr lang="en-GB" sz="1600" dirty="0" err="1">
                <a:latin typeface="Nunito Sans" panose="020B0604020202020204" charset="0"/>
              </a:rPr>
              <a:t>ogni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mossa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D77771-7C4D-4252-BE5A-3919D5B5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56654"/>
              </p:ext>
            </p:extLst>
          </p:nvPr>
        </p:nvGraphicFramePr>
        <p:xfrm>
          <a:off x="4061283" y="2571750"/>
          <a:ext cx="3716940" cy="956991"/>
        </p:xfrm>
        <a:graphic>
          <a:graphicData uri="http://schemas.openxmlformats.org/drawingml/2006/table">
            <a:tbl>
              <a:tblPr bandRow="1">
                <a:effectLst>
                  <a:innerShdw blurRad="114300">
                    <a:prstClr val="black"/>
                  </a:innerShdw>
                </a:effectLst>
                <a:tableStyleId>{284E427A-3D55-4303-BF80-6455036E1DE7}</a:tableStyleId>
              </a:tblPr>
              <a:tblGrid>
                <a:gridCol w="1858470">
                  <a:extLst>
                    <a:ext uri="{9D8B030D-6E8A-4147-A177-3AD203B41FA5}">
                      <a16:colId xmlns:a16="http://schemas.microsoft.com/office/drawing/2014/main" val="2407591331"/>
                    </a:ext>
                  </a:extLst>
                </a:gridCol>
                <a:gridCol w="1858470">
                  <a:extLst>
                    <a:ext uri="{9D8B030D-6E8A-4147-A177-3AD203B41FA5}">
                      <a16:colId xmlns:a16="http://schemas.microsoft.com/office/drawing/2014/main" val="2074325951"/>
                    </a:ext>
                  </a:extLst>
                </a:gridCol>
              </a:tblGrid>
              <a:tr h="318997">
                <a:tc rowSpan="3">
                  <a:txBody>
                    <a:bodyPr/>
                    <a:lstStyle/>
                    <a:p>
                      <a:endParaRPr lang="en-GB" dirty="0">
                        <a:latin typeface="Nunito Sans" panose="020B0604020202020204" charset="0"/>
                      </a:endParaRPr>
                    </a:p>
                    <a:p>
                      <a:pPr algn="ctr"/>
                      <a:endParaRPr lang="en-GB" sz="800" dirty="0">
                        <a:latin typeface="Nunito Sans" panose="020B0604020202020204" charset="0"/>
                      </a:endParaRPr>
                    </a:p>
                    <a:p>
                      <a:pPr algn="ctr"/>
                      <a:r>
                        <a:rPr lang="it-IT" dirty="0">
                          <a:latin typeface="Nunito Sans" panose="020B0604020202020204" charset="0"/>
                        </a:rPr>
                        <a:t>state </a:t>
                      </a:r>
                      <a:r>
                        <a:rPr lang="it-IT" dirty="0" err="1">
                          <a:latin typeface="Nunito Sans" panose="020B0604020202020204" charset="0"/>
                        </a:rPr>
                        <a:t>hash</a:t>
                      </a:r>
                      <a:endParaRPr lang="en-GB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Nunito Sans" panose="020B0604020202020204" charset="0"/>
                        </a:rPr>
                        <a:t>depth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7576200"/>
                  </a:ext>
                </a:extLst>
              </a:tr>
              <a:tr h="31899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Nunito Sans" panose="020B0604020202020204" charset="0"/>
                        </a:rPr>
                        <a:t>entryflag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1774145"/>
                  </a:ext>
                </a:extLst>
              </a:tr>
              <a:tr h="31899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Nunito Sans" panose="020B0604020202020204" charset="0"/>
                        </a:rPr>
                        <a:t>value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176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0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71295" cy="55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Euristica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92A4AD-7D93-4D7F-AEEC-3573646FF3EB}"/>
              </a:ext>
            </a:extLst>
          </p:cNvPr>
          <p:cNvGrpSpPr/>
          <p:nvPr/>
        </p:nvGrpSpPr>
        <p:grpSpPr>
          <a:xfrm>
            <a:off x="2928403" y="356842"/>
            <a:ext cx="5628381" cy="2423105"/>
            <a:chOff x="2907043" y="1223143"/>
            <a:chExt cx="5628381" cy="24231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A37A47-96FB-48B1-9BFD-B3FAE24AF26F}"/>
                </a:ext>
              </a:extLst>
            </p:cNvPr>
            <p:cNvGrpSpPr/>
            <p:nvPr/>
          </p:nvGrpSpPr>
          <p:grpSpPr>
            <a:xfrm>
              <a:off x="2907043" y="1223143"/>
              <a:ext cx="5628381" cy="2008673"/>
              <a:chOff x="2759693" y="575499"/>
              <a:chExt cx="5628381" cy="200867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39FEB3-A93C-4DE0-8B1A-6D375E49BB18}"/>
                  </a:ext>
                </a:extLst>
              </p:cNvPr>
              <p:cNvSpPr/>
              <p:nvPr/>
            </p:nvSpPr>
            <p:spPr>
              <a:xfrm>
                <a:off x="4769860" y="575499"/>
                <a:ext cx="1778000" cy="40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rgbClr val="F67031"/>
                    </a:solidFill>
                  </a:rPr>
                  <a:t>HeuristicFunction</a:t>
                </a:r>
                <a:endParaRPr lang="it-IT" dirty="0">
                  <a:solidFill>
                    <a:srgbClr val="F6703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06B1A4-50AC-4F67-AF54-B3B9797739F1}"/>
                  </a:ext>
                </a:extLst>
              </p:cNvPr>
              <p:cNvSpPr/>
              <p:nvPr/>
            </p:nvSpPr>
            <p:spPr>
              <a:xfrm>
                <a:off x="6140783" y="1929181"/>
                <a:ext cx="2247291" cy="40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rgbClr val="F67031"/>
                    </a:solidFill>
                  </a:rPr>
                  <a:t>PawnCountHeuristic</a:t>
                </a:r>
                <a:endParaRPr lang="it-IT" dirty="0">
                  <a:solidFill>
                    <a:srgbClr val="F6703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6E989F-D4A1-4583-BBE7-F60DD6B73B27}"/>
                  </a:ext>
                </a:extLst>
              </p:cNvPr>
              <p:cNvSpPr/>
              <p:nvPr/>
            </p:nvSpPr>
            <p:spPr>
              <a:xfrm>
                <a:off x="2759693" y="1929181"/>
                <a:ext cx="2008925" cy="400050"/>
              </a:xfrm>
              <a:prstGeom prst="rect">
                <a:avLst/>
              </a:prstGeom>
              <a:noFill/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rgbClr val="F67031"/>
                    </a:solidFill>
                  </a:rPr>
                  <a:t>PetcuHolbanHeuristic</a:t>
                </a:r>
                <a:endParaRPr lang="it-IT" dirty="0">
                  <a:solidFill>
                    <a:srgbClr val="F6703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37D64EF-0DC1-44D2-8D32-816ABC59ACE2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5658860" y="975549"/>
                <a:ext cx="10820" cy="1608623"/>
              </a:xfrm>
              <a:prstGeom prst="line">
                <a:avLst/>
              </a:prstGeom>
              <a:ln w="28575">
                <a:solidFill>
                  <a:srgbClr val="F670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C3E8E900-11D7-4FC0-BB4B-CC8895FA18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6606" y="1375599"/>
                <a:ext cx="1902253" cy="533239"/>
              </a:xfrm>
              <a:prstGeom prst="bentConnector3">
                <a:avLst>
                  <a:gd name="adj1" fmla="val -682"/>
                </a:avLst>
              </a:prstGeom>
              <a:ln w="28575">
                <a:solidFill>
                  <a:srgbClr val="F670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835E74E4-F15C-4060-A076-2B8CC162DF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171028" y="825926"/>
                <a:ext cx="553055" cy="1633746"/>
              </a:xfrm>
              <a:prstGeom prst="bentConnector2">
                <a:avLst/>
              </a:prstGeom>
              <a:ln w="28575">
                <a:solidFill>
                  <a:srgbClr val="F670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060B4B03-1EEF-42AC-A8A8-CF6CC3A8B66F}"/>
                  </a:ext>
                </a:extLst>
              </p:cNvPr>
              <p:cNvSpPr/>
              <p:nvPr/>
            </p:nvSpPr>
            <p:spPr>
              <a:xfrm>
                <a:off x="5535540" y="975549"/>
                <a:ext cx="246640" cy="2436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F67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CB9541-FFA9-4EBA-8081-92FAE0F57A96}"/>
                </a:ext>
              </a:extLst>
            </p:cNvPr>
            <p:cNvSpPr/>
            <p:nvPr/>
          </p:nvSpPr>
          <p:spPr>
            <a:xfrm>
              <a:off x="4505354" y="3246198"/>
              <a:ext cx="2623352" cy="400050"/>
            </a:xfrm>
            <a:prstGeom prst="rect">
              <a:avLst/>
            </a:prstGeom>
            <a:solidFill>
              <a:srgbClr val="F67031">
                <a:alpha val="26000"/>
              </a:srgbClr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PetcuHolbanModifiedHeuristic</a:t>
              </a:r>
              <a:endParaRPr lang="it-IT" dirty="0">
                <a:solidFill>
                  <a:srgbClr val="F6703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3A78FA-D0FC-4DB0-A8CC-6B8D7650242D}"/>
              </a:ext>
            </a:extLst>
          </p:cNvPr>
          <p:cNvSpPr txBox="1"/>
          <p:nvPr/>
        </p:nvSpPr>
        <p:spPr>
          <a:xfrm>
            <a:off x="2722898" y="3282962"/>
            <a:ext cx="623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modifica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riguarda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coefficienti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dell’euristica</a:t>
            </a:r>
            <a:r>
              <a:rPr lang="en-US" sz="1600" dirty="0">
                <a:latin typeface="Nunito Sans" panose="020B0604020202020204" charset="0"/>
              </a:rPr>
              <a:t>, per </a:t>
            </a:r>
            <a:r>
              <a:rPr lang="en-US" sz="1600" dirty="0" err="1">
                <a:latin typeface="Nunito Sans" panose="020B0604020202020204" charset="0"/>
              </a:rPr>
              <a:t>favorire</a:t>
            </a:r>
            <a:r>
              <a:rPr lang="en-US" sz="1600" dirty="0">
                <a:latin typeface="Nunito Sans" panose="020B060402020202020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differenza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tra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il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numero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pedine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dei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giocatori</a:t>
            </a:r>
            <a:r>
              <a:rPr lang="en-US" sz="1600" dirty="0">
                <a:latin typeface="Nunito Sans" panose="020B060402020202020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possibilità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bloccare</a:t>
            </a:r>
            <a:r>
              <a:rPr lang="en-US" sz="1600" dirty="0">
                <a:latin typeface="Nunito Sans" panose="020B0604020202020204" charset="0"/>
              </a:rPr>
              <a:t> le </a:t>
            </a:r>
            <a:r>
              <a:rPr lang="en-US" sz="1600" dirty="0" err="1">
                <a:latin typeface="Nunito Sans" panose="020B0604020202020204" charset="0"/>
              </a:rPr>
              <a:t>pedine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avversarie</a:t>
            </a:r>
            <a:r>
              <a:rPr lang="en-US" sz="1600" dirty="0">
                <a:latin typeface="Nunito Sans" panose="020B0604020202020204" charset="0"/>
              </a:rPr>
              <a:t>;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Nunito Sans" panose="020B0604020202020204" charset="0"/>
              </a:rPr>
              <a:t>la </a:t>
            </a:r>
            <a:r>
              <a:rPr lang="en-GB" sz="1600" dirty="0" err="1">
                <a:latin typeface="Nunito Sans" panose="020B0604020202020204" charset="0"/>
              </a:rPr>
              <a:t>possibilità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chiudere</a:t>
            </a:r>
            <a:r>
              <a:rPr lang="en-GB" sz="1600" dirty="0">
                <a:latin typeface="Nunito Sans" panose="020B0604020202020204" charset="0"/>
              </a:rPr>
              <a:t> un </a:t>
            </a:r>
            <a:r>
              <a:rPr lang="en-GB" sz="1600" dirty="0" err="1">
                <a:latin typeface="Nunito Sans" panose="020B0604020202020204" charset="0"/>
              </a:rPr>
              <a:t>mulino</a:t>
            </a:r>
            <a:r>
              <a:rPr lang="en-GB" sz="1600" dirty="0">
                <a:latin typeface="Nunito Sans" panose="020B0604020202020204" charset="0"/>
              </a:rPr>
              <a:t>.</a:t>
            </a:r>
            <a:endParaRPr lang="en-US" sz="16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4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914F52-EFA0-48F1-9CD2-9E19DFE9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67850"/>
            <a:ext cx="9144000" cy="1207800"/>
          </a:xfrm>
        </p:spPr>
        <p:txBody>
          <a:bodyPr/>
          <a:lstStyle/>
          <a:p>
            <a:pPr marL="127000" indent="0" algn="ctr">
              <a:buNone/>
            </a:pPr>
            <a:r>
              <a:rPr lang="it-IT" sz="4200" b="1" dirty="0">
                <a:latin typeface="Nunito Sans" panose="020B0604020202020204" charset="0"/>
              </a:rPr>
              <a:t>GRAZIE PER L’ATTENZIONE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03904A-6A03-4B2D-AFC0-0EB4E5C821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2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582874" cy="880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dirty="0" err="1"/>
              <a:t>Linguaggio</a:t>
            </a:r>
            <a:r>
              <a:rPr lang="en-GB" dirty="0"/>
              <a:t> e </a:t>
            </a:r>
            <a:r>
              <a:rPr lang="en-GB" dirty="0" err="1"/>
              <a:t>architettura</a:t>
            </a:r>
            <a:r>
              <a:rPr lang="en-GB" dirty="0"/>
              <a:t> </a:t>
            </a:r>
            <a:br>
              <a:rPr lang="en-GB" dirty="0"/>
            </a:br>
            <a:endParaRPr lang="it-IT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753834" y="287079"/>
            <a:ext cx="5802950" cy="1782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/>
              <a:t>C++ </a:t>
            </a:r>
            <a:r>
              <a:rPr lang="en-GB" sz="2000" dirty="0" err="1">
                <a:solidFill>
                  <a:schemeClr val="bg2"/>
                </a:solidFill>
              </a:rPr>
              <a:t>garantisce</a:t>
            </a:r>
            <a:r>
              <a:rPr lang="en-GB" sz="2000" dirty="0">
                <a:solidFill>
                  <a:schemeClr val="bg2"/>
                </a:solidFill>
              </a:rPr>
              <a:t> la </a:t>
            </a:r>
            <a:r>
              <a:rPr lang="en-GB" sz="2000" dirty="0" err="1">
                <a:solidFill>
                  <a:schemeClr val="bg2"/>
                </a:solidFill>
              </a:rPr>
              <a:t>maggiore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velocità</a:t>
            </a:r>
            <a:r>
              <a:rPr lang="en-GB" sz="2000" dirty="0">
                <a:solidFill>
                  <a:schemeClr val="bg2"/>
                </a:solidFill>
              </a:rPr>
              <a:t> di </a:t>
            </a:r>
            <a:r>
              <a:rPr lang="en-GB" sz="2000" dirty="0" err="1">
                <a:solidFill>
                  <a:schemeClr val="bg2"/>
                </a:solidFill>
              </a:rPr>
              <a:t>esecuzione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possibile</a:t>
            </a:r>
            <a:r>
              <a:rPr lang="en-GB" sz="2000" dirty="0">
                <a:solidFill>
                  <a:schemeClr val="bg2"/>
                </a:solidFill>
              </a:rPr>
              <a:t> [1].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/>
              <a:t>L’agent</a:t>
            </a:r>
            <a:r>
              <a:rPr lang="en-GB" sz="2000" dirty="0"/>
              <a:t> C++ </a:t>
            </a:r>
            <a:r>
              <a:rPr lang="en-GB" sz="2000" dirty="0" err="1"/>
              <a:t>dialoga</a:t>
            </a:r>
            <a:r>
              <a:rPr lang="en-GB" sz="2000" dirty="0"/>
              <a:t> con </a:t>
            </a:r>
            <a:r>
              <a:rPr lang="en-GB" sz="2000" dirty="0" err="1"/>
              <a:t>il</a:t>
            </a:r>
            <a:r>
              <a:rPr lang="en-GB" sz="2000" dirty="0"/>
              <a:t> server </a:t>
            </a:r>
            <a:r>
              <a:rPr lang="en-GB" sz="2000" dirty="0" err="1"/>
              <a:t>attraverso</a:t>
            </a:r>
            <a:r>
              <a:rPr lang="en-GB" sz="2000" dirty="0"/>
              <a:t> un </a:t>
            </a:r>
            <a:r>
              <a:rPr lang="en-GB" sz="2000" dirty="0" err="1"/>
              <a:t>intermediario</a:t>
            </a:r>
            <a:r>
              <a:rPr lang="en-GB" sz="2000" dirty="0"/>
              <a:t> Java</a:t>
            </a:r>
            <a:endParaRPr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500594-2020-4009-8177-DDB5EC2D2678}"/>
              </a:ext>
            </a:extLst>
          </p:cNvPr>
          <p:cNvGrpSpPr/>
          <p:nvPr/>
        </p:nvGrpSpPr>
        <p:grpSpPr>
          <a:xfrm>
            <a:off x="2889723" y="2435378"/>
            <a:ext cx="5838020" cy="946298"/>
            <a:chOff x="2718764" y="3741397"/>
            <a:chExt cx="5838020" cy="9462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E4DCEDB-1F5A-4A57-A716-6DE28580D171}"/>
                </a:ext>
              </a:extLst>
            </p:cNvPr>
            <p:cNvSpPr/>
            <p:nvPr/>
          </p:nvSpPr>
          <p:spPr>
            <a:xfrm>
              <a:off x="6866207" y="3741398"/>
              <a:ext cx="1690577" cy="946297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Nunito Sans" panose="020B0604020202020204" charset="0"/>
                </a:rPr>
                <a:t>Server</a:t>
              </a:r>
            </a:p>
            <a:p>
              <a:pPr algn="ctr"/>
              <a:r>
                <a:rPr lang="en-GB" sz="1600" dirty="0">
                  <a:latin typeface="Nunito Sans" panose="020B0604020202020204" charset="0"/>
                </a:rPr>
                <a:t>Java</a:t>
              </a:r>
              <a:endParaRPr lang="it-IT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AE6108E-85D3-48C0-B8F0-2F105D87A345}"/>
                </a:ext>
              </a:extLst>
            </p:cNvPr>
            <p:cNvSpPr/>
            <p:nvPr/>
          </p:nvSpPr>
          <p:spPr>
            <a:xfrm>
              <a:off x="2718764" y="3741397"/>
              <a:ext cx="1690577" cy="946297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latin typeface="Nunito Sans" panose="020B0604020202020204" charset="0"/>
                </a:rPr>
                <a:t>MillGatesAgent</a:t>
              </a:r>
              <a:endParaRPr lang="en-GB" sz="1600" dirty="0">
                <a:latin typeface="Nunito Sans" panose="020B0604020202020204" charset="0"/>
              </a:endParaRPr>
            </a:p>
            <a:p>
              <a:pPr algn="ctr"/>
              <a:r>
                <a:rPr lang="en-GB" sz="1600" dirty="0">
                  <a:latin typeface="Nunito Sans" panose="020B0604020202020204" charset="0"/>
                </a:rPr>
                <a:t>C++</a:t>
              </a:r>
              <a:endParaRPr lang="it-IT" sz="1600" dirty="0">
                <a:latin typeface="Nunito Sans" panose="020B060402020202020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42B110B-5931-42BC-BB15-BEEECA29E8AE}"/>
                </a:ext>
              </a:extLst>
            </p:cNvPr>
            <p:cNvSpPr/>
            <p:nvPr/>
          </p:nvSpPr>
          <p:spPr>
            <a:xfrm>
              <a:off x="4792485" y="3741397"/>
              <a:ext cx="1690577" cy="946297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latin typeface="Nunito Sans" panose="020B0604020202020204" charset="0"/>
                </a:rPr>
                <a:t>MillGatesMW</a:t>
              </a:r>
              <a:endParaRPr lang="en-GB" sz="1800" dirty="0">
                <a:latin typeface="Nunito Sans" panose="020B0604020202020204" charset="0"/>
              </a:endParaRPr>
            </a:p>
            <a:p>
              <a:pPr algn="ctr"/>
              <a:r>
                <a:rPr lang="en-GB" sz="1600" dirty="0">
                  <a:latin typeface="Nunito Sans" panose="020B0604020202020204" charset="0"/>
                </a:rPr>
                <a:t>Java</a:t>
              </a:r>
              <a:endParaRPr lang="it-IT" sz="1200" dirty="0">
                <a:latin typeface="Nunito Sans" panose="020B0604020202020204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5F7F257-C939-43AB-9B9C-063721B842ED}"/>
                </a:ext>
              </a:extLst>
            </p:cNvPr>
            <p:cNvSpPr/>
            <p:nvPr/>
          </p:nvSpPr>
          <p:spPr>
            <a:xfrm>
              <a:off x="4370321" y="3966352"/>
              <a:ext cx="422163" cy="14844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CEF0B33-4B1F-4861-B23A-87EF9CFFD7D6}"/>
                </a:ext>
              </a:extLst>
            </p:cNvPr>
            <p:cNvSpPr/>
            <p:nvPr/>
          </p:nvSpPr>
          <p:spPr>
            <a:xfrm rot="10800000">
              <a:off x="6458527" y="4265560"/>
              <a:ext cx="422163" cy="14844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AEB0B45-E9B1-4E71-BE4C-F2EC43600AD6}"/>
                </a:ext>
              </a:extLst>
            </p:cNvPr>
            <p:cNvSpPr/>
            <p:nvPr/>
          </p:nvSpPr>
          <p:spPr>
            <a:xfrm rot="10800000">
              <a:off x="4379779" y="4265561"/>
              <a:ext cx="422163" cy="14844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F90E442-6788-476F-9A54-162C81F8A6AC}"/>
              </a:ext>
            </a:extLst>
          </p:cNvPr>
          <p:cNvSpPr txBox="1"/>
          <p:nvPr/>
        </p:nvSpPr>
        <p:spPr>
          <a:xfrm>
            <a:off x="2889723" y="4595961"/>
            <a:ext cx="583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Nunito Sans" panose="020B0604020202020204" charset="0"/>
              </a:rPr>
              <a:t>[1] </a:t>
            </a:r>
            <a:r>
              <a:rPr lang="it-IT" dirty="0" err="1">
                <a:latin typeface="Nunito Sans" panose="020B0604020202020204" charset="0"/>
              </a:rPr>
              <a:t>Hundt</a:t>
            </a:r>
            <a:r>
              <a:rPr lang="it-IT" dirty="0">
                <a:latin typeface="Nunito Sans" panose="020B0604020202020204" charset="0"/>
              </a:rPr>
              <a:t>, Robert. (2011). </a:t>
            </a:r>
            <a:r>
              <a:rPr lang="it-IT" i="1" dirty="0">
                <a:latin typeface="Nunito Sans" panose="020B0604020202020204" charset="0"/>
              </a:rPr>
              <a:t>Loop </a:t>
            </a:r>
            <a:r>
              <a:rPr lang="it-IT" i="1" dirty="0" err="1">
                <a:latin typeface="Nunito Sans" panose="020B0604020202020204" charset="0"/>
              </a:rPr>
              <a:t>recognition</a:t>
            </a:r>
            <a:r>
              <a:rPr lang="it-IT" i="1" dirty="0">
                <a:latin typeface="Nunito Sans" panose="020B0604020202020204" charset="0"/>
              </a:rPr>
              <a:t> in C++/Java/Go/Scala</a:t>
            </a:r>
            <a:r>
              <a:rPr lang="it-IT" dirty="0">
                <a:latin typeface="Nunito Sans" panose="020B0604020202020204" charset="0"/>
              </a:rPr>
              <a:t>. 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7F55B80-0677-40B2-995C-B38BD5E88B75}"/>
              </a:ext>
            </a:extLst>
          </p:cNvPr>
          <p:cNvSpPr/>
          <p:nvPr/>
        </p:nvSpPr>
        <p:spPr>
          <a:xfrm>
            <a:off x="6615000" y="2680744"/>
            <a:ext cx="422163" cy="148448"/>
          </a:xfrm>
          <a:prstGeom prst="rightArrow">
            <a:avLst/>
          </a:prstGeom>
          <a:solidFill>
            <a:schemeClr val="bg1"/>
          </a:solidFill>
          <a:ln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" y="575500"/>
            <a:ext cx="2573866" cy="880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dirty="0" err="1"/>
              <a:t>Intermediario</a:t>
            </a:r>
            <a:r>
              <a:rPr lang="en-GB" dirty="0"/>
              <a:t> Java</a:t>
            </a:r>
            <a:br>
              <a:rPr lang="en-GB" dirty="0"/>
            </a:br>
            <a:endParaRPr lang="it-IT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753834" y="287080"/>
            <a:ext cx="5802950" cy="21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Dialoga</a:t>
            </a:r>
            <a:r>
              <a:rPr lang="en-GB" sz="2000" dirty="0">
                <a:solidFill>
                  <a:schemeClr val="bg2"/>
                </a:solidFill>
              </a:rPr>
              <a:t> con </a:t>
            </a:r>
            <a:r>
              <a:rPr lang="en-GB" sz="2000" dirty="0" err="1">
                <a:solidFill>
                  <a:schemeClr val="bg2"/>
                </a:solidFill>
              </a:rPr>
              <a:t>l’agent</a:t>
            </a:r>
            <a:r>
              <a:rPr lang="en-GB" sz="2000" dirty="0">
                <a:solidFill>
                  <a:schemeClr val="bg2"/>
                </a:solidFill>
              </a:rPr>
              <a:t> C++ </a:t>
            </a:r>
            <a:r>
              <a:rPr lang="en-GB" sz="2000" dirty="0" err="1">
                <a:solidFill>
                  <a:schemeClr val="bg2"/>
                </a:solidFill>
              </a:rPr>
              <a:t>tramite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una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stringa</a:t>
            </a:r>
            <a:r>
              <a:rPr lang="en-GB" sz="2000" dirty="0">
                <a:solidFill>
                  <a:schemeClr val="bg2"/>
                </a:solidFill>
              </a:rPr>
              <a:t>, </a:t>
            </a:r>
            <a:r>
              <a:rPr lang="en-GB" sz="2000" dirty="0" err="1">
                <a:solidFill>
                  <a:schemeClr val="bg2"/>
                </a:solidFill>
              </a:rPr>
              <a:t>inviata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tramite</a:t>
            </a:r>
            <a:r>
              <a:rPr lang="en-GB" sz="2000" dirty="0">
                <a:solidFill>
                  <a:schemeClr val="bg2"/>
                </a:solidFill>
              </a:rPr>
              <a:t> socket TCP.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Entrambi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gli</a:t>
            </a:r>
            <a:r>
              <a:rPr lang="en-GB" sz="2000" dirty="0">
                <a:solidFill>
                  <a:schemeClr val="bg2"/>
                </a:solidFill>
              </a:rPr>
              <a:t> endpoint </a:t>
            </a:r>
            <a:r>
              <a:rPr lang="en-GB" sz="2000" dirty="0" err="1">
                <a:solidFill>
                  <a:schemeClr val="bg2"/>
                </a:solidFill>
              </a:rPr>
              <a:t>possono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usare</a:t>
            </a:r>
            <a:r>
              <a:rPr lang="en-GB" sz="2000" dirty="0">
                <a:solidFill>
                  <a:schemeClr val="bg2"/>
                </a:solidFill>
              </a:rPr>
              <a:t> socket in Unix o in Windows, a </a:t>
            </a:r>
            <a:r>
              <a:rPr lang="en-GB" sz="2000" dirty="0" err="1">
                <a:solidFill>
                  <a:schemeClr val="bg2"/>
                </a:solidFill>
              </a:rPr>
              <a:t>seconda</a:t>
            </a:r>
            <a:r>
              <a:rPr lang="en-GB" sz="2000" dirty="0">
                <a:solidFill>
                  <a:schemeClr val="bg2"/>
                </a:solidFill>
              </a:rPr>
              <a:t> del </a:t>
            </a:r>
            <a:r>
              <a:rPr lang="en-GB" sz="2000" dirty="0" err="1">
                <a:solidFill>
                  <a:schemeClr val="bg2"/>
                </a:solidFill>
              </a:rPr>
              <a:t>sistema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su</a:t>
            </a:r>
            <a:r>
              <a:rPr lang="en-GB" sz="2000" dirty="0">
                <a:solidFill>
                  <a:schemeClr val="bg2"/>
                </a:solidFill>
              </a:rPr>
              <a:t> cui </a:t>
            </a:r>
            <a:r>
              <a:rPr lang="en-GB" sz="2000" dirty="0" err="1">
                <a:solidFill>
                  <a:schemeClr val="bg2"/>
                </a:solidFill>
              </a:rPr>
              <a:t>si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lavora</a:t>
            </a:r>
            <a:r>
              <a:rPr lang="en-GB" sz="2000" dirty="0">
                <a:solidFill>
                  <a:schemeClr val="bg2"/>
                </a:solidFill>
              </a:rPr>
              <a:t>.</a:t>
            </a:r>
            <a:endParaRPr lang="en-GB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70D625-6AE6-448A-8DCE-BF845AF37003}"/>
              </a:ext>
            </a:extLst>
          </p:cNvPr>
          <p:cNvGrpSpPr/>
          <p:nvPr/>
        </p:nvGrpSpPr>
        <p:grpSpPr>
          <a:xfrm>
            <a:off x="2939422" y="2751495"/>
            <a:ext cx="5805477" cy="1979810"/>
            <a:chOff x="2751306" y="2782389"/>
            <a:chExt cx="5805477" cy="197981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77BD602-9DE0-4C32-B0EA-CCA67ACCFACA}"/>
                </a:ext>
              </a:extLst>
            </p:cNvPr>
            <p:cNvSpPr/>
            <p:nvPr/>
          </p:nvSpPr>
          <p:spPr>
            <a:xfrm>
              <a:off x="7707502" y="2792656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50" dirty="0"/>
                <a:t>Agent</a:t>
              </a:r>
            </a:p>
            <a:p>
              <a:pPr algn="ctr"/>
              <a:r>
                <a:rPr lang="en-GB" sz="1550" dirty="0"/>
                <a:t>C++</a:t>
              </a:r>
              <a:endParaRPr lang="it-IT" sz="155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AE6108E-85D3-48C0-B8F0-2F105D87A345}"/>
                </a:ext>
              </a:extLst>
            </p:cNvPr>
            <p:cNvSpPr/>
            <p:nvPr/>
          </p:nvSpPr>
          <p:spPr>
            <a:xfrm>
              <a:off x="5230668" y="2782389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50" dirty="0"/>
                <a:t>MW</a:t>
              </a:r>
            </a:p>
            <a:p>
              <a:pPr algn="ctr"/>
              <a:r>
                <a:rPr lang="en-GB" sz="1550" dirty="0"/>
                <a:t>Java</a:t>
              </a:r>
              <a:endParaRPr lang="it-IT" sz="155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97551E5-F901-4A91-AA05-9EE9C9FBA34F}"/>
                </a:ext>
              </a:extLst>
            </p:cNvPr>
            <p:cNvSpPr/>
            <p:nvPr/>
          </p:nvSpPr>
          <p:spPr>
            <a:xfrm rot="10800000">
              <a:off x="6089216" y="4110731"/>
              <a:ext cx="1580996" cy="27858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E05B61-B361-4FF9-858D-1D07B052826B}"/>
                </a:ext>
              </a:extLst>
            </p:cNvPr>
            <p:cNvSpPr txBox="1"/>
            <p:nvPr/>
          </p:nvSpPr>
          <p:spPr>
            <a:xfrm>
              <a:off x="3599561" y="2902587"/>
              <a:ext cx="1636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State</a:t>
              </a:r>
              <a:endParaRPr lang="it-IT" dirty="0">
                <a:latin typeface="Nunito Sans" panose="020B060402020202020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A1EA0-83F6-491A-8456-8C7C77EC51F0}"/>
                </a:ext>
              </a:extLst>
            </p:cNvPr>
            <p:cNvSpPr txBox="1"/>
            <p:nvPr/>
          </p:nvSpPr>
          <p:spPr>
            <a:xfrm>
              <a:off x="3591393" y="3811373"/>
              <a:ext cx="1636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Action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A10804-90CA-4583-9F67-49DBFBB37095}"/>
                </a:ext>
              </a:extLst>
            </p:cNvPr>
            <p:cNvSpPr txBox="1"/>
            <p:nvPr/>
          </p:nvSpPr>
          <p:spPr>
            <a:xfrm>
              <a:off x="6079949" y="2902587"/>
              <a:ext cx="169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“a1Oa4B....”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009F0-8A13-40B6-B9B9-D96789917933}"/>
                </a:ext>
              </a:extLst>
            </p:cNvPr>
            <p:cNvSpPr txBox="1"/>
            <p:nvPr/>
          </p:nvSpPr>
          <p:spPr>
            <a:xfrm>
              <a:off x="6079949" y="3804332"/>
              <a:ext cx="1627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“a1a4”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6EBC61A-FC2A-4CA8-93AC-4EAE03558051}"/>
                </a:ext>
              </a:extLst>
            </p:cNvPr>
            <p:cNvSpPr/>
            <p:nvPr/>
          </p:nvSpPr>
          <p:spPr>
            <a:xfrm>
              <a:off x="6100937" y="3229935"/>
              <a:ext cx="1580997" cy="27915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5C5AEF2-8F41-42D0-80FA-37EE02DE8CFA}"/>
                </a:ext>
              </a:extLst>
            </p:cNvPr>
            <p:cNvSpPr/>
            <p:nvPr/>
          </p:nvSpPr>
          <p:spPr>
            <a:xfrm>
              <a:off x="3625129" y="3230962"/>
              <a:ext cx="1580997" cy="27915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7DFED948-A3EF-4BA7-9B3F-0BE5B0E7859E}"/>
                </a:ext>
              </a:extLst>
            </p:cNvPr>
            <p:cNvSpPr/>
            <p:nvPr/>
          </p:nvSpPr>
          <p:spPr>
            <a:xfrm rot="10800000">
              <a:off x="3628684" y="4115588"/>
              <a:ext cx="1580996" cy="27858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DA9C87C-77BF-46C1-9B41-2DA266DABDD7}"/>
                </a:ext>
              </a:extLst>
            </p:cNvPr>
            <p:cNvSpPr/>
            <p:nvPr/>
          </p:nvSpPr>
          <p:spPr>
            <a:xfrm>
              <a:off x="2751306" y="2794737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50" dirty="0"/>
                <a:t>Server</a:t>
              </a:r>
            </a:p>
            <a:p>
              <a:pPr algn="ctr"/>
              <a:r>
                <a:rPr lang="en-GB" sz="1550" dirty="0"/>
                <a:t>Java</a:t>
              </a:r>
              <a:endParaRPr lang="it-IT" sz="1550" dirty="0"/>
            </a:p>
          </p:txBody>
        </p:sp>
      </p:grpSp>
    </p:spTree>
    <p:extLst>
      <p:ext uri="{BB962C8B-B14F-4D97-AF65-F5344CB8AC3E}">
        <p14:creationId xmlns:p14="http://schemas.microsoft.com/office/powerpoint/2010/main" val="76014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" y="575500"/>
            <a:ext cx="2573866" cy="49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74F05-7E26-48A6-8D51-DE919B2C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-5750"/>
            <a:ext cx="51435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5310A-7772-4F01-ABE3-3B28918507E2}"/>
              </a:ext>
            </a:extLst>
          </p:cNvPr>
          <p:cNvSpPr txBox="1"/>
          <p:nvPr/>
        </p:nvSpPr>
        <p:spPr>
          <a:xfrm>
            <a:off x="234450" y="1263291"/>
            <a:ext cx="21531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Matrice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Nelle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libere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.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" y="575500"/>
            <a:ext cx="2573866" cy="52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E3531-1AE6-4245-88AF-93BA865F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0"/>
            <a:ext cx="51435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BF6D59-9907-47F6-871C-BF7F383A5B21}"/>
              </a:ext>
            </a:extLst>
          </p:cNvPr>
          <p:cNvSpPr txBox="1"/>
          <p:nvPr/>
        </p:nvSpPr>
        <p:spPr>
          <a:xfrm>
            <a:off x="234450" y="1263291"/>
            <a:ext cx="21531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Matrice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Nelle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libere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.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8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82333" cy="559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3DF8D-1172-4753-BB6E-43C42080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-5750"/>
            <a:ext cx="51435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548CA9-EFE0-4FF9-BECF-65F418264083}"/>
              </a:ext>
            </a:extLst>
          </p:cNvPr>
          <p:cNvSpPr txBox="1"/>
          <p:nvPr/>
        </p:nvSpPr>
        <p:spPr>
          <a:xfrm>
            <a:off x="234450" y="1263291"/>
            <a:ext cx="21531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Matrice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Nelle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libere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.</a:t>
            </a: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724458" y="902836"/>
            <a:ext cx="2327085" cy="502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</a:t>
            </a:r>
            <a:r>
              <a:rPr lang="it-IT" dirty="0" err="1"/>
              <a:t>dattabilità</a:t>
            </a:r>
            <a:endParaRPr dirty="0"/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724459" y="1524465"/>
            <a:ext cx="2453229" cy="705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L’agent può essere abilitato a giocare anche a varianti del gioco</a:t>
            </a:r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DA5D4-19CE-48B0-B3AF-2B062A070449}"/>
              </a:ext>
            </a:extLst>
          </p:cNvPr>
          <p:cNvGrpSpPr/>
          <p:nvPr/>
        </p:nvGrpSpPr>
        <p:grpSpPr>
          <a:xfrm>
            <a:off x="595422" y="2296633"/>
            <a:ext cx="2456122" cy="2507244"/>
            <a:chOff x="2860157" y="182097"/>
            <a:chExt cx="2711304" cy="271130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55AE0F-1D80-43AA-AE3A-6A8D56BE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157" y="182097"/>
              <a:ext cx="2711304" cy="271130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A75453-0C5C-4FDD-AF1E-B6B97A99065D}"/>
                </a:ext>
              </a:extLst>
            </p:cNvPr>
            <p:cNvSpPr txBox="1"/>
            <p:nvPr/>
          </p:nvSpPr>
          <p:spPr>
            <a:xfrm>
              <a:off x="3353123" y="2488019"/>
              <a:ext cx="1725374" cy="33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Nunito Sans" panose="020B0604020202020204" charset="0"/>
                </a:rPr>
                <a:t>Six Men’s Morris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499166-D3E1-45DE-BEF1-49C8946E6A49}"/>
              </a:ext>
            </a:extLst>
          </p:cNvPr>
          <p:cNvGrpSpPr/>
          <p:nvPr/>
        </p:nvGrpSpPr>
        <p:grpSpPr>
          <a:xfrm>
            <a:off x="3783830" y="2637054"/>
            <a:ext cx="4618423" cy="2166823"/>
            <a:chOff x="3642062" y="2642378"/>
            <a:chExt cx="4618423" cy="216682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6E9A67-1B1C-4855-B320-A44D3672DCB7}"/>
                </a:ext>
              </a:extLst>
            </p:cNvPr>
            <p:cNvGrpSpPr/>
            <p:nvPr/>
          </p:nvGrpSpPr>
          <p:grpSpPr>
            <a:xfrm>
              <a:off x="3642062" y="2642378"/>
              <a:ext cx="4476655" cy="1859046"/>
              <a:chOff x="3206328" y="499828"/>
              <a:chExt cx="4476655" cy="185904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F012AD9-68D2-4AAB-B089-6123637D9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6328" y="546510"/>
                <a:ext cx="1812364" cy="181236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625575A-A2ED-41F7-A5B5-84BC2C6AA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4270" y="499828"/>
                <a:ext cx="1738713" cy="1738713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F7AFC1-E904-4ED2-9E0F-3A8798E09536}"/>
                </a:ext>
              </a:extLst>
            </p:cNvPr>
            <p:cNvSpPr txBox="1"/>
            <p:nvPr/>
          </p:nvSpPr>
          <p:spPr>
            <a:xfrm>
              <a:off x="3783830" y="4501424"/>
              <a:ext cx="4476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unito Sans" panose="020B0604020202020204" charset="0"/>
                </a:rPr>
                <a:t>Twelve Men’s Morris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53D9CA-1802-4E7E-AFCA-1769F58670A2}"/>
              </a:ext>
            </a:extLst>
          </p:cNvPr>
          <p:cNvGrpSpPr/>
          <p:nvPr/>
        </p:nvGrpSpPr>
        <p:grpSpPr>
          <a:xfrm>
            <a:off x="3783830" y="350937"/>
            <a:ext cx="4476655" cy="2165784"/>
            <a:chOff x="3783830" y="350937"/>
            <a:chExt cx="4476655" cy="21657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572452-82D1-4316-8F7C-DC93B26E010E}"/>
                </a:ext>
              </a:extLst>
            </p:cNvPr>
            <p:cNvGrpSpPr/>
            <p:nvPr/>
          </p:nvGrpSpPr>
          <p:grpSpPr>
            <a:xfrm>
              <a:off x="3783830" y="350937"/>
              <a:ext cx="4476655" cy="1813225"/>
              <a:chOff x="3206328" y="2743199"/>
              <a:chExt cx="4476655" cy="18132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F3B93B9-4AEC-4A6B-964A-6B1D7CFD0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6328" y="2743199"/>
                <a:ext cx="1813225" cy="18132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C4A97C-C6DE-4790-B335-66A0192C0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9758" y="2743199"/>
                <a:ext cx="1813225" cy="181322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B4B03E-B76B-4D94-93E7-B38E911F1080}"/>
                </a:ext>
              </a:extLst>
            </p:cNvPr>
            <p:cNvSpPr txBox="1"/>
            <p:nvPr/>
          </p:nvSpPr>
          <p:spPr>
            <a:xfrm>
              <a:off x="4457399" y="2208944"/>
              <a:ext cx="3413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unito Sans" panose="020B0604020202020204" charset="0"/>
                </a:rPr>
                <a:t>Solo </a:t>
              </a:r>
              <a:r>
                <a:rPr lang="en-GB" dirty="0" err="1">
                  <a:latin typeface="Nunito Sans" panose="020B0604020202020204" charset="0"/>
                </a:rPr>
                <a:t>diagonali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50347" cy="880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Strategia</a:t>
            </a:r>
            <a:r>
              <a:rPr lang="en-GB" dirty="0"/>
              <a:t> di </a:t>
            </a:r>
            <a:r>
              <a:rPr lang="en-GB" dirty="0" err="1"/>
              <a:t>ricerca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E7A2B5-0129-4143-8C30-E29419A7DF9D}"/>
              </a:ext>
            </a:extLst>
          </p:cNvPr>
          <p:cNvGrpSpPr/>
          <p:nvPr/>
        </p:nvGrpSpPr>
        <p:grpSpPr>
          <a:xfrm>
            <a:off x="2875524" y="375475"/>
            <a:ext cx="5999048" cy="2190525"/>
            <a:chOff x="2760936" y="575500"/>
            <a:chExt cx="5999048" cy="21905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0ADD75-638F-4C0D-8203-03A5B2520A97}"/>
                </a:ext>
              </a:extLst>
            </p:cNvPr>
            <p:cNvSpPr/>
            <p:nvPr/>
          </p:nvSpPr>
          <p:spPr>
            <a:xfrm>
              <a:off x="4769860" y="575500"/>
              <a:ext cx="17780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rgbClr val="F67031"/>
                  </a:solidFill>
                </a:rPr>
                <a:t>AI</a:t>
              </a:r>
              <a:endParaRPr lang="it-IT" i="1" dirty="0">
                <a:solidFill>
                  <a:srgbClr val="F6703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A2C50E-F15C-4A31-A18E-84E2B484E452}"/>
                </a:ext>
              </a:extLst>
            </p:cNvPr>
            <p:cNvSpPr/>
            <p:nvPr/>
          </p:nvSpPr>
          <p:spPr>
            <a:xfrm>
              <a:off x="6778784" y="2365975"/>
              <a:ext cx="19812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ParallelNegaScoutAI</a:t>
              </a:r>
              <a:endParaRPr lang="it-IT" dirty="0">
                <a:solidFill>
                  <a:srgbClr val="F6703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049AF-1DEF-4BD5-AF3D-644AC2CEA491}"/>
                </a:ext>
              </a:extLst>
            </p:cNvPr>
            <p:cNvSpPr/>
            <p:nvPr/>
          </p:nvSpPr>
          <p:spPr>
            <a:xfrm>
              <a:off x="4769860" y="2365975"/>
              <a:ext cx="17780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NegaScoutAI</a:t>
              </a:r>
              <a:endParaRPr lang="it-IT" dirty="0">
                <a:solidFill>
                  <a:srgbClr val="F6703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E41D75-25EF-4107-BD9C-15155415E12B}"/>
                </a:ext>
              </a:extLst>
            </p:cNvPr>
            <p:cNvSpPr/>
            <p:nvPr/>
          </p:nvSpPr>
          <p:spPr>
            <a:xfrm>
              <a:off x="2760936" y="2365975"/>
              <a:ext cx="1778000" cy="400050"/>
            </a:xfrm>
            <a:prstGeom prst="rect">
              <a:avLst/>
            </a:prstGeom>
            <a:solidFill>
              <a:srgbClr val="F67031">
                <a:alpha val="26000"/>
              </a:srgbClr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F67031"/>
                  </a:solidFill>
                </a:rPr>
                <a:t>AlphaBetaAI</a:t>
              </a:r>
              <a:endParaRPr lang="it-IT" dirty="0">
                <a:solidFill>
                  <a:srgbClr val="F6703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7290834-6EC2-4CE3-B8AF-1C15C991871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5658860" y="975550"/>
              <a:ext cx="0" cy="1390425"/>
            </a:xfrm>
            <a:prstGeom prst="line">
              <a:avLst/>
            </a:prstGeom>
            <a:ln w="28575">
              <a:solidFill>
                <a:srgbClr val="F670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4099223-B870-4651-A02A-523E6449928A}"/>
                </a:ext>
              </a:extLst>
            </p:cNvPr>
            <p:cNvCxnSpPr>
              <a:stCxn id="11" idx="0"/>
            </p:cNvCxnSpPr>
            <p:nvPr/>
          </p:nvCxnSpPr>
          <p:spPr>
            <a:xfrm rot="5400000" flipH="1" flipV="1">
              <a:off x="4214361" y="921476"/>
              <a:ext cx="880075" cy="2008924"/>
            </a:xfrm>
            <a:prstGeom prst="bentConnector2">
              <a:avLst/>
            </a:prstGeom>
            <a:ln w="28575">
              <a:solidFill>
                <a:srgbClr val="F670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FA59A04-FE5A-4AAB-88AE-CD6C1DD63FB9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6274087" y="870677"/>
              <a:ext cx="880074" cy="2110521"/>
            </a:xfrm>
            <a:prstGeom prst="bentConnector2">
              <a:avLst/>
            </a:prstGeom>
            <a:ln w="28575">
              <a:solidFill>
                <a:srgbClr val="F670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93AFBD9-FD4C-4D89-AF41-EA307E3512E1}"/>
                </a:ext>
              </a:extLst>
            </p:cNvPr>
            <p:cNvSpPr/>
            <p:nvPr/>
          </p:nvSpPr>
          <p:spPr>
            <a:xfrm>
              <a:off x="5535540" y="975549"/>
              <a:ext cx="246640" cy="24365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781276" y="2676300"/>
            <a:ext cx="6230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Nunito Sans" panose="020B0604020202020204" charset="0"/>
              </a:rPr>
              <a:t>Gli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algoritmi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vengono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utilizzati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all’interno</a:t>
            </a:r>
            <a:r>
              <a:rPr lang="en-US" sz="1600" dirty="0">
                <a:latin typeface="Nunito Sans" panose="020B0604020202020204" charset="0"/>
              </a:rPr>
              <a:t> di un framework </a:t>
            </a:r>
            <a:r>
              <a:rPr lang="en-US" sz="1600" i="1" dirty="0">
                <a:latin typeface="Nunito Sans" panose="020B0604020202020204" charset="0"/>
              </a:rPr>
              <a:t>iterative deepening</a:t>
            </a:r>
            <a:r>
              <a:rPr lang="en-US" sz="1600" dirty="0">
                <a:latin typeface="Nunito Sans" panose="020B0604020202020204" charset="0"/>
              </a:rPr>
              <a:t>, </a:t>
            </a:r>
            <a:r>
              <a:rPr lang="en-US" sz="1600" dirty="0" err="1">
                <a:latin typeface="Nunito Sans" panose="020B0604020202020204" charset="0"/>
              </a:rPr>
              <a:t>così</a:t>
            </a:r>
            <a:r>
              <a:rPr lang="en-US" sz="1600" dirty="0">
                <a:latin typeface="Nunito Sans" panose="020B0604020202020204" charset="0"/>
              </a:rPr>
              <a:t> da </a:t>
            </a:r>
            <a:r>
              <a:rPr lang="en-US" sz="1600" dirty="0" err="1">
                <a:latin typeface="Nunito Sans" panose="020B0604020202020204" charset="0"/>
              </a:rPr>
              <a:t>scegliere</a:t>
            </a:r>
            <a:r>
              <a:rPr lang="en-US" sz="1600" dirty="0">
                <a:latin typeface="Nunito Sans" panose="020B0604020202020204" charset="0"/>
              </a:rPr>
              <a:t> la </a:t>
            </a:r>
            <a:r>
              <a:rPr lang="en-US" sz="1600" dirty="0" err="1">
                <a:latin typeface="Nunito Sans" panose="020B0604020202020204" charset="0"/>
              </a:rPr>
              <a:t>mossa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entro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il</a:t>
            </a:r>
            <a:r>
              <a:rPr lang="en-US" sz="1600" dirty="0">
                <a:latin typeface="Nunito Sans" panose="020B0604020202020204" charset="0"/>
              </a:rPr>
              <a:t> tempo </a:t>
            </a:r>
            <a:r>
              <a:rPr lang="en-US" sz="1600" dirty="0" err="1">
                <a:latin typeface="Nunito Sans" panose="020B0604020202020204" charset="0"/>
              </a:rPr>
              <a:t>prestabilito</a:t>
            </a:r>
            <a:r>
              <a:rPr lang="en-US" sz="1600" dirty="0">
                <a:latin typeface="Nunito Sans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Facendo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scontrare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loro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queste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strategie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quella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migliore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risultata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essere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AlphaBeta</a:t>
            </a:r>
            <a:r>
              <a:rPr lang="en-GB" sz="1600" dirty="0">
                <a:latin typeface="Nunito Sans" panose="020B0604020202020204" charset="0"/>
              </a:rPr>
              <a:t>.</a:t>
            </a:r>
            <a:endParaRPr lang="it-IT" sz="16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8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573867" cy="9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Riconoscimento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cicli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954868" y="575500"/>
            <a:ext cx="5867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Tutte</a:t>
            </a:r>
            <a:r>
              <a:rPr lang="en-GB" sz="1600" dirty="0">
                <a:latin typeface="Nunito Sans" panose="020B0604020202020204" charset="0"/>
              </a:rPr>
              <a:t> le </a:t>
            </a:r>
            <a:r>
              <a:rPr lang="en-GB" sz="1600" dirty="0" err="1">
                <a:latin typeface="Nunito Sans" panose="020B0604020202020204" charset="0"/>
              </a:rPr>
              <a:t>strategie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usate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servono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una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struttura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dati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che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riconosce</a:t>
            </a:r>
            <a:r>
              <a:rPr lang="en-GB" sz="1600" dirty="0">
                <a:latin typeface="Nunito Sans" panose="020B0604020202020204" charset="0"/>
              </a:rPr>
              <a:t> se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già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transitati</a:t>
            </a:r>
            <a:r>
              <a:rPr lang="en-GB" sz="1600" dirty="0">
                <a:latin typeface="Nunito Sans" panose="020B0604020202020204" charset="0"/>
              </a:rPr>
              <a:t> per un </a:t>
            </a:r>
            <a:r>
              <a:rPr lang="en-GB" sz="1600" dirty="0" err="1">
                <a:latin typeface="Nunito Sans" panose="020B0604020202020204" charset="0"/>
              </a:rPr>
              <a:t>certo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questa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informazione</a:t>
            </a:r>
            <a:r>
              <a:rPr lang="en-GB" sz="1600" dirty="0">
                <a:latin typeface="Nunito Sans" panose="020B0604020202020204" charset="0"/>
              </a:rPr>
              <a:t>, se </a:t>
            </a:r>
            <a:r>
              <a:rPr lang="en-GB" sz="1600" dirty="0" err="1">
                <a:latin typeface="Nunito Sans" panose="020B0604020202020204" charset="0"/>
              </a:rPr>
              <a:t>l’agent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avviando</a:t>
            </a:r>
            <a:r>
              <a:rPr lang="en-GB" sz="1600" dirty="0">
                <a:latin typeface="Nunito Sans" panose="020B0604020202020204" charset="0"/>
              </a:rPr>
              <a:t> a una </a:t>
            </a:r>
            <a:r>
              <a:rPr lang="en-GB" sz="1600" dirty="0" err="1">
                <a:latin typeface="Nunito Sans" panose="020B0604020202020204" charset="0"/>
              </a:rPr>
              <a:t>sconfitta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cercherà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pareggiare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altrimenti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cercherà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vincere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evitando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il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pareggio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/>
            <a:endParaRPr lang="en-GB" sz="1600" dirty="0">
              <a:latin typeface="Nunito Sans" panose="020B0604020202020204" charset="0"/>
            </a:endParaRPr>
          </a:p>
          <a:p>
            <a:pPr algn="just"/>
            <a:endParaRPr lang="en-GB" sz="1600" dirty="0">
              <a:latin typeface="Nunito Sans" panose="020B060402020202020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D77771-7C4D-4252-BE5A-3919D5B5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58352"/>
              </p:ext>
            </p:extLst>
          </p:nvPr>
        </p:nvGraphicFramePr>
        <p:xfrm>
          <a:off x="3994858" y="1950587"/>
          <a:ext cx="3716940" cy="318997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858470">
                  <a:extLst>
                    <a:ext uri="{9D8B030D-6E8A-4147-A177-3AD203B41FA5}">
                      <a16:colId xmlns:a16="http://schemas.microsoft.com/office/drawing/2014/main" val="2407591331"/>
                    </a:ext>
                  </a:extLst>
                </a:gridCol>
                <a:gridCol w="1858470">
                  <a:extLst>
                    <a:ext uri="{9D8B030D-6E8A-4147-A177-3AD203B41FA5}">
                      <a16:colId xmlns:a16="http://schemas.microsoft.com/office/drawing/2014/main" val="2074325951"/>
                    </a:ext>
                  </a:extLst>
                </a:gridCol>
              </a:tblGrid>
              <a:tr h="3189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state hash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unito Sans" panose="020B0604020202020204" charset="0"/>
                        </a:rPr>
                        <a:t>bool loop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176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342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ysses.pptx" id="{C6B8924C-846F-491A-8702-153B7C74B13E}" vid="{D93F6480-B389-4768-B0F6-4C25E038DB5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544</Words>
  <Application>Microsoft Office PowerPoint</Application>
  <PresentationFormat>Presentazione su schermo (16:9)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Wingdings</vt:lpstr>
      <vt:lpstr>Georgia</vt:lpstr>
      <vt:lpstr>Nunito Sans</vt:lpstr>
      <vt:lpstr>Arial</vt:lpstr>
      <vt:lpstr>Calibri</vt:lpstr>
      <vt:lpstr>Ulysses template</vt:lpstr>
      <vt:lpstr>MillGates Agent C++ per il Gioco del Mulino  Luca Bonfiglioli  Antonio Grasso Lorenzo Rosa  A.A. 2017/2018  </vt:lpstr>
      <vt:lpstr>Linguaggio e architettura  </vt:lpstr>
      <vt:lpstr>Intermediario Java </vt:lpstr>
      <vt:lpstr>Stato</vt:lpstr>
      <vt:lpstr>Stato</vt:lpstr>
      <vt:lpstr>Stato</vt:lpstr>
      <vt:lpstr>Adattabilità</vt:lpstr>
      <vt:lpstr>Strategia di ricerca</vt:lpstr>
      <vt:lpstr>Riconoscimento dei cicli</vt:lpstr>
      <vt:lpstr>Tabella delle trasposizioni</vt:lpstr>
      <vt:lpstr>Euristica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Mill Gates </dc:title>
  <dc:creator>Luca Bonfiglioli</dc:creator>
  <cp:lastModifiedBy>Antonio Grasso</cp:lastModifiedBy>
  <cp:revision>43</cp:revision>
  <dcterms:created xsi:type="dcterms:W3CDTF">2018-05-26T10:00:32Z</dcterms:created>
  <dcterms:modified xsi:type="dcterms:W3CDTF">2018-06-02T17:04:42Z</dcterms:modified>
</cp:coreProperties>
</file>