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90162a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90162a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90162a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90162a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90162a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90162a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849d09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849d09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1849d09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1849d09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849d0e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849d0e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849d0e2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849d0e2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849d0e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849d0e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849d0e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849d0e2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849d0e2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849d0e2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1849d0e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1849d0e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90162a6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90162a6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34075"/>
            <a:ext cx="9143998" cy="51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575" y="34075"/>
            <a:ext cx="5529574" cy="50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Modeling 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Rain in Australia</a:t>
            </a:r>
            <a:endParaRPr sz="4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26025" y="2512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Luca Bulfon &amp; Jack Cimorelli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en" sz="2820" b="1"/>
              <a:t>Naive Bayes Classifier Performance</a:t>
            </a:r>
            <a:endParaRPr sz="282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0" b="1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325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Accuracy:</a:t>
            </a:r>
            <a:r>
              <a:rPr lang="en" sz="2000"/>
              <a:t> 83.78% of the predictions were correct.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Precision:</a:t>
            </a:r>
            <a:r>
              <a:rPr lang="en" sz="2000"/>
              <a:t> When predicted rain, it was correct 84.82% of the time.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Recall:</a:t>
            </a:r>
            <a:r>
              <a:rPr lang="en" sz="2000"/>
              <a:t> 83.94% of the actual rain occurrences were identified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False Positive Rate (FP Rate):</a:t>
            </a:r>
            <a:r>
              <a:rPr lang="en" sz="2000"/>
              <a:t> 16.38% of rain predictions were wrong.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ROC AUC (Area Under Curve):</a:t>
            </a:r>
            <a:r>
              <a:rPr lang="en" sz="2000"/>
              <a:t> 0.9008. The model can effectively distinguish between rain and no rain classes.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Random Forest Classifier Performance</a:t>
            </a:r>
            <a:endParaRPr sz="2820" b="1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399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75" y="1258085"/>
            <a:ext cx="4035550" cy="3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Random Forest Classifier Performance</a:t>
            </a:r>
            <a:endParaRPr sz="282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0" b="1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325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Accuracy:</a:t>
            </a:r>
            <a:r>
              <a:rPr lang="en" sz="2000"/>
              <a:t> 87.57% of the predictions were correct.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Precision:</a:t>
            </a:r>
            <a:r>
              <a:rPr lang="en" sz="2000"/>
              <a:t> When predicted rain, it was correct 88.08% of the time.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Recall:</a:t>
            </a:r>
            <a:r>
              <a:rPr lang="en" sz="2000"/>
              <a:t> 88.08% of the actual rain occurrences were identified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False Positive Rate (FP Rate):</a:t>
            </a:r>
            <a:r>
              <a:rPr lang="en" sz="2000"/>
              <a:t> 11.92% of rain predictions were wrong.</a:t>
            </a:r>
            <a:endParaRPr sz="2000"/>
          </a:p>
          <a:p>
            <a:pPr marL="457200" marR="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ROC AUC (Area Under Curve):</a:t>
            </a:r>
            <a:r>
              <a:rPr lang="en" sz="2000"/>
              <a:t> 0.9551. The model can effectively distinguish between rain and no rain classes.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Long Term Short Memory Neural Network Performance</a:t>
            </a:r>
            <a:endParaRPr sz="282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0" b="1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00" y="1502850"/>
            <a:ext cx="41022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2950"/>
            <a:ext cx="3934075" cy="309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6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/>
              <a:t>Introduction</a:t>
            </a:r>
            <a:endParaRPr sz="2820"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964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Project Goal: Analyze meteorological data to predict rainfall probability for the following day.</a:t>
            </a:r>
            <a:endParaRPr sz="1460"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Data Source: Australian Bureau of Meteorology (BOM) dataset from Kaggle.</a:t>
            </a:r>
            <a:endParaRPr sz="1460" dirty="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Motivation:</a:t>
            </a:r>
            <a:endParaRPr sz="1180" dirty="0">
              <a:solidFill>
                <a:schemeClr val="dk1"/>
              </a:solidFill>
            </a:endParaRPr>
          </a:p>
          <a:p>
            <a:pPr marL="457200" lvl="0" indent="-32131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 dirty="0"/>
              <a:t>Increase understanding of weather patterns and their influence on rainfall in a location suffering from dramatic swings in trends.</a:t>
            </a:r>
            <a:endParaRPr sz="1460" dirty="0"/>
          </a:p>
          <a:p>
            <a:pPr marL="45720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 dirty="0"/>
              <a:t>Highlight the importance of weather forecasting, especially for near-term predictions.</a:t>
            </a:r>
            <a:endParaRPr sz="118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Methodology:</a:t>
            </a:r>
          </a:p>
          <a:p>
            <a:pPr marL="457200" marR="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it-IT" sz="1460" dirty="0" err="1"/>
              <a:t>Visualise</a:t>
            </a:r>
            <a:r>
              <a:rPr lang="it-IT" sz="1460" dirty="0"/>
              <a:t> and </a:t>
            </a:r>
            <a:r>
              <a:rPr lang="it-IT" sz="1460" dirty="0" err="1"/>
              <a:t>preprocess</a:t>
            </a:r>
            <a:r>
              <a:rPr lang="it-IT" sz="1460" dirty="0"/>
              <a:t> the data to </a:t>
            </a:r>
            <a:r>
              <a:rPr lang="it-IT" sz="1460" dirty="0" err="1"/>
              <a:t>perform</a:t>
            </a:r>
            <a:r>
              <a:rPr lang="it-IT" sz="1460" dirty="0"/>
              <a:t> data </a:t>
            </a:r>
            <a:r>
              <a:rPr lang="it-IT" sz="1460" dirty="0" err="1"/>
              <a:t>analysis</a:t>
            </a:r>
            <a:r>
              <a:rPr lang="it-IT" sz="1460" dirty="0"/>
              <a:t>.</a:t>
            </a:r>
          </a:p>
          <a:p>
            <a:pPr indent="-321310">
              <a:lnSpc>
                <a:spcPct val="95000"/>
              </a:lnSpc>
              <a:buSzPts val="1460"/>
            </a:pPr>
            <a:r>
              <a:rPr lang="en" sz="1460"/>
              <a:t>Utilize data mining techniques learned throughout the semester.</a:t>
            </a:r>
            <a:endParaRPr lang="en" sz="1460" dirty="0"/>
          </a:p>
          <a:p>
            <a:pPr marL="457200" marR="0" lvl="0" indent="-3213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 dirty="0"/>
              <a:t>Implement various machine learning models:</a:t>
            </a:r>
            <a:endParaRPr sz="1180" dirty="0">
              <a:solidFill>
                <a:schemeClr val="dk1"/>
              </a:solidFill>
            </a:endParaRPr>
          </a:p>
          <a:p>
            <a:pPr marL="914400" lvl="1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 dirty="0"/>
              <a:t>K-Nearest Neighbors (KNN) </a:t>
            </a:r>
            <a:endParaRPr sz="1460" dirty="0"/>
          </a:p>
          <a:p>
            <a:pPr marL="914400" lvl="1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 dirty="0"/>
              <a:t>Naive Bayes: Simple and efficient classifier.</a:t>
            </a:r>
            <a:endParaRPr sz="1460" dirty="0"/>
          </a:p>
          <a:p>
            <a:pPr marL="914400" lvl="1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 dirty="0"/>
              <a:t>Random Forest: Robust against overfitting and handles complex interactions.</a:t>
            </a:r>
            <a:endParaRPr sz="1460" dirty="0"/>
          </a:p>
          <a:p>
            <a:pPr marL="914400" lvl="1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○"/>
            </a:pPr>
            <a:r>
              <a:rPr lang="en" sz="1460" dirty="0"/>
              <a:t>Long Short-Term Memory (LSTM) neural network: Captures temporal patterns in the data.</a:t>
            </a:r>
            <a:endParaRPr sz="11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The Dataset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81900" cy="3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Before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b="1"/>
              <a:t>Data Processing</a:t>
            </a:r>
            <a:endParaRPr b="1"/>
          </a:p>
          <a:p>
            <a:pPr marL="457200" marR="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145460 entries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23 features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10.25% missing data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49 cities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Variable Types: mix of String and Float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Variable: RainTomorrow</a:t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68" y="898550"/>
            <a:ext cx="5825808" cy="3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The Dataset</a:t>
            </a:r>
            <a:endParaRPr sz="2820"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6642300" cy="25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After Data Processing</a:t>
            </a:r>
            <a:endParaRPr sz="1900" b="1"/>
          </a:p>
          <a:p>
            <a:pPr marL="457200" marR="0" lvl="0" indent="-355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56420 entries</a:t>
            </a:r>
            <a:endParaRPr sz="2000"/>
          </a:p>
          <a:p>
            <a:pPr marL="457200" marR="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23 features</a:t>
            </a:r>
            <a:endParaRPr sz="2000"/>
          </a:p>
          <a:p>
            <a:pPr marL="457200" marR="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0% missing data</a:t>
            </a:r>
            <a:endParaRPr sz="2000"/>
          </a:p>
          <a:p>
            <a:pPr marL="457200" marR="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 cities</a:t>
            </a:r>
            <a:endParaRPr sz="2000"/>
          </a:p>
          <a:p>
            <a:pPr marL="457200" marR="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Variable Types: only Float</a:t>
            </a:r>
            <a:endParaRPr sz="2000"/>
          </a:p>
          <a:p>
            <a:pPr marL="457200" marR="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Target Variable: RainTomorrow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5" y="3385300"/>
            <a:ext cx="8342448" cy="14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9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Data Processing Steps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967155"/>
            <a:ext cx="8520600" cy="14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‘Date’ column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Change String values to numbers (Wind format and Rain to 0/1)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 Records with Empty Values</a:t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63" y="2629270"/>
            <a:ext cx="8342471" cy="14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Data Processing Steps - continued</a:t>
            </a:r>
            <a:endParaRPr sz="282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0"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Filter data for one city (specified by user)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Undersampled the data (RainTomorrow  = No RainTomorrow)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Normalized the data (Z-scores)</a:t>
            </a:r>
            <a:endParaRPr sz="2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4225"/>
            <a:ext cx="4255125" cy="23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384237"/>
            <a:ext cx="4255125" cy="23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KNN Classifier Performance</a:t>
            </a:r>
            <a:endParaRPr sz="2820" b="1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925" y="1407137"/>
            <a:ext cx="3793975" cy="29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7675"/>
            <a:ext cx="4374924" cy="3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-910251">
            <a:off x="4062413" y="1237671"/>
            <a:ext cx="679791" cy="215994"/>
          </a:xfrm>
          <a:prstGeom prst="leftArrow">
            <a:avLst>
              <a:gd name="adj1" fmla="val 50000"/>
              <a:gd name="adj2" fmla="val 95385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885850" y="1407125"/>
            <a:ext cx="160200" cy="160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03050" y="1017725"/>
            <a:ext cx="1375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Best K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KNN Classifier Performance</a:t>
            </a:r>
            <a:endParaRPr sz="2820" b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1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 b="1"/>
              <a:t>Accuracy:</a:t>
            </a:r>
            <a:r>
              <a:rPr lang="en" sz="1865"/>
              <a:t> 85.14% of the predictions were correct.</a:t>
            </a:r>
            <a:endParaRPr sz="1865"/>
          </a:p>
          <a:p>
            <a:pPr marL="457200" marR="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 b="1"/>
              <a:t>Precision:</a:t>
            </a:r>
            <a:r>
              <a:rPr lang="en" sz="1865"/>
              <a:t> When predicted rain, it was correct 91.07% of the time.</a:t>
            </a:r>
            <a:endParaRPr sz="1865"/>
          </a:p>
          <a:p>
            <a:pPr marL="457200" marR="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 b="1"/>
              <a:t>Recall:</a:t>
            </a:r>
            <a:r>
              <a:rPr lang="en" sz="1865"/>
              <a:t> 79.27% of the actual rain occurrences were identified</a:t>
            </a:r>
            <a:endParaRPr sz="1865"/>
          </a:p>
          <a:p>
            <a:pPr marL="457200" marR="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 b="1"/>
              <a:t>False Positive Rate (FP Rate):</a:t>
            </a:r>
            <a:r>
              <a:rPr lang="en" sz="1865"/>
              <a:t> 8.47% of rain predictions were wrong.</a:t>
            </a:r>
            <a:endParaRPr sz="1865"/>
          </a:p>
          <a:p>
            <a:pPr marL="457200" marR="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 b="1"/>
              <a:t>ROC AUC (Area Under Curve):</a:t>
            </a:r>
            <a:r>
              <a:rPr lang="en" sz="1865"/>
              <a:t> 0.9289. The model can effectively distinguish between rain and no rain classes.</a:t>
            </a:r>
            <a:endParaRPr sz="167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00" y="1152475"/>
            <a:ext cx="3974525" cy="31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Naive Bayes Classifier Performance</a:t>
            </a:r>
            <a:endParaRPr sz="2820"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25" y="1415913"/>
            <a:ext cx="3675401" cy="2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5" y="1211475"/>
            <a:ext cx="4096910" cy="32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Macintosh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Simple Light</vt:lpstr>
      <vt:lpstr>Modeling  Rain in Australia</vt:lpstr>
      <vt:lpstr>Introduction</vt:lpstr>
      <vt:lpstr>The Dataset</vt:lpstr>
      <vt:lpstr>The Dataset</vt:lpstr>
      <vt:lpstr>Data Processing Steps</vt:lpstr>
      <vt:lpstr>Data Processing Steps - continued </vt:lpstr>
      <vt:lpstr>KNN Classifier Performance</vt:lpstr>
      <vt:lpstr>KNN Classifier Performance</vt:lpstr>
      <vt:lpstr>Naive Bayes Classifier Performance</vt:lpstr>
      <vt:lpstr>Naive Bayes Classifier Performance </vt:lpstr>
      <vt:lpstr>Random Forest Classifier Performance</vt:lpstr>
      <vt:lpstr>Random Forest Classifier Performance </vt:lpstr>
      <vt:lpstr>Long Term Short Memory Neural Network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 Bulfon1</cp:lastModifiedBy>
  <cp:revision>1</cp:revision>
  <dcterms:modified xsi:type="dcterms:W3CDTF">2024-08-30T21:43:06Z</dcterms:modified>
</cp:coreProperties>
</file>