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7" r:id="rId2"/>
    <p:sldId id="273" r:id="rId3"/>
    <p:sldId id="289" r:id="rId4"/>
    <p:sldId id="274" r:id="rId5"/>
    <p:sldId id="269" r:id="rId6"/>
    <p:sldId id="278" r:id="rId7"/>
    <p:sldId id="277" r:id="rId8"/>
    <p:sldId id="292" r:id="rId9"/>
    <p:sldId id="287" r:id="rId10"/>
    <p:sldId id="290" r:id="rId11"/>
    <p:sldId id="285" r:id="rId12"/>
    <p:sldId id="288" r:id="rId13"/>
    <p:sldId id="282" r:id="rId14"/>
  </p:sldIdLst>
  <p:sldSz cx="9906000" cy="6858000" type="A4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0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71" d="100"/>
          <a:sy n="71" d="100"/>
        </p:scale>
        <p:origin x="1362" y="66"/>
      </p:cViewPr>
      <p:guideLst>
        <p:guide orient="horz" pos="2152"/>
        <p:guide pos="303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CCA81FB-84C2-46F2-95AF-5B75DD96F234}" type="datetimeFigureOut">
              <a:rPr lang="zh-CN" altLang="en-US"/>
              <a:pPr>
                <a:defRPr/>
              </a:pPr>
              <a:t>2016/3/13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dirty="0">
                <a:latin typeface="Calibri" pitchFamily="34" charset="0"/>
                <a:ea typeface="宋体" charset="-122"/>
                <a:cs typeface="+mn-ea"/>
              </a:defRPr>
            </a:lvl1pPr>
          </a:lstStyle>
          <a:p>
            <a:fld id="{05237235-91F6-49CF-B011-A192A7293BED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155700"/>
            <a:ext cx="6435165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95958" y="296901"/>
            <a:ext cx="7956670" cy="649287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2016/3/13 Sunday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91469AD8-5338-426A-AD38-E1689E77F5B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95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2016/3/13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ADAECD-5EB7-466F-94BC-72A2F4D3F8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9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2016/3/13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730EE-B2A5-4A44-93FD-7882FC49FEE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51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2016/3/13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229BB3-1E4F-4BFF-9308-2872712A58E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16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2016/3/13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D3B94E-0258-4240-AA1C-C6EAAF495C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72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2016/3/13 Sunday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71716-C21D-431F-8E4C-53DC17692B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97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2016/3/13 Sunday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C51C-E091-4CCE-82C8-8FE139FF44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47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2016/3/13 Sunday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59EC3F-D2A5-4301-9F54-F7D317282F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80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2016/3/13 Sunday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BC36EE-F7E9-4A8A-A407-E7269269108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5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2016/3/13 Sunday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0FF321-16C5-4112-B969-DCD0E2C2AC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25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2016/3/13 Sunday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AD18B-5215-43F7-B8FD-05565574480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91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2016/3/13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noProof="1" dirty="0">
                <a:solidFill>
                  <a:srgbClr val="898989"/>
                </a:solidFill>
                <a:cs typeface="+mn-ea"/>
              </a:defRPr>
            </a:lvl1pPr>
          </a:lstStyle>
          <a:p>
            <a:fld id="{AA455A2A-12D8-4C6A-80A5-420796ED527F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9033;&#30446;&#24320;&#21457;&#35828;&#26126;(SumYard).doc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5.xml"/><Relationship Id="rId7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11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文本框 9"/>
          <p:cNvSpPr txBox="1">
            <a:spLocks noChangeArrowheads="1"/>
          </p:cNvSpPr>
          <p:nvPr/>
        </p:nvSpPr>
        <p:spPr bwMode="auto">
          <a:xfrm>
            <a:off x="6778625" y="4397375"/>
            <a:ext cx="24733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en-US" sz="2000">
                <a:solidFill>
                  <a:srgbClr val="595959"/>
                </a:solidFill>
              </a:rPr>
              <a:t>G01</a:t>
            </a:r>
            <a:r>
              <a:rPr lang="zh-CN" altLang="en-US" sz="2000">
                <a:solidFill>
                  <a:srgbClr val="595959"/>
                </a:solidFill>
              </a:rPr>
              <a:t>组员：</a:t>
            </a:r>
          </a:p>
          <a:p>
            <a:pPr lvl="1"/>
            <a:r>
              <a:rPr lang="zh-CN" altLang="en-US" sz="2000">
                <a:solidFill>
                  <a:srgbClr val="595959"/>
                </a:solidFill>
              </a:rPr>
              <a:t>陈榆</a:t>
            </a:r>
          </a:p>
          <a:p>
            <a:pPr lvl="1"/>
            <a:r>
              <a:rPr lang="zh-CN" altLang="en-US" sz="2000">
                <a:solidFill>
                  <a:srgbClr val="595959"/>
                </a:solidFill>
              </a:rPr>
              <a:t>江展翔</a:t>
            </a:r>
          </a:p>
          <a:p>
            <a:pPr lvl="1"/>
            <a:r>
              <a:rPr lang="zh-CN" altLang="en-US" sz="2000">
                <a:solidFill>
                  <a:srgbClr val="595959"/>
                </a:solidFill>
              </a:rPr>
              <a:t>朱文宇</a:t>
            </a:r>
          </a:p>
        </p:txBody>
      </p:sp>
      <p:sp>
        <p:nvSpPr>
          <p:cNvPr id="4098" name="文本框 7"/>
          <p:cNvSpPr txBox="1">
            <a:spLocks noChangeArrowheads="1"/>
          </p:cNvSpPr>
          <p:nvPr/>
        </p:nvSpPr>
        <p:spPr bwMode="auto">
          <a:xfrm>
            <a:off x="500063" y="2832100"/>
            <a:ext cx="90519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5400" b="1">
                <a:solidFill>
                  <a:schemeClr val="accent2"/>
                </a:solidFill>
              </a:rPr>
              <a:t>实 验 室 器 材 管 理 系 统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30213" y="3576638"/>
            <a:ext cx="1849437" cy="226536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 rot="19372238">
            <a:off x="1703388" y="-115888"/>
            <a:ext cx="7524750" cy="694690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19380000">
            <a:off x="960438" y="1225550"/>
            <a:ext cx="2262187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8242300" y="481013"/>
            <a:ext cx="1049338" cy="128428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50938" y="4848225"/>
            <a:ext cx="474662" cy="5826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0476" y="283416"/>
            <a:ext cx="7956550" cy="649287"/>
          </a:xfrm>
          <a:ln>
            <a:miter/>
          </a:ln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S&amp;Q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390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5288" y="296863"/>
            <a:ext cx="7956550" cy="649287"/>
          </a:xfrm>
          <a:ln>
            <a:miter/>
          </a:ln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参考文献</a:t>
            </a:r>
          </a:p>
        </p:txBody>
      </p:sp>
      <p:sp>
        <p:nvSpPr>
          <p:cNvPr id="5" name="六边形 4"/>
          <p:cNvSpPr>
            <a:spLocks noChangeAspect="1"/>
          </p:cNvSpPr>
          <p:nvPr/>
        </p:nvSpPr>
        <p:spPr>
          <a:xfrm rot="5400000">
            <a:off x="1007935" y="2561990"/>
            <a:ext cx="720000" cy="672414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solidFill>
                  <a:prstClr val="white"/>
                </a:solidFill>
              </a:rPr>
              <a:t>1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6" name="六边形 5"/>
          <p:cNvSpPr>
            <a:spLocks noChangeAspect="1"/>
          </p:cNvSpPr>
          <p:nvPr/>
        </p:nvSpPr>
        <p:spPr>
          <a:xfrm rot="5400000">
            <a:off x="1007935" y="3674667"/>
            <a:ext cx="720000" cy="672414"/>
          </a:xfrm>
          <a:prstGeom prst="hexagon">
            <a:avLst>
              <a:gd name="adj" fmla="val 30669"/>
              <a:gd name="vf" fmla="val 115470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solidFill>
                  <a:schemeClr val="accent2"/>
                </a:solidFill>
              </a:rPr>
              <a:t>2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9" name="六边形 8"/>
          <p:cNvSpPr>
            <a:spLocks noChangeAspect="1"/>
          </p:cNvSpPr>
          <p:nvPr/>
        </p:nvSpPr>
        <p:spPr>
          <a:xfrm rot="5400000">
            <a:off x="1007935" y="4787346"/>
            <a:ext cx="720000" cy="672414"/>
          </a:xfrm>
          <a:prstGeom prst="hexagon">
            <a:avLst>
              <a:gd name="adj" fmla="val 30669"/>
              <a:gd name="vf" fmla="val 115470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solidFill>
                  <a:schemeClr val="accent2"/>
                </a:solidFill>
              </a:rPr>
              <a:t>3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201683" y="2538197"/>
            <a:ext cx="8946541" cy="419548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^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项目说明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(2011-04-11)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3710760" y="5123553"/>
            <a:ext cx="653429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规范：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/>
            </a:r>
            <a:b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en-US" altLang="zh-CN" sz="2000" baseline="30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[1</a:t>
            </a:r>
            <a:r>
              <a:rPr lang="en-US" altLang="zh-CN" sz="2000" baseline="30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]   </a:t>
            </a:r>
            <a:r>
              <a:rPr lang="zh-CN" altLang="en-US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第一条索引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/>
            </a:r>
            <a:b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en-US" altLang="zh-CN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^   </a:t>
            </a:r>
            <a:r>
              <a:rPr lang="zh-CN" altLang="en-US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索引在原文出现的位置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()  </a:t>
            </a:r>
            <a:r>
              <a:rPr lang="zh-CN" altLang="en-US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索引在当时的日期版本，遵循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YYYY-MM-DD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5288" y="296863"/>
            <a:ext cx="7956550" cy="649287"/>
          </a:xfrm>
          <a:ln>
            <a:miter/>
          </a:ln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五边形 2"/>
          <p:cNvSpPr>
            <a:spLocks noChangeAspect="1"/>
          </p:cNvSpPr>
          <p:nvPr/>
        </p:nvSpPr>
        <p:spPr>
          <a:xfrm>
            <a:off x="1138238" y="2154238"/>
            <a:ext cx="781050" cy="685800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4" name="正五边形 3"/>
          <p:cNvSpPr>
            <a:spLocks noChangeAspect="1"/>
          </p:cNvSpPr>
          <p:nvPr/>
        </p:nvSpPr>
        <p:spPr>
          <a:xfrm>
            <a:off x="1138238" y="4200525"/>
            <a:ext cx="781050" cy="685800"/>
          </a:xfrm>
          <a:prstGeom prst="pent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solidFill>
                  <a:schemeClr val="accent2"/>
                </a:solidFill>
              </a:rPr>
              <a:t>2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53990" y="4021138"/>
            <a:ext cx="6435165" cy="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200000">
            <a:off x="-344113" y="1601788"/>
            <a:ext cx="2088328" cy="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69" name="组合 18"/>
          <p:cNvGrpSpPr>
            <a:grpSpLocks/>
          </p:cNvGrpSpPr>
          <p:nvPr/>
        </p:nvGrpSpPr>
        <p:grpSpPr bwMode="auto">
          <a:xfrm>
            <a:off x="595313" y="5400675"/>
            <a:ext cx="8550275" cy="244475"/>
            <a:chOff x="625288" y="3441211"/>
            <a:chExt cx="7893424" cy="244518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625288" y="3563471"/>
              <a:ext cx="7893424" cy="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71" name="组合 17"/>
            <p:cNvGrpSpPr>
              <a:grpSpLocks/>
            </p:cNvGrpSpPr>
            <p:nvPr/>
          </p:nvGrpSpPr>
          <p:grpSpPr bwMode="auto">
            <a:xfrm>
              <a:off x="2086850" y="3441211"/>
              <a:ext cx="4970300" cy="244518"/>
              <a:chOff x="1944667" y="3441211"/>
              <a:chExt cx="4970300" cy="244518"/>
            </a:xfrm>
          </p:grpSpPr>
          <p:sp>
            <p:nvSpPr>
              <p:cNvPr id="14" name="矩形 13"/>
              <p:cNvSpPr>
                <a:spLocks noChangeAspect="1"/>
              </p:cNvSpPr>
              <p:nvPr/>
            </p:nvSpPr>
            <p:spPr>
              <a:xfrm rot="2700000">
                <a:off x="1944367" y="3441097"/>
                <a:ext cx="244518" cy="244746"/>
              </a:xfrm>
              <a:prstGeom prst="rect">
                <a:avLst/>
              </a:prstGeom>
              <a:solidFill>
                <a:schemeClr val="accent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矩形 14"/>
              <p:cNvSpPr>
                <a:spLocks noChangeAspect="1"/>
              </p:cNvSpPr>
              <p:nvPr/>
            </p:nvSpPr>
            <p:spPr>
              <a:xfrm rot="2700000">
                <a:off x="3519827" y="3441098"/>
                <a:ext cx="244518" cy="244746"/>
              </a:xfrm>
              <a:prstGeom prst="rect">
                <a:avLst/>
              </a:prstGeom>
              <a:solidFill>
                <a:schemeClr val="accent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矩形 15"/>
              <p:cNvSpPr>
                <a:spLocks noChangeAspect="1"/>
              </p:cNvSpPr>
              <p:nvPr/>
            </p:nvSpPr>
            <p:spPr>
              <a:xfrm rot="2700000">
                <a:off x="5095288" y="3441097"/>
                <a:ext cx="244518" cy="244746"/>
              </a:xfrm>
              <a:prstGeom prst="rect">
                <a:avLst/>
              </a:prstGeom>
              <a:solidFill>
                <a:schemeClr val="accent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矩形 16"/>
              <p:cNvSpPr>
                <a:spLocks noChangeAspect="1"/>
              </p:cNvSpPr>
              <p:nvPr/>
            </p:nvSpPr>
            <p:spPr>
              <a:xfrm rot="2700000">
                <a:off x="6670748" y="3441098"/>
                <a:ext cx="244518" cy="244746"/>
              </a:xfrm>
              <a:prstGeom prst="rect">
                <a:avLst/>
              </a:prstGeom>
              <a:solidFill>
                <a:schemeClr val="accent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1276" name="组合 4"/>
          <p:cNvGrpSpPr>
            <a:grpSpLocks/>
          </p:cNvGrpSpPr>
          <p:nvPr/>
        </p:nvGrpSpPr>
        <p:grpSpPr bwMode="auto">
          <a:xfrm>
            <a:off x="4386263" y="1635125"/>
            <a:ext cx="869950" cy="261938"/>
            <a:chOff x="683546" y="2736327"/>
            <a:chExt cx="803049" cy="262191"/>
          </a:xfrm>
        </p:grpSpPr>
        <p:sp>
          <p:nvSpPr>
            <p:cNvPr id="11" name="矩形 10"/>
            <p:cNvSpPr/>
            <p:nvPr/>
          </p:nvSpPr>
          <p:spPr>
            <a:xfrm rot="18900000" flipH="1">
              <a:off x="860921" y="2736267"/>
              <a:ext cx="262191" cy="26231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rot="18900000" flipH="1">
              <a:off x="683546" y="2735715"/>
              <a:ext cx="803049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5">
                      <a:alpha val="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79" name="组合 7"/>
          <p:cNvGrpSpPr>
            <a:grpSpLocks/>
          </p:cNvGrpSpPr>
          <p:nvPr/>
        </p:nvGrpSpPr>
        <p:grpSpPr bwMode="auto">
          <a:xfrm>
            <a:off x="6111875" y="1592263"/>
            <a:ext cx="869950" cy="261937"/>
            <a:chOff x="683546" y="2736327"/>
            <a:chExt cx="803049" cy="262191"/>
          </a:xfrm>
        </p:grpSpPr>
        <p:sp>
          <p:nvSpPr>
            <p:cNvPr id="18" name="矩形 17"/>
            <p:cNvSpPr/>
            <p:nvPr/>
          </p:nvSpPr>
          <p:spPr>
            <a:xfrm rot="18900000" flipH="1">
              <a:off x="860921" y="2736268"/>
              <a:ext cx="262191" cy="262309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rot="18900000" flipH="1">
              <a:off x="683546" y="2735709"/>
              <a:ext cx="803049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5">
                      <a:alpha val="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 rot="2700000">
            <a:off x="6351588" y="4352925"/>
            <a:ext cx="1895475" cy="205422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 rot="2700000">
            <a:off x="1196658" y="2671763"/>
            <a:ext cx="4738687" cy="0"/>
          </a:xfrm>
          <a:prstGeom prst="line">
            <a:avLst/>
          </a:prstGeom>
          <a:ln w="25400">
            <a:gradFill>
              <a:gsLst>
                <a:gs pos="0">
                  <a:schemeClr val="accent5">
                    <a:alpha val="0"/>
                  </a:schemeClr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 rot="-8100000" flipH="1">
            <a:off x="4724400" y="2390775"/>
            <a:ext cx="1895475" cy="20542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5" name="任意多边形 24"/>
          <p:cNvSpPr>
            <a:spLocks noChangeAspect="1"/>
          </p:cNvSpPr>
          <p:nvPr/>
        </p:nvSpPr>
        <p:spPr>
          <a:xfrm rot="5400000">
            <a:off x="3094831" y="83344"/>
            <a:ext cx="1068388" cy="996950"/>
          </a:xfrm>
          <a:custGeom>
            <a:avLst/>
            <a:gdLst>
              <a:gd name="connsiteX0" fmla="*/ 0 w 1067699"/>
              <a:gd name="connsiteY0" fmla="*/ 920432 h 920433"/>
              <a:gd name="connsiteX1" fmla="*/ 564574 w 1067699"/>
              <a:gd name="connsiteY1" fmla="*/ 0 h 920433"/>
              <a:gd name="connsiteX2" fmla="*/ 1067699 w 1067699"/>
              <a:gd name="connsiteY2" fmla="*/ 0 h 920433"/>
              <a:gd name="connsiteX3" fmla="*/ 1067699 w 1067699"/>
              <a:gd name="connsiteY3" fmla="*/ 920433 h 920433"/>
              <a:gd name="connsiteX4" fmla="*/ 0 w 1067699"/>
              <a:gd name="connsiteY4" fmla="*/ 920433 h 920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699" h="920433">
                <a:moveTo>
                  <a:pt x="0" y="920432"/>
                </a:moveTo>
                <a:lnTo>
                  <a:pt x="564574" y="0"/>
                </a:lnTo>
                <a:lnTo>
                  <a:pt x="1067699" y="0"/>
                </a:lnTo>
                <a:lnTo>
                  <a:pt x="1067699" y="920433"/>
                </a:lnTo>
                <a:lnTo>
                  <a:pt x="0" y="920433"/>
                </a:lnTo>
                <a:close/>
              </a:path>
            </a:pathLst>
          </a:cu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任意多边形 32"/>
          <p:cNvSpPr>
            <a:spLocks noChangeAspect="1"/>
          </p:cNvSpPr>
          <p:nvPr/>
        </p:nvSpPr>
        <p:spPr>
          <a:xfrm rot="5400000">
            <a:off x="7332662" y="881063"/>
            <a:ext cx="2136775" cy="996950"/>
          </a:xfrm>
          <a:custGeom>
            <a:avLst/>
            <a:gdLst>
              <a:gd name="connsiteX0" fmla="*/ 0 w 2135400"/>
              <a:gd name="connsiteY0" fmla="*/ 920432 h 920435"/>
              <a:gd name="connsiteX1" fmla="*/ 564574 w 2135400"/>
              <a:gd name="connsiteY1" fmla="*/ 0 h 920435"/>
              <a:gd name="connsiteX2" fmla="*/ 1570826 w 2135400"/>
              <a:gd name="connsiteY2" fmla="*/ 0 h 920435"/>
              <a:gd name="connsiteX3" fmla="*/ 2135400 w 2135400"/>
              <a:gd name="connsiteY3" fmla="*/ 920432 h 920435"/>
              <a:gd name="connsiteX4" fmla="*/ 2135399 w 2135400"/>
              <a:gd name="connsiteY4" fmla="*/ 920435 h 920435"/>
              <a:gd name="connsiteX5" fmla="*/ 1067699 w 2135400"/>
              <a:gd name="connsiteY5" fmla="*/ 920435 h 920435"/>
              <a:gd name="connsiteX6" fmla="*/ 2 w 2135400"/>
              <a:gd name="connsiteY6" fmla="*/ 920435 h 92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5400" h="920435">
                <a:moveTo>
                  <a:pt x="0" y="920432"/>
                </a:moveTo>
                <a:lnTo>
                  <a:pt x="564574" y="0"/>
                </a:lnTo>
                <a:lnTo>
                  <a:pt x="1570826" y="0"/>
                </a:lnTo>
                <a:lnTo>
                  <a:pt x="2135400" y="920432"/>
                </a:lnTo>
                <a:lnTo>
                  <a:pt x="2135399" y="920435"/>
                </a:lnTo>
                <a:lnTo>
                  <a:pt x="1067699" y="920435"/>
                </a:lnTo>
                <a:lnTo>
                  <a:pt x="2" y="920435"/>
                </a:lnTo>
                <a:close/>
              </a:path>
            </a:pathLst>
          </a:cu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任意多边形 33"/>
          <p:cNvSpPr>
            <a:spLocks noChangeAspect="1"/>
          </p:cNvSpPr>
          <p:nvPr/>
        </p:nvSpPr>
        <p:spPr>
          <a:xfrm rot="5400000">
            <a:off x="7488237" y="2413001"/>
            <a:ext cx="2136775" cy="1993900"/>
          </a:xfrm>
          <a:custGeom>
            <a:avLst/>
            <a:gdLst>
              <a:gd name="connsiteX0" fmla="*/ 0 w 2135400"/>
              <a:gd name="connsiteY0" fmla="*/ 920432 h 1840863"/>
              <a:gd name="connsiteX1" fmla="*/ 564574 w 2135400"/>
              <a:gd name="connsiteY1" fmla="*/ 0 h 1840863"/>
              <a:gd name="connsiteX2" fmla="*/ 1570826 w 2135400"/>
              <a:gd name="connsiteY2" fmla="*/ 0 h 1840863"/>
              <a:gd name="connsiteX3" fmla="*/ 2135400 w 2135400"/>
              <a:gd name="connsiteY3" fmla="*/ 920432 h 1840863"/>
              <a:gd name="connsiteX4" fmla="*/ 1570826 w 2135400"/>
              <a:gd name="connsiteY4" fmla="*/ 1840863 h 1840863"/>
              <a:gd name="connsiteX5" fmla="*/ 1067699 w 2135400"/>
              <a:gd name="connsiteY5" fmla="*/ 1840863 h 1840863"/>
              <a:gd name="connsiteX6" fmla="*/ 1067699 w 2135400"/>
              <a:gd name="connsiteY6" fmla="*/ 920434 h 1840863"/>
              <a:gd name="connsiteX7" fmla="*/ 1 w 2135400"/>
              <a:gd name="connsiteY7" fmla="*/ 920434 h 184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5400" h="1840863">
                <a:moveTo>
                  <a:pt x="0" y="920432"/>
                </a:moveTo>
                <a:lnTo>
                  <a:pt x="564574" y="0"/>
                </a:lnTo>
                <a:lnTo>
                  <a:pt x="1570826" y="0"/>
                </a:lnTo>
                <a:lnTo>
                  <a:pt x="2135400" y="920432"/>
                </a:lnTo>
                <a:lnTo>
                  <a:pt x="1570826" y="1840863"/>
                </a:lnTo>
                <a:lnTo>
                  <a:pt x="1067699" y="1840863"/>
                </a:lnTo>
                <a:lnTo>
                  <a:pt x="1067699" y="920434"/>
                </a:lnTo>
                <a:lnTo>
                  <a:pt x="1" y="920434"/>
                </a:lnTo>
                <a:close/>
              </a:path>
            </a:pathLst>
          </a:cu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六边形 25"/>
          <p:cNvSpPr>
            <a:spLocks noChangeAspect="1"/>
          </p:cNvSpPr>
          <p:nvPr/>
        </p:nvSpPr>
        <p:spPr>
          <a:xfrm rot="5400000">
            <a:off x="4811713" y="2617787"/>
            <a:ext cx="1758950" cy="1641475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六边形 26"/>
          <p:cNvSpPr>
            <a:spLocks noChangeAspect="1"/>
          </p:cNvSpPr>
          <p:nvPr/>
        </p:nvSpPr>
        <p:spPr>
          <a:xfrm rot="5400000">
            <a:off x="7816280" y="2400301"/>
            <a:ext cx="1758950" cy="1641475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文本占位符 1"/>
          <p:cNvSpPr>
            <a:spLocks noGrp="1" noChangeArrowheads="1"/>
          </p:cNvSpPr>
          <p:nvPr>
            <p:ph type="body" sz="quarter" idx="10"/>
          </p:nvPr>
        </p:nvSpPr>
        <p:spPr>
          <a:xfrm>
            <a:off x="395288" y="296863"/>
            <a:ext cx="7956550" cy="649287"/>
          </a:xfrm>
        </p:spPr>
        <p:txBody>
          <a:bodyPr/>
          <a:lstStyle/>
          <a:p>
            <a:r>
              <a:rPr lang="en-US" altLang="zh-CN" smtClean="0"/>
              <a:t>目录</a:t>
            </a:r>
            <a:r>
              <a:rPr lang="en-US" altLang="zh-CN" sz="1400" smtClean="0"/>
              <a:t> </a:t>
            </a:r>
            <a:endParaRPr lang="zh-CN" altLang="en-US" sz="2800" b="0" smtClean="0"/>
          </a:p>
        </p:txBody>
      </p:sp>
      <p:sp>
        <p:nvSpPr>
          <p:cNvPr id="7" name="矩形 6">
            <a:hlinkClick r:id="rId2" action="ppaction://hlinksldjump"/>
          </p:cNvPr>
          <p:cNvSpPr/>
          <p:nvPr/>
        </p:nvSpPr>
        <p:spPr>
          <a:xfrm rot="18900000" flipH="1">
            <a:off x="790575" y="3054350"/>
            <a:ext cx="1493838" cy="1379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65981" y="3329325"/>
            <a:ext cx="134302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3000" dirty="0" smtClean="0">
                <a:solidFill>
                  <a:schemeClr val="bg1"/>
                </a:solidFill>
                <a:latin typeface="+mn-ea"/>
                <a:ea typeface="+mn-ea"/>
                <a:hlinkClick r:id="rId2" action="ppaction://hlinksldjump"/>
              </a:rPr>
              <a:t>1.</a:t>
            </a:r>
            <a:r>
              <a:rPr lang="zh-CN" altLang="en-US" sz="3000" dirty="0" smtClean="0">
                <a:solidFill>
                  <a:schemeClr val="bg1"/>
                </a:solidFill>
                <a:latin typeface="+mn-ea"/>
                <a:ea typeface="+mn-ea"/>
                <a:hlinkClick r:id="rId2" action="ppaction://hlinksldjump"/>
              </a:rPr>
              <a:t>项目介绍</a:t>
            </a:r>
            <a:endParaRPr lang="zh-CN" altLang="en-US" sz="3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2" name="矩形 41">
            <a:hlinkClick r:id="rId3" action="ppaction://hlinksldjump"/>
          </p:cNvPr>
          <p:cNvSpPr/>
          <p:nvPr/>
        </p:nvSpPr>
        <p:spPr>
          <a:xfrm rot="18900000" flipH="1">
            <a:off x="3067050" y="3054350"/>
            <a:ext cx="1493838" cy="1379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143250" y="3387852"/>
            <a:ext cx="1341437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3000" dirty="0" smtClean="0">
                <a:solidFill>
                  <a:schemeClr val="bg1"/>
                </a:solidFill>
                <a:latin typeface="+mn-ea"/>
                <a:ea typeface="+mn-ea"/>
                <a:hlinkClick r:id="rId3" action="ppaction://hlinksldjump"/>
              </a:rPr>
              <a:t>3.</a:t>
            </a:r>
            <a:r>
              <a:rPr lang="zh-CN" altLang="en-US" sz="3000" dirty="0" smtClean="0">
                <a:solidFill>
                  <a:schemeClr val="bg1"/>
                </a:solidFill>
                <a:latin typeface="+mn-ea"/>
                <a:ea typeface="+mn-ea"/>
                <a:hlinkClick r:id="rId3" action="ppaction://hlinksldjump"/>
              </a:rPr>
              <a:t>需求分析</a:t>
            </a:r>
            <a:endParaRPr lang="zh-CN" altLang="en-US" sz="3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5" name="矩形 44">
            <a:hlinkClick r:id="rId4" action="ppaction://hlinksldjump"/>
          </p:cNvPr>
          <p:cNvSpPr/>
          <p:nvPr/>
        </p:nvSpPr>
        <p:spPr>
          <a:xfrm rot="18900000" flipH="1">
            <a:off x="5345113" y="3054350"/>
            <a:ext cx="1493838" cy="1379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21313" y="3262313"/>
            <a:ext cx="1341437" cy="10382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3000" dirty="0" smtClean="0">
                <a:solidFill>
                  <a:schemeClr val="bg1"/>
                </a:solidFill>
                <a:latin typeface="+mn-ea"/>
                <a:ea typeface="+mn-ea"/>
                <a:hlinkClick r:id="rId4" action="ppaction://hlinksldjump"/>
              </a:rPr>
              <a:t>5.</a:t>
            </a:r>
            <a:r>
              <a:rPr lang="zh-CN" altLang="en-US" sz="3000" dirty="0" smtClean="0">
                <a:solidFill>
                  <a:schemeClr val="bg1"/>
                </a:solidFill>
                <a:latin typeface="+mn-ea"/>
                <a:ea typeface="+mn-ea"/>
                <a:hlinkClick r:id="rId4" action="ppaction://hlinksldjump"/>
              </a:rPr>
              <a:t>验收标准</a:t>
            </a:r>
            <a:endParaRPr lang="zh-CN" altLang="en-US" sz="3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8" name="矩形 47">
            <a:hlinkClick r:id="rId5" action="ppaction://hlinksldjump"/>
          </p:cNvPr>
          <p:cNvSpPr/>
          <p:nvPr/>
        </p:nvSpPr>
        <p:spPr>
          <a:xfrm rot="18900000" flipH="1">
            <a:off x="7621588" y="3054350"/>
            <a:ext cx="1493838" cy="1379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726363" y="3306763"/>
            <a:ext cx="1343025" cy="10382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3000" dirty="0">
                <a:solidFill>
                  <a:schemeClr val="bg1"/>
                </a:solidFill>
                <a:latin typeface="+mn-ea"/>
                <a:ea typeface="+mn-ea"/>
                <a:hlinkClick r:id="rId5" action="ppaction://hlinksldjump"/>
              </a:rPr>
              <a:t>参考文献</a:t>
            </a:r>
            <a:endParaRPr lang="zh-CN" altLang="en-US" sz="3000" dirty="0">
              <a:solidFill>
                <a:schemeClr val="bg1"/>
              </a:solidFill>
              <a:latin typeface="+mn-ea"/>
              <a:ea typeface="+mn-ea"/>
              <a:cs typeface="Microsoft New Tai Lue" pitchFamily="34" charset="0"/>
            </a:endParaRPr>
          </a:p>
        </p:txBody>
      </p:sp>
      <p:sp>
        <p:nvSpPr>
          <p:cNvPr id="11" name="矩形 10">
            <a:hlinkClick r:id="rId6" action="ppaction://hlinksldjump"/>
          </p:cNvPr>
          <p:cNvSpPr/>
          <p:nvPr/>
        </p:nvSpPr>
        <p:spPr>
          <a:xfrm rot="18900000" flipH="1">
            <a:off x="1928019" y="1458632"/>
            <a:ext cx="1493838" cy="1379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>
            <a:hlinkClick r:id="rId7" action="ppaction://hlinksldjump"/>
          </p:cNvPr>
          <p:cNvSpPr/>
          <p:nvPr/>
        </p:nvSpPr>
        <p:spPr>
          <a:xfrm rot="18900000" flipH="1">
            <a:off x="4204494" y="1381405"/>
            <a:ext cx="1493838" cy="1379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>
            <a:hlinkClick r:id="rId8" action="ppaction://hlinksldjump"/>
          </p:cNvPr>
          <p:cNvSpPr/>
          <p:nvPr/>
        </p:nvSpPr>
        <p:spPr>
          <a:xfrm rot="18900000" flipH="1">
            <a:off x="6635064" y="1272273"/>
            <a:ext cx="1493838" cy="1379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99629" y="1743668"/>
            <a:ext cx="134302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3000" dirty="0" smtClean="0">
                <a:solidFill>
                  <a:schemeClr val="bg1"/>
                </a:solidFill>
                <a:latin typeface="+mn-ea"/>
                <a:ea typeface="+mn-ea"/>
                <a:hlinkClick r:id="rId6" action="ppaction://hlinksldjump"/>
              </a:rPr>
              <a:t>2.</a:t>
            </a:r>
            <a:r>
              <a:rPr lang="zh-CN" altLang="en-US" sz="3000" dirty="0" smtClean="0">
                <a:solidFill>
                  <a:schemeClr val="bg1"/>
                </a:solidFill>
                <a:latin typeface="+mn-ea"/>
                <a:ea typeface="+mn-ea"/>
                <a:hlinkClick r:id="rId6" action="ppaction://hlinksldjump"/>
              </a:rPr>
              <a:t>现场照片</a:t>
            </a:r>
            <a:endParaRPr lang="zh-CN" altLang="en-US" sz="3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80694" y="1718735"/>
            <a:ext cx="1341437" cy="10382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3000" dirty="0" smtClean="0">
                <a:solidFill>
                  <a:schemeClr val="bg1"/>
                </a:solidFill>
                <a:latin typeface="+mn-ea"/>
                <a:ea typeface="+mn-ea"/>
                <a:hlinkClick r:id="rId7" action="ppaction://hlinksldjump"/>
              </a:rPr>
              <a:t>4.</a:t>
            </a:r>
            <a:r>
              <a:rPr lang="zh-CN" altLang="en-US" sz="3000" dirty="0" smtClean="0">
                <a:solidFill>
                  <a:schemeClr val="bg1"/>
                </a:solidFill>
                <a:latin typeface="+mn-ea"/>
                <a:ea typeface="+mn-ea"/>
                <a:hlinkClick r:id="rId7" action="ppaction://hlinksldjump"/>
              </a:rPr>
              <a:t>功能说明</a:t>
            </a:r>
            <a:endParaRPr lang="zh-CN" altLang="en-US" sz="3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11264" y="1547812"/>
            <a:ext cx="1341437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3000" dirty="0" smtClean="0">
                <a:solidFill>
                  <a:schemeClr val="bg1"/>
                </a:solidFill>
                <a:latin typeface="+mn-ea"/>
                <a:ea typeface="+mn-ea"/>
                <a:hlinkClick r:id="rId8" action="ppaction://hlinksldjump"/>
              </a:rPr>
              <a:t>6.</a:t>
            </a:r>
            <a:r>
              <a:rPr lang="zh-CN" altLang="en-US" sz="3000" dirty="0" smtClean="0">
                <a:solidFill>
                  <a:schemeClr val="bg1"/>
                </a:solidFill>
                <a:latin typeface="+mn-ea"/>
                <a:ea typeface="+mn-ea"/>
                <a:hlinkClick r:id="rId8" action="ppaction://hlinksldjump"/>
              </a:rPr>
              <a:t>小组成员</a:t>
            </a:r>
            <a:endParaRPr lang="zh-CN" altLang="en-US" sz="3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5288" y="296863"/>
            <a:ext cx="7956550" cy="649287"/>
          </a:xfrm>
          <a:ln>
            <a:miter/>
          </a:ln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项目介绍</a:t>
            </a:r>
            <a:endParaRPr lang="zh-CN" dirty="0"/>
          </a:p>
        </p:txBody>
      </p:sp>
      <p:sp>
        <p:nvSpPr>
          <p:cNvPr id="10" name="矩形 9"/>
          <p:cNvSpPr/>
          <p:nvPr/>
        </p:nvSpPr>
        <p:spPr>
          <a:xfrm>
            <a:off x="395288" y="6357938"/>
            <a:ext cx="2928937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注：在这里输入引用说明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 Light" pitchFamily="34" charset="-122"/>
              <a:ea typeface="微软雅黑 Light" pitchFamily="34" charset="-122"/>
              <a:cs typeface="Microsoft New Tai Lue" pitchFamily="34" charset="0"/>
            </a:endParaRPr>
          </a:p>
        </p:txBody>
      </p:sp>
      <p:sp>
        <p:nvSpPr>
          <p:cNvPr id="6147" name="文本框 99"/>
          <p:cNvSpPr txBox="1">
            <a:spLocks noChangeArrowheads="1"/>
          </p:cNvSpPr>
          <p:nvPr/>
        </p:nvSpPr>
        <p:spPr bwMode="auto">
          <a:xfrm>
            <a:off x="1270426" y="1969854"/>
            <a:ext cx="6837268" cy="1055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 smtClean="0"/>
              <a:t>          本项目的目的是为了能更好的管理实验室，登记实验室已有的器材，对实验室的器材进行有效管理，协助管理人员更好的完成自己的任务</a:t>
            </a:r>
            <a:endParaRPr lang="zh-CN" altLang="en-US" sz="2000" dirty="0"/>
          </a:p>
        </p:txBody>
      </p:sp>
      <p:sp>
        <p:nvSpPr>
          <p:cNvPr id="5" name="文本框 99"/>
          <p:cNvSpPr txBox="1">
            <a:spLocks noChangeArrowheads="1"/>
          </p:cNvSpPr>
          <p:nvPr/>
        </p:nvSpPr>
        <p:spPr bwMode="auto">
          <a:xfrm>
            <a:off x="1525919" y="3144212"/>
            <a:ext cx="65817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/>
              <a:t>       采用</a:t>
            </a:r>
            <a:r>
              <a:rPr lang="zh-CN" altLang="en-US" sz="2000" dirty="0"/>
              <a:t>瀑布型软件生存周期。软件开发阶段为可行性研究与计划、软件需求分析、概要设计、详细设计、软件实现、测试验证和维护、编写说明书。</a:t>
            </a:r>
            <a:r>
              <a:rPr lang="en-US" altLang="zh-CN" sz="2000" baseline="30000" dirty="0">
                <a:hlinkClick r:id="" action="ppaction://noaction"/>
              </a:rPr>
              <a:t>【1】</a:t>
            </a:r>
            <a:endParaRPr lang="en-US" altLang="zh-CN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9543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现状照片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00" y="150000"/>
            <a:ext cx="9144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00" y="30000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5288" y="296863"/>
            <a:ext cx="7956550" cy="649287"/>
          </a:xfrm>
          <a:ln>
            <a:miter/>
          </a:ln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dirty="0" smtClean="0"/>
              <a:t>需求分析</a:t>
            </a:r>
            <a:endParaRPr lang="zh-CN" dirty="0"/>
          </a:p>
        </p:txBody>
      </p:sp>
      <p:sp>
        <p:nvSpPr>
          <p:cNvPr id="10" name="矩形 9"/>
          <p:cNvSpPr/>
          <p:nvPr/>
        </p:nvSpPr>
        <p:spPr>
          <a:xfrm>
            <a:off x="395288" y="6357938"/>
            <a:ext cx="2928937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注：在这里输入引用说明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 Light" pitchFamily="34" charset="-122"/>
              <a:ea typeface="微软雅黑 Light" pitchFamily="34" charset="-122"/>
              <a:cs typeface="Microsoft New Tai Lue" pitchFamily="34" charset="0"/>
            </a:endParaRPr>
          </a:p>
        </p:txBody>
      </p:sp>
      <p:sp>
        <p:nvSpPr>
          <p:cNvPr id="6147" name="文本框 99"/>
          <p:cNvSpPr txBox="1">
            <a:spLocks noChangeArrowheads="1"/>
          </p:cNvSpPr>
          <p:nvPr/>
        </p:nvSpPr>
        <p:spPr bwMode="auto">
          <a:xfrm>
            <a:off x="1539365" y="2279136"/>
            <a:ext cx="658177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•  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实验室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的器材管理混乱，没有统一的录入和借出的系统去管理，工作人员无法对器材的借出和库存情况作好全面的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掌握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•    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器材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信息查询不方便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，在找寻器材的时候不知道是否有自己需要的器材，也无法得知器材到底在哪里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•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用户无法提早查询和预约相应的器材，来确定自己需要的器材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5288" y="296863"/>
            <a:ext cx="7956550" cy="649287"/>
          </a:xfrm>
          <a:ln>
            <a:miter/>
          </a:ln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功能说明</a:t>
            </a:r>
            <a:endParaRPr lang="zh-CN" altLang="en-US" b="0" dirty="0"/>
          </a:p>
        </p:txBody>
      </p:sp>
      <p:sp>
        <p:nvSpPr>
          <p:cNvPr id="3" name="正五边形 2"/>
          <p:cNvSpPr>
            <a:spLocks noChangeAspect="1"/>
          </p:cNvSpPr>
          <p:nvPr/>
        </p:nvSpPr>
        <p:spPr>
          <a:xfrm>
            <a:off x="1123950" y="1876425"/>
            <a:ext cx="781050" cy="685800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4" name="正五边形 3"/>
          <p:cNvSpPr>
            <a:spLocks noChangeAspect="1"/>
          </p:cNvSpPr>
          <p:nvPr/>
        </p:nvSpPr>
        <p:spPr>
          <a:xfrm>
            <a:off x="1125538" y="3171825"/>
            <a:ext cx="781050" cy="685800"/>
          </a:xfrm>
          <a:prstGeom prst="pent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solidFill>
                  <a:schemeClr val="accent2"/>
                </a:solidFill>
              </a:rPr>
              <a:t>2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8196" name="文本框 4"/>
          <p:cNvSpPr txBox="1">
            <a:spLocks noChangeArrowheads="1"/>
          </p:cNvSpPr>
          <p:nvPr/>
        </p:nvSpPr>
        <p:spPr bwMode="auto">
          <a:xfrm>
            <a:off x="2459038" y="1811338"/>
            <a:ext cx="42656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•</a:t>
            </a:r>
            <a:r>
              <a:rPr lang="zh-CN" altLang="en-US" dirty="0"/>
              <a:t>PC端：采用Java语言编写，通过访问远程的数据库进行器材的借出与归还。（参照图书馆</a:t>
            </a:r>
            <a:r>
              <a:rPr lang="zh-CN" altLang="en-US" dirty="0" smtClean="0"/>
              <a:t>管理系统）</a:t>
            </a:r>
            <a:endParaRPr lang="zh-CN" altLang="en-US" dirty="0"/>
          </a:p>
        </p:txBody>
      </p:sp>
      <p:sp>
        <p:nvSpPr>
          <p:cNvPr id="8197" name="文本框 5"/>
          <p:cNvSpPr txBox="1">
            <a:spLocks noChangeArrowheads="1"/>
          </p:cNvSpPr>
          <p:nvPr/>
        </p:nvSpPr>
        <p:spPr bwMode="auto">
          <a:xfrm>
            <a:off x="2446338" y="3103563"/>
            <a:ext cx="3525837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•</a:t>
            </a:r>
            <a:r>
              <a:rPr lang="zh-CN" altLang="en-US" dirty="0"/>
              <a:t>Android端：允许以个人的身份申请账户，并且绑定手机号，具备扫描条形码的功能。</a:t>
            </a:r>
          </a:p>
        </p:txBody>
      </p:sp>
      <p:sp>
        <p:nvSpPr>
          <p:cNvPr id="7" name="正五边形 6"/>
          <p:cNvSpPr>
            <a:spLocks noChangeAspect="1"/>
          </p:cNvSpPr>
          <p:nvPr/>
        </p:nvSpPr>
        <p:spPr>
          <a:xfrm>
            <a:off x="1169988" y="4537075"/>
            <a:ext cx="781050" cy="685800"/>
          </a:xfrm>
          <a:prstGeom prst="pent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8199" name="文本框 7"/>
          <p:cNvSpPr txBox="1">
            <a:spLocks noChangeArrowheads="1"/>
          </p:cNvSpPr>
          <p:nvPr/>
        </p:nvSpPr>
        <p:spPr bwMode="auto">
          <a:xfrm>
            <a:off x="2432050" y="4603750"/>
            <a:ext cx="349885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•</a:t>
            </a:r>
            <a:r>
              <a:rPr lang="zh-CN" altLang="en-US" dirty="0"/>
              <a:t>网页端：能够查阅实验室器材使用情况，便于实验室器材租借。</a:t>
            </a:r>
          </a:p>
        </p:txBody>
      </p:sp>
      <p:sp>
        <p:nvSpPr>
          <p:cNvPr id="9" name="正五边形 8"/>
          <p:cNvSpPr>
            <a:spLocks noChangeAspect="1"/>
          </p:cNvSpPr>
          <p:nvPr/>
        </p:nvSpPr>
        <p:spPr>
          <a:xfrm>
            <a:off x="1185863" y="5595938"/>
            <a:ext cx="781050" cy="685800"/>
          </a:xfrm>
          <a:prstGeom prst="pent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8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8201" name="文本框 9"/>
          <p:cNvSpPr txBox="1">
            <a:spLocks noChangeArrowheads="1"/>
          </p:cNvSpPr>
          <p:nvPr/>
        </p:nvSpPr>
        <p:spPr bwMode="auto">
          <a:xfrm>
            <a:off x="2597150" y="5838825"/>
            <a:ext cx="254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•</a:t>
            </a:r>
            <a:r>
              <a:rPr lang="zh-CN" altLang="en-US" dirty="0" smtClean="0"/>
              <a:t>数据库设计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5288" y="296863"/>
            <a:ext cx="7956550" cy="649287"/>
          </a:xfrm>
          <a:ln>
            <a:miter/>
          </a:ln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ym typeface="+mn-ea"/>
              </a:rPr>
              <a:t>功能说明</a:t>
            </a:r>
            <a:endParaRPr lang="zh-CN" altLang="en-US" b="0" dirty="0"/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113155" y="1445895"/>
            <a:ext cx="13970" cy="2323465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556260" y="1441450"/>
            <a:ext cx="28575" cy="227203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1"/>
          <p:cNvSpPr/>
          <p:nvPr/>
        </p:nvSpPr>
        <p:spPr>
          <a:xfrm>
            <a:off x="4429125" y="1498600"/>
            <a:ext cx="1076325" cy="466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华康黑体W5-A"/>
                <a:ea typeface="华康黑体W5-A"/>
                <a:cs typeface="华康黑体W5-A"/>
                <a:sym typeface="Times New Roman" panose="02020603050405020304" pitchFamily="18" charset="0"/>
              </a:rPr>
              <a:t>数 据 库</a:t>
            </a:r>
          </a:p>
        </p:txBody>
      </p:sp>
      <p:sp>
        <p:nvSpPr>
          <p:cNvPr id="5" name="矩形 4"/>
          <p:cNvSpPr/>
          <p:nvPr/>
        </p:nvSpPr>
        <p:spPr>
          <a:xfrm>
            <a:off x="3073400" y="2592388"/>
            <a:ext cx="936625" cy="47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华康黑体W5-A"/>
                <a:ea typeface="华康黑体W5-A"/>
                <a:cs typeface="华康黑体W5-A"/>
                <a:sym typeface="Times New Roman" panose="02020603050405020304" pitchFamily="18" charset="0"/>
              </a:rPr>
              <a:t>PC端</a:t>
            </a:r>
          </a:p>
        </p:txBody>
      </p:sp>
      <p:sp>
        <p:nvSpPr>
          <p:cNvPr id="8" name="矩形 3"/>
          <p:cNvSpPr/>
          <p:nvPr/>
        </p:nvSpPr>
        <p:spPr>
          <a:xfrm>
            <a:off x="4443413" y="2620963"/>
            <a:ext cx="1076325" cy="47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华康黑体W5-A"/>
                <a:ea typeface="华康黑体W5-A"/>
                <a:cs typeface="华康黑体W5-A"/>
                <a:sym typeface="Times New Roman" panose="02020603050405020304" pitchFamily="18" charset="0"/>
              </a:rPr>
              <a:t>网 页 端</a:t>
            </a:r>
          </a:p>
        </p:txBody>
      </p:sp>
      <p:sp>
        <p:nvSpPr>
          <p:cNvPr id="11" name="矩形 5"/>
          <p:cNvSpPr/>
          <p:nvPr/>
        </p:nvSpPr>
        <p:spPr>
          <a:xfrm>
            <a:off x="5918200" y="2620963"/>
            <a:ext cx="1381125" cy="47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华康黑体W5-A"/>
                <a:ea typeface="华康黑体W5-A"/>
                <a:cs typeface="华康黑体W5-A"/>
                <a:sym typeface="Times New Roman" panose="02020603050405020304" pitchFamily="18" charset="0"/>
              </a:rPr>
              <a:t>Android端</a:t>
            </a:r>
          </a:p>
        </p:txBody>
      </p:sp>
      <p:cxnSp>
        <p:nvCxnSpPr>
          <p:cNvPr id="14" name="直接连接符 13"/>
          <p:cNvCxnSpPr>
            <a:endCxn id="5" idx="0"/>
          </p:cNvCxnSpPr>
          <p:nvPr/>
        </p:nvCxnSpPr>
        <p:spPr>
          <a:xfrm flipH="1">
            <a:off x="3542030" y="1988820"/>
            <a:ext cx="1396365" cy="603885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8" idx="0"/>
          </p:cNvCxnSpPr>
          <p:nvPr/>
        </p:nvCxnSpPr>
        <p:spPr>
          <a:xfrm>
            <a:off x="4966335" y="1960880"/>
            <a:ext cx="15240" cy="659765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11" idx="0"/>
          </p:cNvCxnSpPr>
          <p:nvPr/>
        </p:nvCxnSpPr>
        <p:spPr>
          <a:xfrm>
            <a:off x="4910455" y="1974850"/>
            <a:ext cx="1698625" cy="645795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86138" y="3502025"/>
            <a:ext cx="1076325" cy="466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just"/>
            <a:r>
              <a:rPr lang="en-US" altLang="zh-CN" sz="1600">
                <a:solidFill>
                  <a:schemeClr val="tx1"/>
                </a:solidFill>
                <a:latin typeface="华康黑体W5-A"/>
                <a:ea typeface="华康黑体W5-A"/>
                <a:cs typeface="华康黑体W5-A"/>
                <a:sym typeface="Times New Roman" panose="02020603050405020304" pitchFamily="18" charset="0"/>
              </a:rPr>
              <a:t>功能实现</a:t>
            </a:r>
          </a:p>
        </p:txBody>
      </p:sp>
      <p:sp>
        <p:nvSpPr>
          <p:cNvPr id="21" name="矩形 21"/>
          <p:cNvSpPr/>
          <p:nvPr/>
        </p:nvSpPr>
        <p:spPr>
          <a:xfrm>
            <a:off x="1311275" y="4713288"/>
            <a:ext cx="1439863" cy="466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just"/>
            <a:r>
              <a:rPr lang="en-US" altLang="zh-CN" sz="1600">
                <a:solidFill>
                  <a:schemeClr val="tx1"/>
                </a:solidFill>
                <a:latin typeface="华康黑体W5-A"/>
                <a:ea typeface="华康黑体W5-A"/>
                <a:cs typeface="华康黑体W5-A"/>
                <a:sym typeface="Times New Roman" panose="02020603050405020304" pitchFamily="18" charset="0"/>
              </a:rPr>
              <a:t>添加删除记录</a:t>
            </a:r>
          </a:p>
        </p:txBody>
      </p:sp>
      <p:sp>
        <p:nvSpPr>
          <p:cNvPr id="20" name="矩形 20"/>
          <p:cNvSpPr/>
          <p:nvPr/>
        </p:nvSpPr>
        <p:spPr>
          <a:xfrm>
            <a:off x="3162300" y="4740275"/>
            <a:ext cx="1076325" cy="466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just"/>
            <a:r>
              <a:rPr lang="en-US" altLang="zh-CN" sz="1600">
                <a:solidFill>
                  <a:schemeClr val="tx1"/>
                </a:solidFill>
                <a:latin typeface="华康黑体W5-A"/>
                <a:ea typeface="华康黑体W5-A"/>
                <a:cs typeface="华康黑体W5-A"/>
                <a:sym typeface="Times New Roman" panose="02020603050405020304" pitchFamily="18" charset="0"/>
              </a:rPr>
              <a:t>修 改 记 录</a:t>
            </a:r>
          </a:p>
        </p:txBody>
      </p:sp>
      <p:sp>
        <p:nvSpPr>
          <p:cNvPr id="19" name="矩形 19"/>
          <p:cNvSpPr/>
          <p:nvPr/>
        </p:nvSpPr>
        <p:spPr>
          <a:xfrm>
            <a:off x="4529138" y="4740275"/>
            <a:ext cx="1514475" cy="466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just"/>
            <a:r>
              <a:rPr lang="en-US" altLang="zh-CN" sz="1600">
                <a:solidFill>
                  <a:schemeClr val="tx1"/>
                </a:solidFill>
                <a:latin typeface="华康黑体W5-A"/>
                <a:ea typeface="华康黑体W5-A"/>
                <a:cs typeface="华康黑体W5-A"/>
                <a:sym typeface="Times New Roman" panose="02020603050405020304" pitchFamily="18" charset="0"/>
              </a:rPr>
              <a:t>查询显示记录</a:t>
            </a:r>
          </a:p>
        </p:txBody>
      </p:sp>
      <p:sp>
        <p:nvSpPr>
          <p:cNvPr id="18" name="矩形 17"/>
          <p:cNvSpPr/>
          <p:nvPr/>
        </p:nvSpPr>
        <p:spPr>
          <a:xfrm>
            <a:off x="6388100" y="4021138"/>
            <a:ext cx="1247775" cy="485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华康黑体W5-A"/>
                <a:ea typeface="华康黑体W5-A"/>
                <a:cs typeface="华康黑体W5-A"/>
                <a:sym typeface="Times New Roman" panose="02020603050405020304" pitchFamily="18" charset="0"/>
              </a:rPr>
              <a:t>条形码扫描 </a:t>
            </a:r>
          </a:p>
        </p:txBody>
      </p:sp>
      <p:cxnSp>
        <p:nvCxnSpPr>
          <p:cNvPr id="22" name="直接连接符 21"/>
          <p:cNvCxnSpPr>
            <a:stCxn id="11" idx="2"/>
            <a:endCxn id="18" idx="0"/>
          </p:cNvCxnSpPr>
          <p:nvPr/>
        </p:nvCxnSpPr>
        <p:spPr>
          <a:xfrm>
            <a:off x="6609080" y="3096895"/>
            <a:ext cx="403225" cy="923925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1" idx="0"/>
            <a:endCxn id="17" idx="2"/>
          </p:cNvCxnSpPr>
          <p:nvPr/>
        </p:nvCxnSpPr>
        <p:spPr>
          <a:xfrm flipV="1">
            <a:off x="2031365" y="3968750"/>
            <a:ext cx="1892935" cy="74422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3701415" y="3982720"/>
            <a:ext cx="222885" cy="771525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9" idx="0"/>
            <a:endCxn id="17" idx="2"/>
          </p:cNvCxnSpPr>
          <p:nvPr/>
        </p:nvCxnSpPr>
        <p:spPr>
          <a:xfrm flipH="1" flipV="1">
            <a:off x="3924300" y="3968750"/>
            <a:ext cx="1362710" cy="771525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占位符 1"/>
          <p:cNvSpPr>
            <a:spLocks noGrp="1"/>
          </p:cNvSpPr>
          <p:nvPr/>
        </p:nvSpPr>
        <p:spPr>
          <a:xfrm>
            <a:off x="606425" y="1760538"/>
            <a:ext cx="569913" cy="17637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b="1" kern="1200">
                <a:solidFill>
                  <a:schemeClr val="accent2"/>
                </a:solidFill>
                <a:latin typeface="+mj-ea"/>
                <a:ea typeface="+mj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defRPr/>
            </a:pPr>
            <a:r>
              <a:rPr lang="zh-CN" altLang="en-US" sz="2800" b="0" noProof="1">
                <a:sym typeface="+mn-ea"/>
              </a:rPr>
              <a:t>系统框图</a:t>
            </a:r>
            <a:endParaRPr lang="zh-CN" altLang="en-US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5288" y="296863"/>
            <a:ext cx="7956550" cy="649287"/>
          </a:xfrm>
          <a:ln>
            <a:miter/>
          </a:ln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验收标准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763806" y="2273475"/>
            <a:ext cx="75146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p"/>
            </a:pP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数据库设计成功</a:t>
            </a:r>
            <a:endParaRPr lang="en-US" altLang="zh-CN" sz="3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0" indent="-285750">
              <a:buFont typeface="Wingdings" panose="05000000000000000000" pitchFamily="2" charset="2"/>
              <a:buChar char="p"/>
            </a:pP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和网页端能顺利完成任务</a:t>
            </a:r>
            <a:endParaRPr lang="en-US" altLang="zh-CN" sz="3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0" indent="-285750">
              <a:buFont typeface="Wingdings" panose="05000000000000000000" pitchFamily="2" charset="2"/>
              <a:buChar char="p"/>
            </a:pP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操作界面要人性化</a:t>
            </a:r>
            <a:endParaRPr lang="zh-CN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0" indent="-285750">
              <a:buFont typeface="Wingdings" panose="05000000000000000000" pitchFamily="2" charset="2"/>
              <a:buChar char="p"/>
            </a:pP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多人同时提交的时候早的优先</a:t>
            </a:r>
            <a:endParaRPr lang="zh-CN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0" indent="-285750">
              <a:buFont typeface="Wingdings" panose="05000000000000000000" pitchFamily="2" charset="2"/>
              <a:buChar char="p"/>
            </a:pPr>
            <a:endParaRPr lang="zh-CN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2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5288" y="296863"/>
            <a:ext cx="7956550" cy="649287"/>
          </a:xfrm>
          <a:ln>
            <a:miter/>
          </a:ln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小组成员贡献权重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273677" y="2047545"/>
            <a:ext cx="74400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朱文宇</a:t>
            </a:r>
            <a:r>
              <a:rPr lang="en-US" altLang="zh-CN" dirty="0"/>
              <a:t>		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江</a:t>
            </a:r>
            <a:r>
              <a:rPr lang="zh-CN" altLang="en-US" dirty="0"/>
              <a:t>展翔</a:t>
            </a:r>
            <a:r>
              <a:rPr lang="en-US" altLang="zh-CN" dirty="0"/>
              <a:t>		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陈瑜</a:t>
            </a:r>
            <a:r>
              <a:rPr lang="en-US" altLang="zh-CN" dirty="0"/>
              <a:t>		</a:t>
            </a:r>
            <a:r>
              <a:rPr lang="en-US" altLang="zh-CN" dirty="0" smtClean="0"/>
              <a:t>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Pages>0</Pages>
  <Words>362</Words>
  <Characters>0</Characters>
  <Application>Microsoft Office PowerPoint</Application>
  <DocSecurity>0</DocSecurity>
  <PresentationFormat>A4 纸张(210x297 毫米)</PresentationFormat>
  <Lines>0</Lines>
  <Paragraphs>63</Paragraphs>
  <Slides>13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华康黑体W5-A</vt:lpstr>
      <vt:lpstr>思源黑体 CN Medium</vt:lpstr>
      <vt:lpstr>宋体</vt:lpstr>
      <vt:lpstr>微软雅黑</vt:lpstr>
      <vt:lpstr>微软雅黑 Light</vt:lpstr>
      <vt:lpstr>Arial</vt:lpstr>
      <vt:lpstr>Calibri</vt:lpstr>
      <vt:lpstr>Microsoft New Tai Lue</vt:lpstr>
      <vt:lpstr>Times New Roman</vt:lpstr>
      <vt:lpstr>Wingdings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www.pptbz.com</dc:creator>
  <cp:keywords/>
  <dc:description/>
  <cp:lastModifiedBy>Michael</cp:lastModifiedBy>
  <cp:revision>127</cp:revision>
  <dcterms:created xsi:type="dcterms:W3CDTF">2015-04-19T07:39:12Z</dcterms:created>
  <dcterms:modified xsi:type="dcterms:W3CDTF">2016-03-13T11:15:30Z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