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4" r:id="rId3"/>
    <p:sldId id="260" r:id="rId4"/>
    <p:sldId id="261" r:id="rId5"/>
    <p:sldId id="262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8D2071-B0B4-FFDA-A7E4-46A205D78A90}" v="10710" dt="2024-07-06T21:31:03.547"/>
    <p1510:client id="{4113F289-7EAE-2FBF-ACA2-19234FBFA180}" v="12" dt="2024-07-05T07:43:59.901"/>
    <p1510:client id="{4B4C1AB2-5AB5-D5D6-DF19-013CD491C053}" v="277" dt="2024-07-06T21:44:58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unibo-my.sharepoint.com/personal/luca_cimino5_studio_unibo_it/Documents/Boo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unibo-my.sharepoint.com/personal/luca_cimino5_studio_unibo_it/Documents/Boo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unibo-my.sharepoint.com/personal/luca_cimino5_studio_unibo_it/Documents/Boo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unibo-my.sharepoint.com/personal/luca_cimino5_studio_unibo_it/Documents/Boo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unibo-my.sharepoint.com/personal/luca_cimino5_studio_unibo_it/Documents/Boo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unibo-my.sharepoint.com/personal/luca_cimino5_studio_unibo_it/Documents/Boo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unibo-my.sharepoint.com/personal/luca_cimino5_studio_unibo_it/Documents/Book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unibo-my.sharepoint.com/personal/luca_cimino5_studio_unibo_it/Documents/Book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[Book.xlsx]Sheet1!$E$44:$E$52</c:f>
              <c:numCache>
                <c:formatCode>General</c:formatCode>
                <c:ptCount val="9"/>
                <c:pt idx="0">
                  <c:v>1</c:v>
                </c:pt>
                <c:pt idx="1">
                  <c:v>12</c:v>
                </c:pt>
                <c:pt idx="2">
                  <c:v>24</c:v>
                </c:pt>
                <c:pt idx="3">
                  <c:v>48</c:v>
                </c:pt>
                <c:pt idx="4">
                  <c:v>72</c:v>
                </c:pt>
                <c:pt idx="5">
                  <c:v>96</c:v>
                </c:pt>
                <c:pt idx="6">
                  <c:v>120</c:v>
                </c:pt>
                <c:pt idx="7">
                  <c:v>144</c:v>
                </c:pt>
                <c:pt idx="8">
                  <c:v>192</c:v>
                </c:pt>
              </c:numCache>
            </c:numRef>
          </c:xVal>
          <c:yVal>
            <c:numRef>
              <c:f>[Book.xlsx]Sheet1!$G$44:$G$52</c:f>
              <c:numCache>
                <c:formatCode>General</c:formatCode>
                <c:ptCount val="9"/>
                <c:pt idx="0">
                  <c:v>1</c:v>
                </c:pt>
                <c:pt idx="1">
                  <c:v>1.5813763220348975</c:v>
                </c:pt>
                <c:pt idx="2">
                  <c:v>2.7177560430864025</c:v>
                </c:pt>
                <c:pt idx="3">
                  <c:v>3.8200647481712551</c:v>
                </c:pt>
                <c:pt idx="4">
                  <c:v>4.3266007815688043</c:v>
                </c:pt>
                <c:pt idx="5">
                  <c:v>4.34834720549454</c:v>
                </c:pt>
                <c:pt idx="6">
                  <c:v>3.5696510250873117</c:v>
                </c:pt>
                <c:pt idx="7">
                  <c:v>3.137199650187235</c:v>
                </c:pt>
                <c:pt idx="8">
                  <c:v>2.7808137018971513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9B3-4204-A548-33A55F9358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0744"/>
        <c:axId val="7542792"/>
      </c:scatterChart>
      <c:valAx>
        <c:axId val="7540744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processes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2792"/>
        <c:crosses val="autoZero"/>
        <c:crossBetween val="midCat"/>
      </c:valAx>
      <c:valAx>
        <c:axId val="7542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0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Efficiency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E8733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E87331"/>
              </a:solidFill>
              <a:ln w="9525">
                <a:solidFill>
                  <a:srgbClr val="E87331"/>
                </a:solidFill>
                <a:prstDash val="solid"/>
              </a:ln>
              <a:effectLst/>
            </c:spPr>
          </c:marker>
          <c:trendline>
            <c:spPr>
              <a:ln w="19050" cap="rnd">
                <a:solidFill>
                  <a:srgbClr val="E8733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[Book.xlsx]Sheet1!$E$44:$E$52</c:f>
              <c:numCache>
                <c:formatCode>General</c:formatCode>
                <c:ptCount val="9"/>
                <c:pt idx="0">
                  <c:v>1</c:v>
                </c:pt>
                <c:pt idx="1">
                  <c:v>12</c:v>
                </c:pt>
                <c:pt idx="2">
                  <c:v>24</c:v>
                </c:pt>
                <c:pt idx="3">
                  <c:v>48</c:v>
                </c:pt>
                <c:pt idx="4">
                  <c:v>72</c:v>
                </c:pt>
                <c:pt idx="5">
                  <c:v>96</c:v>
                </c:pt>
                <c:pt idx="6">
                  <c:v>120</c:v>
                </c:pt>
                <c:pt idx="7">
                  <c:v>144</c:v>
                </c:pt>
                <c:pt idx="8">
                  <c:v>192</c:v>
                </c:pt>
              </c:numCache>
            </c:numRef>
          </c:xVal>
          <c:yVal>
            <c:numRef>
              <c:f>[Book.xlsx]Sheet1!$H$44:$H$52</c:f>
              <c:numCache>
                <c:formatCode>General</c:formatCode>
                <c:ptCount val="9"/>
                <c:pt idx="0">
                  <c:v>1</c:v>
                </c:pt>
                <c:pt idx="1">
                  <c:v>0.13178136016957478</c:v>
                </c:pt>
                <c:pt idx="2">
                  <c:v>0.1132398351286001</c:v>
                </c:pt>
                <c:pt idx="3">
                  <c:v>7.9584682253567809E-2</c:v>
                </c:pt>
                <c:pt idx="4">
                  <c:v>6.0091677521788948E-2</c:v>
                </c:pt>
                <c:pt idx="5">
                  <c:v>4.5295283390568125E-2</c:v>
                </c:pt>
                <c:pt idx="6">
                  <c:v>2.9747091875727598E-2</c:v>
                </c:pt>
                <c:pt idx="7">
                  <c:v>2.1786108681855799E-2</c:v>
                </c:pt>
                <c:pt idx="8">
                  <c:v>1.4483404697380997E-2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5A0-4E3C-A7D4-CBEF31F33A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1384"/>
        <c:axId val="3943432"/>
      </c:scatterChart>
      <c:valAx>
        <c:axId val="3941384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processes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3432"/>
        <c:crosses val="autoZero"/>
        <c:crossBetween val="midCat"/>
      </c:valAx>
      <c:valAx>
        <c:axId val="394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1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Scaled Speedup</a:t>
            </a:r>
          </a:p>
        </c:rich>
      </c:tx>
      <c:layout>
        <c:manualLayout>
          <c:xMode val="edge"/>
          <c:yMode val="edge"/>
          <c:x val="0.40978455818022741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[Book.xlsx]Sheet1!$E$63:$E$71</c:f>
              <c:numCache>
                <c:formatCode>General</c:formatCode>
                <c:ptCount val="9"/>
                <c:pt idx="0">
                  <c:v>1</c:v>
                </c:pt>
                <c:pt idx="1">
                  <c:v>12</c:v>
                </c:pt>
                <c:pt idx="2">
                  <c:v>24</c:v>
                </c:pt>
                <c:pt idx="3">
                  <c:v>48</c:v>
                </c:pt>
                <c:pt idx="4">
                  <c:v>72</c:v>
                </c:pt>
                <c:pt idx="5">
                  <c:v>96</c:v>
                </c:pt>
                <c:pt idx="6">
                  <c:v>120</c:v>
                </c:pt>
                <c:pt idx="7">
                  <c:v>144</c:v>
                </c:pt>
                <c:pt idx="8">
                  <c:v>192</c:v>
                </c:pt>
              </c:numCache>
            </c:numRef>
          </c:xVal>
          <c:yVal>
            <c:numRef>
              <c:f>[Book.xlsx]Sheet1!$G$63:$G$71</c:f>
              <c:numCache>
                <c:formatCode>General</c:formatCode>
                <c:ptCount val="9"/>
                <c:pt idx="0">
                  <c:v>1</c:v>
                </c:pt>
                <c:pt idx="1">
                  <c:v>1.5666122899356179</c:v>
                </c:pt>
                <c:pt idx="2">
                  <c:v>2.6793583076604315</c:v>
                </c:pt>
                <c:pt idx="3">
                  <c:v>3.4038115506398752</c:v>
                </c:pt>
                <c:pt idx="4">
                  <c:v>3.2399350392423329</c:v>
                </c:pt>
                <c:pt idx="5">
                  <c:v>4.2305165900466157</c:v>
                </c:pt>
                <c:pt idx="6">
                  <c:v>3.6685115555524557</c:v>
                </c:pt>
                <c:pt idx="7">
                  <c:v>3.2176245343568901</c:v>
                </c:pt>
                <c:pt idx="8">
                  <c:v>2.3848291639312471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82E-4076-B552-74611B3706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45544"/>
        <c:axId val="7749128"/>
      </c:scatterChart>
      <c:valAx>
        <c:axId val="7745544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processes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9128"/>
        <c:crosses val="autoZero"/>
        <c:crossBetween val="midCat"/>
      </c:valAx>
      <c:valAx>
        <c:axId val="7749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5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Scaled Efficiency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E8733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E87331"/>
              </a:solidFill>
              <a:ln w="9525">
                <a:solidFill>
                  <a:srgbClr val="E87331"/>
                </a:solidFill>
                <a:prstDash val="solid"/>
              </a:ln>
              <a:effectLst/>
            </c:spPr>
          </c:marker>
          <c:trendline>
            <c:spPr>
              <a:ln w="19050" cap="rnd">
                <a:solidFill>
                  <a:srgbClr val="E8733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[Book.xlsx]Sheet1!$E$63:$E$71</c:f>
              <c:numCache>
                <c:formatCode>General</c:formatCode>
                <c:ptCount val="9"/>
                <c:pt idx="0">
                  <c:v>1</c:v>
                </c:pt>
                <c:pt idx="1">
                  <c:v>12</c:v>
                </c:pt>
                <c:pt idx="2">
                  <c:v>24</c:v>
                </c:pt>
                <c:pt idx="3">
                  <c:v>48</c:v>
                </c:pt>
                <c:pt idx="4">
                  <c:v>72</c:v>
                </c:pt>
                <c:pt idx="5">
                  <c:v>96</c:v>
                </c:pt>
                <c:pt idx="6">
                  <c:v>120</c:v>
                </c:pt>
                <c:pt idx="7">
                  <c:v>144</c:v>
                </c:pt>
                <c:pt idx="8">
                  <c:v>192</c:v>
                </c:pt>
              </c:numCache>
            </c:numRef>
          </c:xVal>
          <c:yVal>
            <c:numRef>
              <c:f>[Book.xlsx]Sheet1!$H$63:$H$71</c:f>
              <c:numCache>
                <c:formatCode>General</c:formatCode>
                <c:ptCount val="9"/>
                <c:pt idx="0">
                  <c:v>1</c:v>
                </c:pt>
                <c:pt idx="1">
                  <c:v>0.13055102416130149</c:v>
                </c:pt>
                <c:pt idx="2">
                  <c:v>0.11163992948585132</c:v>
                </c:pt>
                <c:pt idx="3">
                  <c:v>7.0912740638330737E-2</c:v>
                </c:pt>
                <c:pt idx="4">
                  <c:v>4.4999097767254623E-2</c:v>
                </c:pt>
                <c:pt idx="5">
                  <c:v>4.4067881146318919E-2</c:v>
                </c:pt>
                <c:pt idx="6">
                  <c:v>3.0570929629603796E-2</c:v>
                </c:pt>
                <c:pt idx="7">
                  <c:v>2.2344614821922848E-2</c:v>
                </c:pt>
                <c:pt idx="8">
                  <c:v>1.2420985228808579E-2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A1A-49C2-A5EC-337C4138B0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79336"/>
        <c:axId val="7781384"/>
      </c:scatterChart>
      <c:valAx>
        <c:axId val="7779336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processes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1384"/>
        <c:crosses val="autoZero"/>
        <c:crossBetween val="midCat"/>
      </c:valAx>
      <c:valAx>
        <c:axId val="7781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93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[Book.xlsx]Sheet1!$C$7:$C$14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32</c:v>
                </c:pt>
                <c:pt idx="7">
                  <c:v>48</c:v>
                </c:pt>
              </c:numCache>
            </c:numRef>
          </c:xVal>
          <c:yVal>
            <c:numRef>
              <c:f>[Book.xlsx]Sheet1!$E$7:$E$14</c:f>
              <c:numCache>
                <c:formatCode>General</c:formatCode>
                <c:ptCount val="8"/>
                <c:pt idx="0">
                  <c:v>1</c:v>
                </c:pt>
                <c:pt idx="1">
                  <c:v>1.9721008960752908</c:v>
                </c:pt>
                <c:pt idx="2">
                  <c:v>3.9348755395144517</c:v>
                </c:pt>
                <c:pt idx="3">
                  <c:v>7.7800855286769828</c:v>
                </c:pt>
                <c:pt idx="4">
                  <c:v>14.73604372205777</c:v>
                </c:pt>
                <c:pt idx="5">
                  <c:v>22.402805649575409</c:v>
                </c:pt>
                <c:pt idx="6">
                  <c:v>25.355213322936393</c:v>
                </c:pt>
                <c:pt idx="7">
                  <c:v>42.600586440131643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E9C-4DC3-A3D3-F5701989A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623367"/>
        <c:axId val="188629511"/>
      </c:scatterChart>
      <c:valAx>
        <c:axId val="188623367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29511"/>
        <c:crosses val="autoZero"/>
        <c:crossBetween val="midCat"/>
      </c:valAx>
      <c:valAx>
        <c:axId val="188629511"/>
        <c:scaling>
          <c:orientation val="minMax"/>
          <c:max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233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Efficiency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E8733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E87331"/>
              </a:solidFill>
              <a:ln w="9525">
                <a:solidFill>
                  <a:srgbClr val="E87331"/>
                </a:solidFill>
                <a:prstDash val="solid"/>
              </a:ln>
              <a:effectLst/>
            </c:spPr>
          </c:marker>
          <c:trendline>
            <c:spPr>
              <a:ln w="19050" cap="rnd">
                <a:solidFill>
                  <a:srgbClr val="E8733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[Book.xlsx]Sheet1!$C$7:$C$14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32</c:v>
                </c:pt>
                <c:pt idx="7">
                  <c:v>48</c:v>
                </c:pt>
              </c:numCache>
            </c:numRef>
          </c:xVal>
          <c:yVal>
            <c:numRef>
              <c:f>[Book.xlsx]Sheet1!$F$7:$F$14</c:f>
              <c:numCache>
                <c:formatCode>General</c:formatCode>
                <c:ptCount val="8"/>
                <c:pt idx="0">
                  <c:v>1</c:v>
                </c:pt>
                <c:pt idx="1">
                  <c:v>0.98605044803764541</c:v>
                </c:pt>
                <c:pt idx="2">
                  <c:v>0.98371888487861292</c:v>
                </c:pt>
                <c:pt idx="3">
                  <c:v>0.97251069108462285</c:v>
                </c:pt>
                <c:pt idx="4">
                  <c:v>0.92100273262861065</c:v>
                </c:pt>
                <c:pt idx="5">
                  <c:v>0.93345023539897543</c:v>
                </c:pt>
                <c:pt idx="6">
                  <c:v>0.79235041634176229</c:v>
                </c:pt>
                <c:pt idx="7">
                  <c:v>0.88751221750274256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652-4F2D-BE42-BE0207CBA4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0521223"/>
        <c:axId val="640523271"/>
      </c:scatterChart>
      <c:valAx>
        <c:axId val="640521223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523271"/>
        <c:crosses val="autoZero"/>
        <c:crossBetween val="midCat"/>
      </c:valAx>
      <c:valAx>
        <c:axId val="640523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5212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Scaled Speedup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[Book.xlsx]Sheet1!$C$24:$C$31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32</c:v>
                </c:pt>
                <c:pt idx="7">
                  <c:v>48</c:v>
                </c:pt>
              </c:numCache>
            </c:numRef>
          </c:xVal>
          <c:yVal>
            <c:numRef>
              <c:f>[Book.xlsx]Sheet1!$E$24:$E$31</c:f>
              <c:numCache>
                <c:formatCode>General</c:formatCode>
                <c:ptCount val="8"/>
                <c:pt idx="0">
                  <c:v>1</c:v>
                </c:pt>
                <c:pt idx="1">
                  <c:v>1.9814142991741011</c:v>
                </c:pt>
                <c:pt idx="2">
                  <c:v>3.9154159426221256</c:v>
                </c:pt>
                <c:pt idx="3">
                  <c:v>7.7971681569638687</c:v>
                </c:pt>
                <c:pt idx="4">
                  <c:v>14.077988104122849</c:v>
                </c:pt>
                <c:pt idx="5">
                  <c:v>20.760495905988936</c:v>
                </c:pt>
                <c:pt idx="6">
                  <c:v>30.117200805078188</c:v>
                </c:pt>
                <c:pt idx="7">
                  <c:v>44.058951024093169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BA2-4C3B-972A-6E61804C58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2083975"/>
        <c:axId val="432103943"/>
      </c:scatterChart>
      <c:valAx>
        <c:axId val="432083975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103943"/>
        <c:crosses val="autoZero"/>
        <c:crossBetween val="midCat"/>
      </c:valAx>
      <c:valAx>
        <c:axId val="432103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0839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Scaled Efficiency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E8733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E87331"/>
              </a:solidFill>
              <a:ln w="9525">
                <a:solidFill>
                  <a:srgbClr val="E87331"/>
                </a:solidFill>
                <a:prstDash val="solid"/>
              </a:ln>
              <a:effectLst/>
            </c:spPr>
          </c:marker>
          <c:trendline>
            <c:spPr>
              <a:ln w="19050" cap="rnd">
                <a:solidFill>
                  <a:srgbClr val="E8733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[Book.xlsx]Sheet1!$C$24:$C$31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24</c:v>
                </c:pt>
                <c:pt idx="6">
                  <c:v>32</c:v>
                </c:pt>
                <c:pt idx="7">
                  <c:v>48</c:v>
                </c:pt>
              </c:numCache>
            </c:numRef>
          </c:xVal>
          <c:yVal>
            <c:numRef>
              <c:f>[Book.xlsx]Sheet1!$F$24:$F$31</c:f>
              <c:numCache>
                <c:formatCode>General</c:formatCode>
                <c:ptCount val="8"/>
                <c:pt idx="0">
                  <c:v>1</c:v>
                </c:pt>
                <c:pt idx="1">
                  <c:v>0.99070714958705053</c:v>
                </c:pt>
                <c:pt idx="2">
                  <c:v>0.97885398565553139</c:v>
                </c:pt>
                <c:pt idx="3">
                  <c:v>0.97464601962048358</c:v>
                </c:pt>
                <c:pt idx="4">
                  <c:v>0.87987425650767803</c:v>
                </c:pt>
                <c:pt idx="5">
                  <c:v>0.86502066274953904</c:v>
                </c:pt>
                <c:pt idx="6">
                  <c:v>0.94116252515869336</c:v>
                </c:pt>
                <c:pt idx="7">
                  <c:v>0.91789481300194098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712-4AF3-A97F-15662E42CB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279047"/>
        <c:axId val="347344903"/>
      </c:scatterChart>
      <c:valAx>
        <c:axId val="344279047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344903"/>
        <c:crosses val="autoZero"/>
        <c:crossBetween val="midCat"/>
      </c:valAx>
      <c:valAx>
        <c:axId val="347344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2790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￼             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8502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￼             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2472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￼             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7020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￼             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876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￼             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369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￼             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2154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￼              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8039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￼             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2425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￼             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1142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￼             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1842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￼             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8641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￼             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91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2696" y="2099734"/>
            <a:ext cx="10143473" cy="1909466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Century"/>
              </a:rPr>
              <a:t>Sistemi</a:t>
            </a:r>
            <a:r>
              <a:rPr lang="en-US" sz="5400" dirty="0">
                <a:latin typeface="Century"/>
              </a:rPr>
              <a:t> </a:t>
            </a:r>
            <a:r>
              <a:rPr lang="en-US" sz="5400" dirty="0" err="1">
                <a:latin typeface="Century"/>
              </a:rPr>
              <a:t>Operativi</a:t>
            </a:r>
            <a:r>
              <a:rPr lang="en-US" sz="5400" dirty="0">
                <a:latin typeface="Century"/>
              </a:rPr>
              <a:t> M </a:t>
            </a:r>
            <a:br>
              <a:rPr lang="en-US" sz="5400" dirty="0">
                <a:latin typeface="Century"/>
              </a:rPr>
            </a:br>
            <a:r>
              <a:rPr lang="en-US" sz="5400" dirty="0">
                <a:latin typeface="Century"/>
              </a:rPr>
              <a:t>Progetto HPC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8FC4C-7C78-F51A-622B-41A0C75E2C88}"/>
              </a:ext>
            </a:extLst>
          </p:cNvPr>
          <p:cNvSpPr txBox="1"/>
          <p:nvPr/>
        </p:nvSpPr>
        <p:spPr>
          <a:xfrm>
            <a:off x="3285697" y="1420245"/>
            <a:ext cx="561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"/>
              </a:rPr>
              <a:t>Alma Mater </a:t>
            </a:r>
            <a:r>
              <a:rPr lang="en-US" err="1">
                <a:latin typeface="Century"/>
              </a:rPr>
              <a:t>Studiorum</a:t>
            </a:r>
            <a:r>
              <a:rPr lang="en-US" dirty="0">
                <a:latin typeface="Century"/>
              </a:rPr>
              <a:t> - </a:t>
            </a:r>
            <a:r>
              <a:rPr lang="en-US" err="1">
                <a:latin typeface="Century"/>
              </a:rPr>
              <a:t>Università</a:t>
            </a:r>
            <a:r>
              <a:rPr lang="en-US" dirty="0">
                <a:latin typeface="Century"/>
              </a:rPr>
              <a:t> di Bologna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0A5FE8-908D-8261-2A85-0B507ADDB681}"/>
              </a:ext>
            </a:extLst>
          </p:cNvPr>
          <p:cNvSpPr txBox="1"/>
          <p:nvPr/>
        </p:nvSpPr>
        <p:spPr>
          <a:xfrm>
            <a:off x="5137212" y="4237322"/>
            <a:ext cx="17864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"/>
              </a:rPr>
              <a:t>8 </a:t>
            </a:r>
            <a:r>
              <a:rPr lang="en-US" err="1">
                <a:latin typeface="Century"/>
              </a:rPr>
              <a:t>Luglio</a:t>
            </a:r>
            <a:r>
              <a:rPr lang="en-US" dirty="0">
                <a:latin typeface="Century"/>
              </a:rPr>
              <a:t> 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DD64C-C726-A3C5-91D0-6B6BB597B868}"/>
              </a:ext>
            </a:extLst>
          </p:cNvPr>
          <p:cNvSpPr txBox="1"/>
          <p:nvPr/>
        </p:nvSpPr>
        <p:spPr>
          <a:xfrm>
            <a:off x="937274" y="548529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"/>
              </a:rPr>
              <a:t>Luca Cimino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F65A-D7BA-7C69-210B-644F33B9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189" y="516672"/>
            <a:ext cx="10442760" cy="939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err="1">
                <a:latin typeface="Century"/>
              </a:rPr>
              <a:t>Analisi</a:t>
            </a:r>
            <a:r>
              <a:rPr lang="en-US" kern="1200" dirty="0">
                <a:latin typeface="Century"/>
              </a:rPr>
              <a:t> del </a:t>
            </a:r>
            <a:r>
              <a:rPr lang="en-US" kern="1200" err="1">
                <a:latin typeface="Century"/>
              </a:rPr>
              <a:t>problema</a:t>
            </a:r>
            <a:endParaRPr lang="en-US" kern="1200">
              <a:latin typeface="Century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B01CB39-C632-346C-B343-3D82CDCA2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9091" y="1622115"/>
            <a:ext cx="6359284" cy="31406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 dirty="0" err="1">
                <a:latin typeface="Century"/>
              </a:rPr>
              <a:t>Algoritmo</a:t>
            </a:r>
            <a:r>
              <a:rPr lang="en-US" sz="1600" dirty="0">
                <a:latin typeface="Century"/>
              </a:rPr>
              <a:t> </a:t>
            </a:r>
            <a:r>
              <a:rPr lang="en-US" sz="1600" b="1" i="1" dirty="0" err="1">
                <a:latin typeface="Century"/>
              </a:rPr>
              <a:t>embarassingly</a:t>
            </a:r>
            <a:r>
              <a:rPr lang="en-US" sz="1600" b="1" i="1" dirty="0">
                <a:latin typeface="Century"/>
              </a:rPr>
              <a:t> parallel,</a:t>
            </a:r>
            <a:r>
              <a:rPr lang="en-US" sz="1600" dirty="0">
                <a:latin typeface="Century"/>
              </a:rPr>
              <a:t> il </a:t>
            </a:r>
            <a:r>
              <a:rPr lang="en-US" sz="1600" dirty="0" err="1">
                <a:latin typeface="Century"/>
              </a:rPr>
              <a:t>calcolo</a:t>
            </a:r>
            <a:r>
              <a:rPr lang="en-US" sz="1600" dirty="0">
                <a:latin typeface="Century"/>
              </a:rPr>
              <a:t> di un </a:t>
            </a:r>
            <a:r>
              <a:rPr lang="en-US" sz="1600" dirty="0" err="1">
                <a:latin typeface="Century"/>
              </a:rPr>
              <a:t>elemento</a:t>
            </a:r>
            <a:r>
              <a:rPr lang="en-US" sz="1600" dirty="0">
                <a:latin typeface="Century"/>
              </a:rPr>
              <a:t> di B è </a:t>
            </a:r>
            <a:r>
              <a:rPr lang="en-US" sz="1600" dirty="0" err="1">
                <a:latin typeface="Century"/>
              </a:rPr>
              <a:t>indipendente</a:t>
            </a:r>
            <a:r>
              <a:rPr lang="en-US" sz="1600" dirty="0">
                <a:latin typeface="Century"/>
              </a:rPr>
              <a:t> dal </a:t>
            </a:r>
            <a:r>
              <a:rPr lang="en-US" sz="1600" dirty="0" err="1">
                <a:latin typeface="Century"/>
              </a:rPr>
              <a:t>calcolo</a:t>
            </a:r>
            <a:r>
              <a:rPr lang="en-US" sz="1600" dirty="0">
                <a:latin typeface="Century"/>
              </a:rPr>
              <a:t> </a:t>
            </a:r>
            <a:r>
              <a:rPr lang="en-US" sz="1600" dirty="0" err="1">
                <a:latin typeface="Century"/>
              </a:rPr>
              <a:t>degli</a:t>
            </a:r>
            <a:r>
              <a:rPr lang="en-US" sz="1600" dirty="0">
                <a:latin typeface="Century"/>
              </a:rPr>
              <a:t> </a:t>
            </a:r>
            <a:r>
              <a:rPr lang="en-US" sz="1600" dirty="0" err="1">
                <a:latin typeface="Century"/>
              </a:rPr>
              <a:t>altri</a:t>
            </a:r>
            <a:endParaRPr lang="en-US" dirty="0" err="1"/>
          </a:p>
          <a:p>
            <a:pPr marL="493395" lvl="1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n-US" sz="1400" dirty="0">
                <a:latin typeface="Century"/>
              </a:rPr>
              <a:t>Dati "</a:t>
            </a:r>
            <a:r>
              <a:rPr lang="en-US" sz="1400" dirty="0" err="1">
                <a:latin typeface="Century"/>
              </a:rPr>
              <a:t>condivisi</a:t>
            </a:r>
            <a:r>
              <a:rPr lang="en-US" sz="1400" dirty="0">
                <a:latin typeface="Century"/>
              </a:rPr>
              <a:t>" </a:t>
            </a:r>
            <a:r>
              <a:rPr lang="en-US" sz="1400" dirty="0" err="1">
                <a:latin typeface="Century"/>
              </a:rPr>
              <a:t>acceduti</a:t>
            </a:r>
            <a:r>
              <a:rPr lang="en-US" sz="1400" dirty="0">
                <a:latin typeface="Century"/>
              </a:rPr>
              <a:t> </a:t>
            </a:r>
            <a:r>
              <a:rPr lang="en-US" sz="1400" dirty="0" err="1">
                <a:latin typeface="Century"/>
              </a:rPr>
              <a:t>solamente</a:t>
            </a:r>
            <a:r>
              <a:rPr lang="en-US" sz="1400" dirty="0">
                <a:latin typeface="Century"/>
              </a:rPr>
              <a:t> in </a:t>
            </a:r>
            <a:r>
              <a:rPr lang="en-US" sz="1400" dirty="0" err="1">
                <a:latin typeface="Century"/>
              </a:rPr>
              <a:t>lettura</a:t>
            </a:r>
            <a:endParaRPr lang="en-US" sz="1400">
              <a:latin typeface="Century"/>
            </a:endParaRPr>
          </a:p>
          <a:p>
            <a:pPr marL="493395" lvl="1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n-US" sz="1400" dirty="0" err="1">
                <a:latin typeface="Century"/>
              </a:rPr>
              <a:t>Complessità</a:t>
            </a:r>
            <a:r>
              <a:rPr lang="en-US" sz="1400" dirty="0">
                <a:latin typeface="Century"/>
              </a:rPr>
              <a:t> </a:t>
            </a:r>
            <a:r>
              <a:rPr lang="en-US" sz="1400" dirty="0" err="1">
                <a:latin typeface="Century"/>
              </a:rPr>
              <a:t>proporzionale</a:t>
            </a:r>
            <a:r>
              <a:rPr lang="en-US" sz="1400" dirty="0">
                <a:latin typeface="Century"/>
              </a:rPr>
              <a:t> a N</a:t>
            </a:r>
          </a:p>
          <a:p>
            <a:pPr marL="264795" lvl="1" indent="0">
              <a:lnSpc>
                <a:spcPct val="110000"/>
              </a:lnSpc>
              <a:buNone/>
            </a:pPr>
            <a:endParaRPr lang="en-US" sz="1600" dirty="0">
              <a:latin typeface="Century"/>
            </a:endParaRPr>
          </a:p>
          <a:p>
            <a:pPr marL="493395" lvl="1">
              <a:lnSpc>
                <a:spcPct val="110000"/>
              </a:lnSpc>
              <a:buFont typeface="Courier New" panose="020B0604020202020204" pitchFamily="34" charset="0"/>
              <a:buChar char="o"/>
            </a:pPr>
            <a:endParaRPr lang="en-US" sz="1600" dirty="0">
              <a:latin typeface="Century"/>
            </a:endParaRPr>
          </a:p>
          <a:p>
            <a:pPr marL="493395" lvl="1">
              <a:lnSpc>
                <a:spcPct val="110000"/>
              </a:lnSpc>
              <a:buFont typeface="Courier New" panose="020B0604020202020204" pitchFamily="34" charset="0"/>
              <a:buChar char="o"/>
            </a:pPr>
            <a:endParaRPr lang="en-US" sz="1600" dirty="0">
              <a:latin typeface="Century"/>
            </a:endParaRPr>
          </a:p>
          <a:p>
            <a:pPr marL="264795" lvl="1" indent="0">
              <a:lnSpc>
                <a:spcPct val="110000"/>
              </a:lnSpc>
              <a:buNone/>
            </a:pPr>
            <a:endParaRPr lang="en-US" sz="1600" dirty="0">
              <a:latin typeface="Century"/>
            </a:endParaRPr>
          </a:p>
          <a:p>
            <a:pPr marL="493395" lvl="1">
              <a:lnSpc>
                <a:spcPct val="110000"/>
              </a:lnSpc>
              <a:buFont typeface="Courier New" panose="020B0604020202020204" pitchFamily="34" charset="0"/>
              <a:buChar char="o"/>
            </a:pPr>
            <a:endParaRPr lang="en-US" sz="1600" dirty="0">
              <a:latin typeface="Century"/>
            </a:endParaRPr>
          </a:p>
          <a:p>
            <a:pPr marL="264795" lvl="1" indent="0">
              <a:lnSpc>
                <a:spcPct val="110000"/>
              </a:lnSpc>
              <a:buNone/>
            </a:pPr>
            <a:endParaRPr lang="en-US" sz="1600" dirty="0">
              <a:latin typeface="Century"/>
            </a:endParaRPr>
          </a:p>
          <a:p>
            <a:pPr>
              <a:lnSpc>
                <a:spcPct val="110000"/>
              </a:lnSpc>
            </a:pPr>
            <a:endParaRPr lang="en-US" sz="1600">
              <a:latin typeface="Century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600" dirty="0">
              <a:latin typeface="Century"/>
            </a:endParaRPr>
          </a:p>
          <a:p>
            <a:pPr>
              <a:lnSpc>
                <a:spcPct val="110000"/>
              </a:lnSpc>
            </a:pPr>
            <a:endParaRPr lang="en-US" sz="1600">
              <a:latin typeface="Century"/>
            </a:endParaRPr>
          </a:p>
          <a:p>
            <a:pPr>
              <a:lnSpc>
                <a:spcPct val="110000"/>
              </a:lnSpc>
            </a:pPr>
            <a:endParaRPr lang="en-US" sz="1600">
              <a:latin typeface="Century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F5FC0ADB-9C49-5641-7E37-025CF1478E0D}"/>
              </a:ext>
            </a:extLst>
          </p:cNvPr>
          <p:cNvSpPr txBox="1"/>
          <p:nvPr/>
        </p:nvSpPr>
        <p:spPr>
          <a:xfrm>
            <a:off x="958891" y="4159019"/>
            <a:ext cx="5815319" cy="119809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600" dirty="0">
                <a:latin typeface="Century"/>
              </a:rPr>
              <a:t>Data la </a:t>
            </a:r>
            <a:r>
              <a:rPr lang="en-US" sz="1600" err="1">
                <a:latin typeface="Century"/>
              </a:rPr>
              <a:t>matrice</a:t>
            </a:r>
            <a:r>
              <a:rPr lang="en-US" sz="1600" dirty="0">
                <a:latin typeface="Century"/>
              </a:rPr>
              <a:t> A di </a:t>
            </a:r>
            <a:r>
              <a:rPr lang="en-US" sz="1600" err="1">
                <a:latin typeface="Century"/>
              </a:rPr>
              <a:t>dimensione</a:t>
            </a:r>
            <a:r>
              <a:rPr lang="en-US" sz="1600" dirty="0">
                <a:latin typeface="Century"/>
              </a:rPr>
              <a:t> </a:t>
            </a:r>
            <a:r>
              <a:rPr lang="en-US" sz="1600" err="1">
                <a:latin typeface="Century"/>
              </a:rPr>
              <a:t>NxN</a:t>
            </a:r>
            <a:r>
              <a:rPr lang="en-US" sz="1600" dirty="0">
                <a:latin typeface="Century"/>
              </a:rPr>
              <a:t>, la </a:t>
            </a:r>
            <a:r>
              <a:rPr lang="en-US" sz="1600" b="1" err="1">
                <a:solidFill>
                  <a:schemeClr val="accent6">
                    <a:lumMod val="75000"/>
                  </a:schemeClr>
                </a:solidFill>
                <a:latin typeface="Century"/>
              </a:rPr>
              <a:t>matrice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entury"/>
              </a:rPr>
              <a:t> B</a:t>
            </a:r>
            <a:r>
              <a:rPr lang="en-US" sz="1600" dirty="0">
                <a:latin typeface="Century"/>
              </a:rPr>
              <a:t> finale ha </a:t>
            </a:r>
            <a:r>
              <a:rPr lang="en-US" sz="1600" err="1">
                <a:latin typeface="Century"/>
              </a:rPr>
              <a:t>dimensione</a:t>
            </a:r>
            <a:r>
              <a:rPr lang="en-US" sz="1600" dirty="0">
                <a:latin typeface="Century"/>
              </a:rPr>
              <a:t> (N-2) x (N-2)</a:t>
            </a:r>
            <a:endParaRPr lang="en-US" sz="1600" dirty="0" err="1">
              <a:latin typeface="Century"/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87000"/>
              <a:buFont typeface="Courier New" panose="020B0604020202020204" pitchFamily="34" charset="0"/>
              <a:buChar char="o"/>
            </a:pPr>
            <a:r>
              <a:rPr lang="en-US" sz="1400" dirty="0" err="1">
                <a:latin typeface="Century"/>
              </a:rPr>
              <a:t>Gli</a:t>
            </a:r>
            <a:r>
              <a:rPr lang="en-US" sz="1400" dirty="0">
                <a:latin typeface="Century"/>
              </a:rPr>
              <a:t> </a:t>
            </a:r>
            <a:r>
              <a:rPr lang="en-US" sz="1400" dirty="0" err="1">
                <a:latin typeface="Century"/>
              </a:rPr>
              <a:t>elementi</a:t>
            </a:r>
            <a:r>
              <a:rPr lang="en-US" sz="1400" dirty="0">
                <a:latin typeface="Century"/>
              </a:rPr>
              <a:t> </a:t>
            </a:r>
            <a:r>
              <a:rPr lang="en-US" sz="1400" dirty="0" err="1">
                <a:latin typeface="Century"/>
              </a:rPr>
              <a:t>sul</a:t>
            </a:r>
            <a:r>
              <a:rPr lang="en-US" sz="1400" dirty="0">
                <a:latin typeface="Century"/>
              </a:rPr>
              <a:t> confine </a:t>
            </a:r>
            <a:r>
              <a:rPr lang="en-US" sz="1400" dirty="0" err="1">
                <a:latin typeface="Century"/>
              </a:rPr>
              <a:t>sono</a:t>
            </a:r>
            <a:r>
              <a:rPr lang="en-US" sz="1400" dirty="0">
                <a:latin typeface="Century"/>
              </a:rPr>
              <a:t> </a:t>
            </a:r>
            <a:r>
              <a:rPr lang="en-US" sz="1400" dirty="0" err="1">
                <a:latin typeface="Century"/>
              </a:rPr>
              <a:t>esclusi</a:t>
            </a:r>
            <a:r>
              <a:rPr lang="en-US" sz="1400" dirty="0">
                <a:latin typeface="Century"/>
              </a:rPr>
              <a:t> dal </a:t>
            </a:r>
            <a:r>
              <a:rPr lang="en-US" sz="1400" dirty="0" err="1">
                <a:latin typeface="Century"/>
              </a:rPr>
              <a:t>calcolo</a:t>
            </a:r>
            <a:endParaRPr lang="en-US" sz="1400" dirty="0">
              <a:latin typeface="Century"/>
            </a:endParaRP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4037FF08-DE05-BC8E-58F7-F2EF0FEB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BF3BC-2134-448A-8A1D-C0254838FE5E}" type="datetime1">
              <a:rPr lang="en-US"/>
              <a:pPr>
                <a:spcAft>
                  <a:spcPts val="600"/>
                </a:spcAft>
              </a:pPr>
              <a:t>7/6/2024</a:t>
            </a:fld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D2ED20B-2AB5-F30B-4FFB-B4985817D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16169"/>
              </p:ext>
            </p:extLst>
          </p:nvPr>
        </p:nvGraphicFramePr>
        <p:xfrm>
          <a:off x="7940412" y="4160669"/>
          <a:ext cx="2200527" cy="1760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503">
                  <a:extLst>
                    <a:ext uri="{9D8B030D-6E8A-4147-A177-3AD203B41FA5}">
                      <a16:colId xmlns:a16="http://schemas.microsoft.com/office/drawing/2014/main" val="1201444090"/>
                    </a:ext>
                  </a:extLst>
                </a:gridCol>
                <a:gridCol w="244503">
                  <a:extLst>
                    <a:ext uri="{9D8B030D-6E8A-4147-A177-3AD203B41FA5}">
                      <a16:colId xmlns:a16="http://schemas.microsoft.com/office/drawing/2014/main" val="2917976022"/>
                    </a:ext>
                  </a:extLst>
                </a:gridCol>
                <a:gridCol w="244503">
                  <a:extLst>
                    <a:ext uri="{9D8B030D-6E8A-4147-A177-3AD203B41FA5}">
                      <a16:colId xmlns:a16="http://schemas.microsoft.com/office/drawing/2014/main" val="3457884402"/>
                    </a:ext>
                  </a:extLst>
                </a:gridCol>
                <a:gridCol w="244503">
                  <a:extLst>
                    <a:ext uri="{9D8B030D-6E8A-4147-A177-3AD203B41FA5}">
                      <a16:colId xmlns:a16="http://schemas.microsoft.com/office/drawing/2014/main" val="3654494090"/>
                    </a:ext>
                  </a:extLst>
                </a:gridCol>
                <a:gridCol w="244503">
                  <a:extLst>
                    <a:ext uri="{9D8B030D-6E8A-4147-A177-3AD203B41FA5}">
                      <a16:colId xmlns:a16="http://schemas.microsoft.com/office/drawing/2014/main" val="2739297790"/>
                    </a:ext>
                  </a:extLst>
                </a:gridCol>
                <a:gridCol w="244503">
                  <a:extLst>
                    <a:ext uri="{9D8B030D-6E8A-4147-A177-3AD203B41FA5}">
                      <a16:colId xmlns:a16="http://schemas.microsoft.com/office/drawing/2014/main" val="1357089881"/>
                    </a:ext>
                  </a:extLst>
                </a:gridCol>
                <a:gridCol w="244503">
                  <a:extLst>
                    <a:ext uri="{9D8B030D-6E8A-4147-A177-3AD203B41FA5}">
                      <a16:colId xmlns:a16="http://schemas.microsoft.com/office/drawing/2014/main" val="2032620884"/>
                    </a:ext>
                  </a:extLst>
                </a:gridCol>
                <a:gridCol w="244503">
                  <a:extLst>
                    <a:ext uri="{9D8B030D-6E8A-4147-A177-3AD203B41FA5}">
                      <a16:colId xmlns:a16="http://schemas.microsoft.com/office/drawing/2014/main" val="3235632893"/>
                    </a:ext>
                  </a:extLst>
                </a:gridCol>
                <a:gridCol w="244503">
                  <a:extLst>
                    <a:ext uri="{9D8B030D-6E8A-4147-A177-3AD203B41FA5}">
                      <a16:colId xmlns:a16="http://schemas.microsoft.com/office/drawing/2014/main" val="2718681417"/>
                    </a:ext>
                  </a:extLst>
                </a:gridCol>
              </a:tblGrid>
              <a:tr h="247294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88524"/>
                  </a:ext>
                </a:extLst>
              </a:tr>
              <a:tr h="247294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57182"/>
                  </a:ext>
                </a:extLst>
              </a:tr>
              <a:tr h="247294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34012"/>
                  </a:ext>
                </a:extLst>
              </a:tr>
              <a:tr h="247294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906510"/>
                  </a:ext>
                </a:extLst>
              </a:tr>
              <a:tr h="247294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721559"/>
                  </a:ext>
                </a:extLst>
              </a:tr>
              <a:tr h="247294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74325"/>
                  </a:ext>
                </a:extLst>
              </a:tr>
              <a:tr h="247294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536638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DACE378-D769-16E0-ACB7-8678AD96C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381" y="1355028"/>
            <a:ext cx="3348386" cy="251367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3F3F4-3DA0-003A-B886-6E1AD981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52F5D8-47CE-65C8-7337-96A3A3449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581131"/>
              </p:ext>
            </p:extLst>
          </p:nvPr>
        </p:nvGraphicFramePr>
        <p:xfrm>
          <a:off x="8559800" y="2099733"/>
          <a:ext cx="1126990" cy="1030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6990">
                  <a:extLst>
                    <a:ext uri="{9D8B030D-6E8A-4147-A177-3AD203B41FA5}">
                      <a16:colId xmlns:a16="http://schemas.microsoft.com/office/drawing/2014/main" val="3503552118"/>
                    </a:ext>
                  </a:extLst>
                </a:gridCol>
              </a:tblGrid>
              <a:tr h="10301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49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15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88FB-31FB-ABAB-2AF9-57DB2EDE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6" y="365628"/>
            <a:ext cx="6437971" cy="1005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entury"/>
              </a:rPr>
              <a:t>Soluzione</a:t>
            </a:r>
            <a:r>
              <a:rPr lang="en-US" dirty="0">
                <a:latin typeface="Century"/>
              </a:rPr>
              <a:t> MPI</a:t>
            </a:r>
            <a:endParaRPr lang="en-US" dirty="0">
              <a:solidFill>
                <a:srgbClr val="FFFFFF"/>
              </a:solidFill>
              <a:latin typeface="Century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03D072-F9F1-26FE-300D-AD04566FDE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027792"/>
              </p:ext>
            </p:extLst>
          </p:nvPr>
        </p:nvGraphicFramePr>
        <p:xfrm>
          <a:off x="7428991" y="2967243"/>
          <a:ext cx="20828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393458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14778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3246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30369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83041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138131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310205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2301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0119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5401035"/>
                    </a:ext>
                  </a:extLst>
                </a:gridCol>
              </a:tblGrid>
              <a:tr h="19780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74521"/>
                  </a:ext>
                </a:extLst>
              </a:tr>
              <a:tr h="19780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989298"/>
                  </a:ext>
                </a:extLst>
              </a:tr>
              <a:tr h="19780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89346"/>
                  </a:ext>
                </a:extLst>
              </a:tr>
              <a:tr h="19780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870693"/>
                  </a:ext>
                </a:extLst>
              </a:tr>
              <a:tr h="19780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00310"/>
                  </a:ext>
                </a:extLst>
              </a:tr>
              <a:tr h="19780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95345"/>
                  </a:ext>
                </a:extLst>
              </a:tr>
              <a:tr h="19780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7005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2F1E87-B994-FE21-1401-4DE2EAC9C1AC}"/>
              </a:ext>
            </a:extLst>
          </p:cNvPr>
          <p:cNvSpPr txBox="1"/>
          <p:nvPr/>
        </p:nvSpPr>
        <p:spPr>
          <a:xfrm>
            <a:off x="625884" y="1551741"/>
            <a:ext cx="10713538" cy="18841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defTabSz="850392">
              <a:spcAft>
                <a:spcPts val="600"/>
              </a:spcAft>
              <a:buFont typeface="Arial"/>
              <a:buChar char="•"/>
            </a:pPr>
            <a:r>
              <a:rPr lang="en-US" sz="1450" kern="1200" dirty="0" err="1">
                <a:latin typeface="Century"/>
              </a:rPr>
              <a:t>Ogni</a:t>
            </a:r>
            <a:r>
              <a:rPr lang="en-US" sz="1450" kern="1200" dirty="0">
                <a:latin typeface="Century"/>
              </a:rPr>
              <a:t> </a:t>
            </a:r>
            <a:r>
              <a:rPr lang="en-US" sz="1450" kern="1200" dirty="0" err="1">
                <a:latin typeface="Century"/>
              </a:rPr>
              <a:t>processo</a:t>
            </a:r>
            <a:r>
              <a:rPr lang="en-US" sz="1450" kern="1200" dirty="0">
                <a:latin typeface="Century"/>
              </a:rPr>
              <a:t> </a:t>
            </a:r>
            <a:r>
              <a:rPr lang="en-US" sz="1450" kern="1200" dirty="0" err="1">
                <a:latin typeface="Century"/>
              </a:rPr>
              <a:t>esegue</a:t>
            </a:r>
            <a:r>
              <a:rPr lang="en-US" sz="1450" kern="1200" dirty="0">
                <a:latin typeface="Century"/>
              </a:rPr>
              <a:t> il </a:t>
            </a:r>
            <a:r>
              <a:rPr lang="en-US" sz="1450" kern="1200" dirty="0" err="1">
                <a:latin typeface="Century"/>
              </a:rPr>
              <a:t>calcolo</a:t>
            </a:r>
            <a:r>
              <a:rPr lang="en-US" sz="1450" kern="1200" dirty="0">
                <a:latin typeface="Century"/>
              </a:rPr>
              <a:t> di </a:t>
            </a:r>
            <a:r>
              <a:rPr lang="en-US" sz="1450" b="1" dirty="0" err="1">
                <a:highlight>
                  <a:srgbClr val="C0C0C0"/>
                </a:highlight>
                <a:latin typeface="Century"/>
                <a:cs typeface="Courier New"/>
              </a:rPr>
              <a:t>rows_per_thread</a:t>
            </a:r>
            <a:r>
              <a:rPr lang="en-US" sz="1450" b="1" dirty="0">
                <a:highlight>
                  <a:srgbClr val="C0C0C0"/>
                </a:highlight>
                <a:latin typeface="Century"/>
                <a:cs typeface="Courier New"/>
              </a:rPr>
              <a:t> = </a:t>
            </a:r>
            <a:r>
              <a:rPr lang="en-US" sz="1450" b="1" dirty="0">
                <a:highlight>
                  <a:srgbClr val="C0C0C0"/>
                </a:highlight>
                <a:latin typeface="Courier New"/>
                <a:cs typeface="Courier New"/>
              </a:rPr>
              <a:t>(</a:t>
            </a:r>
            <a:r>
              <a:rPr lang="en-US" sz="1450" b="1" kern="1200" dirty="0">
                <a:highlight>
                  <a:srgbClr val="C0C0C0"/>
                </a:highlight>
                <a:latin typeface="Courier New"/>
                <a:cs typeface="Courier New"/>
              </a:rPr>
              <a:t>int) (N-2) / </a:t>
            </a:r>
            <a:r>
              <a:rPr lang="en-US" sz="1450" b="1" kern="1200" dirty="0" err="1">
                <a:highlight>
                  <a:srgbClr val="C0C0C0"/>
                </a:highlight>
                <a:latin typeface="Courier New"/>
                <a:cs typeface="Courier New"/>
              </a:rPr>
              <a:t>num_</a:t>
            </a:r>
            <a:r>
              <a:rPr lang="en-US" sz="1450" b="1" dirty="0" err="1">
                <a:highlight>
                  <a:srgbClr val="C0C0C0"/>
                </a:highlight>
                <a:latin typeface="Courier New"/>
                <a:cs typeface="Courier New"/>
              </a:rPr>
              <a:t>processi</a:t>
            </a:r>
            <a:r>
              <a:rPr lang="en-US" sz="1450" kern="1200" dirty="0">
                <a:latin typeface="Century"/>
              </a:rPr>
              <a:t> </a:t>
            </a:r>
            <a:r>
              <a:rPr lang="en-US" sz="1450" kern="1200" dirty="0" err="1">
                <a:latin typeface="Century"/>
              </a:rPr>
              <a:t>righe</a:t>
            </a:r>
            <a:r>
              <a:rPr lang="en-US" sz="1450" kern="1200" dirty="0">
                <a:latin typeface="Century"/>
              </a:rPr>
              <a:t> </a:t>
            </a:r>
            <a:r>
              <a:rPr lang="en-US" sz="1450" kern="1200" dirty="0" err="1">
                <a:latin typeface="Century"/>
              </a:rPr>
              <a:t>della</a:t>
            </a:r>
            <a:r>
              <a:rPr lang="en-US" sz="1450" kern="1200" dirty="0">
                <a:latin typeface="Century"/>
              </a:rPr>
              <a:t> </a:t>
            </a:r>
            <a:r>
              <a:rPr lang="en-US" sz="1450" kern="1200" dirty="0" err="1">
                <a:latin typeface="Century"/>
              </a:rPr>
              <a:t>matrice</a:t>
            </a:r>
            <a:r>
              <a:rPr lang="en-US" sz="1450" kern="1200" dirty="0">
                <a:latin typeface="Century"/>
              </a:rPr>
              <a:t> B</a:t>
            </a:r>
            <a:endParaRPr lang="en-US"/>
          </a:p>
          <a:p>
            <a:pPr marL="742950" lvl="1" indent="-285750" defTabSz="850392">
              <a:spcAft>
                <a:spcPts val="600"/>
              </a:spcAft>
              <a:buFont typeface="Courier New"/>
              <a:buChar char="o"/>
            </a:pPr>
            <a:r>
              <a:rPr lang="en-US" sz="1450" kern="1200" dirty="0">
                <a:latin typeface="Century"/>
              </a:rPr>
              <a:t>In </a:t>
            </a:r>
            <a:r>
              <a:rPr lang="en-US" sz="1450" kern="1200" dirty="0" err="1">
                <a:latin typeface="Century"/>
              </a:rPr>
              <a:t>caso</a:t>
            </a:r>
            <a:r>
              <a:rPr lang="en-US" sz="1450" kern="1200" dirty="0">
                <a:latin typeface="Century"/>
              </a:rPr>
              <a:t> </a:t>
            </a:r>
            <a:r>
              <a:rPr lang="en-US" sz="1450" kern="1200" dirty="0">
                <a:latin typeface="Courier New"/>
                <a:cs typeface="Courier New"/>
              </a:rPr>
              <a:t>(N-2)</a:t>
            </a:r>
            <a:r>
              <a:rPr lang="en-US" sz="1450" kern="1200" dirty="0">
                <a:latin typeface="Century"/>
              </a:rPr>
              <a:t> non </a:t>
            </a:r>
            <a:r>
              <a:rPr lang="en-US" sz="1450" kern="1200" dirty="0" err="1">
                <a:latin typeface="Century"/>
              </a:rPr>
              <a:t>sia</a:t>
            </a:r>
            <a:r>
              <a:rPr lang="en-US" sz="1450" kern="1200" dirty="0">
                <a:latin typeface="Century"/>
              </a:rPr>
              <a:t> </a:t>
            </a:r>
            <a:r>
              <a:rPr lang="en-US" sz="1450" kern="1200" dirty="0" err="1">
                <a:latin typeface="Century"/>
              </a:rPr>
              <a:t>multiplo</a:t>
            </a:r>
            <a:r>
              <a:rPr lang="en-US" sz="1450" kern="1200" dirty="0">
                <a:latin typeface="Century"/>
              </a:rPr>
              <a:t> di </a:t>
            </a:r>
            <a:r>
              <a:rPr lang="en-US" sz="1450" kern="1200" dirty="0" err="1">
                <a:latin typeface="Courier New"/>
                <a:cs typeface="Courier New"/>
              </a:rPr>
              <a:t>num_proc</a:t>
            </a:r>
            <a:r>
              <a:rPr lang="en-US" sz="1450" kern="1200" dirty="0">
                <a:latin typeface="Century"/>
              </a:rPr>
              <a:t> le X </a:t>
            </a:r>
            <a:r>
              <a:rPr lang="en-US" sz="1450" kern="1200" dirty="0" err="1">
                <a:latin typeface="Century"/>
              </a:rPr>
              <a:t>righe</a:t>
            </a:r>
            <a:r>
              <a:rPr lang="en-US" sz="1450" kern="1200" dirty="0">
                <a:latin typeface="Century"/>
              </a:rPr>
              <a:t> in </a:t>
            </a:r>
            <a:r>
              <a:rPr lang="en-US" sz="1450" kern="1200" dirty="0" err="1">
                <a:latin typeface="Century"/>
              </a:rPr>
              <a:t>eccesso</a:t>
            </a:r>
            <a:r>
              <a:rPr lang="en-US" sz="1450" kern="1200" dirty="0">
                <a:latin typeface="Century"/>
              </a:rPr>
              <a:t> </a:t>
            </a:r>
            <a:r>
              <a:rPr lang="en-US" sz="1450" kern="1200" dirty="0" err="1">
                <a:latin typeface="Century"/>
              </a:rPr>
              <a:t>sono</a:t>
            </a:r>
            <a:r>
              <a:rPr lang="en-US" sz="1450" kern="1200" dirty="0">
                <a:latin typeface="Century"/>
              </a:rPr>
              <a:t> </a:t>
            </a:r>
            <a:r>
              <a:rPr lang="en-US" sz="1450" kern="1200" dirty="0" err="1">
                <a:latin typeface="Century"/>
              </a:rPr>
              <a:t>assegnate</a:t>
            </a:r>
            <a:r>
              <a:rPr lang="en-US" sz="1450" kern="1200" dirty="0">
                <a:latin typeface="Century"/>
              </a:rPr>
              <a:t> ai </a:t>
            </a:r>
            <a:r>
              <a:rPr lang="en-US" sz="1450" kern="1200" dirty="0" err="1">
                <a:latin typeface="Century"/>
              </a:rPr>
              <a:t>primi</a:t>
            </a:r>
            <a:r>
              <a:rPr lang="en-US" sz="1450" kern="1200" dirty="0">
                <a:latin typeface="Century"/>
              </a:rPr>
              <a:t> X </a:t>
            </a:r>
            <a:r>
              <a:rPr lang="en-US" sz="1450" kern="1200" dirty="0" err="1">
                <a:latin typeface="Century"/>
              </a:rPr>
              <a:t>processi</a:t>
            </a:r>
            <a:endParaRPr lang="en-US" sz="1450" kern="1200">
              <a:latin typeface="Century"/>
            </a:endParaRPr>
          </a:p>
          <a:p>
            <a:pPr marL="265430" indent="-265430" defTabSz="850392">
              <a:spcAft>
                <a:spcPts val="600"/>
              </a:spcAft>
              <a:buFont typeface="Arial"/>
              <a:buChar char="•"/>
            </a:pPr>
            <a:r>
              <a:rPr lang="en-US" sz="1450" kern="1200" dirty="0" err="1">
                <a:latin typeface="Century"/>
              </a:rPr>
              <a:t>Ogni</a:t>
            </a:r>
            <a:r>
              <a:rPr lang="en-US" sz="1450" kern="1200" dirty="0">
                <a:latin typeface="Century"/>
              </a:rPr>
              <a:t> </a:t>
            </a:r>
            <a:r>
              <a:rPr lang="en-US" sz="1450" kern="1200" dirty="0" err="1">
                <a:latin typeface="Century"/>
              </a:rPr>
              <a:t>processo</a:t>
            </a:r>
            <a:r>
              <a:rPr lang="en-US" sz="1450" kern="1200" dirty="0">
                <a:latin typeface="Century"/>
              </a:rPr>
              <a:t> </a:t>
            </a:r>
            <a:r>
              <a:rPr lang="en-US" sz="1450" kern="1200" dirty="0" err="1">
                <a:latin typeface="Century"/>
              </a:rPr>
              <a:t>riceve</a:t>
            </a:r>
            <a:r>
              <a:rPr lang="en-US" sz="1450" kern="1200" dirty="0">
                <a:latin typeface="Century"/>
              </a:rPr>
              <a:t> le </a:t>
            </a:r>
            <a:r>
              <a:rPr lang="en-US" sz="1450" dirty="0" err="1">
                <a:latin typeface="Courier New"/>
                <a:cs typeface="Courier New"/>
              </a:rPr>
              <a:t>rows_per_thread</a:t>
            </a:r>
            <a:r>
              <a:rPr lang="en-US" sz="1450" kern="1200" dirty="0">
                <a:latin typeface="Century"/>
              </a:rPr>
              <a:t> </a:t>
            </a:r>
            <a:r>
              <a:rPr lang="en-US" sz="1450" kern="1200" dirty="0" err="1">
                <a:latin typeface="Century"/>
              </a:rPr>
              <a:t>righe</a:t>
            </a:r>
            <a:r>
              <a:rPr lang="en-US" sz="1450" kern="1200" dirty="0">
                <a:latin typeface="Century"/>
              </a:rPr>
              <a:t> </a:t>
            </a:r>
            <a:r>
              <a:rPr lang="en-US" sz="1450" kern="1200" dirty="0" err="1">
                <a:latin typeface="Century"/>
              </a:rPr>
              <a:t>che</a:t>
            </a:r>
            <a:r>
              <a:rPr lang="en-US" sz="1450" kern="1200" dirty="0">
                <a:latin typeface="Century"/>
              </a:rPr>
              <a:t> </a:t>
            </a:r>
            <a:r>
              <a:rPr lang="en-US" sz="1450" kern="1200" dirty="0" err="1">
                <a:latin typeface="Century"/>
              </a:rPr>
              <a:t>deve</a:t>
            </a:r>
            <a:r>
              <a:rPr lang="en-US" sz="1450" kern="1200" dirty="0">
                <a:latin typeface="Century"/>
              </a:rPr>
              <a:t> </a:t>
            </a:r>
            <a:r>
              <a:rPr lang="en-US" sz="1450" kern="1200" dirty="0" err="1">
                <a:latin typeface="Century"/>
              </a:rPr>
              <a:t>calcolare</a:t>
            </a:r>
            <a:r>
              <a:rPr lang="en-US" sz="1450" kern="1200" dirty="0">
                <a:latin typeface="Century"/>
              </a:rPr>
              <a:t> + 2 (</a:t>
            </a:r>
            <a:r>
              <a:rPr lang="en-US" sz="1450" dirty="0" err="1">
                <a:latin typeface="Century"/>
              </a:rPr>
              <a:t>una</a:t>
            </a:r>
            <a:r>
              <a:rPr lang="en-US" sz="1450" dirty="0">
                <a:latin typeface="Century"/>
              </a:rPr>
              <a:t> sopra</a:t>
            </a:r>
            <a:r>
              <a:rPr lang="en-US" sz="1450" kern="1200" dirty="0">
                <a:latin typeface="Century"/>
              </a:rPr>
              <a:t> e </a:t>
            </a:r>
            <a:r>
              <a:rPr lang="en-US" sz="1450" dirty="0" err="1">
                <a:latin typeface="Century"/>
              </a:rPr>
              <a:t>una</a:t>
            </a:r>
            <a:r>
              <a:rPr lang="en-US" sz="1450" dirty="0">
                <a:latin typeface="Century"/>
              </a:rPr>
              <a:t> </a:t>
            </a:r>
            <a:r>
              <a:rPr lang="en-US" sz="1450" kern="1200" dirty="0">
                <a:latin typeface="Century"/>
              </a:rPr>
              <a:t>sotto)</a:t>
            </a:r>
            <a:endParaRPr lang="en-US" sz="1450" dirty="0">
              <a:latin typeface="Century"/>
            </a:endParaRPr>
          </a:p>
          <a:p>
            <a:pPr marL="265430" indent="-265430" defTabSz="850392">
              <a:spcAft>
                <a:spcPts val="600"/>
              </a:spcAft>
              <a:buFont typeface="Arial"/>
              <a:buChar char="•"/>
            </a:pPr>
            <a:r>
              <a:rPr lang="en-US" sz="1450" dirty="0">
                <a:latin typeface="Century"/>
              </a:rPr>
              <a:t>Il </a:t>
            </a:r>
            <a:r>
              <a:rPr lang="en-US" sz="1450" err="1">
                <a:latin typeface="Century"/>
              </a:rPr>
              <a:t>processo</a:t>
            </a:r>
            <a:r>
              <a:rPr lang="en-US" sz="1450" dirty="0">
                <a:latin typeface="Century"/>
              </a:rPr>
              <a:t> master </a:t>
            </a:r>
            <a:r>
              <a:rPr lang="en-US" sz="1450" err="1">
                <a:latin typeface="Century"/>
              </a:rPr>
              <a:t>invia</a:t>
            </a:r>
            <a:r>
              <a:rPr lang="en-US" sz="1450" dirty="0">
                <a:latin typeface="Century"/>
              </a:rPr>
              <a:t> le </a:t>
            </a:r>
            <a:r>
              <a:rPr lang="en-US" sz="1450" err="1">
                <a:latin typeface="Century"/>
              </a:rPr>
              <a:t>sezioni</a:t>
            </a:r>
            <a:r>
              <a:rPr lang="en-US" sz="1450" dirty="0">
                <a:latin typeface="Century"/>
              </a:rPr>
              <a:t> </a:t>
            </a:r>
            <a:r>
              <a:rPr lang="en-US" sz="1450" err="1">
                <a:latin typeface="Century"/>
              </a:rPr>
              <a:t>della</a:t>
            </a:r>
            <a:r>
              <a:rPr lang="en-US" sz="1450" dirty="0">
                <a:latin typeface="Century"/>
              </a:rPr>
              <a:t> </a:t>
            </a:r>
            <a:r>
              <a:rPr lang="en-US" sz="1450" err="1">
                <a:latin typeface="Century"/>
              </a:rPr>
              <a:t>matrice</a:t>
            </a:r>
            <a:r>
              <a:rPr lang="en-US" sz="1450" dirty="0">
                <a:latin typeface="Century"/>
              </a:rPr>
              <a:t> </a:t>
            </a:r>
            <a:r>
              <a:rPr lang="en-US" sz="1450" kern="1200" dirty="0">
                <a:latin typeface="Century"/>
              </a:rPr>
              <a:t>A</a:t>
            </a:r>
            <a:r>
              <a:rPr lang="en-US" sz="1450" dirty="0">
                <a:latin typeface="Century"/>
              </a:rPr>
              <a:t> </a:t>
            </a:r>
            <a:r>
              <a:rPr lang="en-US" sz="1450" kern="1200" dirty="0">
                <a:latin typeface="Century"/>
              </a:rPr>
              <a:t>con </a:t>
            </a:r>
            <a:r>
              <a:rPr lang="en-US" sz="1450" b="1" kern="1200" dirty="0">
                <a:latin typeface="Century"/>
              </a:rPr>
              <a:t>send </a:t>
            </a:r>
            <a:r>
              <a:rPr lang="en-US" sz="1450" b="1" err="1">
                <a:latin typeface="Century"/>
              </a:rPr>
              <a:t>sincrone</a:t>
            </a:r>
            <a:r>
              <a:rPr lang="en-US" sz="1450" b="1" kern="1200" dirty="0">
                <a:latin typeface="Century"/>
              </a:rPr>
              <a:t> punto-punto</a:t>
            </a:r>
            <a:r>
              <a:rPr lang="en-US" sz="1450" kern="1200" dirty="0">
                <a:latin typeface="Century"/>
              </a:rPr>
              <a:t>.</a:t>
            </a:r>
            <a:endParaRPr lang="en-US"/>
          </a:p>
          <a:p>
            <a:pPr defTabSz="850392">
              <a:spcAft>
                <a:spcPts val="600"/>
              </a:spcAft>
            </a:pPr>
            <a:endParaRPr lang="en-US" sz="1450" kern="1200" dirty="0">
              <a:latin typeface="Century"/>
            </a:endParaRPr>
          </a:p>
          <a:p>
            <a:pPr defTabSz="850392">
              <a:spcAft>
                <a:spcPts val="600"/>
              </a:spcAft>
            </a:pPr>
            <a:endParaRPr lang="en-US">
              <a:latin typeface="Aptos" panose="020B0004020202020204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3726178-5609-648E-A150-2B57CEDF98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3593849"/>
              </p:ext>
            </p:extLst>
          </p:nvPr>
        </p:nvGraphicFramePr>
        <p:xfrm>
          <a:off x="9640829" y="2963811"/>
          <a:ext cx="20828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393458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14778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3246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30369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83041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138131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310205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2301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0119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5401035"/>
                    </a:ext>
                  </a:extLst>
                </a:gridCol>
              </a:tblGrid>
              <a:tr h="13800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474521"/>
                  </a:ext>
                </a:extLst>
              </a:tr>
              <a:tr h="13800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89298"/>
                  </a:ext>
                </a:extLst>
              </a:tr>
              <a:tr h="13800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89346"/>
                  </a:ext>
                </a:extLst>
              </a:tr>
              <a:tr h="13800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870693"/>
                  </a:ext>
                </a:extLst>
              </a:tr>
              <a:tr h="13800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100310"/>
                  </a:ext>
                </a:extLst>
              </a:tr>
              <a:tr h="13800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95345"/>
                  </a:ext>
                </a:extLst>
              </a:tr>
              <a:tr h="13800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70053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00FE0-EB90-D65B-5A44-2F1C3991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0B3A2-1B6A-EF06-40EC-5591D28C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￼              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DDA39-929A-9677-F4F8-41979AFB1DB1}"/>
              </a:ext>
            </a:extLst>
          </p:cNvPr>
          <p:cNvSpPr txBox="1"/>
          <p:nvPr/>
        </p:nvSpPr>
        <p:spPr>
          <a:xfrm>
            <a:off x="626852" y="4738778"/>
            <a:ext cx="10061275" cy="7617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50" dirty="0">
                <a:latin typeface="Century"/>
              </a:rPr>
              <a:t>Il thread master </a:t>
            </a:r>
            <a:r>
              <a:rPr lang="en-US" sz="1450" dirty="0" err="1">
                <a:latin typeface="Century"/>
              </a:rPr>
              <a:t>raccoglie</a:t>
            </a:r>
            <a:r>
              <a:rPr lang="en-US" sz="1450" dirty="0">
                <a:latin typeface="Century"/>
              </a:rPr>
              <a:t> le </a:t>
            </a:r>
            <a:r>
              <a:rPr lang="en-US" sz="1450" dirty="0" err="1">
                <a:latin typeface="Century"/>
              </a:rPr>
              <a:t>sezioni</a:t>
            </a:r>
            <a:r>
              <a:rPr lang="en-US" sz="1450" dirty="0">
                <a:latin typeface="Century"/>
              </a:rPr>
              <a:t> </a:t>
            </a:r>
            <a:r>
              <a:rPr lang="en-US" sz="1450" dirty="0" err="1">
                <a:latin typeface="Century"/>
              </a:rPr>
              <a:t>della</a:t>
            </a:r>
            <a:r>
              <a:rPr lang="en-US" sz="1450" dirty="0">
                <a:latin typeface="Century"/>
              </a:rPr>
              <a:t> </a:t>
            </a:r>
            <a:r>
              <a:rPr lang="en-US" sz="1450" dirty="0" err="1">
                <a:latin typeface="Century"/>
              </a:rPr>
              <a:t>matrice</a:t>
            </a:r>
            <a:r>
              <a:rPr lang="en-US" sz="1450" dirty="0">
                <a:latin typeface="Century"/>
              </a:rPr>
              <a:t> B </a:t>
            </a:r>
            <a:r>
              <a:rPr lang="en-US" sz="1450" dirty="0" err="1">
                <a:latin typeface="Century"/>
              </a:rPr>
              <a:t>calcolate</a:t>
            </a:r>
            <a:r>
              <a:rPr lang="en-US" sz="1450" dirty="0">
                <a:latin typeface="Century"/>
              </a:rPr>
              <a:t> </a:t>
            </a:r>
            <a:r>
              <a:rPr lang="en-US" sz="1450" dirty="0" err="1">
                <a:latin typeface="Century"/>
              </a:rPr>
              <a:t>dai</a:t>
            </a:r>
            <a:r>
              <a:rPr lang="en-US" sz="1450" dirty="0">
                <a:latin typeface="Century"/>
              </a:rPr>
              <a:t> </a:t>
            </a:r>
            <a:r>
              <a:rPr lang="en-US" sz="1450" dirty="0" err="1">
                <a:latin typeface="Century"/>
              </a:rPr>
              <a:t>processi</a:t>
            </a:r>
            <a:r>
              <a:rPr lang="en-US" sz="1450" dirty="0">
                <a:latin typeface="Century"/>
              </a:rPr>
              <a:t> </a:t>
            </a:r>
            <a:r>
              <a:rPr lang="en-US" sz="1450" dirty="0" err="1">
                <a:latin typeface="Century"/>
              </a:rPr>
              <a:t>attraverso</a:t>
            </a:r>
            <a:r>
              <a:rPr lang="en-US" sz="1450" dirty="0">
                <a:latin typeface="Century"/>
              </a:rPr>
              <a:t> la </a:t>
            </a:r>
            <a:r>
              <a:rPr lang="en-US" sz="1450" dirty="0" err="1">
                <a:latin typeface="Century"/>
              </a:rPr>
              <a:t>funzione</a:t>
            </a:r>
            <a:r>
              <a:rPr lang="en-US" sz="1450" dirty="0">
                <a:latin typeface="Century"/>
              </a:rPr>
              <a:t> </a:t>
            </a:r>
            <a:r>
              <a:rPr lang="en-US" sz="1450" dirty="0" err="1">
                <a:latin typeface="Century"/>
              </a:rPr>
              <a:t>collettiva</a:t>
            </a:r>
            <a:r>
              <a:rPr lang="en-US" sz="1450" dirty="0">
                <a:latin typeface="Century"/>
              </a:rPr>
              <a:t> </a:t>
            </a:r>
            <a:r>
              <a:rPr lang="en-US" sz="1450" b="1" dirty="0" err="1">
                <a:highlight>
                  <a:srgbClr val="C0C0C0"/>
                </a:highlight>
                <a:latin typeface="Courier New"/>
                <a:cs typeface="Courier New"/>
              </a:rPr>
              <a:t>MPI_Gatherv</a:t>
            </a:r>
            <a:r>
              <a:rPr lang="en-US" sz="1450" dirty="0">
                <a:latin typeface="Courier New"/>
                <a:cs typeface="Courier New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1450" dirty="0">
              <a:latin typeface="Century"/>
            </a:endParaRPr>
          </a:p>
        </p:txBody>
      </p:sp>
      <p:pic>
        <p:nvPicPr>
          <p:cNvPr id="10" name="Picture 9" descr="A close-up of a computer code&#10;&#10;Description automatically generated">
            <a:extLst>
              <a:ext uri="{FF2B5EF4-FFF2-40B4-BE49-F238E27FC236}">
                <a16:creationId xmlns:a16="http://schemas.microsoft.com/office/drawing/2014/main" id="{39B70977-C396-392C-9880-1ABEF566F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83" y="3029938"/>
            <a:ext cx="5527197" cy="1028162"/>
          </a:xfrm>
          <a:prstGeom prst="rect">
            <a:avLst/>
          </a:prstGeom>
        </p:spPr>
      </p:pic>
      <p:pic>
        <p:nvPicPr>
          <p:cNvPr id="11" name="Picture 10" descr="A close up of words&#10;&#10;Description automatically generated">
            <a:extLst>
              <a:ext uri="{FF2B5EF4-FFF2-40B4-BE49-F238E27FC236}">
                <a16:creationId xmlns:a16="http://schemas.microsoft.com/office/drawing/2014/main" id="{B6AAB14A-7937-D2DE-EDA2-1D61DC83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82" y="5323303"/>
            <a:ext cx="9961381" cy="94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9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93CD-D8C4-A43D-0A8B-5460809A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289" y="440267"/>
            <a:ext cx="6628460" cy="7924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entury"/>
              </a:rPr>
              <a:t>MPI - Strong scalability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83CDE5-6714-0951-2133-CF7BE2D26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481202"/>
              </p:ext>
            </p:extLst>
          </p:nvPr>
        </p:nvGraphicFramePr>
        <p:xfrm>
          <a:off x="355071" y="1713982"/>
          <a:ext cx="5905599" cy="3132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962">
                  <a:extLst>
                    <a:ext uri="{9D8B030D-6E8A-4147-A177-3AD203B41FA5}">
                      <a16:colId xmlns:a16="http://schemas.microsoft.com/office/drawing/2014/main" val="140381713"/>
                    </a:ext>
                  </a:extLst>
                </a:gridCol>
                <a:gridCol w="564443">
                  <a:extLst>
                    <a:ext uri="{9D8B030D-6E8A-4147-A177-3AD203B41FA5}">
                      <a16:colId xmlns:a16="http://schemas.microsoft.com/office/drawing/2014/main" val="57021420"/>
                    </a:ext>
                  </a:extLst>
                </a:gridCol>
                <a:gridCol w="876152">
                  <a:extLst>
                    <a:ext uri="{9D8B030D-6E8A-4147-A177-3AD203B41FA5}">
                      <a16:colId xmlns:a16="http://schemas.microsoft.com/office/drawing/2014/main" val="236417506"/>
                    </a:ext>
                  </a:extLst>
                </a:gridCol>
                <a:gridCol w="935124">
                  <a:extLst>
                    <a:ext uri="{9D8B030D-6E8A-4147-A177-3AD203B41FA5}">
                      <a16:colId xmlns:a16="http://schemas.microsoft.com/office/drawing/2014/main" val="3354274507"/>
                    </a:ext>
                  </a:extLst>
                </a:gridCol>
                <a:gridCol w="1027794">
                  <a:extLst>
                    <a:ext uri="{9D8B030D-6E8A-4147-A177-3AD203B41FA5}">
                      <a16:colId xmlns:a16="http://schemas.microsoft.com/office/drawing/2014/main" val="1583142256"/>
                    </a:ext>
                  </a:extLst>
                </a:gridCol>
                <a:gridCol w="834028">
                  <a:extLst>
                    <a:ext uri="{9D8B030D-6E8A-4147-A177-3AD203B41FA5}">
                      <a16:colId xmlns:a16="http://schemas.microsoft.com/office/drawing/2014/main" val="4093959553"/>
                    </a:ext>
                  </a:extLst>
                </a:gridCol>
                <a:gridCol w="994096">
                  <a:extLst>
                    <a:ext uri="{9D8B030D-6E8A-4147-A177-3AD203B41FA5}">
                      <a16:colId xmlns:a16="http://schemas.microsoft.com/office/drawing/2014/main" val="2400744056"/>
                    </a:ext>
                  </a:extLst>
                </a:gridCol>
              </a:tblGrid>
              <a:tr h="3009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Task per </a:t>
                      </a:r>
                      <a:r>
                        <a:rPr lang="en-US" sz="1000" err="1"/>
                        <a:t>nodo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Totale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processi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Speedup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Efficienza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882927"/>
                  </a:ext>
                </a:extLst>
              </a:tr>
              <a:tr h="3009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14.567985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13766"/>
                  </a:ext>
                </a:extLst>
              </a:tr>
              <a:tr h="3285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9.212219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1.581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0.131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739876"/>
                  </a:ext>
                </a:extLst>
              </a:tr>
              <a:tr h="3009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5.360299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2.717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0.113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978445"/>
                  </a:ext>
                </a:extLst>
              </a:tr>
              <a:tr h="3009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3.813544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3.820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0.079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866433"/>
                  </a:ext>
                </a:extLst>
              </a:tr>
              <a:tr h="3009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20000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3.367074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4.326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0.060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692643"/>
                  </a:ext>
                </a:extLst>
              </a:tr>
              <a:tr h="3009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20000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3.350235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4.348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0.045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210014"/>
                  </a:ext>
                </a:extLst>
              </a:tr>
              <a:tr h="3009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20000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4.081067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3.569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0.029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815674"/>
                  </a:ext>
                </a:extLst>
              </a:tr>
              <a:tr h="3009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20000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48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4.643627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3.137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0.021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832984"/>
                  </a:ext>
                </a:extLst>
              </a:tr>
              <a:tr h="3009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20000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48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5.238749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2.780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0.014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24230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36DB52A-6FB7-CBFE-9030-8E987FB74B07}"/>
              </a:ext>
              <a:ext uri="{147F2762-F138-4A5C-976F-8EAC2B608ADB}">
                <a16:predDERef xmlns:a16="http://schemas.microsoft.com/office/drawing/2014/main" pred="{A06432FF-781E-E01C-FA1C-1965B3B120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585443"/>
              </p:ext>
            </p:extLst>
          </p:nvPr>
        </p:nvGraphicFramePr>
        <p:xfrm>
          <a:off x="6545023" y="1230009"/>
          <a:ext cx="5299935" cy="2802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86E589D-8EE4-ABF3-C586-ACD4360F8199}"/>
              </a:ext>
              <a:ext uri="{147F2762-F138-4A5C-976F-8EAC2B608ADB}">
                <a16:predDERef xmlns:a16="http://schemas.microsoft.com/office/drawing/2014/main" pred="{D36DB52A-6FB7-CBFE-9030-8E987FB74B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129704"/>
              </p:ext>
            </p:extLst>
          </p:nvPr>
        </p:nvGraphicFramePr>
        <p:xfrm>
          <a:off x="6774751" y="3852899"/>
          <a:ext cx="5200371" cy="2682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192781-50C0-1D57-EDD6-4753BE2C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69A4EF5-BD6D-D8F3-ED90-229FB55E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￼              </a:t>
            </a:r>
            <a:endParaRPr lang="en-US"/>
          </a:p>
        </p:txBody>
      </p:sp>
      <p:pic>
        <p:nvPicPr>
          <p:cNvPr id="3" name="Picture 2" descr="A math equation with black letters&#10;&#10;Description automatically generated">
            <a:extLst>
              <a:ext uri="{FF2B5EF4-FFF2-40B4-BE49-F238E27FC236}">
                <a16:creationId xmlns:a16="http://schemas.microsoft.com/office/drawing/2014/main" id="{46072766-4835-DC9F-2485-5BBB986BB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45" y="5084410"/>
            <a:ext cx="1347259" cy="621477"/>
          </a:xfrm>
          <a:prstGeom prst="rect">
            <a:avLst/>
          </a:prstGeom>
        </p:spPr>
      </p:pic>
      <p:pic>
        <p:nvPicPr>
          <p:cNvPr id="5" name="Picture 4" descr="A black and white image of a mathematical equation&#10;&#10;Description automatically generated">
            <a:extLst>
              <a:ext uri="{FF2B5EF4-FFF2-40B4-BE49-F238E27FC236}">
                <a16:creationId xmlns:a16="http://schemas.microsoft.com/office/drawing/2014/main" id="{B74ABBD7-B6E1-CEB2-0628-4920EF6D9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2735" y="5136091"/>
            <a:ext cx="2880901" cy="536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82FFFC-D1DB-9874-7840-3B07FB624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681" y="5809251"/>
            <a:ext cx="1136416" cy="5452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2BF5CA-9B7E-AD0D-5E19-EC1A780B8462}"/>
              </a:ext>
            </a:extLst>
          </p:cNvPr>
          <p:cNvSpPr txBox="1"/>
          <p:nvPr/>
        </p:nvSpPr>
        <p:spPr>
          <a:xfrm>
            <a:off x="2232838" y="5234221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Century"/>
              </a:rPr>
              <a:t>dove</a:t>
            </a:r>
          </a:p>
        </p:txBody>
      </p:sp>
    </p:spTree>
    <p:extLst>
      <p:ext uri="{BB962C8B-B14F-4D97-AF65-F5344CB8AC3E}">
        <p14:creationId xmlns:p14="http://schemas.microsoft.com/office/powerpoint/2010/main" val="197472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B233-5510-6947-2788-74213050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326" y="524934"/>
            <a:ext cx="6477941" cy="1027645"/>
          </a:xfrm>
        </p:spPr>
        <p:txBody>
          <a:bodyPr>
            <a:normAutofit/>
          </a:bodyPr>
          <a:lstStyle/>
          <a:p>
            <a:r>
              <a:rPr lang="en-US" sz="4000">
                <a:latin typeface="Century"/>
              </a:rPr>
              <a:t>MPI - Weak scalability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2A1253-7E05-4D6E-F711-836CF1ACE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73943"/>
              </p:ext>
            </p:extLst>
          </p:nvPr>
        </p:nvGraphicFramePr>
        <p:xfrm>
          <a:off x="266045" y="1946961"/>
          <a:ext cx="5914021" cy="297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633">
                  <a:extLst>
                    <a:ext uri="{9D8B030D-6E8A-4147-A177-3AD203B41FA5}">
                      <a16:colId xmlns:a16="http://schemas.microsoft.com/office/drawing/2014/main" val="140381713"/>
                    </a:ext>
                  </a:extLst>
                </a:gridCol>
                <a:gridCol w="606567">
                  <a:extLst>
                    <a:ext uri="{9D8B030D-6E8A-4147-A177-3AD203B41FA5}">
                      <a16:colId xmlns:a16="http://schemas.microsoft.com/office/drawing/2014/main" val="57021420"/>
                    </a:ext>
                  </a:extLst>
                </a:gridCol>
                <a:gridCol w="808754">
                  <a:extLst>
                    <a:ext uri="{9D8B030D-6E8A-4147-A177-3AD203B41FA5}">
                      <a16:colId xmlns:a16="http://schemas.microsoft.com/office/drawing/2014/main" val="236417506"/>
                    </a:ext>
                  </a:extLst>
                </a:gridCol>
                <a:gridCol w="834028">
                  <a:extLst>
                    <a:ext uri="{9D8B030D-6E8A-4147-A177-3AD203B41FA5}">
                      <a16:colId xmlns:a16="http://schemas.microsoft.com/office/drawing/2014/main" val="3354274507"/>
                    </a:ext>
                  </a:extLst>
                </a:gridCol>
                <a:gridCol w="1019366">
                  <a:extLst>
                    <a:ext uri="{9D8B030D-6E8A-4147-A177-3AD203B41FA5}">
                      <a16:colId xmlns:a16="http://schemas.microsoft.com/office/drawing/2014/main" val="1583142256"/>
                    </a:ext>
                  </a:extLst>
                </a:gridCol>
                <a:gridCol w="901426">
                  <a:extLst>
                    <a:ext uri="{9D8B030D-6E8A-4147-A177-3AD203B41FA5}">
                      <a16:colId xmlns:a16="http://schemas.microsoft.com/office/drawing/2014/main" val="4093959553"/>
                    </a:ext>
                  </a:extLst>
                </a:gridCol>
                <a:gridCol w="977247">
                  <a:extLst>
                    <a:ext uri="{9D8B030D-6E8A-4147-A177-3AD203B41FA5}">
                      <a16:colId xmlns:a16="http://schemas.microsoft.com/office/drawing/2014/main" val="2400744056"/>
                    </a:ext>
                  </a:extLst>
                </a:gridCol>
              </a:tblGrid>
              <a:tr h="3962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Task per </a:t>
                      </a:r>
                      <a:r>
                        <a:rPr lang="en-US" sz="1000" err="1"/>
                        <a:t>nodo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Totale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processi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Speedup </a:t>
                      </a:r>
                      <a:r>
                        <a:rPr lang="en-US" sz="1000" dirty="0" err="1"/>
                        <a:t>scalato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Efficienza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scalata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882927"/>
                  </a:ext>
                </a:extLst>
              </a:tr>
              <a:tr h="28065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3000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0.328678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13766"/>
                  </a:ext>
                </a:extLst>
              </a:tr>
              <a:tr h="28065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10392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2.517621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1.566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0.130</a:t>
                      </a:r>
                      <a:endParaRPr 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739876"/>
                  </a:ext>
                </a:extLst>
              </a:tr>
              <a:tr h="28065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14696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2.94409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2.679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0.111</a:t>
                      </a:r>
                      <a:endParaRPr 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978445"/>
                  </a:ext>
                </a:extLst>
              </a:tr>
              <a:tr h="2948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20784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4.634964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3.403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0.070</a:t>
                      </a:r>
                      <a:endParaRPr 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866433"/>
                  </a:ext>
                </a:extLst>
              </a:tr>
              <a:tr h="28065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25455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7.304102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3.239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0.045</a:t>
                      </a:r>
                      <a:endParaRPr 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692643"/>
                  </a:ext>
                </a:extLst>
              </a:tr>
              <a:tr h="28065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29393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7.458448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4.230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0.044</a:t>
                      </a:r>
                      <a:endParaRPr 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210014"/>
                  </a:ext>
                </a:extLst>
              </a:tr>
              <a:tr h="28065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32863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10.751325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3.668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0.030</a:t>
                      </a:r>
                      <a:endParaRPr 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815674"/>
                  </a:ext>
                </a:extLst>
              </a:tr>
              <a:tr h="2558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36000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48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14.709495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3.217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0.022</a:t>
                      </a:r>
                      <a:endParaRPr 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832984"/>
                  </a:ext>
                </a:extLst>
              </a:tr>
              <a:tr h="3466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41600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48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26.461508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2.384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0.012</a:t>
                      </a:r>
                      <a:endParaRPr 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242300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5B05C00-71FF-C3DC-BA54-130A546ACA3F}"/>
              </a:ext>
              <a:ext uri="{147F2762-F138-4A5C-976F-8EAC2B608ADB}">
                <a16:predDERef xmlns:a16="http://schemas.microsoft.com/office/drawing/2014/main" pred="{886E589D-8EE4-ABF3-C586-ACD4360F81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976189"/>
              </p:ext>
            </p:extLst>
          </p:nvPr>
        </p:nvGraphicFramePr>
        <p:xfrm>
          <a:off x="6532872" y="1281953"/>
          <a:ext cx="5073532" cy="2906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B95FA1A-998E-EE4D-EDA4-0A6E5FDD173B}"/>
              </a:ext>
              <a:ext uri="{147F2762-F138-4A5C-976F-8EAC2B608ADB}">
                <a16:predDERef xmlns:a16="http://schemas.microsoft.com/office/drawing/2014/main" pred="{C5B05C00-71FF-C3DC-BA54-130A546ACA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967432"/>
              </p:ext>
            </p:extLst>
          </p:nvPr>
        </p:nvGraphicFramePr>
        <p:xfrm>
          <a:off x="6401168" y="4184720"/>
          <a:ext cx="5336939" cy="2436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1739E4A-E3A8-5178-CF26-CFBCC410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FDD7622-BA67-9EBA-1296-7AADD80C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￼              </a:t>
            </a:r>
            <a:endParaRPr lang="en-US"/>
          </a:p>
        </p:txBody>
      </p:sp>
      <p:pic>
        <p:nvPicPr>
          <p:cNvPr id="3" name="Picture 2" descr="A black and white symbol&#10;&#10;Description automatically generated">
            <a:extLst>
              <a:ext uri="{FF2B5EF4-FFF2-40B4-BE49-F238E27FC236}">
                <a16:creationId xmlns:a16="http://schemas.microsoft.com/office/drawing/2014/main" id="{2BA4192D-3499-033E-D70F-DC17D636A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208" y="5814131"/>
            <a:ext cx="2376547" cy="667220"/>
          </a:xfrm>
          <a:prstGeom prst="rect">
            <a:avLst/>
          </a:prstGeom>
        </p:spPr>
      </p:pic>
      <p:pic>
        <p:nvPicPr>
          <p:cNvPr id="4" name="Picture 3" descr="A black and white image of a symbol&#10;&#10;Description automatically generated">
            <a:extLst>
              <a:ext uri="{FF2B5EF4-FFF2-40B4-BE49-F238E27FC236}">
                <a16:creationId xmlns:a16="http://schemas.microsoft.com/office/drawing/2014/main" id="{B6CB2FC8-5A2D-43AE-BD82-3696901B5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563" y="5061068"/>
            <a:ext cx="2797764" cy="65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7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CBED-20BE-C9D9-8F4E-B6438BDF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172" y="512271"/>
            <a:ext cx="5313304" cy="836378"/>
          </a:xfrm>
        </p:spPr>
        <p:txBody>
          <a:bodyPr/>
          <a:lstStyle/>
          <a:p>
            <a:r>
              <a:rPr lang="en-US" dirty="0" err="1">
                <a:latin typeface="Century"/>
              </a:rPr>
              <a:t>Soluzione</a:t>
            </a:r>
            <a:r>
              <a:rPr lang="en-US" dirty="0">
                <a:latin typeface="Century"/>
              </a:rPr>
              <a:t> OpenMP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326702-4B24-0E40-C00A-2CC8EFCDC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22045"/>
              </p:ext>
            </p:extLst>
          </p:nvPr>
        </p:nvGraphicFramePr>
        <p:xfrm>
          <a:off x="7668197" y="3526175"/>
          <a:ext cx="2317820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782">
                  <a:extLst>
                    <a:ext uri="{9D8B030D-6E8A-4147-A177-3AD203B41FA5}">
                      <a16:colId xmlns:a16="http://schemas.microsoft.com/office/drawing/2014/main" val="4288433457"/>
                    </a:ext>
                  </a:extLst>
                </a:gridCol>
                <a:gridCol w="231782">
                  <a:extLst>
                    <a:ext uri="{9D8B030D-6E8A-4147-A177-3AD203B41FA5}">
                      <a16:colId xmlns:a16="http://schemas.microsoft.com/office/drawing/2014/main" val="461248837"/>
                    </a:ext>
                  </a:extLst>
                </a:gridCol>
                <a:gridCol w="231782">
                  <a:extLst>
                    <a:ext uri="{9D8B030D-6E8A-4147-A177-3AD203B41FA5}">
                      <a16:colId xmlns:a16="http://schemas.microsoft.com/office/drawing/2014/main" val="493431225"/>
                    </a:ext>
                  </a:extLst>
                </a:gridCol>
                <a:gridCol w="231782">
                  <a:extLst>
                    <a:ext uri="{9D8B030D-6E8A-4147-A177-3AD203B41FA5}">
                      <a16:colId xmlns:a16="http://schemas.microsoft.com/office/drawing/2014/main" val="3175627497"/>
                    </a:ext>
                  </a:extLst>
                </a:gridCol>
                <a:gridCol w="231782">
                  <a:extLst>
                    <a:ext uri="{9D8B030D-6E8A-4147-A177-3AD203B41FA5}">
                      <a16:colId xmlns:a16="http://schemas.microsoft.com/office/drawing/2014/main" val="1914042817"/>
                    </a:ext>
                  </a:extLst>
                </a:gridCol>
                <a:gridCol w="231782">
                  <a:extLst>
                    <a:ext uri="{9D8B030D-6E8A-4147-A177-3AD203B41FA5}">
                      <a16:colId xmlns:a16="http://schemas.microsoft.com/office/drawing/2014/main" val="1053602897"/>
                    </a:ext>
                  </a:extLst>
                </a:gridCol>
                <a:gridCol w="231782">
                  <a:extLst>
                    <a:ext uri="{9D8B030D-6E8A-4147-A177-3AD203B41FA5}">
                      <a16:colId xmlns:a16="http://schemas.microsoft.com/office/drawing/2014/main" val="1379411180"/>
                    </a:ext>
                  </a:extLst>
                </a:gridCol>
                <a:gridCol w="231782">
                  <a:extLst>
                    <a:ext uri="{9D8B030D-6E8A-4147-A177-3AD203B41FA5}">
                      <a16:colId xmlns:a16="http://schemas.microsoft.com/office/drawing/2014/main" val="3430005346"/>
                    </a:ext>
                  </a:extLst>
                </a:gridCol>
                <a:gridCol w="231782">
                  <a:extLst>
                    <a:ext uri="{9D8B030D-6E8A-4147-A177-3AD203B41FA5}">
                      <a16:colId xmlns:a16="http://schemas.microsoft.com/office/drawing/2014/main" val="694441746"/>
                    </a:ext>
                  </a:extLst>
                </a:gridCol>
                <a:gridCol w="231782">
                  <a:extLst>
                    <a:ext uri="{9D8B030D-6E8A-4147-A177-3AD203B41FA5}">
                      <a16:colId xmlns:a16="http://schemas.microsoft.com/office/drawing/2014/main" val="2174691225"/>
                    </a:ext>
                  </a:extLst>
                </a:gridCol>
              </a:tblGrid>
              <a:tr h="24146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11274"/>
                  </a:ext>
                </a:extLst>
              </a:tr>
              <a:tr h="24146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26248"/>
                  </a:ext>
                </a:extLst>
              </a:tr>
              <a:tr h="24146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27886"/>
                  </a:ext>
                </a:extLst>
              </a:tr>
              <a:tr h="24146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86530"/>
                  </a:ext>
                </a:extLst>
              </a:tr>
              <a:tr h="24146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45414"/>
                  </a:ext>
                </a:extLst>
              </a:tr>
              <a:tr h="24146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358362"/>
                  </a:ext>
                </a:extLst>
              </a:tr>
              <a:tr h="24146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318609"/>
                  </a:ext>
                </a:extLst>
              </a:tr>
              <a:tr h="24146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8775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5B2A41-51E7-C4E2-B305-356F0C53AA2F}"/>
              </a:ext>
            </a:extLst>
          </p:cNvPr>
          <p:cNvSpPr txBox="1"/>
          <p:nvPr/>
        </p:nvSpPr>
        <p:spPr>
          <a:xfrm>
            <a:off x="6573253" y="3675751"/>
            <a:ext cx="2743200" cy="2123658"/>
          </a:xfrm>
          <a:prstGeom prst="rect">
            <a:avLst/>
          </a:prstGeom>
          <a:noFill/>
          <a:effectLst>
            <a:reflection stA="40000" endPos="54000" dist="50800" dir="5400000" sy="-100000" algn="bl" rotWithShape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"/>
                <a:ea typeface="+mn-lt"/>
                <a:cs typeface="+mn-lt"/>
              </a:rPr>
              <a:t>Thread 1</a:t>
            </a:r>
            <a:endParaRPr lang="en-US" sz="1200" b="1">
              <a:solidFill>
                <a:schemeClr val="accent6">
                  <a:lumMod val="60000"/>
                  <a:lumOff val="40000"/>
                </a:schemeClr>
              </a:solidFill>
              <a:latin typeface="Century"/>
            </a:endParaRP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"/>
                <a:ea typeface="+mn-lt"/>
                <a:cs typeface="+mn-lt"/>
              </a:rPr>
              <a:t>Thread 2</a:t>
            </a: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"/>
                <a:ea typeface="+mn-lt"/>
                <a:cs typeface="+mn-lt"/>
              </a:rPr>
              <a:t>Thread 3</a:t>
            </a:r>
          </a:p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entury"/>
                <a:ea typeface="+mn-lt"/>
                <a:cs typeface="+mn-lt"/>
              </a:rPr>
              <a:t>Thread 4</a:t>
            </a:r>
            <a:endParaRPr lang="en-US" sz="1600" b="1">
              <a:solidFill>
                <a:schemeClr val="bg2">
                  <a:lumMod val="75000"/>
                </a:schemeClr>
              </a:solidFill>
              <a:latin typeface="Century"/>
            </a:endParaRPr>
          </a:p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"/>
                <a:ea typeface="+mn-lt"/>
                <a:cs typeface="+mn-lt"/>
              </a:rPr>
              <a:t>Thread 1</a:t>
            </a:r>
            <a:endParaRPr lang="en-US" sz="1600" b="1">
              <a:solidFill>
                <a:schemeClr val="accent6">
                  <a:lumMod val="60000"/>
                  <a:lumOff val="40000"/>
                </a:schemeClr>
              </a:solidFill>
              <a:latin typeface="Century"/>
            </a:endParaRP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"/>
                <a:ea typeface="+mn-lt"/>
                <a:cs typeface="+mn-lt"/>
              </a:rPr>
              <a:t>Thread 2</a:t>
            </a:r>
          </a:p>
          <a:p>
            <a:endParaRPr lang="en-US" sz="1600" dirty="0">
              <a:latin typeface="Aptos"/>
            </a:endParaRPr>
          </a:p>
          <a:p>
            <a:endParaRPr lang="en-US" sz="1600" dirty="0">
              <a:latin typeface="Aptos"/>
            </a:endParaRPr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932C797-39FC-37B3-F032-0959869D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01" y="3216393"/>
            <a:ext cx="4172370" cy="288437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EB254-E4F0-9C2F-0668-00389D4E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8ED6F-F870-EE70-A116-074C668E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￼             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5B1F2-5BA6-43FA-688D-F1691BEDAD22}"/>
              </a:ext>
            </a:extLst>
          </p:cNvPr>
          <p:cNvSpPr txBox="1"/>
          <p:nvPr/>
        </p:nvSpPr>
        <p:spPr>
          <a:xfrm>
            <a:off x="914400" y="1742252"/>
            <a:ext cx="10184459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50" dirty="0" err="1">
                <a:latin typeface="Century"/>
              </a:rPr>
              <a:t>Ogni</a:t>
            </a:r>
            <a:r>
              <a:rPr lang="en-US" sz="1450" dirty="0">
                <a:latin typeface="Century"/>
              </a:rPr>
              <a:t> </a:t>
            </a:r>
            <a:r>
              <a:rPr lang="en-US" sz="1450" dirty="0" err="1">
                <a:latin typeface="Century"/>
              </a:rPr>
              <a:t>processo</a:t>
            </a:r>
            <a:r>
              <a:rPr lang="en-US" sz="1450" dirty="0">
                <a:latin typeface="Century"/>
              </a:rPr>
              <a:t> </a:t>
            </a:r>
            <a:r>
              <a:rPr lang="en-US" sz="1450" dirty="0" err="1">
                <a:latin typeface="Century"/>
              </a:rPr>
              <a:t>esegue</a:t>
            </a:r>
            <a:r>
              <a:rPr lang="en-US" sz="1450" dirty="0">
                <a:latin typeface="Century"/>
              </a:rPr>
              <a:t> il </a:t>
            </a:r>
            <a:r>
              <a:rPr lang="en-US" sz="1450" dirty="0" err="1">
                <a:latin typeface="Century"/>
              </a:rPr>
              <a:t>calcolo</a:t>
            </a:r>
            <a:r>
              <a:rPr lang="en-US" sz="1450" dirty="0">
                <a:latin typeface="Century"/>
              </a:rPr>
              <a:t> di </a:t>
            </a:r>
            <a:r>
              <a:rPr lang="en-US" sz="1450" b="1" dirty="0" err="1">
                <a:highlight>
                  <a:srgbClr val="C0C0C0"/>
                </a:highlight>
                <a:latin typeface="Century"/>
                <a:cs typeface="Courier New"/>
              </a:rPr>
              <a:t>rows_per_thread</a:t>
            </a:r>
            <a:r>
              <a:rPr lang="en-US" sz="1450" b="1" dirty="0">
                <a:highlight>
                  <a:srgbClr val="C0C0C0"/>
                </a:highlight>
                <a:latin typeface="Century"/>
                <a:cs typeface="Courier New"/>
              </a:rPr>
              <a:t> = (int) (N-2) / </a:t>
            </a:r>
            <a:r>
              <a:rPr lang="en-US" sz="1450" b="1" dirty="0" err="1">
                <a:highlight>
                  <a:srgbClr val="C0C0C0"/>
                </a:highlight>
                <a:latin typeface="Century"/>
                <a:cs typeface="Courier New"/>
              </a:rPr>
              <a:t>num_processi</a:t>
            </a:r>
            <a:r>
              <a:rPr lang="en-US" sz="1450" dirty="0">
                <a:latin typeface="Century"/>
              </a:rPr>
              <a:t> </a:t>
            </a:r>
            <a:r>
              <a:rPr lang="en-US" sz="1450" dirty="0" err="1">
                <a:latin typeface="Century"/>
              </a:rPr>
              <a:t>righe</a:t>
            </a:r>
            <a:r>
              <a:rPr lang="en-US" sz="1450" dirty="0">
                <a:latin typeface="Century"/>
              </a:rPr>
              <a:t> </a:t>
            </a:r>
            <a:r>
              <a:rPr lang="en-US" sz="1450" dirty="0" err="1">
                <a:latin typeface="Century"/>
              </a:rPr>
              <a:t>della</a:t>
            </a:r>
            <a:r>
              <a:rPr lang="en-US" sz="1450" dirty="0">
                <a:latin typeface="Century"/>
              </a:rPr>
              <a:t> </a:t>
            </a:r>
            <a:r>
              <a:rPr lang="en-US" sz="1450" dirty="0" err="1">
                <a:latin typeface="Century"/>
              </a:rPr>
              <a:t>matrice</a:t>
            </a:r>
            <a:r>
              <a:rPr lang="en-US" sz="1450" dirty="0">
                <a:latin typeface="Century"/>
              </a:rPr>
              <a:t> B (</a:t>
            </a:r>
            <a:r>
              <a:rPr lang="en-US" sz="1450" dirty="0" err="1">
                <a:latin typeface="Century"/>
              </a:rPr>
              <a:t>più</a:t>
            </a:r>
            <a:r>
              <a:rPr lang="en-US" sz="1450" dirty="0">
                <a:latin typeface="Century"/>
              </a:rPr>
              <a:t> </a:t>
            </a:r>
            <a:r>
              <a:rPr lang="en-US" sz="1450" dirty="0" err="1">
                <a:latin typeface="Century"/>
              </a:rPr>
              <a:t>eventualmente</a:t>
            </a:r>
            <a:r>
              <a:rPr lang="en-US" sz="1450" dirty="0">
                <a:latin typeface="Century"/>
              </a:rPr>
              <a:t> </a:t>
            </a:r>
            <a:r>
              <a:rPr lang="en-US" sz="1450" dirty="0" err="1">
                <a:latin typeface="Century"/>
              </a:rPr>
              <a:t>una</a:t>
            </a:r>
            <a:r>
              <a:rPr lang="en-US" sz="1450" dirty="0">
                <a:latin typeface="Century"/>
              </a:rPr>
              <a:t> in </a:t>
            </a:r>
            <a:r>
              <a:rPr lang="en-US" sz="1450" dirty="0" err="1">
                <a:latin typeface="Century"/>
              </a:rPr>
              <a:t>eccesso</a:t>
            </a:r>
            <a:r>
              <a:rPr lang="en-US" sz="1450" dirty="0">
                <a:latin typeface="Century"/>
              </a:rPr>
              <a:t>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586595-0549-F418-D27F-615AF15A7FCC}"/>
              </a:ext>
            </a:extLst>
          </p:cNvPr>
          <p:cNvSpPr txBox="1"/>
          <p:nvPr/>
        </p:nvSpPr>
        <p:spPr>
          <a:xfrm>
            <a:off x="1206059" y="2279663"/>
            <a:ext cx="9309569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1450" dirty="0" err="1">
                <a:latin typeface="Century"/>
              </a:rPr>
              <a:t>Elementi</a:t>
            </a:r>
            <a:r>
              <a:rPr lang="en-US" sz="1450" dirty="0">
                <a:latin typeface="Century"/>
              </a:rPr>
              <a:t> </a:t>
            </a:r>
            <a:r>
              <a:rPr lang="en-US" sz="1450" dirty="0" err="1">
                <a:latin typeface="Century"/>
              </a:rPr>
              <a:t>sulla</a:t>
            </a:r>
            <a:r>
              <a:rPr lang="en-US" sz="1450" dirty="0">
                <a:latin typeface="Century"/>
              </a:rPr>
              <a:t> </a:t>
            </a:r>
            <a:r>
              <a:rPr lang="en-US" sz="1450" dirty="0" err="1">
                <a:latin typeface="Century"/>
              </a:rPr>
              <a:t>stessa</a:t>
            </a:r>
            <a:r>
              <a:rPr lang="en-US" sz="1450" dirty="0">
                <a:latin typeface="Century"/>
              </a:rPr>
              <a:t> </a:t>
            </a:r>
            <a:r>
              <a:rPr lang="en-US" sz="1450" dirty="0" err="1">
                <a:latin typeface="Century"/>
              </a:rPr>
              <a:t>riga</a:t>
            </a:r>
            <a:r>
              <a:rPr lang="en-US" sz="1450" dirty="0">
                <a:latin typeface="Century"/>
              </a:rPr>
              <a:t> </a:t>
            </a:r>
            <a:r>
              <a:rPr lang="en-US" sz="1450" dirty="0" err="1">
                <a:latin typeface="Century"/>
              </a:rPr>
              <a:t>sono</a:t>
            </a:r>
            <a:r>
              <a:rPr lang="en-US" sz="1450" dirty="0">
                <a:latin typeface="Century"/>
              </a:rPr>
              <a:t> </a:t>
            </a:r>
            <a:r>
              <a:rPr lang="en-US" sz="1450" dirty="0" err="1">
                <a:latin typeface="Century"/>
              </a:rPr>
              <a:t>assegnati</a:t>
            </a:r>
            <a:r>
              <a:rPr lang="en-US" sz="1450" dirty="0">
                <a:latin typeface="Century"/>
              </a:rPr>
              <a:t> </a:t>
            </a:r>
            <a:r>
              <a:rPr lang="en-US" sz="1450" dirty="0" err="1">
                <a:latin typeface="Century"/>
              </a:rPr>
              <a:t>allo</a:t>
            </a:r>
            <a:r>
              <a:rPr lang="en-US" sz="1450" dirty="0">
                <a:latin typeface="Century"/>
              </a:rPr>
              <a:t> </a:t>
            </a:r>
            <a:r>
              <a:rPr lang="en-US" sz="1450" dirty="0" err="1">
                <a:latin typeface="Century"/>
              </a:rPr>
              <a:t>stesso</a:t>
            </a:r>
            <a:r>
              <a:rPr lang="en-US" sz="1450" dirty="0">
                <a:latin typeface="Century"/>
              </a:rPr>
              <a:t> thread</a:t>
            </a:r>
          </a:p>
          <a:p>
            <a:pPr marL="285750" indent="-285750">
              <a:buFont typeface="Courier New"/>
              <a:buChar char="o"/>
            </a:pPr>
            <a:r>
              <a:rPr lang="en-US" sz="1450" dirty="0">
                <a:latin typeface="Century"/>
              </a:rPr>
              <a:t>Le </a:t>
            </a:r>
            <a:r>
              <a:rPr lang="en-US" sz="1450" dirty="0" err="1">
                <a:latin typeface="Century"/>
              </a:rPr>
              <a:t>iterazioni</a:t>
            </a:r>
            <a:r>
              <a:rPr lang="en-US" sz="1450" dirty="0">
                <a:latin typeface="Century"/>
              </a:rPr>
              <a:t> </a:t>
            </a:r>
            <a:r>
              <a:rPr lang="en-US" sz="1450" dirty="0" err="1">
                <a:latin typeface="Century"/>
              </a:rPr>
              <a:t>sono</a:t>
            </a:r>
            <a:r>
              <a:rPr lang="en-US" sz="1450" dirty="0">
                <a:latin typeface="Century"/>
              </a:rPr>
              <a:t> </a:t>
            </a:r>
            <a:r>
              <a:rPr lang="en-US" sz="1450" dirty="0" err="1">
                <a:latin typeface="Century"/>
              </a:rPr>
              <a:t>assegnate</a:t>
            </a:r>
            <a:r>
              <a:rPr lang="en-US" sz="1450" dirty="0">
                <a:latin typeface="Century"/>
              </a:rPr>
              <a:t> ai thread </a:t>
            </a:r>
            <a:r>
              <a:rPr lang="en-US" sz="1450" dirty="0" err="1">
                <a:latin typeface="Century"/>
              </a:rPr>
              <a:t>staticamente</a:t>
            </a:r>
            <a:r>
              <a:rPr lang="en-US" sz="1450" dirty="0">
                <a:latin typeface="Century"/>
              </a:rPr>
              <a:t> secondo </a:t>
            </a:r>
            <a:r>
              <a:rPr lang="en-US" sz="1450" dirty="0" err="1">
                <a:latin typeface="Century"/>
              </a:rPr>
              <a:t>una</a:t>
            </a:r>
            <a:r>
              <a:rPr lang="en-US" sz="1450" dirty="0">
                <a:latin typeface="Century"/>
              </a:rPr>
              <a:t> </a:t>
            </a:r>
            <a:r>
              <a:rPr lang="en-US" sz="1450" dirty="0" err="1">
                <a:latin typeface="Century"/>
              </a:rPr>
              <a:t>politica</a:t>
            </a:r>
            <a:r>
              <a:rPr lang="en-US" sz="1450" dirty="0">
                <a:latin typeface="Century"/>
              </a:rPr>
              <a:t> round-robin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0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D5F-72E5-A046-DA49-4C17C525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919" y="515527"/>
            <a:ext cx="7682089" cy="754830"/>
          </a:xfrm>
        </p:spPr>
        <p:txBody>
          <a:bodyPr/>
          <a:lstStyle/>
          <a:p>
            <a:r>
              <a:rPr lang="en-US" dirty="0">
                <a:latin typeface="Century"/>
              </a:rPr>
              <a:t>OpenMP - Strong scalability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E6B226-64D7-6C53-1325-6B79919FB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69459"/>
              </p:ext>
            </p:extLst>
          </p:nvPr>
        </p:nvGraphicFramePr>
        <p:xfrm>
          <a:off x="480133" y="2216161"/>
          <a:ext cx="5127954" cy="2901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275">
                  <a:extLst>
                    <a:ext uri="{9D8B030D-6E8A-4147-A177-3AD203B41FA5}">
                      <a16:colId xmlns:a16="http://schemas.microsoft.com/office/drawing/2014/main" val="2037532073"/>
                    </a:ext>
                  </a:extLst>
                </a:gridCol>
                <a:gridCol w="943548">
                  <a:extLst>
                    <a:ext uri="{9D8B030D-6E8A-4147-A177-3AD203B41FA5}">
                      <a16:colId xmlns:a16="http://schemas.microsoft.com/office/drawing/2014/main" val="2423831235"/>
                    </a:ext>
                  </a:extLst>
                </a:gridCol>
                <a:gridCol w="1104762">
                  <a:extLst>
                    <a:ext uri="{9D8B030D-6E8A-4147-A177-3AD203B41FA5}">
                      <a16:colId xmlns:a16="http://schemas.microsoft.com/office/drawing/2014/main" val="638125136"/>
                    </a:ext>
                  </a:extLst>
                </a:gridCol>
                <a:gridCol w="1027794">
                  <a:extLst>
                    <a:ext uri="{9D8B030D-6E8A-4147-A177-3AD203B41FA5}">
                      <a16:colId xmlns:a16="http://schemas.microsoft.com/office/drawing/2014/main" val="3260408024"/>
                    </a:ext>
                  </a:extLst>
                </a:gridCol>
                <a:gridCol w="1133575">
                  <a:extLst>
                    <a:ext uri="{9D8B030D-6E8A-4147-A177-3AD203B41FA5}">
                      <a16:colId xmlns:a16="http://schemas.microsoft.com/office/drawing/2014/main" val="1215117340"/>
                    </a:ext>
                  </a:extLst>
                </a:gridCol>
              </a:tblGrid>
              <a:tr h="3148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Threads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Time 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Speedup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err="1"/>
                        <a:t>Efficienza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436613"/>
                  </a:ext>
                </a:extLst>
              </a:tr>
              <a:tr h="3148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8.194095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096929"/>
                  </a:ext>
                </a:extLst>
              </a:tr>
              <a:tr h="3148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4.155008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1.972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0.986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0605640"/>
                  </a:ext>
                </a:extLst>
              </a:tr>
              <a:tr h="3148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15000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2.082428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3.935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0.983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677375"/>
                  </a:ext>
                </a:extLst>
              </a:tr>
              <a:tr h="3148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15000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1.053214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7.780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0.972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515188"/>
                  </a:ext>
                </a:extLst>
              </a:tr>
              <a:tr h="38232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15000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0.556058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14.736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0.921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620555"/>
                  </a:ext>
                </a:extLst>
              </a:tr>
              <a:tr h="3148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15000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0.365762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22.403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0.933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75001"/>
                  </a:ext>
                </a:extLst>
              </a:tr>
              <a:tr h="3148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15000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0.323172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25.355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0.792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126242"/>
                  </a:ext>
                </a:extLst>
              </a:tr>
              <a:tr h="3148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15000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0.192347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42.600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0.887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960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F99F11C-6349-FBC7-3BF5-0DEF746D64A3}"/>
              </a:ext>
            </a:extLst>
          </p:cNvPr>
          <p:cNvSpPr txBox="1"/>
          <p:nvPr/>
        </p:nvSpPr>
        <p:spPr>
          <a:xfrm>
            <a:off x="692223" y="5276924"/>
            <a:ext cx="47128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entury"/>
              </a:rPr>
              <a:t>Il </a:t>
            </a:r>
            <a:r>
              <a:rPr lang="en-US" sz="1200" dirty="0" err="1">
                <a:latin typeface="Century"/>
              </a:rPr>
              <a:t>massimo</a:t>
            </a:r>
            <a:r>
              <a:rPr lang="en-US" sz="1200" dirty="0">
                <a:latin typeface="Century"/>
              </a:rPr>
              <a:t> </a:t>
            </a:r>
            <a:r>
              <a:rPr lang="en-US" sz="1200" dirty="0" err="1">
                <a:latin typeface="Century"/>
              </a:rPr>
              <a:t>livello</a:t>
            </a:r>
            <a:r>
              <a:rPr lang="en-US" sz="1200" dirty="0">
                <a:latin typeface="Century"/>
              </a:rPr>
              <a:t> di </a:t>
            </a:r>
            <a:r>
              <a:rPr lang="en-US" sz="1200" dirty="0" err="1">
                <a:latin typeface="Century"/>
              </a:rPr>
              <a:t>parallelismo</a:t>
            </a:r>
            <a:r>
              <a:rPr lang="en-US" sz="1200" dirty="0">
                <a:latin typeface="Century"/>
              </a:rPr>
              <a:t> è </a:t>
            </a:r>
            <a:r>
              <a:rPr lang="en-US" sz="1200" dirty="0" err="1">
                <a:latin typeface="Century"/>
              </a:rPr>
              <a:t>limitato</a:t>
            </a:r>
            <a:r>
              <a:rPr lang="en-US" sz="1200" dirty="0">
                <a:latin typeface="Century"/>
              </a:rPr>
              <a:t> dal </a:t>
            </a:r>
            <a:r>
              <a:rPr lang="en-US" sz="1200" dirty="0" err="1">
                <a:latin typeface="Century"/>
              </a:rPr>
              <a:t>numero</a:t>
            </a:r>
            <a:r>
              <a:rPr lang="en-US" sz="1200" dirty="0">
                <a:latin typeface="Century"/>
              </a:rPr>
              <a:t> di core </a:t>
            </a:r>
            <a:r>
              <a:rPr lang="en-US" sz="1200" dirty="0" err="1">
                <a:latin typeface="Century"/>
              </a:rPr>
              <a:t>disponibili</a:t>
            </a:r>
            <a:r>
              <a:rPr lang="en-US" sz="1200" dirty="0">
                <a:latin typeface="Century"/>
              </a:rPr>
              <a:t> in un </a:t>
            </a:r>
            <a:r>
              <a:rPr lang="en-US" sz="1200" dirty="0" err="1">
                <a:latin typeface="Century"/>
              </a:rPr>
              <a:t>singolo</a:t>
            </a:r>
            <a:r>
              <a:rPr lang="en-US" sz="1200" dirty="0">
                <a:latin typeface="Century"/>
              </a:rPr>
              <a:t> </a:t>
            </a:r>
            <a:r>
              <a:rPr lang="en-US" sz="1200" dirty="0" err="1">
                <a:latin typeface="Century"/>
              </a:rPr>
              <a:t>nodo</a:t>
            </a:r>
            <a:r>
              <a:rPr lang="en-US" sz="1200" dirty="0">
                <a:latin typeface="Century"/>
              </a:rPr>
              <a:t> di Galileo, </a:t>
            </a:r>
            <a:r>
              <a:rPr lang="en-US" sz="1200" dirty="0" err="1">
                <a:latin typeface="Century"/>
              </a:rPr>
              <a:t>ovvero</a:t>
            </a:r>
            <a:r>
              <a:rPr lang="en-US" sz="1200" dirty="0">
                <a:latin typeface="Century"/>
              </a:rPr>
              <a:t> 48.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31B029D-D6CB-1DF9-1CB4-0F5CB4E9C9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926981"/>
              </p:ext>
            </p:extLst>
          </p:nvPr>
        </p:nvGraphicFramePr>
        <p:xfrm>
          <a:off x="5738453" y="1377417"/>
          <a:ext cx="6105759" cy="2489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849CBD5-DA65-BFD4-561C-EF5FA1E439D2}"/>
              </a:ext>
              <a:ext uri="{147F2762-F138-4A5C-976F-8EAC2B608ADB}">
                <a16:predDERef xmlns:a16="http://schemas.microsoft.com/office/drawing/2014/main" pred="{ADC90C52-E91C-1878-38DD-8392EC77C9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223359"/>
              </p:ext>
            </p:extLst>
          </p:nvPr>
        </p:nvGraphicFramePr>
        <p:xfrm>
          <a:off x="5995154" y="3866258"/>
          <a:ext cx="5597406" cy="248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1C32170-A43F-972A-BC67-8664359C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7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49C9B44-B178-90E7-BFCD-47DD1638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￼            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7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D5F-72E5-A046-DA49-4C17C525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511" y="496712"/>
            <a:ext cx="7371645" cy="858311"/>
          </a:xfrm>
        </p:spPr>
        <p:txBody>
          <a:bodyPr/>
          <a:lstStyle/>
          <a:p>
            <a:r>
              <a:rPr lang="en-US" dirty="0">
                <a:latin typeface="Century"/>
              </a:rPr>
              <a:t>OpenMP – Weak scalability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AA5DB4-BF62-53D5-DE58-2ADCD0C6D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429936"/>
              </p:ext>
            </p:extLst>
          </p:nvPr>
        </p:nvGraphicFramePr>
        <p:xfrm>
          <a:off x="544136" y="2134907"/>
          <a:ext cx="5214789" cy="3254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27">
                  <a:extLst>
                    <a:ext uri="{9D8B030D-6E8A-4147-A177-3AD203B41FA5}">
                      <a16:colId xmlns:a16="http://schemas.microsoft.com/office/drawing/2014/main" val="2037532073"/>
                    </a:ext>
                  </a:extLst>
                </a:gridCol>
                <a:gridCol w="876152">
                  <a:extLst>
                    <a:ext uri="{9D8B030D-6E8A-4147-A177-3AD203B41FA5}">
                      <a16:colId xmlns:a16="http://schemas.microsoft.com/office/drawing/2014/main" val="2423831235"/>
                    </a:ext>
                  </a:extLst>
                </a:gridCol>
                <a:gridCol w="1204709">
                  <a:extLst>
                    <a:ext uri="{9D8B030D-6E8A-4147-A177-3AD203B41FA5}">
                      <a16:colId xmlns:a16="http://schemas.microsoft.com/office/drawing/2014/main" val="638125136"/>
                    </a:ext>
                  </a:extLst>
                </a:gridCol>
                <a:gridCol w="1154162">
                  <a:extLst>
                    <a:ext uri="{9D8B030D-6E8A-4147-A177-3AD203B41FA5}">
                      <a16:colId xmlns:a16="http://schemas.microsoft.com/office/drawing/2014/main" val="3260408024"/>
                    </a:ext>
                  </a:extLst>
                </a:gridCol>
                <a:gridCol w="1112039">
                  <a:extLst>
                    <a:ext uri="{9D8B030D-6E8A-4147-A177-3AD203B41FA5}">
                      <a16:colId xmlns:a16="http://schemas.microsoft.com/office/drawing/2014/main" val="1878074439"/>
                    </a:ext>
                  </a:extLst>
                </a:gridCol>
              </a:tblGrid>
              <a:tr h="4987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Threads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Time 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Speedup </a:t>
                      </a:r>
                      <a:r>
                        <a:rPr lang="en-US" sz="1100" dirty="0" err="1"/>
                        <a:t>scalato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 err="1"/>
                        <a:t>Efficienza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scalata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436613"/>
                  </a:ext>
                </a:extLst>
              </a:tr>
              <a:tr h="3366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</a:rPr>
                        <a:t>0.583581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096929"/>
                  </a:ext>
                </a:extLst>
              </a:tr>
              <a:tr h="3366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5656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</a:rPr>
                        <a:t>0.589055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</a:rPr>
                        <a:t>1.981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0.991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0605640"/>
                  </a:ext>
                </a:extLst>
              </a:tr>
              <a:tr h="3366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8000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</a:rPr>
                        <a:t>0.596188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</a:rPr>
                        <a:t>3.915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0.979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677375"/>
                  </a:ext>
                </a:extLst>
              </a:tr>
              <a:tr h="3366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</a:rPr>
                        <a:t>11312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</a:rPr>
                        <a:t>0.598762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</a:rPr>
                        <a:t>7.797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0.974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515188"/>
                  </a:ext>
                </a:extLst>
              </a:tr>
              <a:tr h="3990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16000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</a:rPr>
                        <a:t>0.663255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</a:rPr>
                        <a:t>14.078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0.879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620555"/>
                  </a:ext>
                </a:extLst>
              </a:tr>
              <a:tr h="3366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19596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</a:rPr>
                        <a:t>0.674644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</a:rPr>
                        <a:t>20.760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0.865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75001"/>
                  </a:ext>
                </a:extLst>
              </a:tr>
              <a:tr h="3366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22624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</a:rPr>
                        <a:t>0.620064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</a:rPr>
                        <a:t>30.117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0.941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126242"/>
                  </a:ext>
                </a:extLst>
              </a:tr>
              <a:tr h="3366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27712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</a:rPr>
                        <a:t>0.635782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</a:rPr>
                        <a:t>44.059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0.917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96083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DC90C52-E91C-1878-38DD-8392EC77C98D}"/>
              </a:ext>
              <a:ext uri="{147F2762-F138-4A5C-976F-8EAC2B608ADB}">
                <a16:predDERef xmlns:a16="http://schemas.microsoft.com/office/drawing/2014/main" pred="{B31B029D-D6CB-1DF9-1CB4-0F5CB4E9C9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540446"/>
              </p:ext>
            </p:extLst>
          </p:nvPr>
        </p:nvGraphicFramePr>
        <p:xfrm>
          <a:off x="6091714" y="1348833"/>
          <a:ext cx="5640738" cy="2505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06432FF-781E-E01C-FA1C-1965B3B120C7}"/>
              </a:ext>
              <a:ext uri="{147F2762-F138-4A5C-976F-8EAC2B608ADB}">
                <a16:predDERef xmlns:a16="http://schemas.microsoft.com/office/drawing/2014/main" pred="{2849CBD5-DA65-BFD4-561C-EF5FA1E439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190913"/>
              </p:ext>
            </p:extLst>
          </p:nvPr>
        </p:nvGraphicFramePr>
        <p:xfrm>
          <a:off x="6133398" y="3858457"/>
          <a:ext cx="5555302" cy="2724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1AE7473-58CC-9FE2-7F06-82E14693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85962C8-C846-821A-EFB2-FB72C83C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￼              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A5BA3-FA3F-C0BE-4E56-D73CFD34384A}"/>
              </a:ext>
            </a:extLst>
          </p:cNvPr>
          <p:cNvSpPr txBox="1"/>
          <p:nvPr/>
        </p:nvSpPr>
        <p:spPr>
          <a:xfrm>
            <a:off x="547807" y="6108129"/>
            <a:ext cx="479213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entury"/>
              </a:rPr>
              <a:t>** Tutti </a:t>
            </a:r>
            <a:r>
              <a:rPr lang="en-US" sz="1100" dirty="0" err="1">
                <a:latin typeface="Century"/>
              </a:rPr>
              <a:t>i</a:t>
            </a:r>
            <a:r>
              <a:rPr lang="en-US" sz="1100" dirty="0">
                <a:latin typeface="Century"/>
              </a:rPr>
              <a:t> </a:t>
            </a:r>
            <a:r>
              <a:rPr lang="en-US" sz="1100" dirty="0" err="1">
                <a:latin typeface="Century"/>
              </a:rPr>
              <a:t>dati</a:t>
            </a:r>
            <a:r>
              <a:rPr lang="en-US" sz="1100" dirty="0">
                <a:latin typeface="Century"/>
              </a:rPr>
              <a:t> </a:t>
            </a:r>
            <a:r>
              <a:rPr lang="en-US" sz="1100" dirty="0" err="1">
                <a:latin typeface="Century"/>
              </a:rPr>
              <a:t>riportati</a:t>
            </a:r>
            <a:r>
              <a:rPr lang="en-US" sz="1100" dirty="0">
                <a:latin typeface="Century"/>
              </a:rPr>
              <a:t> </a:t>
            </a:r>
            <a:r>
              <a:rPr lang="en-US" sz="1100" dirty="0" err="1">
                <a:latin typeface="Century"/>
              </a:rPr>
              <a:t>fanno</a:t>
            </a:r>
            <a:r>
              <a:rPr lang="en-US" sz="1100" dirty="0">
                <a:latin typeface="Century"/>
              </a:rPr>
              <a:t> </a:t>
            </a:r>
            <a:r>
              <a:rPr lang="en-US" sz="1100" dirty="0" err="1">
                <a:latin typeface="Century"/>
              </a:rPr>
              <a:t>riferimento</a:t>
            </a:r>
            <a:r>
              <a:rPr lang="en-US" sz="1100" dirty="0">
                <a:latin typeface="Century"/>
              </a:rPr>
              <a:t> a </a:t>
            </a:r>
            <a:r>
              <a:rPr lang="en-US" sz="1100" dirty="0" err="1">
                <a:latin typeface="Century"/>
              </a:rPr>
              <a:t>simulazioni</a:t>
            </a:r>
            <a:r>
              <a:rPr lang="en-US" sz="1100" dirty="0">
                <a:latin typeface="Century"/>
              </a:rPr>
              <a:t> </a:t>
            </a:r>
            <a:r>
              <a:rPr lang="en-US" sz="1100" dirty="0" err="1">
                <a:latin typeface="Century"/>
              </a:rPr>
              <a:t>svolte</a:t>
            </a:r>
            <a:r>
              <a:rPr lang="en-US" sz="1100" dirty="0">
                <a:latin typeface="Century"/>
              </a:rPr>
              <a:t> </a:t>
            </a:r>
            <a:r>
              <a:rPr lang="en-US" sz="1100" dirty="0" err="1">
                <a:latin typeface="Century"/>
              </a:rPr>
              <a:t>sull'infrastruttura</a:t>
            </a:r>
            <a:r>
              <a:rPr lang="en-US" sz="1100" dirty="0">
                <a:latin typeface="Century"/>
              </a:rPr>
              <a:t> HPC Galileo100 di </a:t>
            </a:r>
            <a:r>
              <a:rPr lang="en-US" sz="1100" dirty="0" err="1">
                <a:latin typeface="Century"/>
              </a:rPr>
              <a:t>Cineca</a:t>
            </a:r>
            <a:endParaRPr lang="en-US" sz="1100" dirty="0">
              <a:latin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146419204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DashVTI</vt:lpstr>
      <vt:lpstr>Sistemi Operativi M  Progetto HPC</vt:lpstr>
      <vt:lpstr>Analisi del problema</vt:lpstr>
      <vt:lpstr>Soluzione MPI</vt:lpstr>
      <vt:lpstr>MPI - Strong scalability</vt:lpstr>
      <vt:lpstr>MPI - Weak scalability</vt:lpstr>
      <vt:lpstr>Soluzione OpenMP</vt:lpstr>
      <vt:lpstr>OpenMP - Strong scalability</vt:lpstr>
      <vt:lpstr>OpenMP – Weak scalability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1033</cp:revision>
  <dcterms:created xsi:type="dcterms:W3CDTF">2024-07-05T07:43:40Z</dcterms:created>
  <dcterms:modified xsi:type="dcterms:W3CDTF">2024-07-06T21:45:12Z</dcterms:modified>
</cp:coreProperties>
</file>