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2" r:id="rId10"/>
    <p:sldId id="268" r:id="rId11"/>
    <p:sldId id="261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5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80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7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2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3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8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78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11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D28F-0342-4243-A02A-14CB773B79FE}" type="datetimeFigureOut">
              <a:rPr lang="en-AU" smtClean="0"/>
              <a:t>21/03/2014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.jpeg"/><Relationship Id="rId5" Type="http://schemas.openxmlformats.org/officeDocument/2006/relationships/slide" Target="slide4.xml"/><Relationship Id="rId10" Type="http://schemas.openxmlformats.org/officeDocument/2006/relationships/image" Target="../media/image7.jpeg"/><Relationship Id="rId4" Type="http://schemas.openxmlformats.org/officeDocument/2006/relationships/image" Target="../media/image4.png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hyperlink" Target="http://www.salesforce.com/us/developer/docs/api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http://jasperreports.sourceforge.net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usydhq-cotap06:8080/SchedulingApi/wi?id=a3Id00000005GaEEAU" TargetMode="External"/><Relationship Id="rId2" Type="http://schemas.openxmlformats.org/officeDocument/2006/relationships/hyperlink" Target="http://ausydhq-cotap06:8080/SchedulingApi/wi?name=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slide" Target="slide9.xml"/><Relationship Id="rId4" Type="http://schemas.openxmlformats.org/officeDocument/2006/relationships/hyperlink" Target="http://tomcat.apache.org/tomcat-8.0-doc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Contri/SAIG/tree/master/SFReportEngine" TargetMode="External"/><Relationship Id="rId2" Type="http://schemas.openxmlformats.org/officeDocument/2006/relationships/hyperlink" Target="https://github.com/LucaContri/SAIG/tree/master/SFDownlo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github.com/LucaContri/SAIG/tree/master/SFCore" TargetMode="External"/><Relationship Id="rId4" Type="http://schemas.openxmlformats.org/officeDocument/2006/relationships/hyperlink" Target="https://github.com/LucaContri/SAIG/tree/master/SchedulingAp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Salesforce Data </a:t>
            </a:r>
            <a:br>
              <a:rPr lang="en-AU" dirty="0" smtClean="0"/>
            </a:br>
            <a:r>
              <a:rPr lang="en-AU" dirty="0" smtClean="0"/>
              <a:t>Reporting Platform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Technical Documentation</a:t>
            </a:r>
          </a:p>
          <a:p>
            <a:pPr algn="r"/>
            <a:r>
              <a:rPr lang="en-AU" sz="2100" dirty="0" smtClean="0"/>
              <a:t>Rev: 1.0</a:t>
            </a:r>
          </a:p>
          <a:p>
            <a:pPr algn="r"/>
            <a:r>
              <a:rPr lang="en-AU" sz="2100" dirty="0" smtClean="0"/>
              <a:t>Date: 04/02/2014</a:t>
            </a:r>
          </a:p>
          <a:p>
            <a:pPr algn="r"/>
            <a:r>
              <a:rPr lang="en-AU" sz="2100" dirty="0" smtClean="0"/>
              <a:t>Author: Luca Contri</a:t>
            </a:r>
            <a:endParaRPr lang="en-AU" sz="2100" dirty="0"/>
          </a:p>
        </p:txBody>
      </p:sp>
      <p:pic>
        <p:nvPicPr>
          <p:cNvPr id="6" name="Picture 5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5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Downloader – Configuration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Local table </a:t>
            </a:r>
            <a:r>
              <a:rPr lang="en-AU" sz="2000" dirty="0" err="1" smtClean="0"/>
              <a:t>sf_tables</a:t>
            </a:r>
            <a:endParaRPr lang="en-AU" sz="2000" dirty="0" smtClean="0"/>
          </a:p>
          <a:p>
            <a:pPr marL="0" indent="0">
              <a:buNone/>
            </a:pPr>
            <a:r>
              <a:rPr lang="en-AU" sz="1800" dirty="0" smtClean="0"/>
              <a:t>This is a local table that determines the objects to be sync’d.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sz="1800" dirty="0" smtClean="0"/>
              <a:t>To sync a new table execute:</a:t>
            </a:r>
          </a:p>
          <a:p>
            <a:pPr marL="0" indent="0">
              <a:buNone/>
            </a:pPr>
            <a:r>
              <a:rPr lang="en-AU" sz="1800" dirty="0" smtClean="0"/>
              <a:t>UPDATE </a:t>
            </a:r>
            <a:r>
              <a:rPr lang="en-AU" sz="1800" dirty="0" err="1" smtClean="0"/>
              <a:t>sf_tables</a:t>
            </a:r>
            <a:r>
              <a:rPr lang="en-AU" sz="1800" dirty="0" smtClean="0"/>
              <a:t> SET </a:t>
            </a:r>
            <a:r>
              <a:rPr lang="en-AU" sz="1800" dirty="0" err="1" smtClean="0"/>
              <a:t>ToSync</a:t>
            </a:r>
            <a:r>
              <a:rPr lang="en-AU" sz="1800" dirty="0" smtClean="0"/>
              <a:t>=1 WHERE </a:t>
            </a:r>
            <a:r>
              <a:rPr lang="en-AU" sz="1800" dirty="0" err="1" smtClean="0"/>
              <a:t>TableName</a:t>
            </a:r>
            <a:r>
              <a:rPr lang="en-AU" sz="1800" dirty="0" smtClean="0"/>
              <a:t>=‘&lt;object-name-here&gt;’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21360"/>
              </p:ext>
            </p:extLst>
          </p:nvPr>
        </p:nvGraphicFramePr>
        <p:xfrm>
          <a:off x="539552" y="2420888"/>
          <a:ext cx="792088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Field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Description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Primary Key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TableName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Salesforce object name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LastSyncDate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Timestamp</a:t>
                      </a:r>
                      <a:r>
                        <a:rPr lang="en-AU" sz="1400" baseline="0" dirty="0" smtClean="0"/>
                        <a:t> of last successful download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ToSync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Flag to enable/disable sync for object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MinSecondsBetweenSyncs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Minimum time in seconds between syncs.</a:t>
                      </a:r>
                      <a:r>
                        <a:rPr lang="en-AU" sz="1400" baseline="0" dirty="0" smtClean="0"/>
                        <a:t>  If </a:t>
                      </a:r>
                      <a:r>
                        <a:rPr lang="en-AU" sz="1400" baseline="0" dirty="0" err="1" smtClean="0"/>
                        <a:t>LastSyncDate</a:t>
                      </a:r>
                      <a:r>
                        <a:rPr lang="en-AU" sz="1400" baseline="0" dirty="0" smtClean="0"/>
                        <a:t> + </a:t>
                      </a:r>
                      <a:r>
                        <a:rPr lang="en-AU" sz="1400" baseline="0" dirty="0" err="1" smtClean="0"/>
                        <a:t>MinSecondsBetweenSyncs</a:t>
                      </a:r>
                      <a:r>
                        <a:rPr lang="en-AU" sz="1400" baseline="0" dirty="0" smtClean="0"/>
                        <a:t>&gt;now() -&gt; the sync won’t be performed for this object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 Engine - 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600" dirty="0" smtClean="0"/>
              <a:t>Property file </a:t>
            </a:r>
          </a:p>
          <a:p>
            <a:pPr marL="0" indent="0">
              <a:buNone/>
            </a:pPr>
            <a:r>
              <a:rPr lang="en-AU" sz="1400" dirty="0" smtClean="0"/>
              <a:t>(default C:/SAI/properties/global.config.properties - this is the same file used by downloader)</a:t>
            </a:r>
          </a:p>
          <a:p>
            <a:pPr marL="0" indent="0">
              <a:buNone/>
            </a:pPr>
            <a:r>
              <a:rPr lang="en-AU" sz="1400" dirty="0" smtClean="0"/>
              <a:t>Besides the properties already described in </a:t>
            </a:r>
            <a:r>
              <a:rPr lang="en-AU" sz="1400" dirty="0" smtClean="0">
                <a:hlinkClick r:id="rId2" action="ppaction://hlinksldjump"/>
              </a:rPr>
              <a:t>Downloader - Configuration</a:t>
            </a:r>
            <a:endParaRPr lang="en-AU" sz="1400" dirty="0" smtClean="0"/>
          </a:p>
          <a:p>
            <a:pPr marL="0" indent="0">
              <a:buNone/>
            </a:pPr>
            <a:endParaRPr lang="en-AU" sz="1200" dirty="0" smtClean="0"/>
          </a:p>
          <a:p>
            <a:pPr marL="0" indent="0">
              <a:buNone/>
            </a:pPr>
            <a:r>
              <a:rPr lang="en-AU" sz="1200" dirty="0" err="1" smtClean="0"/>
              <a:t>ReportFolder</a:t>
            </a:r>
            <a:r>
              <a:rPr lang="en-AU" sz="1200" dirty="0" smtClean="0"/>
              <a:t>=E:\\Reports</a:t>
            </a:r>
          </a:p>
          <a:p>
            <a:pPr marL="0" indent="0">
              <a:buNone/>
            </a:pPr>
            <a:r>
              <a:rPr lang="en-AU" sz="1200" dirty="0" err="1" smtClean="0"/>
              <a:t>task.sfrepoprtengine.enable</a:t>
            </a:r>
            <a:r>
              <a:rPr lang="en-AU" sz="1200" dirty="0" smtClean="0"/>
              <a:t>=true</a:t>
            </a:r>
          </a:p>
          <a:p>
            <a:pPr marL="0" indent="0">
              <a:buNone/>
            </a:pPr>
            <a:r>
              <a:rPr lang="en-AU" sz="1200" dirty="0" err="1" smtClean="0"/>
              <a:t>task.sfrepoprtengine.error.disable</a:t>
            </a:r>
            <a:r>
              <a:rPr lang="en-AU" sz="1200" dirty="0" smtClean="0"/>
              <a:t>=true</a:t>
            </a:r>
          </a:p>
          <a:p>
            <a:pPr marL="0" indent="0">
              <a:buNone/>
            </a:pPr>
            <a:r>
              <a:rPr lang="en-AU" sz="1200" dirty="0" err="1" smtClean="0"/>
              <a:t>task.sfrepoprtengine.error.email</a:t>
            </a:r>
            <a:r>
              <a:rPr lang="en-AU" sz="1200" dirty="0" smtClean="0"/>
              <a:t>=true</a:t>
            </a:r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r>
              <a:rPr lang="en-AU" sz="1600" dirty="0" smtClean="0"/>
              <a:t>Command line parameters: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rb</a:t>
            </a:r>
            <a:r>
              <a:rPr lang="en-AU" sz="1200" dirty="0" smtClean="0"/>
              <a:t>. Name of the </a:t>
            </a:r>
            <a:r>
              <a:rPr lang="en-AU" sz="1200" dirty="0" err="1" smtClean="0"/>
              <a:t>ReportBuilder</a:t>
            </a:r>
            <a:r>
              <a:rPr lang="en-AU" sz="1200" dirty="0" smtClean="0"/>
              <a:t> class to be use. Mandatory. (ex: -</a:t>
            </a:r>
            <a:r>
              <a:rPr lang="en-AU" sz="1200" dirty="0" err="1" smtClean="0"/>
              <a:t>rb</a:t>
            </a:r>
            <a:r>
              <a:rPr lang="en-AU" sz="1200" dirty="0" smtClean="0"/>
              <a:t> </a:t>
            </a:r>
            <a:r>
              <a:rPr lang="en-AU" sz="1200" dirty="0" err="1" smtClean="0"/>
              <a:t>com.saiglobal.sf.reporting.processor.ContractorDaysActualReport</a:t>
            </a:r>
            <a:r>
              <a:rPr lang="en-AU" sz="1200" dirty="0" smtClean="0"/>
              <a:t>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itin</a:t>
            </a:r>
            <a:r>
              <a:rPr lang="en-AU" sz="1200" dirty="0" smtClean="0"/>
              <a:t>. Insert timestamp in file name . Default false. (usage: -</a:t>
            </a:r>
            <a:r>
              <a:rPr lang="en-AU" sz="1200" dirty="0" err="1" smtClean="0"/>
              <a:t>itin</a:t>
            </a:r>
            <a:r>
              <a:rPr lang="en-AU" sz="1200" dirty="0" smtClean="0"/>
              <a:t> true/false)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sdth</a:t>
            </a:r>
            <a:r>
              <a:rPr lang="en-AU" sz="1200" dirty="0" smtClean="0"/>
              <a:t>.  Save report data to history table in local database Default false. (usage: -</a:t>
            </a:r>
            <a:r>
              <a:rPr lang="en-AU" sz="1200" dirty="0" err="1" smtClean="0"/>
              <a:t>sdth</a:t>
            </a:r>
            <a:r>
              <a:rPr lang="en-AU" sz="1200" dirty="0" smtClean="0"/>
              <a:t> true/false)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propertyFile</a:t>
            </a:r>
            <a:r>
              <a:rPr lang="en-AU" sz="1200" dirty="0" smtClean="0"/>
              <a:t>.   Property file to be used. Default C:/SAI/properties/global.config.properties)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rff</a:t>
            </a:r>
            <a:r>
              <a:rPr lang="en-AU" sz="1200" dirty="0" smtClean="0"/>
              <a:t>.  Report file type. Default Excel (usage: -</a:t>
            </a:r>
            <a:r>
              <a:rPr lang="en-AU" sz="1200" dirty="0" err="1" smtClean="0"/>
              <a:t>rff</a:t>
            </a:r>
            <a:r>
              <a:rPr lang="en-AU" sz="1200" dirty="0" smtClean="0"/>
              <a:t> </a:t>
            </a:r>
            <a:r>
              <a:rPr lang="en-AU" sz="1200" dirty="0" err="1" smtClean="0"/>
              <a:t>xslx|csv|pdf|jpg</a:t>
            </a:r>
            <a:r>
              <a:rPr lang="en-AU" sz="1200" dirty="0" smtClean="0"/>
              <a:t>) </a:t>
            </a:r>
            <a:endParaRPr lang="en-AU" sz="1200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4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Reports </a:t>
            </a:r>
            <a:r>
              <a:rPr lang="en-AU" dirty="0" smtClean="0"/>
              <a:t>Descriptions</a:t>
            </a:r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2442"/>
              </p:ext>
            </p:extLst>
          </p:nvPr>
        </p:nvGraphicFramePr>
        <p:xfrm>
          <a:off x="755576" y="1268760"/>
          <a:ext cx="7632848" cy="5359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6728"/>
                <a:gridCol w="3636120"/>
              </a:tblGrid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File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>
                          <a:effectLst/>
                        </a:rPr>
                        <a:t>Description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15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Planning Days Report - Food.&lt;</a:t>
                      </a:r>
                      <a:r>
                        <a:rPr lang="en-AU" sz="1100" u="none" strike="noStrike" dirty="0" err="1">
                          <a:effectLst/>
                        </a:rPr>
                        <a:t>YYYY.MM.DD.HH.mm.ss</a:t>
                      </a:r>
                      <a:r>
                        <a:rPr lang="en-AU" sz="1100" u="none" strike="noStrike" dirty="0">
                          <a:effectLst/>
                        </a:rPr>
                        <a:t>&gt;.</a:t>
                      </a:r>
                      <a:r>
                        <a:rPr lang="en-AU" sz="1100" u="none" strike="noStrike" dirty="0" err="1">
                          <a:effectLst/>
                        </a:rPr>
                        <a:t>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>
                          <a:effectLst/>
                        </a:rPr>
                        <a:t>Summary of Audit days by period (YYYY-MM) and status (Open, Scheduled, Scheduled-Offered, Confirmed, New Business)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Planning Days Report - MS.&lt;</a:t>
                      </a:r>
                      <a:r>
                        <a:rPr lang="en-AU" sz="1100" u="none" strike="noStrike" dirty="0" err="1">
                          <a:effectLst/>
                        </a:rPr>
                        <a:t>YYYY.MM.DD.HH.mm.ss</a:t>
                      </a:r>
                      <a:r>
                        <a:rPr lang="en-AU" sz="1100" u="none" strike="noStrike" dirty="0">
                          <a:effectLst/>
                        </a:rPr>
                        <a:t>&gt;.</a:t>
                      </a:r>
                      <a:r>
                        <a:rPr lang="en-AU" sz="1100" u="none" strike="noStrike" dirty="0" err="1">
                          <a:effectLst/>
                        </a:rPr>
                        <a:t>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Planning Days Report.&lt;</a:t>
                      </a:r>
                      <a:r>
                        <a:rPr lang="en-AU" sz="1100" u="none" strike="noStrike" dirty="0" err="1">
                          <a:effectLst/>
                        </a:rPr>
                        <a:t>YYYY.MM.DD.HH.mm.ss</a:t>
                      </a:r>
                      <a:r>
                        <a:rPr lang="en-AU" sz="1100" u="none" strike="noStrike" dirty="0">
                          <a:effectLst/>
                        </a:rPr>
                        <a:t>&gt;.</a:t>
                      </a:r>
                      <a:r>
                        <a:rPr lang="en-AU" sz="1100" u="none" strike="noStrike" dirty="0" err="1">
                          <a:effectLst/>
                        </a:rPr>
                        <a:t>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899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Resource Days Report - Details.&lt;YYYY.MM.DD.HH.mm.ss&gt;.xlsx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 dirty="0">
                          <a:effectLst/>
                        </a:rPr>
                        <a:t>Details of Auditors days by Auditor &amp; period.  Also showing resource Utilization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99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Resource Days Report - Summary.&lt;YYYY.MM.DD.HH.mm.ss&gt;.xlsx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 dirty="0">
                          <a:effectLst/>
                        </a:rPr>
                        <a:t>Summary of Auditors days by Auditor, period.  Also showing resource Utilization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Resource Availability Report Crosstab.xlsx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 dirty="0">
                          <a:effectLst/>
                        </a:rPr>
                        <a:t>Summary of Days Available by Auditor &amp; Period in Crosstab format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Resource Availability Report Tabular.xlsx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 dirty="0">
                          <a:effectLst/>
                        </a:rPr>
                        <a:t>Summary of Days Available by Auditor &amp; Period in Tabular format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Work Items Demand Details -SA-NT.xlsx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 dirty="0">
                          <a:effectLst/>
                        </a:rPr>
                        <a:t>Details of Work Item Supply by Reporting Business Unit, Period, Standards and Codes.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Work Items Demand Details-NSW-ACT.xlsx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Work Items Demand Details-QLD.xlsx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Work Items Demand Details-VIC-TAS.xlsx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Work Items Demand Details-WA.xlsx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Work Items Demand Summary -SA-NT.xlsx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 dirty="0">
                          <a:effectLst/>
                        </a:rPr>
                        <a:t>Summary of Work Item Supply by Reporting Business Unit, Period, Standards and Codes.  Also showing resource capacity for given standards &amp; Codes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Work Items Demand Summary-NSW-ACT.xlsx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Work Items Demand Summary- QLD.xlsx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Work Items Demand Summary- VIC-TAS.xlsx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Work Items Demand Summary-WA.xlsx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899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Open Work Items Schedule Report.&lt;YYYY.MM.DD.HH.mm.ss&gt;.xlsx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u="none" strike="noStrike" dirty="0">
                          <a:effectLst/>
                        </a:rPr>
                        <a:t>Summary of Open Work Items with Resource matching competencies required and showing days available.  Used for Scheduling.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3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 Engine – Current Schedule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40146"/>
              </p:ext>
            </p:extLst>
          </p:nvPr>
        </p:nvGraphicFramePr>
        <p:xfrm>
          <a:off x="1126790" y="1600203"/>
          <a:ext cx="6890419" cy="452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6454"/>
                <a:gridCol w="967743"/>
                <a:gridCol w="848111"/>
                <a:gridCol w="848111"/>
              </a:tblGrid>
              <a:tr h="112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File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Frequency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Ready By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Estimated Size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255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\\AUSYDHQ-COTAP06\Reports2\Audit</a:t>
                      </a:r>
                      <a:r>
                        <a:rPr lang="en-AU" sz="700" dirty="0">
                          <a:effectLst/>
                        </a:rPr>
                        <a:t> Days Overview\&lt;YYYY-MM&gt;\Planning Days Report - Food.&lt;</a:t>
                      </a:r>
                      <a:r>
                        <a:rPr lang="en-AU" sz="700" dirty="0" err="1">
                          <a:effectLst/>
                        </a:rPr>
                        <a:t>YYYY.MM.DD.HH.mm.ss</a:t>
                      </a:r>
                      <a:r>
                        <a:rPr lang="en-AU" sz="700" dirty="0">
                          <a:effectLst/>
                        </a:rPr>
                        <a:t>&gt;.</a:t>
                      </a:r>
                      <a:r>
                        <a:rPr lang="en-AU" sz="700" dirty="0" err="1">
                          <a:effectLst/>
                        </a:rPr>
                        <a:t>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Weekly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Monday 7am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40k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255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\\AUSYDHQ-COTAP06\Reports2\Audit</a:t>
                      </a:r>
                      <a:r>
                        <a:rPr lang="en-AU" sz="700" dirty="0">
                          <a:effectLst/>
                        </a:rPr>
                        <a:t> Days Overview\&lt;YYYY-MM&gt;\Planning Days Report - MS.&lt;</a:t>
                      </a:r>
                      <a:r>
                        <a:rPr lang="en-AU" sz="700" dirty="0" err="1">
                          <a:effectLst/>
                        </a:rPr>
                        <a:t>YYYY.MM.DD.HH.mm.ss</a:t>
                      </a:r>
                      <a:r>
                        <a:rPr lang="en-AU" sz="700" dirty="0">
                          <a:effectLst/>
                        </a:rPr>
                        <a:t>&gt;.</a:t>
                      </a:r>
                      <a:r>
                        <a:rPr lang="en-AU" sz="700" dirty="0" err="1">
                          <a:effectLst/>
                        </a:rPr>
                        <a:t>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Weekly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Monday 7am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40k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255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\\AUSYDHQ-COTAP06\Reports2\Audit</a:t>
                      </a:r>
                      <a:r>
                        <a:rPr lang="en-AU" sz="700" dirty="0">
                          <a:effectLst/>
                        </a:rPr>
                        <a:t> Days Overview\&lt;YYYY-MM&gt;\Planning Days Report.&lt;</a:t>
                      </a:r>
                      <a:r>
                        <a:rPr lang="en-AU" sz="700" dirty="0" err="1">
                          <a:effectLst/>
                        </a:rPr>
                        <a:t>YYYY.MM.DD.HH.mm.ss</a:t>
                      </a:r>
                      <a:r>
                        <a:rPr lang="en-AU" sz="700" dirty="0">
                          <a:effectLst/>
                        </a:rPr>
                        <a:t>&gt;.</a:t>
                      </a:r>
                      <a:r>
                        <a:rPr lang="en-AU" sz="700" dirty="0" err="1">
                          <a:effectLst/>
                        </a:rPr>
                        <a:t>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Weekly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Monday 7am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40k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Days Summary \&lt;YYYY-MM&gt;\Resource Days Report - Details.&lt;</a:t>
                      </a:r>
                      <a:r>
                        <a:rPr lang="en-AU" sz="700" dirty="0" err="1">
                          <a:effectLst/>
                        </a:rPr>
                        <a:t>YYYY.MM.DD.HH.mm.ss</a:t>
                      </a:r>
                      <a:r>
                        <a:rPr lang="en-AU" sz="700" dirty="0">
                          <a:effectLst/>
                        </a:rPr>
                        <a:t>&gt;.</a:t>
                      </a:r>
                      <a:r>
                        <a:rPr lang="en-AU" sz="700" dirty="0" err="1">
                          <a:effectLst/>
                        </a:rPr>
                        <a:t>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Daily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8am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380k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Days Summary \&lt;YYYY-MM&gt;\Resource Days Report - Summary.&lt;</a:t>
                      </a:r>
                      <a:r>
                        <a:rPr lang="en-AU" sz="700" dirty="0" err="1">
                          <a:effectLst/>
                        </a:rPr>
                        <a:t>YYYY.MM.DD.HH.mm.ss</a:t>
                      </a:r>
                      <a:r>
                        <a:rPr lang="en-AU" sz="700" dirty="0">
                          <a:effectLst/>
                        </a:rPr>
                        <a:t>&gt;.</a:t>
                      </a:r>
                      <a:r>
                        <a:rPr lang="en-AU" sz="700" dirty="0" err="1">
                          <a:effectLst/>
                        </a:rPr>
                        <a:t>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Daily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8am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40k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Planning\Resource Availability \Resource Availability Report Crosstab.xlsx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Daily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9am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40k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Planning\Resource Availability \Resource Availability Report Tabular.xlsx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Daily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9am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700k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Details -SA-NT.xlsx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Saturday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~7M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Summary -SA-NT.xlsx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Sunday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~500k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Details-NSW-ACT.xlsx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Saturday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~20+M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Summary-NSW-ACT.xlsx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Sunday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~500k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Details-QLD.xlsx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Saturday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~15M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Summary- QLD.xlsx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Sunday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~500k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Details-VIC-TAS.xlsx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Saturday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~20+M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Summary- VIC-TAS.xlsx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Sunday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~500k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Details-WA.xlsx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Saturday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~15M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Planning\Demand Supply\Work Items Demand Summary-WA.xlsx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Monthly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First Sunday  5pm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~500k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  <a:tr h="249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u="sng" dirty="0">
                          <a:effectLst/>
                        </a:rPr>
                        <a:t>\\AUSYDHQ-COTAP06\Reports2\Resource</a:t>
                      </a:r>
                      <a:r>
                        <a:rPr lang="en-AU" sz="700" dirty="0">
                          <a:effectLst/>
                        </a:rPr>
                        <a:t> Planning\Schedule\Open Work Items Schedule Report.&lt;</a:t>
                      </a:r>
                      <a:r>
                        <a:rPr lang="en-AU" sz="700" dirty="0" err="1">
                          <a:effectLst/>
                        </a:rPr>
                        <a:t>YYYY.MM.DD.HH.mm.ss</a:t>
                      </a:r>
                      <a:r>
                        <a:rPr lang="en-AU" sz="700" dirty="0">
                          <a:effectLst/>
                        </a:rPr>
                        <a:t>&gt;.</a:t>
                      </a:r>
                      <a:r>
                        <a:rPr lang="en-AU" sz="700" dirty="0" err="1">
                          <a:effectLst/>
                        </a:rPr>
                        <a:t>xlsx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Weekly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>
                          <a:effectLst/>
                        </a:rPr>
                        <a:t>Friday 4am</a:t>
                      </a:r>
                      <a:endParaRPr lang="en-AU" sz="70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700" dirty="0">
                          <a:effectLst/>
                        </a:rPr>
                        <a:t>100K</a:t>
                      </a:r>
                      <a:endParaRPr lang="en-AU" sz="7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6144" marR="46144" marT="0" marB="0"/>
                </a:tc>
              </a:tr>
            </a:tbl>
          </a:graphicData>
        </a:graphic>
      </p:graphicFrame>
      <p:pic>
        <p:nvPicPr>
          <p:cNvPr id="4" name="Picture 3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0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Reporting: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Provide advanced reporting of Salesforce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Automate reports to be run at scheduled date/time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Publish reports to Global Business Portal for standardised access.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Scheduling Tool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Select auditor(s) best suited to perform a given audit in order to facilitate and streamline the scheduling team workload.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Auditor selection to be based on a list of “business rules”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The final objective is to define and fine-tune the mix of business rules that maximise scheduling and resource allocation efficiency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This is a temporary tool.  Long term objective is implement the final business rules mix (as identified in 3) directly into Salesforce scheduling tool.</a:t>
            </a:r>
          </a:p>
          <a:p>
            <a:pPr marL="914400" lvl="1" indent="-514350">
              <a:buFont typeface="+mj-lt"/>
              <a:buAutoNum type="arabicPeriod"/>
            </a:pPr>
            <a:endParaRPr lang="en-AU" sz="2000" dirty="0"/>
          </a:p>
        </p:txBody>
      </p:sp>
      <p:pic>
        <p:nvPicPr>
          <p:cNvPr id="6" name="Picture 5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4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3626578"/>
            <a:ext cx="8279804" cy="289876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19" y="548679"/>
            <a:ext cx="19431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46353"/>
            <a:ext cx="847007" cy="901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94" y="5760116"/>
            <a:ext cx="486876" cy="6932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8304" y="5898633"/>
            <a:ext cx="10979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MySql</a:t>
            </a:r>
            <a:endParaRPr lang="en-AU" sz="1400" dirty="0" smtClean="0"/>
          </a:p>
          <a:p>
            <a:r>
              <a:rPr lang="en-AU" sz="1200" dirty="0" smtClean="0"/>
              <a:t>(salesforce </a:t>
            </a:r>
            <a:r>
              <a:rPr lang="en-AU" sz="1200" dirty="0" err="1" smtClean="0"/>
              <a:t>db</a:t>
            </a:r>
            <a:r>
              <a:rPr lang="en-AU" sz="1200" dirty="0" smtClean="0"/>
              <a:t>)</a:t>
            </a:r>
          </a:p>
        </p:txBody>
      </p:sp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94926"/>
            <a:ext cx="513314" cy="513314"/>
          </a:xfrm>
          <a:prstGeom prst="rect">
            <a:avLst/>
          </a:prstGeom>
        </p:spPr>
      </p:pic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7296170" y="4804267"/>
            <a:ext cx="110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Downloader</a:t>
            </a:r>
          </a:p>
        </p:txBody>
      </p:sp>
      <p:cxnSp>
        <p:nvCxnSpPr>
          <p:cNvPr id="11" name="Curved Connector 10"/>
          <p:cNvCxnSpPr>
            <a:endCxn id="9" idx="0"/>
          </p:cNvCxnSpPr>
          <p:nvPr/>
        </p:nvCxnSpPr>
        <p:spPr>
          <a:xfrm rot="5400000">
            <a:off x="6236764" y="2902921"/>
            <a:ext cx="2616146" cy="9678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2"/>
            <a:endCxn id="7" idx="0"/>
          </p:cNvCxnSpPr>
          <p:nvPr/>
        </p:nvCxnSpPr>
        <p:spPr>
          <a:xfrm rot="5400000">
            <a:off x="6781281" y="5480492"/>
            <a:ext cx="551876" cy="737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8224" y="2617166"/>
            <a:ext cx="13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Via SF SOAP 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8527" y="3626578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ausydhq-cotap06</a:t>
            </a:r>
            <a:endParaRPr lang="en-AU" b="1" dirty="0" smtClean="0"/>
          </a:p>
        </p:txBody>
      </p:sp>
      <p:pic>
        <p:nvPicPr>
          <p:cNvPr id="15" name="Picture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83" y="4679996"/>
            <a:ext cx="513314" cy="513314"/>
          </a:xfrm>
          <a:prstGeom prst="rect">
            <a:avLst/>
          </a:prstGeom>
        </p:spPr>
      </p:pic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4932443" y="4789337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Report Engine</a:t>
            </a:r>
          </a:p>
        </p:txBody>
      </p:sp>
      <p:pic>
        <p:nvPicPr>
          <p:cNvPr id="17" name="Picture 1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670738"/>
            <a:ext cx="513314" cy="513314"/>
          </a:xfrm>
          <a:prstGeom prst="rect">
            <a:avLst/>
          </a:prstGeom>
        </p:spPr>
      </p:pic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2540519" y="4780079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Scheduling API</a:t>
            </a:r>
          </a:p>
        </p:txBody>
      </p:sp>
      <p:cxnSp>
        <p:nvCxnSpPr>
          <p:cNvPr id="19" name="Curved Connector 18"/>
          <p:cNvCxnSpPr>
            <a:stCxn id="7" idx="1"/>
            <a:endCxn id="15" idx="2"/>
          </p:cNvCxnSpPr>
          <p:nvPr/>
        </p:nvCxnSpPr>
        <p:spPr>
          <a:xfrm rot="10800000">
            <a:off x="4672540" y="5193310"/>
            <a:ext cx="2137554" cy="9134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1"/>
            <a:endCxn id="17" idx="2"/>
          </p:cNvCxnSpPr>
          <p:nvPr/>
        </p:nvCxnSpPr>
        <p:spPr>
          <a:xfrm rot="10800000">
            <a:off x="2164362" y="5184052"/>
            <a:ext cx="4645733" cy="9226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68660" y="1260952"/>
            <a:ext cx="5399484" cy="188001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171651" y="1260952"/>
            <a:ext cx="20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SharePoint server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9" y="943171"/>
            <a:ext cx="847007" cy="90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6" y="2078780"/>
            <a:ext cx="558131" cy="55813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18766" y="1826194"/>
            <a:ext cx="1848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Web Accessible Folder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92" y="2078780"/>
            <a:ext cx="496893" cy="49689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33474" y="1825078"/>
            <a:ext cx="215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Scheduling Tool - Frontend</a:t>
            </a:r>
          </a:p>
        </p:txBody>
      </p:sp>
      <p:cxnSp>
        <p:nvCxnSpPr>
          <p:cNvPr id="28" name="Curved Connector 27"/>
          <p:cNvCxnSpPr>
            <a:stCxn id="17" idx="0"/>
            <a:endCxn id="26" idx="2"/>
          </p:cNvCxnSpPr>
          <p:nvPr/>
        </p:nvCxnSpPr>
        <p:spPr>
          <a:xfrm rot="16200000" flipV="1">
            <a:off x="1108918" y="3615295"/>
            <a:ext cx="2095065" cy="1582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4" idx="2"/>
          </p:cNvCxnSpPr>
          <p:nvPr/>
        </p:nvCxnSpPr>
        <p:spPr>
          <a:xfrm rot="16200000" flipV="1">
            <a:off x="3769485" y="3524798"/>
            <a:ext cx="1790942" cy="151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07677" y="3212975"/>
            <a:ext cx="169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Via batch copy script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19132" y="3212975"/>
            <a:ext cx="137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XML </a:t>
            </a:r>
            <a:r>
              <a:rPr lang="en-AU" sz="1400" dirty="0" err="1" smtClean="0"/>
              <a:t>RESTful</a:t>
            </a:r>
            <a:r>
              <a:rPr lang="en-AU" sz="1400" dirty="0" smtClean="0"/>
              <a:t> API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419872" y="3811244"/>
            <a:ext cx="2952328" cy="337835"/>
          </a:xfrm>
          <a:prstGeom prst="roundRect">
            <a:avLst/>
          </a:prstGeom>
          <a:solidFill>
            <a:srgbClr val="EBE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Windows Task Scheduler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421018" y="4158337"/>
            <a:ext cx="1537205" cy="521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8144" y="4173267"/>
            <a:ext cx="936104" cy="497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95123" y="4158337"/>
            <a:ext cx="104711" cy="497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SAI_GLOBAL_Header.jp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9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Java executable (sf_downloader.jar) performing:</a:t>
            </a:r>
          </a:p>
          <a:p>
            <a:pPr lvl="1"/>
            <a:r>
              <a:rPr lang="en-AU" sz="2400" dirty="0" smtClean="0"/>
              <a:t>Replicate salesforce data schema (standard + custom objects) into local database</a:t>
            </a:r>
          </a:p>
          <a:p>
            <a:pPr lvl="1"/>
            <a:r>
              <a:rPr lang="en-AU" sz="2400" dirty="0" smtClean="0"/>
              <a:t>One Way Sync of data from Salesforce to local database</a:t>
            </a:r>
          </a:p>
          <a:p>
            <a:pPr lvl="1"/>
            <a:r>
              <a:rPr lang="en-AU" sz="2400" dirty="0" smtClean="0"/>
              <a:t>Utilise Salesforce SOAP API to access Salesforce data (</a:t>
            </a:r>
            <a:r>
              <a:rPr lang="en-AU" sz="2400" dirty="0" smtClean="0">
                <a:hlinkClick r:id="rId2"/>
              </a:rPr>
              <a:t>http://www.salesforce.com/us/developer/docs/api/index.htm</a:t>
            </a:r>
            <a:r>
              <a:rPr lang="en-AU" sz="2400" dirty="0" smtClean="0"/>
              <a:t>)</a:t>
            </a:r>
          </a:p>
          <a:p>
            <a:pPr lvl="1"/>
            <a:r>
              <a:rPr lang="en-AU" sz="2400" dirty="0" smtClean="0"/>
              <a:t>Configuration via .properties file passed as command line parameter.  For details see slide: </a:t>
            </a:r>
            <a:r>
              <a:rPr lang="en-AU" sz="2400" dirty="0" smtClean="0">
                <a:hlinkClick r:id="rId3" action="ppaction://hlinksldjump"/>
              </a:rPr>
              <a:t>Downloader - Configuration</a:t>
            </a:r>
            <a:endParaRPr lang="en-AU" sz="2400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3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 Engine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Java executable (sf_report_engine.jar) performing:</a:t>
            </a:r>
          </a:p>
          <a:p>
            <a:pPr lvl="1"/>
            <a:r>
              <a:rPr lang="en-AU" dirty="0" smtClean="0"/>
              <a:t>Load a class implementing a </a:t>
            </a:r>
            <a:r>
              <a:rPr lang="en-AU" dirty="0" err="1" smtClean="0"/>
              <a:t>ReportBuilder</a:t>
            </a:r>
            <a:r>
              <a:rPr lang="en-AU" dirty="0" smtClean="0"/>
              <a:t> interface passed as parameter (-</a:t>
            </a:r>
            <a:r>
              <a:rPr lang="en-AU" dirty="0" err="1" smtClean="0"/>
              <a:t>rb</a:t>
            </a:r>
            <a:r>
              <a:rPr lang="en-AU" dirty="0" smtClean="0"/>
              <a:t>).</a:t>
            </a:r>
          </a:p>
          <a:p>
            <a:pPr lvl="1"/>
            <a:r>
              <a:rPr lang="en-AU" dirty="0" smtClean="0"/>
              <a:t>The class is responsible to create a </a:t>
            </a:r>
            <a:r>
              <a:rPr lang="en-AU" dirty="0" err="1" smtClean="0"/>
              <a:t>JasperReportBuilder</a:t>
            </a:r>
            <a:r>
              <a:rPr lang="en-AU" dirty="0" smtClean="0"/>
              <a:t> report (for details please refer to Jasper doc: </a:t>
            </a:r>
            <a:r>
              <a:rPr lang="en-AU" dirty="0" smtClean="0">
                <a:hlinkClick r:id="rId2"/>
              </a:rPr>
              <a:t>http://jasperreports.sourceforge.net/api/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The report is exported in a format as defined by a command line parameter (-</a:t>
            </a:r>
            <a:r>
              <a:rPr lang="en-AU" dirty="0" err="1" smtClean="0"/>
              <a:t>rff</a:t>
            </a:r>
            <a:r>
              <a:rPr lang="en-AU" dirty="0" smtClean="0"/>
              <a:t>).  Available formats are </a:t>
            </a:r>
            <a:r>
              <a:rPr lang="en-AU" dirty="0" err="1" smtClean="0"/>
              <a:t>xlsx</a:t>
            </a:r>
            <a:r>
              <a:rPr lang="en-AU" dirty="0" smtClean="0"/>
              <a:t>, csv, pdf and jpg</a:t>
            </a:r>
          </a:p>
          <a:p>
            <a:pPr lvl="1"/>
            <a:r>
              <a:rPr lang="en-AU" dirty="0" smtClean="0"/>
              <a:t>The name (including possible sub-path) of the report file is included in the implementation of the interface </a:t>
            </a:r>
            <a:r>
              <a:rPr lang="en-AU" dirty="0" err="1" smtClean="0"/>
              <a:t>ReportBuilder</a:t>
            </a:r>
            <a:endParaRPr lang="en-AU" dirty="0" smtClean="0"/>
          </a:p>
          <a:p>
            <a:pPr lvl="1"/>
            <a:r>
              <a:rPr lang="en-AU" dirty="0" smtClean="0"/>
              <a:t>The location of the report file is included in a property file passed as parameter</a:t>
            </a:r>
          </a:p>
          <a:p>
            <a:pPr lvl="1"/>
            <a:r>
              <a:rPr lang="en-AU" dirty="0" smtClean="0"/>
              <a:t>Configuration  details in slide: </a:t>
            </a:r>
            <a:r>
              <a:rPr lang="en-AU" dirty="0" smtClean="0">
                <a:hlinkClick r:id="rId3" action="ppaction://hlinksldjump"/>
              </a:rPr>
              <a:t>Report Engine - Configuration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4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Scheduling API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Java Web application providing:</a:t>
            </a:r>
          </a:p>
          <a:p>
            <a:pPr lvl="1"/>
            <a:r>
              <a:rPr lang="en-AU" dirty="0" smtClean="0"/>
              <a:t>XML Restful API:</a:t>
            </a:r>
          </a:p>
          <a:p>
            <a:pPr lvl="2"/>
            <a:r>
              <a:rPr lang="en-AU" dirty="0" smtClean="0"/>
              <a:t>GET </a:t>
            </a:r>
            <a:r>
              <a:rPr lang="en-AU" dirty="0" smtClean="0">
                <a:hlinkClick r:id="rId2"/>
              </a:rPr>
              <a:t>http://ausydhq-cotap06:8080/SchedulingApi/wi?name=&lt;text-to-serach&gt; </a:t>
            </a:r>
            <a:r>
              <a:rPr lang="en-AU" dirty="0" smtClean="0"/>
              <a:t>performs text search of parameter and returns list of matching work items</a:t>
            </a:r>
          </a:p>
          <a:p>
            <a:pPr lvl="2"/>
            <a:r>
              <a:rPr lang="en-AU" dirty="0" smtClean="0"/>
              <a:t>GET </a:t>
            </a:r>
            <a:r>
              <a:rPr lang="en-AU" dirty="0" smtClean="0">
                <a:hlinkClick r:id="rId3"/>
              </a:rPr>
              <a:t>http://ausydhq-cotap06:8080/SchedulingApi/wi?id=&lt;workItem-id&gt; </a:t>
            </a:r>
            <a:r>
              <a:rPr lang="en-AU" dirty="0" smtClean="0"/>
              <a:t>retrieves list of Auditors suitable for a work item passed as parameter based on predetermined business rules. The list is sorted by a score calculated by the business rules.</a:t>
            </a:r>
          </a:p>
          <a:p>
            <a:pPr lvl="1"/>
            <a:r>
              <a:rPr lang="en-AU" dirty="0" smtClean="0"/>
              <a:t>Current business rules include:</a:t>
            </a:r>
          </a:p>
          <a:p>
            <a:pPr lvl="2"/>
            <a:r>
              <a:rPr lang="en-AU" dirty="0" smtClean="0"/>
              <a:t>Resource Availability. The auditor has time available for the audit during the target month of the audit </a:t>
            </a:r>
          </a:p>
          <a:p>
            <a:pPr lvl="2"/>
            <a:r>
              <a:rPr lang="en-AU" dirty="0" smtClean="0"/>
              <a:t>Resource Capability.  The auditor has the competencies (standards and codes) for the audit.</a:t>
            </a:r>
          </a:p>
          <a:p>
            <a:pPr lvl="2"/>
            <a:r>
              <a:rPr lang="en-AU" dirty="0" smtClean="0"/>
              <a:t>Distance to site</a:t>
            </a:r>
          </a:p>
          <a:p>
            <a:pPr lvl="2"/>
            <a:r>
              <a:rPr lang="en-AU" dirty="0" smtClean="0"/>
              <a:t>Resource Utilisation (adjust score based on </a:t>
            </a:r>
            <a:r>
              <a:rPr lang="en-AU" dirty="0" err="1" smtClean="0"/>
              <a:t>f.y</a:t>
            </a:r>
            <a:r>
              <a:rPr lang="en-AU" dirty="0" smtClean="0"/>
              <a:t>. utilisation of resource)</a:t>
            </a:r>
          </a:p>
          <a:p>
            <a:pPr lvl="2"/>
            <a:r>
              <a:rPr lang="en-AU" dirty="0" smtClean="0"/>
              <a:t>Reporting Business Unit vs. Revenue Ownership</a:t>
            </a:r>
          </a:p>
          <a:p>
            <a:pPr lvl="2"/>
            <a:r>
              <a:rPr lang="en-AU" dirty="0" smtClean="0"/>
              <a:t>Resource Cost (</a:t>
            </a:r>
            <a:r>
              <a:rPr lang="en-AU" dirty="0" err="1" smtClean="0"/>
              <a:t>houry</a:t>
            </a:r>
            <a:r>
              <a:rPr lang="en-AU" dirty="0" smtClean="0"/>
              <a:t> rate for </a:t>
            </a:r>
            <a:r>
              <a:rPr lang="en-AU" dirty="0" err="1" smtClean="0"/>
              <a:t>fte</a:t>
            </a:r>
            <a:r>
              <a:rPr lang="en-AU" dirty="0" smtClean="0"/>
              <a:t>/contractor)</a:t>
            </a:r>
          </a:p>
          <a:p>
            <a:pPr lvl="2"/>
            <a:r>
              <a:rPr lang="en-AU" dirty="0" smtClean="0"/>
              <a:t>Travel cost (car/plane, accommodation, </a:t>
            </a:r>
            <a:r>
              <a:rPr lang="en-AU" dirty="0" err="1" smtClean="0"/>
              <a:t>ec</a:t>
            </a:r>
            <a:r>
              <a:rPr lang="en-AU" dirty="0" smtClean="0"/>
              <a:t>…)</a:t>
            </a:r>
          </a:p>
          <a:p>
            <a:pPr lvl="2"/>
            <a:r>
              <a:rPr lang="en-AU" dirty="0" smtClean="0"/>
              <a:t>Resource Location (Country/State)</a:t>
            </a:r>
          </a:p>
          <a:p>
            <a:pPr lvl="1"/>
            <a:r>
              <a:rPr lang="en-AU" dirty="0" smtClean="0"/>
              <a:t>Currently running on Apache Tomcat 8.0 application server (for details please refer to </a:t>
            </a:r>
            <a:r>
              <a:rPr lang="en-AU" dirty="0" smtClean="0">
                <a:hlinkClick r:id="rId4"/>
              </a:rPr>
              <a:t>http://tomcat.apache.org/tomcat-8.0-doc/index.html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Frontend GUI for the scheduling tool to be implemented on SharePoint server (still to be confirmed)</a:t>
            </a:r>
          </a:p>
          <a:p>
            <a:pPr lvl="1"/>
            <a:r>
              <a:rPr lang="en-AU" dirty="0" smtClean="0"/>
              <a:t>Configuration.  Same as </a:t>
            </a:r>
            <a:r>
              <a:rPr lang="en-AU" dirty="0" smtClean="0">
                <a:hlinkClick r:id="rId5" action="ppaction://hlinksldjump"/>
              </a:rPr>
              <a:t>Downloader module</a:t>
            </a:r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9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Status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sz="4000" dirty="0" smtClean="0"/>
              <a:t>Downloader – Scheduled to run every 5 min from 6am to 6pm.  Running hourly from 6pm to 6am</a:t>
            </a:r>
          </a:p>
          <a:p>
            <a:r>
              <a:rPr lang="en-AU" sz="4000" dirty="0" smtClean="0"/>
              <a:t>Report Engine.  Currently used for the following </a:t>
            </a:r>
            <a:r>
              <a:rPr lang="en-AU" sz="4000" dirty="0" smtClean="0">
                <a:hlinkClick r:id="rId2" action="ppaction://hlinksldjump"/>
              </a:rPr>
              <a:t>reports</a:t>
            </a:r>
            <a:r>
              <a:rPr lang="en-AU" sz="4000" dirty="0" smtClean="0"/>
              <a:t>.</a:t>
            </a:r>
          </a:p>
          <a:p>
            <a:r>
              <a:rPr lang="en-AU" sz="4000" dirty="0" smtClean="0"/>
              <a:t>Scheduling API. </a:t>
            </a:r>
            <a:r>
              <a:rPr lang="en-AU" sz="4000" dirty="0"/>
              <a:t>In order to test the </a:t>
            </a:r>
            <a:r>
              <a:rPr lang="en-AU" sz="4000" dirty="0" err="1"/>
              <a:t>api</a:t>
            </a:r>
            <a:r>
              <a:rPr lang="en-AU" sz="4000" dirty="0"/>
              <a:t>, I temporarily included in the xml response a </a:t>
            </a:r>
            <a:r>
              <a:rPr lang="en-AU" sz="4000" dirty="0" err="1"/>
              <a:t>xsl</a:t>
            </a:r>
            <a:r>
              <a:rPr lang="en-AU" sz="4000" dirty="0"/>
              <a:t> </a:t>
            </a:r>
            <a:r>
              <a:rPr lang="en-AU" sz="4000" dirty="0" err="1"/>
              <a:t>stylesheet</a:t>
            </a:r>
            <a:r>
              <a:rPr lang="en-AU" sz="4000" dirty="0"/>
              <a:t> so that the browser displays the result in a human readable </a:t>
            </a:r>
            <a:r>
              <a:rPr lang="en-AU" sz="4000" dirty="0" smtClean="0"/>
              <a:t>format.  Currently, being tested phase by selected schedulers</a:t>
            </a:r>
            <a:endParaRPr lang="en-AU" sz="4000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Source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Java source code:</a:t>
            </a:r>
          </a:p>
          <a:p>
            <a:pPr marL="0" indent="0">
              <a:buNone/>
            </a:pP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65136"/>
              </p:ext>
            </p:extLst>
          </p:nvPr>
        </p:nvGraphicFramePr>
        <p:xfrm>
          <a:off x="539552" y="2204864"/>
          <a:ext cx="748883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Project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Repository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Downloader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hlinkClick r:id="rId2"/>
                        </a:rPr>
                        <a:t>https://github.com/LucaContri/SAIG/tree/master/SFDownloader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Report Engine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hlinkClick r:id="rId3"/>
                        </a:rPr>
                        <a:t>https://github.com/LucaContri/SAIG/tree/master/SFReportEngine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Scheduling API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hlinkClick r:id="rId4"/>
                        </a:rPr>
                        <a:t>https://github.com/LucaContri/SAIG/tree/master/SchedulingApi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Core (project</a:t>
                      </a:r>
                      <a:r>
                        <a:rPr lang="en-AU" baseline="0" dirty="0" smtClean="0"/>
                        <a:t> required by all above)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hlinkClick r:id="rId5"/>
                        </a:rPr>
                        <a:t>https://github.com/LucaContri/SAIG/tree/master/SFCore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AI_GLOBAL_Header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4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Downloader - 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5600" dirty="0" smtClean="0"/>
              <a:t>Property file defined by command line </a:t>
            </a:r>
            <a:r>
              <a:rPr lang="en-AU" sz="5600" dirty="0" err="1" smtClean="0"/>
              <a:t>paramenter</a:t>
            </a:r>
            <a:r>
              <a:rPr lang="en-AU" sz="5600" dirty="0" smtClean="0"/>
              <a:t>: -</a:t>
            </a:r>
            <a:r>
              <a:rPr lang="en-AU" sz="5600" dirty="0" err="1" smtClean="0"/>
              <a:t>propertyFile</a:t>
            </a:r>
            <a:endParaRPr lang="en-AU" sz="5600" dirty="0" smtClean="0"/>
          </a:p>
          <a:p>
            <a:pPr marL="0" indent="0">
              <a:buNone/>
            </a:pPr>
            <a:r>
              <a:rPr lang="en-AU" sz="4800" dirty="0" smtClean="0"/>
              <a:t>(default C:/SAI/properties/global.config.properties)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sz="4000" i="1" dirty="0" smtClean="0"/>
              <a:t># Salesforce credentials</a:t>
            </a:r>
          </a:p>
          <a:p>
            <a:pPr marL="0" indent="0">
              <a:buNone/>
            </a:pPr>
            <a:r>
              <a:rPr lang="en-AU" sz="4000" dirty="0" smtClean="0"/>
              <a:t>SalesforceUser=luca.contri@assurance.com</a:t>
            </a:r>
          </a:p>
          <a:p>
            <a:pPr marL="0" indent="0">
              <a:buNone/>
            </a:pPr>
            <a:r>
              <a:rPr lang="en-AU" sz="4000" dirty="0" err="1" smtClean="0"/>
              <a:t>SalesforcePassword</a:t>
            </a:r>
            <a:r>
              <a:rPr lang="en-AU" sz="4000" dirty="0" smtClean="0"/>
              <a:t>=</a:t>
            </a:r>
          </a:p>
          <a:p>
            <a:pPr marL="0" indent="0">
              <a:buNone/>
            </a:pPr>
            <a:r>
              <a:rPr lang="en-AU" sz="4000" dirty="0" err="1" smtClean="0"/>
              <a:t>SalesforceToken</a:t>
            </a:r>
            <a:r>
              <a:rPr lang="en-AU" sz="4000" dirty="0" smtClean="0"/>
              <a:t>=</a:t>
            </a:r>
          </a:p>
          <a:p>
            <a:pPr marL="0" indent="0">
              <a:buNone/>
            </a:pPr>
            <a:r>
              <a:rPr lang="en-AU" sz="4000" dirty="0" err="1" smtClean="0"/>
              <a:t>SalesforceEndpoint</a:t>
            </a:r>
            <a:r>
              <a:rPr lang="en-AU" sz="4000" dirty="0" smtClean="0"/>
              <a:t>=https://na14.salesforce.com/services/Soap/u/28.0</a:t>
            </a:r>
          </a:p>
          <a:p>
            <a:pPr marL="0" indent="0">
              <a:buNone/>
            </a:pPr>
            <a:r>
              <a:rPr lang="en-AU" sz="4000" i="1" dirty="0" smtClean="0"/>
              <a:t># Local </a:t>
            </a:r>
            <a:r>
              <a:rPr lang="en-AU" sz="4000" i="1" dirty="0" err="1" smtClean="0"/>
              <a:t>db</a:t>
            </a:r>
            <a:r>
              <a:rPr lang="en-AU" sz="4000" i="1" dirty="0" smtClean="0"/>
              <a:t> details</a:t>
            </a:r>
          </a:p>
          <a:p>
            <a:pPr marL="0" indent="0">
              <a:buNone/>
            </a:pPr>
            <a:r>
              <a:rPr lang="en-AU" sz="4000" dirty="0" err="1" smtClean="0"/>
              <a:t>DbUser</a:t>
            </a:r>
            <a:r>
              <a:rPr lang="en-AU" sz="4000" dirty="0" smtClean="0"/>
              <a:t>=root</a:t>
            </a:r>
          </a:p>
          <a:p>
            <a:pPr marL="0" indent="0">
              <a:buNone/>
            </a:pPr>
            <a:r>
              <a:rPr lang="en-AU" sz="4000" dirty="0" err="1" smtClean="0"/>
              <a:t>DbPassword</a:t>
            </a:r>
            <a:r>
              <a:rPr lang="en-AU" sz="4000" dirty="0" smtClean="0"/>
              <a:t>=</a:t>
            </a:r>
          </a:p>
          <a:p>
            <a:pPr marL="0" indent="0">
              <a:buNone/>
            </a:pPr>
            <a:r>
              <a:rPr lang="en-AU" sz="4000" dirty="0" err="1" smtClean="0"/>
              <a:t>DbHost</a:t>
            </a:r>
            <a:r>
              <a:rPr lang="en-AU" sz="4000" dirty="0" smtClean="0"/>
              <a:t>=</a:t>
            </a:r>
            <a:r>
              <a:rPr lang="en-AU" sz="4000" dirty="0" err="1" smtClean="0"/>
              <a:t>localhost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dirty="0" err="1" smtClean="0"/>
              <a:t>DbSchema</a:t>
            </a:r>
            <a:r>
              <a:rPr lang="en-AU" sz="4000" dirty="0" smtClean="0"/>
              <a:t>=salesforce</a:t>
            </a:r>
          </a:p>
          <a:p>
            <a:pPr marL="0" indent="0">
              <a:buNone/>
            </a:pPr>
            <a:r>
              <a:rPr lang="en-AU" sz="4000" i="1" dirty="0" smtClean="0"/>
              <a:t># Parameters</a:t>
            </a:r>
          </a:p>
          <a:p>
            <a:pPr marL="0" indent="0">
              <a:buNone/>
            </a:pPr>
            <a:r>
              <a:rPr lang="en-AU" sz="4000" dirty="0" err="1" smtClean="0"/>
              <a:t>CreateLocalTables</a:t>
            </a:r>
            <a:r>
              <a:rPr lang="en-AU" sz="4000" dirty="0" smtClean="0"/>
              <a:t>=true #if true salesforce schema is replicated on local </a:t>
            </a:r>
            <a:r>
              <a:rPr lang="en-AU" sz="4000" dirty="0" err="1" smtClean="0"/>
              <a:t>db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dirty="0" err="1" smtClean="0"/>
              <a:t>DropIfTableExists</a:t>
            </a:r>
            <a:r>
              <a:rPr lang="en-AU" sz="4000" dirty="0" smtClean="0"/>
              <a:t>=false #drop table and recreate.  Leave false, please.</a:t>
            </a:r>
          </a:p>
          <a:p>
            <a:pPr marL="0" indent="0">
              <a:buNone/>
            </a:pPr>
            <a:r>
              <a:rPr lang="en-AU" sz="4000" dirty="0" err="1" smtClean="0"/>
              <a:t>PopulateDb</a:t>
            </a:r>
            <a:r>
              <a:rPr lang="en-AU" sz="4000" dirty="0" smtClean="0"/>
              <a:t>=true #if true enabled objects will be sync’d</a:t>
            </a:r>
          </a:p>
          <a:p>
            <a:pPr marL="0" indent="0">
              <a:buNone/>
            </a:pPr>
            <a:r>
              <a:rPr lang="en-AU" sz="4000" dirty="0" err="1" smtClean="0"/>
              <a:t>task.sfdownloader.enable</a:t>
            </a:r>
            <a:r>
              <a:rPr lang="en-AU" sz="4000" dirty="0" smtClean="0"/>
              <a:t>=true #enable/disable execution</a:t>
            </a:r>
          </a:p>
          <a:p>
            <a:pPr marL="0" indent="0">
              <a:buNone/>
            </a:pPr>
            <a:r>
              <a:rPr lang="en-AU" sz="4000" dirty="0" err="1" smtClean="0"/>
              <a:t>task.sfdownloader.error.disable</a:t>
            </a:r>
            <a:r>
              <a:rPr lang="en-AU" sz="4000" dirty="0" smtClean="0"/>
              <a:t>=true #set </a:t>
            </a:r>
            <a:r>
              <a:rPr lang="en-AU" sz="4000" dirty="0" err="1" smtClean="0"/>
              <a:t>task.sfdownloader.enable</a:t>
            </a:r>
            <a:r>
              <a:rPr lang="en-AU" sz="4000" dirty="0" smtClean="0"/>
              <a:t> to false if error occurs</a:t>
            </a:r>
          </a:p>
          <a:p>
            <a:pPr marL="0" indent="0">
              <a:buNone/>
            </a:pPr>
            <a:r>
              <a:rPr lang="en-AU" sz="4000" dirty="0" err="1" smtClean="0"/>
              <a:t>task.sfdownloader.error.email</a:t>
            </a:r>
            <a:r>
              <a:rPr lang="en-AU" sz="4000" dirty="0" smtClean="0"/>
              <a:t>=true #email error report</a:t>
            </a:r>
          </a:p>
          <a:p>
            <a:pPr marL="0" indent="0">
              <a:buNone/>
            </a:pPr>
            <a:r>
              <a:rPr lang="fr-FR" sz="4000" i="1" dirty="0" smtClean="0"/>
              <a:t># Email </a:t>
            </a:r>
            <a:r>
              <a:rPr lang="fr-FR" sz="4000" i="1" dirty="0" err="1" smtClean="0"/>
              <a:t>properties</a:t>
            </a:r>
            <a:endParaRPr lang="fr-FR" sz="4000" i="1" dirty="0" smtClean="0"/>
          </a:p>
          <a:p>
            <a:pPr marL="0" indent="0">
              <a:buNone/>
            </a:pPr>
            <a:r>
              <a:rPr lang="fr-FR" sz="4000" dirty="0" err="1" smtClean="0"/>
              <a:t>mail.transport.protocol</a:t>
            </a:r>
            <a:r>
              <a:rPr lang="fr-FR" sz="4000" dirty="0" smtClean="0"/>
              <a:t>=</a:t>
            </a:r>
            <a:r>
              <a:rPr lang="fr-FR" sz="4000" dirty="0" err="1" smtClean="0"/>
              <a:t>smtp</a:t>
            </a:r>
            <a:endParaRPr lang="fr-FR" sz="4000" dirty="0" smtClean="0"/>
          </a:p>
          <a:p>
            <a:pPr marL="0" indent="0">
              <a:buNone/>
            </a:pPr>
            <a:r>
              <a:rPr lang="fr-FR" sz="4000" dirty="0" err="1" smtClean="0"/>
              <a:t>mail.smtp.starttls.enable</a:t>
            </a:r>
            <a:r>
              <a:rPr lang="fr-FR" sz="4000" dirty="0" smtClean="0"/>
              <a:t>=</a:t>
            </a:r>
            <a:r>
              <a:rPr lang="fr-FR" sz="4000" dirty="0" err="1" smtClean="0"/>
              <a:t>true</a:t>
            </a:r>
            <a:endParaRPr lang="fr-FR" sz="4000" dirty="0" smtClean="0"/>
          </a:p>
          <a:p>
            <a:pPr marL="0" indent="0">
              <a:buNone/>
            </a:pPr>
            <a:r>
              <a:rPr lang="fr-FR" sz="4000" dirty="0" smtClean="0"/>
              <a:t>mail.smtp.host=smtp.gmail.com</a:t>
            </a:r>
          </a:p>
          <a:p>
            <a:pPr marL="0" indent="0">
              <a:buNone/>
            </a:pPr>
            <a:r>
              <a:rPr lang="fr-FR" sz="4000" dirty="0" err="1" smtClean="0"/>
              <a:t>mail.smtp.port</a:t>
            </a:r>
            <a:r>
              <a:rPr lang="fr-FR" sz="4000" dirty="0" smtClean="0"/>
              <a:t>=587</a:t>
            </a:r>
          </a:p>
          <a:p>
            <a:pPr marL="0" indent="0">
              <a:buNone/>
            </a:pPr>
            <a:r>
              <a:rPr lang="fr-FR" sz="4000" dirty="0" err="1" smtClean="0"/>
              <a:t>mail.smtp.auth</a:t>
            </a:r>
            <a:r>
              <a:rPr lang="fr-FR" sz="4000" dirty="0" smtClean="0"/>
              <a:t>=</a:t>
            </a:r>
            <a:r>
              <a:rPr lang="fr-FR" sz="4000" dirty="0" err="1" smtClean="0"/>
              <a:t>true</a:t>
            </a:r>
            <a:endParaRPr lang="fr-FR" sz="4000" dirty="0" smtClean="0"/>
          </a:p>
          <a:p>
            <a:pPr marL="0" indent="0">
              <a:buNone/>
            </a:pPr>
            <a:r>
              <a:rPr lang="fr-FR" sz="4000" dirty="0" smtClean="0"/>
              <a:t>mail.smtp.user=saig.assurance.report@gmail.com</a:t>
            </a:r>
          </a:p>
          <a:p>
            <a:pPr marL="0" indent="0">
              <a:buNone/>
            </a:pPr>
            <a:r>
              <a:rPr lang="fr-FR" sz="4000" dirty="0" err="1" smtClean="0"/>
              <a:t>mail.smtp.from</a:t>
            </a:r>
            <a:r>
              <a:rPr lang="fr-FR" sz="4000" dirty="0" smtClean="0"/>
              <a:t>=Assurance Report</a:t>
            </a:r>
          </a:p>
          <a:p>
            <a:pPr marL="0" indent="0">
              <a:buNone/>
            </a:pPr>
            <a:r>
              <a:rPr lang="fr-FR" sz="4000" dirty="0" err="1" smtClean="0"/>
              <a:t>mail.smtp.password</a:t>
            </a:r>
            <a:r>
              <a:rPr lang="fr-FR" sz="4000" dirty="0" smtClean="0"/>
              <a:t>=</a:t>
            </a:r>
          </a:p>
          <a:p>
            <a:pPr marL="0" indent="0">
              <a:buNone/>
            </a:pPr>
            <a:r>
              <a:rPr lang="fr-FR" sz="4000" dirty="0" smtClean="0"/>
              <a:t>mail.smtp.log.error.to=luca.contri@saiglobal.com</a:t>
            </a:r>
            <a:endParaRPr lang="en-AU" sz="4000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2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1468</Words>
  <Application>Microsoft Office PowerPoint</Application>
  <PresentationFormat>On-screen Show (4:3)</PresentationFormat>
  <Paragraphs>251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Salesforce Data  Reporting Platform</vt:lpstr>
      <vt:lpstr>Objectives</vt:lpstr>
      <vt:lpstr>Overview</vt:lpstr>
      <vt:lpstr>Downloader</vt:lpstr>
      <vt:lpstr>Report Engine</vt:lpstr>
      <vt:lpstr>Scheduling API</vt:lpstr>
      <vt:lpstr>Current Status</vt:lpstr>
      <vt:lpstr>Source Code</vt:lpstr>
      <vt:lpstr>Downloader - Configuration</vt:lpstr>
      <vt:lpstr>Downloader – Configuration 2</vt:lpstr>
      <vt:lpstr>Report Engine - Configuration</vt:lpstr>
      <vt:lpstr>Reports Descriptions</vt:lpstr>
      <vt:lpstr>Report Engine – Current Schedule</vt:lpstr>
    </vt:vector>
  </TitlesOfParts>
  <Company>SAI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Data  Reporting Platform</dc:title>
  <dc:creator>Luca Contri</dc:creator>
  <cp:lastModifiedBy>Luca Contri</cp:lastModifiedBy>
  <cp:revision>29</cp:revision>
  <dcterms:created xsi:type="dcterms:W3CDTF">2014-02-04T02:21:46Z</dcterms:created>
  <dcterms:modified xsi:type="dcterms:W3CDTF">2014-03-20T22:32:19Z</dcterms:modified>
</cp:coreProperties>
</file>