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2" r:id="rId6"/>
    <p:sldId id="260" r:id="rId7"/>
    <p:sldId id="273" r:id="rId8"/>
    <p:sldId id="266" r:id="rId9"/>
    <p:sldId id="263" r:id="rId10"/>
    <p:sldId id="262" r:id="rId11"/>
    <p:sldId id="268" r:id="rId12"/>
    <p:sldId id="261" r:id="rId13"/>
    <p:sldId id="271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1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5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0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80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7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20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33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8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078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11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D28F-0342-4243-A02A-14CB773B79FE}" type="datetimeFigureOut">
              <a:rPr lang="en-AU" smtClean="0"/>
              <a:t>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E9B1-F50E-4614-A0D8-623B67A9BE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2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file:///\\ausydhq-cotap06\Reports2\Templat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eporting@saiglobal.com" TargetMode="External"/><Relationship Id="rId2" Type="http://schemas.openxmlformats.org/officeDocument/2006/relationships/hyperlink" Target="http://ourgateway.assurance.saiglobal.com/reference/australi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ausydhq-cotap06:8080/Reporting/ARGProcess.html" TargetMode="External"/><Relationship Id="rId13" Type="http://schemas.openxmlformats.org/officeDocument/2006/relationships/image" Target="../media/image10.jpg"/><Relationship Id="rId3" Type="http://schemas.openxmlformats.org/officeDocument/2006/relationships/image" Target="../media/image3.wmf"/><Relationship Id="rId7" Type="http://schemas.openxmlformats.org/officeDocument/2006/relationships/image" Target="../media/image6.png"/><Relationship Id="rId12" Type="http://schemas.openxmlformats.org/officeDocument/2006/relationships/image" Target="../media/image9.jpg"/><Relationship Id="rId17" Type="http://schemas.openxmlformats.org/officeDocument/2006/relationships/image" Target="../media/image13.jpg"/><Relationship Id="rId2" Type="http://schemas.openxmlformats.org/officeDocument/2006/relationships/image" Target="../media/image2.jpg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usydhq-cotap06:8080/Reporting/DailyStats.html" TargetMode="External"/><Relationship Id="rId11" Type="http://schemas.openxmlformats.org/officeDocument/2006/relationships/image" Target="../media/image8.jpg"/><Relationship Id="rId5" Type="http://schemas.openxmlformats.org/officeDocument/2006/relationships/image" Target="../media/image5.jpeg"/><Relationship Id="rId15" Type="http://schemas.openxmlformats.org/officeDocument/2006/relationships/image" Target="../media/image12.png"/><Relationship Id="rId10" Type="http://schemas.openxmlformats.org/officeDocument/2006/relationships/hyperlink" Target="http://ourgateway.assurance.saiglobal.com/reference/australia/Opex/Forms/AllItems.aspx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hyperlink" Target="http://www.salesforce.com/us/developer/docs/api/index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hyperlink" Target="http://jasperreports.sourceforge.net/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global/DataAnalysis/tree/prod/SFReportEngine" TargetMode="External"/><Relationship Id="rId2" Type="http://schemas.openxmlformats.org/officeDocument/2006/relationships/hyperlink" Target="https://github.com/saiglobal/DataAnalysis/tree/prod/SFDownloa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github.com/saiglobal/DataAnalysis/tree/prod/SFCore" TargetMode="External"/><Relationship Id="rId4" Type="http://schemas.openxmlformats.org/officeDocument/2006/relationships/hyperlink" Target="https://github.com/saiglobal/DataAnalysis/tree/prod/Repor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Data Reporting Platform</a:t>
            </a:r>
            <a:br>
              <a:rPr lang="en-AU" dirty="0" smtClean="0"/>
            </a:br>
            <a:r>
              <a:rPr lang="en-AU" sz="3000" dirty="0" smtClean="0"/>
              <a:t>Interim Solution</a:t>
            </a:r>
            <a:endParaRPr lang="en-AU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Technical Documentation</a:t>
            </a:r>
          </a:p>
          <a:p>
            <a:pPr algn="r"/>
            <a:r>
              <a:rPr lang="en-AU" sz="2100" dirty="0" smtClean="0"/>
              <a:t>Rev: 2.0</a:t>
            </a:r>
          </a:p>
          <a:p>
            <a:pPr algn="r"/>
            <a:r>
              <a:rPr lang="en-AU" sz="2100" dirty="0" smtClean="0"/>
              <a:t>Date: 08/06/2016</a:t>
            </a:r>
          </a:p>
          <a:p>
            <a:pPr algn="r"/>
            <a:r>
              <a:rPr lang="en-AU" sz="2100" dirty="0" smtClean="0"/>
              <a:t>Author: Luca Contri</a:t>
            </a:r>
            <a:endParaRPr lang="en-AU" sz="2100" dirty="0"/>
          </a:p>
        </p:txBody>
      </p:sp>
      <p:pic>
        <p:nvPicPr>
          <p:cNvPr id="6" name="Picture 5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5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Warehouse - 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AU" sz="5600" dirty="0" smtClean="0"/>
              <a:t>Property file defined by command line parameter: -</a:t>
            </a:r>
            <a:r>
              <a:rPr lang="en-AU" sz="5600" dirty="0" err="1" smtClean="0"/>
              <a:t>propertyFile</a:t>
            </a:r>
            <a:endParaRPr lang="en-AU" sz="5600" dirty="0" smtClean="0"/>
          </a:p>
          <a:p>
            <a:pPr marL="0" indent="0">
              <a:buNone/>
            </a:pPr>
            <a:r>
              <a:rPr lang="en-AU" sz="4800" dirty="0" smtClean="0"/>
              <a:t>(default C:/SAI/properties/global.config.properties)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sz="4000" i="1" dirty="0" smtClean="0"/>
              <a:t># Salesforce credentials</a:t>
            </a:r>
          </a:p>
          <a:p>
            <a:pPr marL="0" indent="0">
              <a:buNone/>
            </a:pPr>
            <a:r>
              <a:rPr lang="en-AU" sz="4000" dirty="0" smtClean="0"/>
              <a:t>SalesforceUser=reporting.user@assurance.com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dirty="0" err="1" smtClean="0"/>
              <a:t>SalesforcePassword</a:t>
            </a:r>
            <a:r>
              <a:rPr lang="en-AU" sz="4000" dirty="0" smtClean="0"/>
              <a:t>=</a:t>
            </a:r>
          </a:p>
          <a:p>
            <a:pPr marL="0" indent="0">
              <a:buNone/>
            </a:pPr>
            <a:r>
              <a:rPr lang="en-AU" sz="4000" dirty="0" err="1" smtClean="0"/>
              <a:t>SalesforceToken</a:t>
            </a:r>
            <a:r>
              <a:rPr lang="en-AU" sz="4000" dirty="0" smtClean="0"/>
              <a:t>=</a:t>
            </a:r>
          </a:p>
          <a:p>
            <a:pPr marL="0" indent="0">
              <a:buNone/>
            </a:pPr>
            <a:r>
              <a:rPr lang="en-AU" sz="4000" dirty="0" err="1"/>
              <a:t>SalesforceEndpoint</a:t>
            </a:r>
            <a:r>
              <a:rPr lang="en-AU" sz="4000" dirty="0"/>
              <a:t>=https\://</a:t>
            </a:r>
            <a:r>
              <a:rPr lang="en-AU" sz="4000" dirty="0" smtClean="0"/>
              <a:t>na14.salesforce.com/services/Soap/u/32.0</a:t>
            </a:r>
          </a:p>
          <a:p>
            <a:pPr marL="0" indent="0">
              <a:buNone/>
            </a:pPr>
            <a:r>
              <a:rPr lang="en-AU" sz="4000" i="1" dirty="0" smtClean="0"/>
              <a:t># Local </a:t>
            </a:r>
            <a:r>
              <a:rPr lang="en-AU" sz="4000" i="1" dirty="0" err="1" smtClean="0"/>
              <a:t>dbs</a:t>
            </a:r>
            <a:r>
              <a:rPr lang="en-AU" sz="4000" i="1" dirty="0" smtClean="0"/>
              <a:t> details</a:t>
            </a:r>
          </a:p>
          <a:p>
            <a:pPr marL="0" indent="0">
              <a:buNone/>
            </a:pPr>
            <a:r>
              <a:rPr lang="en-AU" sz="4000" dirty="0" smtClean="0"/>
              <a:t>datasource.default.name=compass</a:t>
            </a:r>
          </a:p>
          <a:p>
            <a:pPr marL="0" indent="0">
              <a:buNone/>
            </a:pPr>
            <a:r>
              <a:rPr lang="en-AU" sz="4000" dirty="0" err="1"/>
              <a:t>datasource.compass.DbConnectionURL</a:t>
            </a:r>
            <a:r>
              <a:rPr lang="en-AU" sz="4000" dirty="0"/>
              <a:t>=</a:t>
            </a:r>
            <a:r>
              <a:rPr lang="en-AU" sz="4000" dirty="0" err="1"/>
              <a:t>jdbc:mysql</a:t>
            </a:r>
            <a:r>
              <a:rPr lang="en-AU" sz="4000" dirty="0"/>
              <a:t>://&lt;</a:t>
            </a:r>
            <a:r>
              <a:rPr lang="en-AU" sz="4000" dirty="0" err="1"/>
              <a:t>DbHost</a:t>
            </a:r>
            <a:r>
              <a:rPr lang="en-AU" sz="4000" dirty="0"/>
              <a:t>&gt;/&lt;</a:t>
            </a:r>
            <a:r>
              <a:rPr lang="en-AU" sz="4000" dirty="0" err="1"/>
              <a:t>DbSchema</a:t>
            </a:r>
            <a:r>
              <a:rPr lang="en-AU" sz="4000" dirty="0"/>
              <a:t>&gt;?</a:t>
            </a:r>
            <a:r>
              <a:rPr lang="en-AU" sz="4000" dirty="0" err="1"/>
              <a:t>jdbcCompliantTruncation</a:t>
            </a:r>
            <a:r>
              <a:rPr lang="en-AU" sz="4000" dirty="0"/>
              <a:t>=true</a:t>
            </a:r>
          </a:p>
          <a:p>
            <a:pPr marL="0" indent="0">
              <a:buNone/>
            </a:pPr>
            <a:r>
              <a:rPr lang="en-AU" sz="4000" dirty="0" err="1"/>
              <a:t>datasource.compass.DbDriver</a:t>
            </a:r>
            <a:r>
              <a:rPr lang="en-AU" sz="4000" dirty="0"/>
              <a:t>=</a:t>
            </a:r>
            <a:r>
              <a:rPr lang="en-AU" sz="4000" dirty="0" err="1"/>
              <a:t>com.mysql.jdbc.Driver</a:t>
            </a:r>
            <a:endParaRPr lang="en-AU" sz="4000" dirty="0"/>
          </a:p>
          <a:p>
            <a:pPr marL="0" indent="0">
              <a:buNone/>
            </a:pPr>
            <a:r>
              <a:rPr lang="en-AU" sz="4000" dirty="0" err="1"/>
              <a:t>datasource.compass.DbUser</a:t>
            </a:r>
            <a:r>
              <a:rPr lang="en-AU" sz="4000" dirty="0" smtClean="0"/>
              <a:t>=</a:t>
            </a:r>
            <a:endParaRPr lang="en-AU" sz="4000" dirty="0"/>
          </a:p>
          <a:p>
            <a:pPr marL="0" indent="0">
              <a:buNone/>
            </a:pPr>
            <a:r>
              <a:rPr lang="en-AU" sz="4000" dirty="0" err="1" smtClean="0"/>
              <a:t>datasource.compass.DbPassword</a:t>
            </a:r>
            <a:r>
              <a:rPr lang="en-AU" sz="4000" dirty="0" smtClean="0"/>
              <a:t>=</a:t>
            </a:r>
            <a:endParaRPr lang="en-AU" sz="4000" dirty="0"/>
          </a:p>
          <a:p>
            <a:pPr marL="0" indent="0">
              <a:buNone/>
            </a:pPr>
            <a:r>
              <a:rPr lang="en-AU" sz="4000" dirty="0" err="1"/>
              <a:t>datasource.compass.DbHost</a:t>
            </a:r>
            <a:r>
              <a:rPr lang="en-AU" sz="4000" dirty="0"/>
              <a:t>=localhost</a:t>
            </a:r>
          </a:p>
          <a:p>
            <a:pPr marL="0" indent="0">
              <a:buNone/>
            </a:pPr>
            <a:r>
              <a:rPr lang="en-AU" sz="4000" dirty="0" err="1"/>
              <a:t>datasource.compass.DbSchema</a:t>
            </a:r>
            <a:r>
              <a:rPr lang="en-AU" sz="4000" dirty="0"/>
              <a:t>=salesforce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i="1" dirty="0" smtClean="0"/>
              <a:t># Parameters</a:t>
            </a:r>
          </a:p>
          <a:p>
            <a:pPr marL="0" indent="0">
              <a:buNone/>
            </a:pPr>
            <a:r>
              <a:rPr lang="en-AU" sz="4000" dirty="0" err="1" smtClean="0"/>
              <a:t>CreateLocalTables</a:t>
            </a:r>
            <a:r>
              <a:rPr lang="en-AU" sz="4000" dirty="0" smtClean="0"/>
              <a:t>=true #if true salesforce schema is replicated on local </a:t>
            </a:r>
            <a:r>
              <a:rPr lang="en-AU" sz="4000" dirty="0" err="1" smtClean="0"/>
              <a:t>db</a:t>
            </a:r>
            <a:endParaRPr lang="en-AU" sz="4000" dirty="0" smtClean="0"/>
          </a:p>
          <a:p>
            <a:pPr marL="0" indent="0">
              <a:buNone/>
            </a:pPr>
            <a:r>
              <a:rPr lang="en-AU" sz="4000" dirty="0" err="1" smtClean="0"/>
              <a:t>DropIfTableExists</a:t>
            </a:r>
            <a:r>
              <a:rPr lang="en-AU" sz="4000" dirty="0" smtClean="0"/>
              <a:t>=false #drop table and recreate.  Leave false, please.</a:t>
            </a:r>
          </a:p>
          <a:p>
            <a:pPr marL="0" indent="0">
              <a:buNone/>
            </a:pPr>
            <a:r>
              <a:rPr lang="en-AU" sz="4000" dirty="0" err="1" smtClean="0"/>
              <a:t>PopulateDb</a:t>
            </a:r>
            <a:r>
              <a:rPr lang="en-AU" sz="4000" dirty="0" smtClean="0"/>
              <a:t>=true #if true enabled objects will be sync’d</a:t>
            </a:r>
          </a:p>
          <a:p>
            <a:pPr marL="0" indent="0">
              <a:buNone/>
            </a:pPr>
            <a:r>
              <a:rPr lang="en-AU" sz="4000" dirty="0" err="1" smtClean="0"/>
              <a:t>task.sfdownloader.enable</a:t>
            </a:r>
            <a:r>
              <a:rPr lang="en-AU" sz="4000" dirty="0" smtClean="0"/>
              <a:t>=true #enable/disable execution</a:t>
            </a:r>
          </a:p>
          <a:p>
            <a:pPr marL="0" indent="0">
              <a:buNone/>
            </a:pPr>
            <a:r>
              <a:rPr lang="en-AU" sz="4000" dirty="0" err="1" smtClean="0"/>
              <a:t>task.sfdownloader.error.disable</a:t>
            </a:r>
            <a:r>
              <a:rPr lang="en-AU" sz="4000" dirty="0" smtClean="0"/>
              <a:t>=true #set </a:t>
            </a:r>
            <a:r>
              <a:rPr lang="en-AU" sz="4000" dirty="0" err="1" smtClean="0"/>
              <a:t>task.sfdownloader.enable</a:t>
            </a:r>
            <a:r>
              <a:rPr lang="en-AU" sz="4000" dirty="0" smtClean="0"/>
              <a:t> to false if error occurs</a:t>
            </a:r>
          </a:p>
          <a:p>
            <a:pPr marL="0" indent="0">
              <a:buNone/>
            </a:pPr>
            <a:r>
              <a:rPr lang="en-AU" sz="4000" dirty="0" err="1" smtClean="0"/>
              <a:t>task.sfdownloader.error.email</a:t>
            </a:r>
            <a:r>
              <a:rPr lang="en-AU" sz="4000" dirty="0" smtClean="0"/>
              <a:t>=true #email error report</a:t>
            </a:r>
          </a:p>
          <a:p>
            <a:pPr marL="0" indent="0">
              <a:buNone/>
            </a:pPr>
            <a:r>
              <a:rPr lang="fr-FR" sz="4000" i="1" dirty="0" smtClean="0"/>
              <a:t># Email </a:t>
            </a:r>
            <a:r>
              <a:rPr lang="fr-FR" sz="4000" i="1" dirty="0" err="1" smtClean="0"/>
              <a:t>properties</a:t>
            </a:r>
            <a:endParaRPr lang="fr-FR" sz="4000" i="1" dirty="0" smtClean="0"/>
          </a:p>
          <a:p>
            <a:pPr marL="0" indent="0">
              <a:buNone/>
            </a:pPr>
            <a:r>
              <a:rPr lang="fr-FR" sz="4000" dirty="0" err="1"/>
              <a:t>mail.transport.protocol</a:t>
            </a:r>
            <a:r>
              <a:rPr lang="fr-FR" sz="4000" dirty="0"/>
              <a:t>=</a:t>
            </a:r>
            <a:r>
              <a:rPr lang="fr-FR" sz="4000" dirty="0" err="1"/>
              <a:t>smtp</a:t>
            </a:r>
            <a:endParaRPr lang="fr-FR" sz="4000" dirty="0"/>
          </a:p>
          <a:p>
            <a:pPr marL="0" indent="0">
              <a:buNone/>
            </a:pPr>
            <a:r>
              <a:rPr lang="fr-FR" sz="4000" dirty="0" err="1"/>
              <a:t>mail.smtp.starttls.enable</a:t>
            </a:r>
            <a:r>
              <a:rPr lang="fr-FR" sz="4000" dirty="0"/>
              <a:t>=</a:t>
            </a:r>
            <a:r>
              <a:rPr lang="fr-FR" sz="4000" dirty="0" err="1"/>
              <a:t>true</a:t>
            </a:r>
            <a:endParaRPr lang="fr-FR" sz="4000" dirty="0"/>
          </a:p>
          <a:p>
            <a:pPr marL="0" indent="0">
              <a:buNone/>
            </a:pPr>
            <a:r>
              <a:rPr lang="fr-FR" sz="4000" dirty="0" err="1"/>
              <a:t>mail.smtp.host</a:t>
            </a:r>
            <a:r>
              <a:rPr lang="fr-FR" sz="4000" dirty="0"/>
              <a:t>=mail00.saig.frd.global</a:t>
            </a:r>
          </a:p>
          <a:p>
            <a:pPr marL="0" indent="0">
              <a:buNone/>
            </a:pPr>
            <a:r>
              <a:rPr lang="fr-FR" sz="4000" dirty="0" err="1"/>
              <a:t>mail.smtp.port</a:t>
            </a:r>
            <a:r>
              <a:rPr lang="fr-FR" sz="4000" dirty="0"/>
              <a:t>=587</a:t>
            </a:r>
          </a:p>
          <a:p>
            <a:pPr marL="0" indent="0">
              <a:buNone/>
            </a:pPr>
            <a:r>
              <a:rPr lang="fr-FR" sz="4000" dirty="0" err="1"/>
              <a:t>mail.smtp.auth</a:t>
            </a:r>
            <a:r>
              <a:rPr lang="fr-FR" sz="4000" dirty="0"/>
              <a:t>=</a:t>
            </a:r>
            <a:r>
              <a:rPr lang="fr-FR" sz="4000" dirty="0" err="1"/>
              <a:t>true</a:t>
            </a:r>
            <a:endParaRPr lang="fr-FR" sz="4000" dirty="0"/>
          </a:p>
          <a:p>
            <a:pPr marL="0" indent="0">
              <a:buNone/>
            </a:pPr>
            <a:r>
              <a:rPr lang="fr-FR" sz="4000" dirty="0"/>
              <a:t>mail.smtp.user=reporting@saiglobal.com</a:t>
            </a:r>
          </a:p>
          <a:p>
            <a:pPr marL="0" indent="0">
              <a:buNone/>
            </a:pPr>
            <a:r>
              <a:rPr lang="fr-FR" sz="4000" dirty="0" err="1"/>
              <a:t>mail.smtp.from</a:t>
            </a:r>
            <a:r>
              <a:rPr lang="fr-FR" sz="4000" dirty="0"/>
              <a:t>=Reporting</a:t>
            </a:r>
          </a:p>
          <a:p>
            <a:pPr marL="0" indent="0">
              <a:buNone/>
            </a:pPr>
            <a:r>
              <a:rPr lang="fr-FR" sz="4000" dirty="0" err="1"/>
              <a:t>mail.smtp.password</a:t>
            </a:r>
            <a:r>
              <a:rPr lang="fr-FR" sz="4000" dirty="0" smtClean="0"/>
              <a:t>=</a:t>
            </a:r>
            <a:endParaRPr lang="fr-FR" sz="4000" dirty="0"/>
          </a:p>
          <a:p>
            <a:pPr marL="0" indent="0">
              <a:buNone/>
            </a:pPr>
            <a:r>
              <a:rPr lang="fr-FR" sz="4000" dirty="0" smtClean="0"/>
              <a:t>mail.smtp.log.error.to=luca.contri@saiglobal.com</a:t>
            </a:r>
            <a:endParaRPr lang="en-AU" sz="4000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2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Warehouse – Configuration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 smtClean="0"/>
              <a:t>Local table </a:t>
            </a:r>
            <a:r>
              <a:rPr lang="en-AU" sz="2000" dirty="0" err="1" smtClean="0"/>
              <a:t>sf_tables</a:t>
            </a:r>
            <a:endParaRPr lang="en-AU" sz="2000" dirty="0" smtClean="0"/>
          </a:p>
          <a:p>
            <a:pPr marL="0" indent="0">
              <a:buNone/>
            </a:pPr>
            <a:r>
              <a:rPr lang="en-AU" sz="1800" dirty="0" smtClean="0"/>
              <a:t>This is a local table that determines the objects to be sync’d.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sz="1800" dirty="0" smtClean="0"/>
          </a:p>
          <a:p>
            <a:pPr marL="0" indent="0">
              <a:buNone/>
            </a:pPr>
            <a:r>
              <a:rPr lang="en-AU" sz="1800" dirty="0" smtClean="0"/>
              <a:t>To sync a new table execute:</a:t>
            </a:r>
          </a:p>
          <a:p>
            <a:pPr marL="0" indent="0">
              <a:buNone/>
            </a:pPr>
            <a:r>
              <a:rPr lang="en-AU" sz="1800" dirty="0" smtClean="0"/>
              <a:t>UPDATE </a:t>
            </a:r>
            <a:r>
              <a:rPr lang="en-AU" sz="1800" dirty="0" err="1" smtClean="0"/>
              <a:t>sf_tables</a:t>
            </a:r>
            <a:r>
              <a:rPr lang="en-AU" sz="1800" dirty="0" smtClean="0"/>
              <a:t> SET </a:t>
            </a:r>
            <a:r>
              <a:rPr lang="en-AU" sz="1800" dirty="0" err="1" smtClean="0"/>
              <a:t>ToSync</a:t>
            </a:r>
            <a:r>
              <a:rPr lang="en-AU" sz="1800" dirty="0" smtClean="0"/>
              <a:t>=1 WHERE </a:t>
            </a:r>
            <a:r>
              <a:rPr lang="en-AU" sz="1800" dirty="0" err="1" smtClean="0"/>
              <a:t>TableName</a:t>
            </a:r>
            <a:r>
              <a:rPr lang="en-AU" sz="1800" dirty="0" smtClean="0"/>
              <a:t>=‘&lt;object-name-here&gt;’</a:t>
            </a:r>
          </a:p>
          <a:p>
            <a:pPr marL="0" indent="0">
              <a:buNone/>
            </a:pPr>
            <a:r>
              <a:rPr lang="en-AU" sz="1800" dirty="0" smtClean="0"/>
              <a:t>For a list of objects sync’d:</a:t>
            </a:r>
            <a:endParaRPr lang="en-AU" sz="1800" dirty="0"/>
          </a:p>
          <a:p>
            <a:pPr marL="0" indent="0">
              <a:buNone/>
            </a:pPr>
            <a:r>
              <a:rPr lang="en-AU" sz="1800" dirty="0" smtClean="0"/>
              <a:t>SELECT * FROM </a:t>
            </a:r>
            <a:r>
              <a:rPr lang="en-AU" sz="1800" dirty="0" err="1" smtClean="0"/>
              <a:t>sf_tables</a:t>
            </a:r>
            <a:r>
              <a:rPr lang="en-AU" sz="1800" dirty="0" smtClean="0"/>
              <a:t> WHERE </a:t>
            </a:r>
            <a:r>
              <a:rPr lang="en-AU" sz="1800" dirty="0" err="1" smtClean="0"/>
              <a:t>ToSync</a:t>
            </a:r>
            <a:r>
              <a:rPr lang="en-AU" sz="1800" dirty="0" smtClean="0"/>
              <a:t>=1</a:t>
            </a:r>
            <a:endParaRPr lang="en-AU" sz="1800" dirty="0"/>
          </a:p>
          <a:p>
            <a:pPr marL="0" indent="0">
              <a:buNone/>
            </a:pPr>
            <a:endParaRPr lang="en-AU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21360"/>
              </p:ext>
            </p:extLst>
          </p:nvPr>
        </p:nvGraphicFramePr>
        <p:xfrm>
          <a:off x="539552" y="2420888"/>
          <a:ext cx="792088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Field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Description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Id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Primary Key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TableName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Salesforce object name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LastSyncDate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Timestamp</a:t>
                      </a:r>
                      <a:r>
                        <a:rPr lang="en-AU" sz="1400" baseline="0" dirty="0" smtClean="0"/>
                        <a:t> of last successful download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ToSync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Flag to enable/disable sync for object</a:t>
                      </a:r>
                      <a:endParaRPr lang="en-A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MinSecondsBetweenSyncs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Minimum time in seconds between syncs.</a:t>
                      </a:r>
                      <a:r>
                        <a:rPr lang="en-AU" sz="1400" baseline="0" dirty="0" smtClean="0"/>
                        <a:t>  If </a:t>
                      </a:r>
                      <a:r>
                        <a:rPr lang="en-AU" sz="1400" baseline="0" dirty="0" err="1" smtClean="0"/>
                        <a:t>LastSyncDate</a:t>
                      </a:r>
                      <a:r>
                        <a:rPr lang="en-AU" sz="1400" baseline="0" dirty="0" smtClean="0"/>
                        <a:t> + </a:t>
                      </a:r>
                      <a:r>
                        <a:rPr lang="en-AU" sz="1400" baseline="0" dirty="0" err="1" smtClean="0"/>
                        <a:t>MinSecondsBetweenSyncs</a:t>
                      </a:r>
                      <a:r>
                        <a:rPr lang="en-AU" sz="1400" baseline="0" dirty="0" smtClean="0"/>
                        <a:t>&gt;now() -&gt; the sync won’t be performed for this object</a:t>
                      </a:r>
                      <a:endParaRPr lang="en-AU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 Engine - 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600" dirty="0" smtClean="0"/>
              <a:t>Property file </a:t>
            </a:r>
          </a:p>
          <a:p>
            <a:pPr marL="0" indent="0">
              <a:buNone/>
            </a:pPr>
            <a:r>
              <a:rPr lang="en-AU" sz="1400" dirty="0" smtClean="0"/>
              <a:t>(default C:/SAI/properties/global.config.properties - this is the same file used by downloader)</a:t>
            </a:r>
          </a:p>
          <a:p>
            <a:pPr marL="0" indent="0">
              <a:buNone/>
            </a:pPr>
            <a:r>
              <a:rPr lang="en-AU" sz="1400" dirty="0" smtClean="0"/>
              <a:t>Besides the properties already described in </a:t>
            </a:r>
            <a:r>
              <a:rPr lang="en-AU" sz="1400" dirty="0" smtClean="0">
                <a:hlinkClick r:id="rId2" action="ppaction://hlinksldjump"/>
              </a:rPr>
              <a:t>Downloader - Configuration</a:t>
            </a:r>
            <a:endParaRPr lang="en-AU" sz="1400" dirty="0" smtClean="0"/>
          </a:p>
          <a:p>
            <a:pPr marL="0" indent="0">
              <a:buNone/>
            </a:pPr>
            <a:endParaRPr lang="en-AU" sz="1200" dirty="0" smtClean="0"/>
          </a:p>
          <a:p>
            <a:pPr marL="0" indent="0">
              <a:buNone/>
            </a:pPr>
            <a:r>
              <a:rPr lang="en-AU" sz="1200" dirty="0" err="1" smtClean="0"/>
              <a:t>ReportFolder</a:t>
            </a:r>
            <a:r>
              <a:rPr lang="en-AU" sz="1200" dirty="0" smtClean="0"/>
              <a:t>=E:\\Reports</a:t>
            </a:r>
          </a:p>
          <a:p>
            <a:pPr marL="0" indent="0">
              <a:buNone/>
            </a:pPr>
            <a:r>
              <a:rPr lang="en-AU" sz="1200" dirty="0" err="1" smtClean="0"/>
              <a:t>task.sfrepoprtengine.enable</a:t>
            </a:r>
            <a:r>
              <a:rPr lang="en-AU" sz="1200" dirty="0" smtClean="0"/>
              <a:t>=true</a:t>
            </a:r>
          </a:p>
          <a:p>
            <a:pPr marL="0" indent="0">
              <a:buNone/>
            </a:pPr>
            <a:r>
              <a:rPr lang="en-AU" sz="1200" dirty="0" err="1" smtClean="0"/>
              <a:t>task.sfrepoprtengine.error.disable</a:t>
            </a:r>
            <a:r>
              <a:rPr lang="en-AU" sz="1200" dirty="0" smtClean="0"/>
              <a:t>=true</a:t>
            </a:r>
          </a:p>
          <a:p>
            <a:pPr marL="0" indent="0">
              <a:buNone/>
            </a:pPr>
            <a:r>
              <a:rPr lang="en-AU" sz="1200" dirty="0" err="1" smtClean="0"/>
              <a:t>task.sfrepoprtengine.error.email</a:t>
            </a:r>
            <a:r>
              <a:rPr lang="en-AU" sz="1200" dirty="0" smtClean="0"/>
              <a:t>=true</a:t>
            </a:r>
          </a:p>
          <a:p>
            <a:pPr marL="0" indent="0">
              <a:buNone/>
            </a:pPr>
            <a:endParaRPr lang="en-AU" sz="1200" dirty="0"/>
          </a:p>
          <a:p>
            <a:pPr marL="0" indent="0">
              <a:buNone/>
            </a:pPr>
            <a:r>
              <a:rPr lang="en-AU" sz="1600" dirty="0" smtClean="0"/>
              <a:t>Command line parameters: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rb</a:t>
            </a:r>
            <a:r>
              <a:rPr lang="en-AU" sz="1200" dirty="0" smtClean="0"/>
              <a:t>. Name of the </a:t>
            </a:r>
            <a:r>
              <a:rPr lang="en-AU" sz="1200" dirty="0" err="1" smtClean="0"/>
              <a:t>ReportBuilder</a:t>
            </a:r>
            <a:r>
              <a:rPr lang="en-AU" sz="1200" dirty="0" smtClean="0"/>
              <a:t> class to be use. Mandatory. (ex: -</a:t>
            </a:r>
            <a:r>
              <a:rPr lang="en-AU" sz="1200" dirty="0" err="1" smtClean="0"/>
              <a:t>rb</a:t>
            </a:r>
            <a:r>
              <a:rPr lang="en-AU" sz="1200" dirty="0" smtClean="0"/>
              <a:t> </a:t>
            </a:r>
            <a:r>
              <a:rPr lang="en-AU" sz="1200" dirty="0" err="1" smtClean="0"/>
              <a:t>com.saiglobal.sf.reporting.processor.ContractorDaysActualReport</a:t>
            </a:r>
            <a:r>
              <a:rPr lang="en-AU" sz="1200" dirty="0" smtClean="0"/>
              <a:t>)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itin</a:t>
            </a:r>
            <a:r>
              <a:rPr lang="en-AU" sz="1200" dirty="0" smtClean="0"/>
              <a:t>. Insert timestamp in file name . Default false. (usage: -</a:t>
            </a:r>
            <a:r>
              <a:rPr lang="en-AU" sz="1200" dirty="0" err="1" smtClean="0"/>
              <a:t>itin</a:t>
            </a:r>
            <a:r>
              <a:rPr lang="en-AU" sz="1200" dirty="0" smtClean="0"/>
              <a:t> true/false)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sdth</a:t>
            </a:r>
            <a:r>
              <a:rPr lang="en-AU" sz="1200" dirty="0" smtClean="0"/>
              <a:t>.  Save report data to history table in local database Default false. (usage: -</a:t>
            </a:r>
            <a:r>
              <a:rPr lang="en-AU" sz="1200" dirty="0" err="1" smtClean="0"/>
              <a:t>sdth</a:t>
            </a:r>
            <a:r>
              <a:rPr lang="en-AU" sz="1200" dirty="0" smtClean="0"/>
              <a:t> true/false)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propertyFile</a:t>
            </a:r>
            <a:r>
              <a:rPr lang="en-AU" sz="1200" dirty="0" smtClean="0"/>
              <a:t>.   Property file to be used. Default C:/SAI/properties/global.config.properties)</a:t>
            </a:r>
          </a:p>
          <a:p>
            <a:pPr marL="0" indent="0">
              <a:buNone/>
            </a:pPr>
            <a:r>
              <a:rPr lang="en-AU" sz="1200" dirty="0" smtClean="0"/>
              <a:t>-</a:t>
            </a:r>
            <a:r>
              <a:rPr lang="en-AU" sz="1200" dirty="0" err="1" smtClean="0"/>
              <a:t>rff</a:t>
            </a:r>
            <a:r>
              <a:rPr lang="en-AU" sz="1200" dirty="0" smtClean="0"/>
              <a:t>.  Report file type. Default Excel (usage: -</a:t>
            </a:r>
            <a:r>
              <a:rPr lang="en-AU" sz="1200" dirty="0" err="1" smtClean="0"/>
              <a:t>rff</a:t>
            </a:r>
            <a:r>
              <a:rPr lang="en-AU" sz="1200" dirty="0" smtClean="0"/>
              <a:t> </a:t>
            </a:r>
            <a:r>
              <a:rPr lang="en-AU" sz="1200" dirty="0" err="1" smtClean="0"/>
              <a:t>xslx|csv|pdf|jpg|xlsxTemplateWithSql</a:t>
            </a:r>
            <a:r>
              <a:rPr lang="en-AU" sz="1200" dirty="0" smtClean="0"/>
              <a:t>) </a:t>
            </a:r>
          </a:p>
          <a:p>
            <a:pPr marL="0" indent="0">
              <a:buNone/>
            </a:pPr>
            <a:r>
              <a:rPr lang="en-AU" sz="1200" dirty="0" smtClean="0"/>
              <a:t>-re. Comma separated list of email addresses to deliver the report </a:t>
            </a:r>
            <a:r>
              <a:rPr lang="en-AU" sz="1200" dirty="0" smtClean="0"/>
              <a:t>to</a:t>
            </a:r>
          </a:p>
          <a:p>
            <a:pPr marL="0" indent="0">
              <a:buNone/>
            </a:pPr>
            <a:r>
              <a:rPr lang="en-AU" sz="1200" dirty="0" smtClean="0"/>
              <a:t>-cp. Custom parameters</a:t>
            </a:r>
            <a:endParaRPr lang="en-AU" sz="1200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4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 Engine – Configuration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1600" u="sng" dirty="0" smtClean="0"/>
              <a:t>Using Excel Templates</a:t>
            </a:r>
            <a:r>
              <a:rPr lang="en-AU" sz="1600" dirty="0" smtClean="0"/>
              <a:t>:</a:t>
            </a:r>
          </a:p>
          <a:p>
            <a:pPr marL="0" indent="0">
              <a:buNone/>
            </a:pPr>
            <a:r>
              <a:rPr lang="en-AU" sz="1400" dirty="0" smtClean="0"/>
              <a:t>The report engine can be run passing an Excel template as input parameter using option –</a:t>
            </a:r>
            <a:r>
              <a:rPr lang="en-AU" sz="1400" dirty="0" err="1" smtClean="0"/>
              <a:t>rff</a:t>
            </a:r>
            <a:r>
              <a:rPr lang="en-AU" sz="1400" dirty="0" smtClean="0"/>
              <a:t> </a:t>
            </a:r>
            <a:r>
              <a:rPr lang="en-AU" sz="1400" dirty="0" err="1" smtClean="0"/>
              <a:t>xlsxTemplateWithSql</a:t>
            </a:r>
            <a:r>
              <a:rPr lang="en-AU" sz="1400" dirty="0" smtClean="0"/>
              <a:t> </a:t>
            </a:r>
            <a:r>
              <a:rPr lang="en-AU" sz="1400" dirty="0"/>
              <a:t>(e.g. </a:t>
            </a:r>
            <a:r>
              <a:rPr lang="en-AU" sz="1400" dirty="0" smtClean="0"/>
              <a:t>java -jar </a:t>
            </a:r>
            <a:r>
              <a:rPr lang="en-AU" sz="1400" dirty="0"/>
              <a:t>"C:\SAI\lib\sf_report_engine.jar" -</a:t>
            </a:r>
            <a:r>
              <a:rPr lang="en-AU" sz="1400" dirty="0" err="1"/>
              <a:t>rff</a:t>
            </a:r>
            <a:r>
              <a:rPr lang="en-AU" sz="1400" dirty="0"/>
              <a:t> </a:t>
            </a:r>
            <a:r>
              <a:rPr lang="en-AU" sz="1400" dirty="0" err="1"/>
              <a:t>xlsxTemplateWithSql</a:t>
            </a:r>
            <a:r>
              <a:rPr lang="en-AU" sz="1400" dirty="0"/>
              <a:t> -</a:t>
            </a:r>
            <a:r>
              <a:rPr lang="en-AU" sz="1400" dirty="0" err="1"/>
              <a:t>cp</a:t>
            </a:r>
            <a:r>
              <a:rPr lang="en-AU" sz="1400" dirty="0"/>
              <a:t> </a:t>
            </a:r>
            <a:r>
              <a:rPr lang="en-AU" sz="1400" dirty="0" err="1"/>
              <a:t>xlsxTemplate</a:t>
            </a:r>
            <a:r>
              <a:rPr lang="en-AU" sz="1400" dirty="0"/>
              <a:t>:\</a:t>
            </a:r>
            <a:r>
              <a:rPr lang="en-AU" sz="1400" dirty="0" smtClean="0"/>
              <a:t>Templates\apac.ops.metrics.v11.xlsx)</a:t>
            </a:r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r>
              <a:rPr lang="en-AU" sz="1400" dirty="0" smtClean="0"/>
              <a:t>The template should contain:</a:t>
            </a:r>
          </a:p>
          <a:p>
            <a:r>
              <a:rPr lang="en-AU" sz="1400" dirty="0" smtClean="0"/>
              <a:t>Worksheet “</a:t>
            </a:r>
            <a:r>
              <a:rPr lang="en-AU" sz="1400" i="1" dirty="0" smtClean="0"/>
              <a:t>details” </a:t>
            </a:r>
            <a:r>
              <a:rPr lang="en-AU" sz="1400" dirty="0" smtClean="0"/>
              <a:t>containing Report Name, Data Source and SQL to be executed.  Also optional </a:t>
            </a:r>
            <a:r>
              <a:rPr lang="en-AU" sz="1400" dirty="0" err="1" smtClean="0"/>
              <a:t>init</a:t>
            </a:r>
            <a:r>
              <a:rPr lang="en-AU" sz="1400" dirty="0" smtClean="0"/>
              <a:t> and post </a:t>
            </a:r>
            <a:r>
              <a:rPr lang="en-AU" sz="1400" dirty="0" err="1" smtClean="0"/>
              <a:t>sql</a:t>
            </a:r>
            <a:r>
              <a:rPr lang="en-AU" sz="1400" dirty="0" smtClean="0"/>
              <a:t> commands.</a:t>
            </a:r>
          </a:p>
          <a:p>
            <a:r>
              <a:rPr lang="en-AU" sz="1400" dirty="0" smtClean="0"/>
              <a:t>Worksheet “data” where the SQL output should be saved.</a:t>
            </a:r>
          </a:p>
          <a:p>
            <a:r>
              <a:rPr lang="en-AU" sz="1400" dirty="0" smtClean="0"/>
              <a:t>All other worksheets will be copied as is.  </a:t>
            </a:r>
            <a:r>
              <a:rPr lang="en-AU" sz="1400" dirty="0" smtClean="0"/>
              <a:t>Usually, </a:t>
            </a:r>
            <a:r>
              <a:rPr lang="en-AU" sz="1400" dirty="0" smtClean="0"/>
              <a:t>these would contain pivot tables, charts, calculations on raw data.</a:t>
            </a:r>
          </a:p>
          <a:p>
            <a:pPr marL="0" indent="0">
              <a:buNone/>
            </a:pPr>
            <a:r>
              <a:rPr lang="en-AU" sz="1400" dirty="0" smtClean="0"/>
              <a:t>For template examples please refer to </a:t>
            </a:r>
            <a:r>
              <a:rPr lang="en-AU" sz="1400" dirty="0" smtClean="0">
                <a:hlinkClick r:id="rId2" action="ppaction://hlinkfile"/>
              </a:rPr>
              <a:t>\\ausydhq-cotap06\Reports2\Templates</a:t>
            </a:r>
            <a:endParaRPr lang="en-AU" sz="1400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Reports 2016</a:t>
            </a:r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96848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7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Components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Data Warehouse: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Create and Maintain local replica of Salesforce data (Compass and Corporate) for advanced reporting purpose (i.e. anything not achievable with Salesforce reports)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Report Engine: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Provide advanced reporting of Salesforce </a:t>
            </a:r>
            <a:r>
              <a:rPr lang="en-AU" sz="2000" dirty="0" smtClean="0"/>
              <a:t>data (Compass </a:t>
            </a:r>
            <a:r>
              <a:rPr lang="en-AU" sz="2000" dirty="0" smtClean="0"/>
              <a:t>and Corporate</a:t>
            </a:r>
            <a:r>
              <a:rPr lang="en-AU" sz="2000" dirty="0" smtClean="0"/>
              <a:t>)</a:t>
            </a:r>
            <a:endParaRPr lang="en-AU" sz="20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Automate reports to be run at scheduled date/time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AU" sz="2000" dirty="0" smtClean="0"/>
              <a:t>Delivery options: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AU" sz="1600" dirty="0" smtClean="0"/>
              <a:t>Folder on Global </a:t>
            </a:r>
            <a:r>
              <a:rPr lang="en-AU" sz="1600" dirty="0" smtClean="0"/>
              <a:t>Business </a:t>
            </a:r>
            <a:r>
              <a:rPr lang="en-AU" sz="1600" dirty="0"/>
              <a:t>Portal (</a:t>
            </a:r>
            <a:r>
              <a:rPr lang="en-AU" sz="1600" dirty="0">
                <a:hlinkClick r:id="rId2"/>
              </a:rPr>
              <a:t>http://ourgateway.assurance.saiglobal.com/reference/australia</a:t>
            </a:r>
            <a:r>
              <a:rPr lang="en-AU" sz="1600" dirty="0" smtClean="0">
                <a:hlinkClick r:id="rId2"/>
              </a:rPr>
              <a:t>/</a:t>
            </a:r>
            <a:r>
              <a:rPr lang="en-AU" sz="1600" dirty="0" smtClean="0"/>
              <a:t>).</a:t>
            </a:r>
            <a:endParaRPr lang="en-AU" sz="16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AU" sz="1600" dirty="0" smtClean="0"/>
              <a:t>FTP (</a:t>
            </a:r>
            <a:r>
              <a:rPr lang="en-AU" sz="1600" dirty="0" smtClean="0"/>
              <a:t>Enlighten Integration</a:t>
            </a:r>
            <a:r>
              <a:rPr lang="en-AU" sz="1600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AU" sz="1600" dirty="0" smtClean="0"/>
              <a:t>Email (from </a:t>
            </a:r>
            <a:r>
              <a:rPr lang="en-AU" sz="1600" dirty="0" smtClean="0">
                <a:hlinkClick r:id="rId3"/>
              </a:rPr>
              <a:t>reporting@saiglobal.com</a:t>
            </a:r>
            <a:r>
              <a:rPr lang="en-AU" sz="1600" dirty="0" smtClean="0"/>
              <a:t>)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AU" sz="1600" dirty="0" smtClean="0"/>
              <a:t>Web platform for interactive dashboards</a:t>
            </a:r>
            <a:endParaRPr lang="en-AU" sz="1600" dirty="0" smtClean="0"/>
          </a:p>
        </p:txBody>
      </p:sp>
      <p:pic>
        <p:nvPicPr>
          <p:cNvPr id="6" name="Picture 5" descr="SAI_GLOBAL_Header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4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92" y="531708"/>
            <a:ext cx="1241108" cy="1241108"/>
          </a:xfrm>
          <a:prstGeom prst="rect">
            <a:avLst/>
          </a:prstGeom>
        </p:spPr>
      </p:pic>
      <p:pic>
        <p:nvPicPr>
          <p:cNvPr id="2" name="Picture 2" descr="G:\TRAINING AND IMPROVEMENT SOLUTIONS\KEY SUPPORT PROCESSES\Marketing\Image Library\Logos\Excellence Assured Logo\SAI-Excellence Assured-CMYK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360764"/>
            <a:ext cx="28448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5101749" y="3933056"/>
            <a:ext cx="3790731" cy="208823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090097"/>
            <a:ext cx="847007" cy="901652"/>
          </a:xfrm>
          <a:prstGeom prst="rect">
            <a:avLst/>
          </a:prstGeom>
        </p:spPr>
      </p:pic>
      <p:sp>
        <p:nvSpPr>
          <p:cNvPr id="18" name="TextBox 13"/>
          <p:cNvSpPr txBox="1"/>
          <p:nvPr/>
        </p:nvSpPr>
        <p:spPr>
          <a:xfrm>
            <a:off x="6979207" y="5649118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/>
              <a:t>ausydhq-cotap06</a:t>
            </a:r>
          </a:p>
        </p:txBody>
      </p:sp>
      <p:pic>
        <p:nvPicPr>
          <p:cNvPr id="19" name="Picture 18">
            <a:hlinkClick r:id="" action="ppaction://noaction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29" y="4175941"/>
            <a:ext cx="513314" cy="513314"/>
          </a:xfrm>
          <a:prstGeom prst="rect">
            <a:avLst/>
          </a:prstGeom>
        </p:spPr>
      </p:pic>
      <p:sp>
        <p:nvSpPr>
          <p:cNvPr id="20" name="TextBox 15">
            <a:hlinkClick r:id="" action="ppaction://noaction"/>
          </p:cNvPr>
          <p:cNvSpPr txBox="1"/>
          <p:nvPr/>
        </p:nvSpPr>
        <p:spPr>
          <a:xfrm>
            <a:off x="7596336" y="4180965"/>
            <a:ext cx="1174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Reporting Engine</a:t>
            </a:r>
          </a:p>
        </p:txBody>
      </p:sp>
      <p:pic>
        <p:nvPicPr>
          <p:cNvPr id="21" name="Picture 20">
            <a:hlinkClick r:id="" action="ppaction://noaction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17" y="4166683"/>
            <a:ext cx="513314" cy="513314"/>
          </a:xfrm>
          <a:prstGeom prst="rect">
            <a:avLst/>
          </a:prstGeom>
        </p:spPr>
      </p:pic>
      <p:sp>
        <p:nvSpPr>
          <p:cNvPr id="22" name="TextBox 17">
            <a:hlinkClick r:id="" action="ppaction://noaction"/>
          </p:cNvPr>
          <p:cNvSpPr txBox="1"/>
          <p:nvPr/>
        </p:nvSpPr>
        <p:spPr>
          <a:xfrm>
            <a:off x="5793207" y="4055351"/>
            <a:ext cx="1224136" cy="75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Web</a:t>
            </a:r>
          </a:p>
          <a:p>
            <a:pPr algn="ctr"/>
            <a:r>
              <a:rPr lang="en-AU" sz="1400" b="1" dirty="0" smtClean="0"/>
              <a:t>Reporting Platform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75656" y="113577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Compass</a:t>
            </a:r>
            <a:endParaRPr lang="en-AU" sz="1200" dirty="0"/>
          </a:p>
        </p:txBody>
      </p:sp>
      <p:pic>
        <p:nvPicPr>
          <p:cNvPr id="66" name="Picture 65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42" y="1677961"/>
            <a:ext cx="1328698" cy="814935"/>
          </a:xfrm>
          <a:prstGeom prst="rect">
            <a:avLst/>
          </a:prstGeom>
        </p:spPr>
      </p:pic>
      <p:pic>
        <p:nvPicPr>
          <p:cNvPr id="67" name="Picture 66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10" y="1404200"/>
            <a:ext cx="1483936" cy="761754"/>
          </a:xfrm>
          <a:prstGeom prst="rect">
            <a:avLst/>
          </a:prstGeom>
        </p:spPr>
      </p:pic>
      <p:sp>
        <p:nvSpPr>
          <p:cNvPr id="69" name="TextBox 26"/>
          <p:cNvSpPr txBox="1"/>
          <p:nvPr/>
        </p:nvSpPr>
        <p:spPr>
          <a:xfrm>
            <a:off x="5542621" y="1470513"/>
            <a:ext cx="85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200" b="1" dirty="0" smtClean="0"/>
              <a:t>Daily Stats</a:t>
            </a:r>
          </a:p>
        </p:txBody>
      </p:sp>
      <p:sp>
        <p:nvSpPr>
          <p:cNvPr id="70" name="TextBox 26"/>
          <p:cNvSpPr txBox="1"/>
          <p:nvPr/>
        </p:nvSpPr>
        <p:spPr>
          <a:xfrm>
            <a:off x="4700463" y="1196752"/>
            <a:ext cx="1541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200" b="1" dirty="0" smtClean="0"/>
              <a:t>ARG Process Monitor</a:t>
            </a:r>
          </a:p>
        </p:txBody>
      </p:sp>
      <p:sp>
        <p:nvSpPr>
          <p:cNvPr id="72" name="AutoShape 2" descr="data:image/jpeg;base64,/9j/4AAQSkZJRgABAQAAAQABAAD/2wCEAAkGBxQSEhUUEhQWFBQXGBQXFRgYFRcVFxkWGhUWFxgUGhYYHCggGBolGxQXIz0iJSkuLi4uFx8zODMsNygtLisBCgoKDg0OGxAQGiwkICU3LC8zNCwsLCwsLzcuMCwsNCwsNCwtLywsLCw0LCwsLSwsNCwsLCwsLCwsLCwsLCwsLP/AABEIAMsA+AMBEQACEQEDEQH/xAAcAAEAAgMBAQEAAAAAAAAAAAAABAUDBgcCAQj/xABGEAABAwIDBAYGBQoGAgMAAAABAAIDBBEFEiEGEzFBByIyUWFxCEJSgZGhFCMzsdEVNGJyc3Sys8HwNTaCkqLEtOEWJCX/xAAaAQEAAwEBAQAAAAAAAAAAAAAAAQMEBQIG/8QAMhEBAAIBAgMHAwMCBwAAAAAAAAECAwQREiExBRMiMkFRYXGhsRSBkRViIyUzQkPh8P/aAAwDAQACEQMRAD8A7igICAgICAgICAgICAgICAgICAgICAgICAgICAgICAgICAgICAgICAgICAgICAgICDy14PAg24oPSAgICAgICAgICAgICAgICAgICAgICAgICAgIPEsoaCXEADiSbBBWtxYym1OzeDgXnqsH9Xe5NhIbRud9q8u/Rb1W/LU+8oDGhkgAADXN0t3tP4H5IJqAgICAgICAgICAgICAgICAgICAgICAgICAg+FRPQadQ3qp3GqeGhhs2HNl+XPz5qimrxW8O+0+0r76bJXxbbx7wsTQRxPyub1Hdh7SQWn2XEHUdxWmJieijb4WTaAjsyv95DvvUDDMXG3WDy03uBa3meCCyifmAI5oPaAgICAgICAgICAgICAgICAgICAgICAgICAgpccwRs3XaBvB38HD2XfiudrNDXN46+b8tul1lsXhmfD+FO+laYyWukiLXNErMxIaCbZgDxGoK500jg4qWmsx1jdt454trVi0T0lYuw6qa2zJmvbyBFtP78Vs7nW1jwXifqy97pbeakx9GI4tND1XxMNhfqu5DmbX+aov2jqMM7ZKxP0e66TBkjelpj6wyQY8GXzxPaOPC4Hv0Vv9W2jfJSY+7xOh38lolMh2hgd6+X9YEfPgr6dqaa/Li2+qu2gz1/27rCCqY/sva7yIK2UzY7+WYlmtjvXzRsyqzd4FI+oCAgICAgICAgICAgICAgICAgICAgIPlkFRjtDmBkYOsAQ4e0wjVpXM7Q03FWclOsfds0mWIngt0/CHRYi+VjIo9HZQHvPIDTTvKw6fXZM9K4cfKfWWjLp6Yrzkvzj0hbQYexjHNAuXA5idS4kcSV1a6WlMc1jnM9flhtmte8TPo8YRODAxziLAWJPhp/ReNFlrOmi1vR61FJjLMVQKmVkxLYYWyHm8izB7xqVjyZMeonhw44t8z0aKVvhjivfb49UBmz7TNu8xuGZ3FosAS7QAH3rNXsys5uDfnEb8mqe0Ld1x7eu3NJdh1XD9lLvB3O4/P8Vp/S63D/p33j2lVGo0uXlkptPwRbTOjOWpicw94GnwPH3Er1TtO+Pw56TBbs6t44sF4le0dbHKLxuDh4HUeY5Lp4s1Msb0ndzsmK+OdrxskXVyt9QEBAQEBAQEBAQEBAQEBAQEBAQEBB8KiY35DWqbBmvfKLlpa7q27jqF81h7MrlyZI3mJieWzq31c1pXaN94eqkTU9vrQ4HgCbn4FVamdVoP+TePZGLudR1rsgUsreq2Uu3Y1AHC5N9e8arn6fUVmYrnmeBpyUmN7YojdtEE8YjzMIyNHLkvsMWbBGLix7cMOPemSb7W6q3CqhoD55XBu8dpc65W6AWWHR56Vi2fJO3FP2atRjtM1xUjfZ7OOZzaCJ8p77ZW/Eq7+o95O2Gs2+0PMaPh55bRH3liq4J5GOM744owCXANDzbzdpdRlpmvSZzTFY+HvHfDS8RiibT9dvwp8NwKQs30DyxxJLATa7ORJHM+VlgwaDJwd7itMezdn11OLu8tYmPVcYRjpc7c1Dd3KNO4O/8Aa6Gl18zbu80bW/LFqdFFa95ineq/XTc4QEBAQEBAQEBAQEBAQEBAQEBAQEHxBTuqsksuUZnOLA0eNuJ8F8/fV9zqckUje07bQ293xY679ObHWUpa0uec0r7AdwvyHuWbWaaceLiy+LJflHx9HrHl4rbV5VhJq2wsjDZLGwsBz4cR3LdqI0eHBXHm2naP3V45zWvNqNbdEXOcIw6x5c7ePevmK1vfJauCJ29nXi9a1ickwnYFDC82kBMg4Bx0t4Dv8Cu12Vj0954ckeOPdl1l81Y4qz4fhs7WgCwFgvporFY2jk48zMterHmsl3TPsWG8jvaPsg/33rk5b21mXu6eSOs+/wAOnirGlx95bzT0+PlsLGgAAaAaAeC61a8MbQ5szvO8oWLYUydtnaOHZcOLSs+o0tM9drdfdfp9TfDbeOnsj4NVvBME/wBo0Xa7k9nteaq0ua0T3OTrH3WanHSY73H0nr8SuAt7GICAgICAgICAgICAgICAgICAgIPLjbivNrRWN5Ia4HSNJnaBlcT8L6X+C+NvbU4ck62scpn7OptjtXuZ6wkbx87w5gsG8zyJ4+9epyantPPF8UbRX39HjhpgrMW9XupgbCL/AGkrtG31177LZm0uLR13nx5bco35vFL2yz7VhLwuh3YJdq92rj/RdPs3Rfp6cVudp5yp1GbvJ2jpCNjOHMcM4cI3jUOuAD3XXjXaPHb/ABKzw2hbps96+CY3hUVePl0Qj1DjcPc3XQc2+JWC/ak3xxj9fXZtx6Da839PTdnocQkawMpqY5e9+l/E9/xWjBqMlaRTBi5fPJXlw47W4s2Tn8JLYa5/akjiHc0Zj8/xWmKa2/mtEfRTN9HTpWbfXkzMwRx+0qJneTsg/wCOvzVsaKZ895n7fhXOriPJSI/bdKp8IiY4OAJcODnOc4j3kq+mlx0neOvzKq+oyXjaZ5J60KBAQEBAQEBAQEBAQEBAQEBAQEBBUY7V2AibcufxA45efxXI7U1E1iMNOc2/DZpcUTve3SEJsD5XBl7Nba4HZaO6/rOXLnTZdXeMcztWOsR0j/tfx1xRNvWf/fwktc2me8HsFoc0eI0sr6TTs3NeN/DMb/uqmJ1FY26o8WIDNnsZJDwA4NHcPxss+LXV7ycvDN8k/wAQttgnh4d+Gv5Znmqk7om/P8fuW7/MNR/ZH3Vx+mx/3S+xbPtOsr3SHzsPxV1OyKzzy2m0k660cqRELKnw+OPssaPG1z8St+PSYcflrDLfPkv5pSVoVCkEH1AQEBAQEBAQEBAQEBAQEBAQEBAQQ8Sr2wtueJ0aL6k/gs2q1NcFN56rsOC2W20NcGIjXrdZ3beNXH9CMchyuV89+qrvM7856z6/SHT/AE9tunKOken1lNpaiV4DIGCJnG7uJ8dVpxX1V68Gnpw1956qMlMVJ4stuKfhJbgw1dK8vd52Cvp2NWZ489ptKq2snpjjaFhBThoGQBq6mPDjxRtSuzLa9rdZZHO0N9Fc8PUPAKB7UggICAgICAgICAgICAgICAgICAgICD4UELFMSZA3M46nsjmT3BZtTqa4a7z/AAu0+C2a20NZho5qx5e85Wj5DuA/quHOk1Gtvx5OUOtOow6WvBTnK4bhUcWVrRme71jqfPwXX0/Z2DD0jeXMzazLk6zss5YrAFvFvzC3R0Zn2WUFmnPRBkc8DRB5fcg308PxQeqfshBkQEBAQEBAQEBAQEBAQEBAQEBAQEBAQRKqrsQxgzSEXA5Ae048h9682325JrtvzY6fDGh28ed5J7R5eDW8GhUV01eLjtzlbbPbh4K8oRMGmDd6HG2U3PzBWpSz0LsxMr9BwbdQJDq5t7Nu4+CCPlc53DKeNkEqFwGhGU+PP3oMs56pQIOyEGRAQEBAQEBAQEBAQEBAQEBAQEBAQEFfjeIinic86ng0d7jwCCLh8jKePNPI0Sv68hJF7n1QONhwsgzfljN9lFI/xy5W/FyCjqnuMjyW5bWz5TcDzPuUoXdDQRuaHZi8ctbDysoSnuDY2kgAAdyDDhzSQXni4/JBnlkaNDr4cT8EEWpJDdBYE8L/ANOSCcwWAQfUBAQEBAQEBAQEBAQEBAQEBAQEBAQal0gA5Ij6oc6/nYW+5ymESusHp4DG2SKNgzAG9he/O543ukpesVrHNtHHrK+4b+iObz4BQM1DQtjZkGt+0T6xPElBXT07qYl8ZGTmwm3wvxUoY6rE99lawHvI7z3XRKyihkd2jkHst4/FQJUUDW8B+PxQRak5pWt7tT/fuHxQTkBAQEBAQEBAQEBAQEBAQEBAQEBAQEEXE6Fs8bo38Dz5g8iEgadQ1cuHPMcrS6JxuCOH6zSfdcf2fXUXGFV180rWPmlktmyDqMHqxh7rDTna+qgTSyqk4mOFv6N5H/E2A9ygRcQo44WZ3l0sh0bmN7u8AFKEnDsIaI/rBdx1Ph4AolJZRvZ2JDbucMw+PFB8dWOabOyOPcxxv/tIUDxhfXL5D6xsPIf38kFkgICAgICAgICAgICD45wHHRB9QYn1LBa7mi5DRdwF3Hg0d58EGVAQEBAQRMRxOGBueeRkTSQAXuDQSeAueaCUHIPqDDVUrJG5XtDmnkRdBrr9m5IXZ6SUt72O1B8L8/ePep3GVuPTRaVVO4D24+s3zsDp8U2RuhRY3DLPvXuJDerDGBr4yOJ6oPmfuTYXraieTVjGMHe54efgzT5oPQw9zvtZXO/Rb1G/LUqEvlexsceWNoDnkMbYc3c7+V0E2miDGtaOAFkGVAQEBAQEBAQEBAQEGjdL2HfSaSGHMWGSqp2Bw9UnOAfcbIPEm1EsmGMt1a6V/wBCy6XbVZjG99vZaA6T9WyCm2SyU2G0UbomTgYk+FpeL5HConDZm/pjLp5oNojxusqZZhRxwCCGQxF8zn5pXttvAwMHVa06XN7kcEHj/wCTVLqmqY2KFtPSOYZpXPdmLDEJHBjGt7YFzqbcEEKTayuZTNxCSnhFGQ2R0Ye81LYHEWlPVyFwaQ4s7r6oJse008uISU0P0ZrYXRZmyvcJ5Y3BrnzRNAsWtDtDrcixsgxx7Q11TvpKKGAwQySRt3r3iSd0ZLXlgaCGDMCBe97ckFPVYjLXVmGTxRU7opIZ5Y2zOeXAlsQkzAMIzNvYEcdb2QTMAq691ZiTTuyxkkbbNke5zP8A67HNETXtDdb3NyBmJ4hBd7EGq3TvpeYu0sXAjXW+XNZxFsvEDW9rjUhsqAgIItTh0UnbjY7zaL/FBBOzdODdrXMPex72/wBVO4yMwpzezPMPMtd94TcZoqI5mufIZC0HLdrW2J4nqjjbT3qBTybHRGTO1xYC5r3Na1rWuLZnzNDrcbPc0349QINmQEBAQEBAQEBAQEBBTbTYQ6pEAa4N3VRDMbgm4jJJaLczdBXQ7IsZiTq7P1C3M2L1W1DmtjfOOVzGxre/td6CLT7HyNp4It4wmKudVk2Ni0yyyZB+l9YB7kFfi878JlflrKWGnqpJJWtqGSFzHnKZd2YyA8EuvY2sXcSg2LDcA69c57g+OsLSALghm4bEQT42J96ClOyVa+mFBLUQmjAbGXhjxUugaRaInNkBIAaXjiOV9UEnHtl6iqqIi40rYYpYpY5GxvFUxrHNcYWvvlAcRa/ceB4oPkeztdTGaOingbBLJJI3exvdJA6QlzwzI4B4zEkXta/NBOw7ZQU76Hdv+rpIZout2nZwwB2mnFhJ80HrDsFnhr6iZr4jT1JY+Rpa7eteyIRgNIOXKcoOuvFBsiAgICAgICAgICAgh4jikNO0OnlZE0nKC9waCe4X5oJTHAi41B1B5W70HpAQEBAQEBAQaB0w7avw2laICBUTFzYyQDka0DNJY6Ei4AvpcoNGwfofqa+NtTiFa9skgzBhaZXgHUXc5wA09UDmg2HYzouqMMro5YqrfU5ziRljEdWODSWZi19jbX5IKj0mOzQ+dT90KDs2HfZR/qM/hCCQgICAgICAgICCp2tcRRVRBIIgmIINiDkOoKDgHRzsfVYtFLIMQlh3bwyxMj73aHXvvBbigu8Z2CxjDWOqKWvknEYLnNa54dlHEiN5c19hy7kG+9Em3JxSneJQBUQloky6BwcDlkA5XsRbvCDfUBAQaN0mdHoxcQ/XmB0RfY5N40tfluMuZtjdo1QbXgWGimp4adpLmxRsjDjxIY0NufggnICAg57tv0hvosQpaFkLXb/cEyOedGyTOjIDAOIDCb358EHQkBAQEHH/AEi8Dkmp4KmNpc2AyCQAXytky9c+ALAPeg2no229p8QgjZnDKlrAJIibOJaAC5ntNPHThfVBu6DiPpMdmh86n7oUE1m0eL4m3/8AIY2CkYAwTygNdI5os4tzX6t+4eZ5AKZu32LYTVshxW0sTjcuytJLOBfG9lrkHkR4aXBQdrxTEBFTSztGcMifKADo4NYXgX8bfNByeHENpcQbvIWx0cZ1YCAxxbyP1gc4+dhdBDg29xXCauODFw2WF9rvAbfKTYvY9tgcvNpHwug6vtfiT6egqZ4SM8cL5GEi4uG3Gh4hByrBukzEqymjhpI2zV73yGRwYAyGEZQ1xF7Akk6nu5lBumx9fX0sFVJjTwGxZXseMhGTK7MAWcTewt4hBpsG2WNYxJJ+S4201Ow2D3Bt/J0jgQXc8rRpcXvoSHip2xxrBpI/ym1tRTvNi4Bt+dwx7bWeAL2cNfmA6lj9YybDJ5Y3ZmSU0r2Hva6IkFBz70bPzSq/bN/lhB1mvqWRRvklIbG1rnPJ4BoGt7+CDh3o4QE1FZIARHkY3wuXlwHiQAfj4oNh236UJhVfQMJiE9QCWvfbOA8cWMaDYlvNx0FiggPw7alo3m/jNtd2DF8LZLfNBbdG/Sa+qnNFXxiGrGYNIBYHub2mOaT1X6E6aGx4IJnTNtfU4bDA+lLQ6SR7XZmh+gbcceCDZ6vE5G4a6oBG9FLvQbaZ91mvbuvyQcp2Z6VMRq4dxBE2evfIcpyZYooQ1vXdqATmLuJsLDjwIfMerdpcPaaqaVkkTdXtaI3taCfWaGhwb4g6XQdA2Z2ukxPC5KilaG1YZIzJoWioDbtGp7Ju068ig4jtvJiZxSlNa2MVloNwG5ctt+/d3sbfaZkHXNmZ8eMrvpzIhFu5LbsR5t5pltY+fheyDYNiH1RY/wClby+bqmQAHnwsASLW4jjwvxIbOgIPMkYcCCAQRYgi4I7iOaDkW2vQyx7jUYY/6PMOsIrkMLuN438Yj8vJBh6MOkaoFT+TcTB3wcWMkeLPzjhFJbtX5O56cb3QRvSY7ND51P3QoOu7O0TIKWCKMWYyKNoH+ka+Z4+9BzH0koGmjpnkDMJy0HmGujcXDyJY3/aEHQNnaxkeGU8szmtY2mic9ztGhoibcn3INIxDpwpQ8spaeeqd6pAyB3kCC7/ig570r7V1NfFCZ8PfSMY92Rzy8lxLdW3cxvdfhyQdi2keTs/KSbk0IJPeTCNUGvejrhzGUEswAzyzFpNtcrGjK2/ddzj70H30iq1zMPijabCWYZ/EMa5wHlex9wQa5sh0vUlDRw0zaOb6toDiCzrPOr3+9xJQRekDpXp8RopKYUsrHOLHMe4sIa5rgb6a8Lj3lBtvR5UOfszIHa5Yqxg8gZCB87IOddF9XjDIZRhcTZIy8bwu3ej8osOu8HhZBstZsttFih3Vc9tPT3BILog0/wCiEkvsQDZxsg6TheBxYNhszYASY4ppnvPakkbGSXH/AGgW5BBz/wBHLDw8VdW/rSlzYw46kAjO/XxJb8EHbEHBem+L6Li1FVxaPcGONtLuikGp82uA8ggt/SU/NqT9q/8AgCDesQ/wV/7j/wBdBo/o20bBS1MtvrHTCMnnkbG1wHhrI7+wg6pjlM2SmmY8Xa6KRpHgWEFByH0aJCY61t9A6nIHiRKCf+I+CCH0u/5hw79Wj/8ALlQd4QfLIPqAgpsa2npqSWKKplbCZQ8sc8hrDkLbgvOjT1xx8UFmKlhbcPbbvzC3xQfn/bGeOu2kphRkSZX0we9mrS6OQve8OGhyssL/AKKC49Jjs0PnU/dCg7Nh32Uf6jP4Qg5Z6SP5hT/vI/lSoIHSrK8bO0IbfK40okt7O4e4A+GZrT5gIN46JYqZuF0xpslzGwzFts2+t9YHnjcOzceVkHNfSG2kimdDSRODzEXPlLSCGuIytZcetbMbeSDou0P+XpP3Bv8AICCr9H7/AAoft5fuagdPuDunw3eMBJgkbI4D2LFrj7swPkCgsOiLauKsoIY87RPCxscjC4Zur1WyAcw4AG/I3CDbsVxWGmYZKiVkTBxc9waPIX4nwCCv2lnbJh1Q9urXU0rmnwMRI+SDnfo2fmlV+2b/ACwg7CgjYlRiaGSJ3ZkY9h8nNLT96DhXQ1jrcMrKnD60iIueA1zuq0Ssu2xJ4B7SCDwNh3oO9ulaG5iQG8bk2Fu+6DgW1tU3HMdp4KY7yCHKHvbq0ta/PK8EerwaDzNu9Beekp+bUn7V/wDAg3rEP8Ff+4/9dBp3o3/mFR+8n+VEg6niP2Un6j/4Sg4z6M/ZrvOm+6ZBE6ZXiPHsPkf1WBtKS48LNqpC7XwBCDuzZAbWI11GvEd470HtAQEGqbd7B0+KtjE7pGOjz7tzCBbNluCHAgjqj4cUGht6Bh2fp8m79ndj7s9kG97FdH1JhgJhaXykWdLJYvtzaLABreGg7he6DH0g7BR4sIRJK+Lc7wjIGm+fJe9+7J80G2U8WRrW8coA+Asg1zb7YyPFYWQySPjDJN4CwAknK5tteXWQTZdmYZKJtFMN7EI2Rm+hOUAB4t2XAgG44IOcDoMaxx3OITxxniMozW5Alrmh3nZBcVvQ1RvpY6Zj5I8rzI+SzXSSOylvWJFgBfgEG4V+ANloXURe4MMIgz2GbKGBma3C9ggj7D7Kswym+jxyOkbnc+7gAetbTTyQX8jA4EEAggggi4IPEEFByvG+hCmfKZaSeSlJJOVoztaT7Goc0cdLn3IPFF0IQl4dWVc9SB6vYHkXEuNvKyDpVbhbX0z6cdRjozELalrS3LpfuCCk2A2JjwqKSOOV8okeHkvABBDcthZBtSAg1Dbbo6pMT68oMcwFhLHYOtyDgRZ489RyKDTW9BxIyOxGcxcMmTS3dYvIHwQb/sfsZS4bGWUzOs62eR1nSPt3utoPAWCCNt/sRHiscUckr4hG5zgWAEkkWsboLifBw6jNLmIaYdzm0vbJkzW4X5oKvYHYyPCoXwxyPkD5N4S8AEHK1ttOXVCDY6iLO1zeGYEfEWQan0fbBR4SJhHK+Xfbu+cNFsmfhbvz/JBl2+2EgxWNjZXOjkjuY5G2JF+LSD2mnQ204cUFRsL0Zfk6oE5q5J8rHxsY5tmtDrcLuNtGjhZB0JAQEBAQEBAQEBAQEBAQEBAQEBAQEBAQEBAQEBAQEBAQEBAQEBAQEBAQEBAQEBAQEBAQEBAQEBAQEBAQEBAQEBB//9k="/>
          <p:cNvSpPr>
            <a:spLocks noChangeAspect="1" noChangeArrowheads="1"/>
          </p:cNvSpPr>
          <p:nvPr/>
        </p:nvSpPr>
        <p:spPr bwMode="auto">
          <a:xfrm>
            <a:off x="4548063" y="59762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3" name="AutoShape 4" descr="data:image/jpeg;base64,/9j/4AAQSkZJRgABAQAAAQABAAD/2wCEAAkGBxQSEhUUEhQWFBQXGBQXFRgYFRcVFxkWGhUWFxgUGhYYHCggGBolGxQXIz0iJSkuLi4uFx8zODMsNygtLisBCgoKDg0OGxAQGiwkICU3LC8zNCwsLCwsLzcuMCwsNCwsNCwtLywsLCw0LCwsLSwsNCwsLCwsLCwsLCwsLCwsLP/AABEIAMsA+AMBEQACEQEDEQH/xAAcAAEAAgMBAQEAAAAAAAAAAAAABAUDBgcCAQj/xABGEAABAwIDBAYGBQoGAgMAAAABAAIDBBEFEiEGEzFBByIyUWFxCEJSgZGhFCMzsdEVNGJyc3Sys8HwNTaCkqLEtOEWJCX/xAAaAQEAAwEBAQAAAAAAAAAAAAAAAQMEBQIG/8QAMhEBAAIBAgMHAwMCBwAAAAAAAAECAwQREiExBRMiMkFRYXGhsRSBkRViIyUzQkPh8P/aAAwDAQACEQMRAD8A7igICAgICAgICAgICAgICAgICAgICAgICAgICAgICAgICAgICAgICAgICAgICAgICDy14PAg24oPSAgICAgICAgICAgICAgICAgICAgICAgICAgIPEsoaCXEADiSbBBWtxYym1OzeDgXnqsH9Xe5NhIbRud9q8u/Rb1W/LU+8oDGhkgAADXN0t3tP4H5IJqAgICAgICAgICAgICAgICAgICAgICAgICAg+FRPQadQ3qp3GqeGhhs2HNl+XPz5qimrxW8O+0+0r76bJXxbbx7wsTQRxPyub1Hdh7SQWn2XEHUdxWmJieijb4WTaAjsyv95DvvUDDMXG3WDy03uBa3meCCyifmAI5oPaAgICAgICAgICAgICAgICAgICAgICAgICAgpccwRs3XaBvB38HD2XfiudrNDXN46+b8tul1lsXhmfD+FO+laYyWukiLXNErMxIaCbZgDxGoK500jg4qWmsx1jdt454trVi0T0lYuw6qa2zJmvbyBFtP78Vs7nW1jwXifqy97pbeakx9GI4tND1XxMNhfqu5DmbX+aov2jqMM7ZKxP0e66TBkjelpj6wyQY8GXzxPaOPC4Hv0Vv9W2jfJSY+7xOh38lolMh2hgd6+X9YEfPgr6dqaa/Li2+qu2gz1/27rCCqY/sva7yIK2UzY7+WYlmtjvXzRsyqzd4FI+oCAgICAgICAgICAgICAgICAgICAgIPlkFRjtDmBkYOsAQ4e0wjVpXM7Q03FWclOsfds0mWIngt0/CHRYi+VjIo9HZQHvPIDTTvKw6fXZM9K4cfKfWWjLp6Yrzkvzj0hbQYexjHNAuXA5idS4kcSV1a6WlMc1jnM9flhtmte8TPo8YRODAxziLAWJPhp/ReNFlrOmi1vR61FJjLMVQKmVkxLYYWyHm8izB7xqVjyZMeonhw44t8z0aKVvhjivfb49UBmz7TNu8xuGZ3FosAS7QAH3rNXsys5uDfnEb8mqe0Ld1x7eu3NJdh1XD9lLvB3O4/P8Vp/S63D/p33j2lVGo0uXlkptPwRbTOjOWpicw94GnwPH3Er1TtO+Pw56TBbs6t44sF4le0dbHKLxuDh4HUeY5Lp4s1Msb0ndzsmK+OdrxskXVyt9QEBAQEBAQEBAQEBAQEBAQEBAQEBB8KiY35DWqbBmvfKLlpa7q27jqF81h7MrlyZI3mJieWzq31c1pXaN94eqkTU9vrQ4HgCbn4FVamdVoP+TePZGLudR1rsgUsreq2Uu3Y1AHC5N9e8arn6fUVmYrnmeBpyUmN7YojdtEE8YjzMIyNHLkvsMWbBGLix7cMOPemSb7W6q3CqhoD55XBu8dpc65W6AWWHR56Vi2fJO3FP2atRjtM1xUjfZ7OOZzaCJ8p77ZW/Eq7+o95O2Gs2+0PMaPh55bRH3liq4J5GOM744owCXANDzbzdpdRlpmvSZzTFY+HvHfDS8RiibT9dvwp8NwKQs30DyxxJLATa7ORJHM+VlgwaDJwd7itMezdn11OLu8tYmPVcYRjpc7c1Dd3KNO4O/8Aa6Gl18zbu80bW/LFqdFFa95ineq/XTc4QEBAQEBAQEBAQEBAQEBAQEBAQEHxBTuqsksuUZnOLA0eNuJ8F8/fV9zqckUje07bQ293xY679ObHWUpa0uec0r7AdwvyHuWbWaaceLiy+LJflHx9HrHl4rbV5VhJq2wsjDZLGwsBz4cR3LdqI0eHBXHm2naP3V45zWvNqNbdEXOcIw6x5c7ePevmK1vfJauCJ29nXi9a1ickwnYFDC82kBMg4Bx0t4Dv8Cu12Vj0954ckeOPdl1l81Y4qz4fhs7WgCwFgvporFY2jk48zMterHmsl3TPsWG8jvaPsg/33rk5b21mXu6eSOs+/wAOnirGlx95bzT0+PlsLGgAAaAaAeC61a8MbQ5szvO8oWLYUydtnaOHZcOLSs+o0tM9drdfdfp9TfDbeOnsj4NVvBME/wBo0Xa7k9nteaq0ua0T3OTrH3WanHSY73H0nr8SuAt7GICAgICAgICAgICAgICAgICAgIPLjbivNrRWN5Ia4HSNJnaBlcT8L6X+C+NvbU4ck62scpn7OptjtXuZ6wkbx87w5gsG8zyJ4+9epyantPPF8UbRX39HjhpgrMW9XupgbCL/AGkrtG31177LZm0uLR13nx5bco35vFL2yz7VhLwuh3YJdq92rj/RdPs3Rfp6cVudp5yp1GbvJ2jpCNjOHMcM4cI3jUOuAD3XXjXaPHb/ABKzw2hbps96+CY3hUVePl0Qj1DjcPc3XQc2+JWC/ak3xxj9fXZtx6Da839PTdnocQkawMpqY5e9+l/E9/xWjBqMlaRTBi5fPJXlw47W4s2Tn8JLYa5/akjiHc0Zj8/xWmKa2/mtEfRTN9HTpWbfXkzMwRx+0qJneTsg/wCOvzVsaKZ895n7fhXOriPJSI/bdKp8IiY4OAJcODnOc4j3kq+mlx0neOvzKq+oyXjaZ5J60KBAQEBAQEBAQEBAQEBAQEBAQEBBUY7V2AibcufxA45efxXI7U1E1iMNOc2/DZpcUTve3SEJsD5XBl7Nba4HZaO6/rOXLnTZdXeMcztWOsR0j/tfx1xRNvWf/fwktc2me8HsFoc0eI0sr6TTs3NeN/DMb/uqmJ1FY26o8WIDNnsZJDwA4NHcPxss+LXV7ycvDN8k/wAQttgnh4d+Gv5Znmqk7om/P8fuW7/MNR/ZH3Vx+mx/3S+xbPtOsr3SHzsPxV1OyKzzy2m0k660cqRELKnw+OPssaPG1z8St+PSYcflrDLfPkv5pSVoVCkEH1AQEBAQEBAQEBAQEBAQEBAQEBAQQ8Sr2wtueJ0aL6k/gs2q1NcFN56rsOC2W20NcGIjXrdZ3beNXH9CMchyuV89+qrvM7856z6/SHT/AE9tunKOken1lNpaiV4DIGCJnG7uJ8dVpxX1V68Gnpw1956qMlMVJ4stuKfhJbgw1dK8vd52Cvp2NWZ489ptKq2snpjjaFhBThoGQBq6mPDjxRtSuzLa9rdZZHO0N9Fc8PUPAKB7UggICAgICAgICAgICAgICAgICAgICD4UELFMSZA3M46nsjmT3BZtTqa4a7z/AAu0+C2a20NZho5qx5e85Wj5DuA/quHOk1Gtvx5OUOtOow6WvBTnK4bhUcWVrRme71jqfPwXX0/Z2DD0jeXMzazLk6zss5YrAFvFvzC3R0Zn2WUFmnPRBkc8DRB5fcg308PxQeqfshBkQEBAQEBAQEBAQEBAQEBAQEBAQEBAQRKqrsQxgzSEXA5Ae048h9682325JrtvzY6fDGh28ed5J7R5eDW8GhUV01eLjtzlbbPbh4K8oRMGmDd6HG2U3PzBWpSz0LsxMr9BwbdQJDq5t7Nu4+CCPlc53DKeNkEqFwGhGU+PP3oMs56pQIOyEGRAQEBAQEBAQEBAQEBAQEBAQEBAQEFfjeIinic86ng0d7jwCCLh8jKePNPI0Sv68hJF7n1QONhwsgzfljN9lFI/xy5W/FyCjqnuMjyW5bWz5TcDzPuUoXdDQRuaHZi8ctbDysoSnuDY2kgAAdyDDhzSQXni4/JBnlkaNDr4cT8EEWpJDdBYE8L/ANOSCcwWAQfUBAQEBAQEBAQEBAQEBAQEBAQEBAQal0gA5Ij6oc6/nYW+5ymESusHp4DG2SKNgzAG9he/O543ukpesVrHNtHHrK+4b+iObz4BQM1DQtjZkGt+0T6xPElBXT07qYl8ZGTmwm3wvxUoY6rE99lawHvI7z3XRKyihkd2jkHst4/FQJUUDW8B+PxQRak5pWt7tT/fuHxQTkBAQEBAQEBAQEBAQEBAQEBAQEBAQEEXE6Fs8bo38Dz5g8iEgadQ1cuHPMcrS6JxuCOH6zSfdcf2fXUXGFV180rWPmlktmyDqMHqxh7rDTna+qgTSyqk4mOFv6N5H/E2A9ygRcQo44WZ3l0sh0bmN7u8AFKEnDsIaI/rBdx1Ph4AolJZRvZ2JDbucMw+PFB8dWOabOyOPcxxv/tIUDxhfXL5D6xsPIf38kFkgICAgICAgICAgICD45wHHRB9QYn1LBa7mi5DRdwF3Hg0d58EGVAQEBAQRMRxOGBueeRkTSQAXuDQSeAueaCUHIPqDDVUrJG5XtDmnkRdBrr9m5IXZ6SUt72O1B8L8/ePep3GVuPTRaVVO4D24+s3zsDp8U2RuhRY3DLPvXuJDerDGBr4yOJ6oPmfuTYXraieTVjGMHe54efgzT5oPQw9zvtZXO/Rb1G/LUqEvlexsceWNoDnkMbYc3c7+V0E2miDGtaOAFkGVAQEBAQEBAQEBAQEGjdL2HfSaSGHMWGSqp2Bw9UnOAfcbIPEm1EsmGMt1a6V/wBCy6XbVZjG99vZaA6T9WyCm2SyU2G0UbomTgYk+FpeL5HConDZm/pjLp5oNojxusqZZhRxwCCGQxF8zn5pXttvAwMHVa06XN7kcEHj/wCTVLqmqY2KFtPSOYZpXPdmLDEJHBjGt7YFzqbcEEKTayuZTNxCSnhFGQ2R0Ye81LYHEWlPVyFwaQ4s7r6oJse008uISU0P0ZrYXRZmyvcJ5Y3BrnzRNAsWtDtDrcixsgxx7Q11TvpKKGAwQySRt3r3iSd0ZLXlgaCGDMCBe97ckFPVYjLXVmGTxRU7opIZ5Y2zOeXAlsQkzAMIzNvYEcdb2QTMAq691ZiTTuyxkkbbNke5zP8A67HNETXtDdb3NyBmJ4hBd7EGq3TvpeYu0sXAjXW+XNZxFsvEDW9rjUhsqAgIItTh0UnbjY7zaL/FBBOzdODdrXMPex72/wBVO4yMwpzezPMPMtd94TcZoqI5mufIZC0HLdrW2J4nqjjbT3qBTybHRGTO1xYC5r3Na1rWuLZnzNDrcbPc0349QINmQEBAQEBAQEBAQEBBTbTYQ6pEAa4N3VRDMbgm4jJJaLczdBXQ7IsZiTq7P1C3M2L1W1DmtjfOOVzGxre/td6CLT7HyNp4It4wmKudVk2Ni0yyyZB+l9YB7kFfi878JlflrKWGnqpJJWtqGSFzHnKZd2YyA8EuvY2sXcSg2LDcA69c57g+OsLSALghm4bEQT42J96ClOyVa+mFBLUQmjAbGXhjxUugaRaInNkBIAaXjiOV9UEnHtl6iqqIi40rYYpYpY5GxvFUxrHNcYWvvlAcRa/ceB4oPkeztdTGaOingbBLJJI3exvdJA6QlzwzI4B4zEkXta/NBOw7ZQU76Hdv+rpIZout2nZwwB2mnFhJ80HrDsFnhr6iZr4jT1JY+Rpa7eteyIRgNIOXKcoOuvFBsiAgICAgICAgICAgh4jikNO0OnlZE0nKC9waCe4X5oJTHAi41B1B5W70HpAQEBAQEBAQaB0w7avw2laICBUTFzYyQDka0DNJY6Ei4AvpcoNGwfofqa+NtTiFa9skgzBhaZXgHUXc5wA09UDmg2HYzouqMMro5YqrfU5ziRljEdWODSWZi19jbX5IKj0mOzQ+dT90KDs2HfZR/qM/hCCQgICAgICAgICCp2tcRRVRBIIgmIINiDkOoKDgHRzsfVYtFLIMQlh3bwyxMj73aHXvvBbigu8Z2CxjDWOqKWvknEYLnNa54dlHEiN5c19hy7kG+9Em3JxSneJQBUQloky6BwcDlkA5XsRbvCDfUBAQaN0mdHoxcQ/XmB0RfY5N40tfluMuZtjdo1QbXgWGimp4adpLmxRsjDjxIY0NufggnICAg57tv0hvosQpaFkLXb/cEyOedGyTOjIDAOIDCb358EHQkBAQEHH/AEi8Dkmp4KmNpc2AyCQAXytky9c+ALAPeg2no229p8QgjZnDKlrAJIibOJaAC5ntNPHThfVBu6DiPpMdmh86n7oUE1m0eL4m3/8AIY2CkYAwTygNdI5os4tzX6t+4eZ5AKZu32LYTVshxW0sTjcuytJLOBfG9lrkHkR4aXBQdrxTEBFTSztGcMifKADo4NYXgX8bfNByeHENpcQbvIWx0cZ1YCAxxbyP1gc4+dhdBDg29xXCauODFw2WF9rvAbfKTYvY9tgcvNpHwug6vtfiT6egqZ4SM8cL5GEi4uG3Gh4hByrBukzEqymjhpI2zV73yGRwYAyGEZQ1xF7Akk6nu5lBumx9fX0sFVJjTwGxZXseMhGTK7MAWcTewt4hBpsG2WNYxJJ+S4201Ow2D3Bt/J0jgQXc8rRpcXvoSHip2xxrBpI/ym1tRTvNi4Bt+dwx7bWeAL2cNfmA6lj9YybDJ5Y3ZmSU0r2Hva6IkFBz70bPzSq/bN/lhB1mvqWRRvklIbG1rnPJ4BoGt7+CDh3o4QE1FZIARHkY3wuXlwHiQAfj4oNh236UJhVfQMJiE9QCWvfbOA8cWMaDYlvNx0FiggPw7alo3m/jNtd2DF8LZLfNBbdG/Sa+qnNFXxiGrGYNIBYHub2mOaT1X6E6aGx4IJnTNtfU4bDA+lLQ6SR7XZmh+gbcceCDZ6vE5G4a6oBG9FLvQbaZ91mvbuvyQcp2Z6VMRq4dxBE2evfIcpyZYooQ1vXdqATmLuJsLDjwIfMerdpcPaaqaVkkTdXtaI3taCfWaGhwb4g6XQdA2Z2ukxPC5KilaG1YZIzJoWioDbtGp7Ju068ig4jtvJiZxSlNa2MVloNwG5ctt+/d3sbfaZkHXNmZ8eMrvpzIhFu5LbsR5t5pltY+fheyDYNiH1RY/wClby+bqmQAHnwsASLW4jjwvxIbOgIPMkYcCCAQRYgi4I7iOaDkW2vQyx7jUYY/6PMOsIrkMLuN438Yj8vJBh6MOkaoFT+TcTB3wcWMkeLPzjhFJbtX5O56cb3QRvSY7ND51P3QoOu7O0TIKWCKMWYyKNoH+ka+Z4+9BzH0koGmjpnkDMJy0HmGujcXDyJY3/aEHQNnaxkeGU8szmtY2mic9ztGhoibcn3INIxDpwpQ8spaeeqd6pAyB3kCC7/ig570r7V1NfFCZ8PfSMY92Rzy8lxLdW3cxvdfhyQdi2keTs/KSbk0IJPeTCNUGvejrhzGUEswAzyzFpNtcrGjK2/ddzj70H30iq1zMPijabCWYZ/EMa5wHlex9wQa5sh0vUlDRw0zaOb6toDiCzrPOr3+9xJQRekDpXp8RopKYUsrHOLHMe4sIa5rgb6a8Lj3lBtvR5UOfszIHa5Yqxg8gZCB87IOddF9XjDIZRhcTZIy8bwu3ej8osOu8HhZBstZsttFih3Vc9tPT3BILog0/wCiEkvsQDZxsg6TheBxYNhszYASY4ppnvPakkbGSXH/AGgW5BBz/wBHLDw8VdW/rSlzYw46kAjO/XxJb8EHbEHBem+L6Li1FVxaPcGONtLuikGp82uA8ggt/SU/NqT9q/8AgCDesQ/wV/7j/wBdBo/o20bBS1MtvrHTCMnnkbG1wHhrI7+wg6pjlM2SmmY8Xa6KRpHgWEFByH0aJCY61t9A6nIHiRKCf+I+CCH0u/5hw79Wj/8ALlQd4QfLIPqAgpsa2npqSWKKplbCZQ8sc8hrDkLbgvOjT1xx8UFmKlhbcPbbvzC3xQfn/bGeOu2kphRkSZX0we9mrS6OQve8OGhyssL/AKKC49Jjs0PnU/dCg7Nh32Uf6jP4Qg5Z6SP5hT/vI/lSoIHSrK8bO0IbfK40okt7O4e4A+GZrT5gIN46JYqZuF0xpslzGwzFts2+t9YHnjcOzceVkHNfSG2kimdDSRODzEXPlLSCGuIytZcetbMbeSDou0P+XpP3Bv8AICCr9H7/AAoft5fuagdPuDunw3eMBJgkbI4D2LFrj7swPkCgsOiLauKsoIY87RPCxscjC4Zur1WyAcw4AG/I3CDbsVxWGmYZKiVkTBxc9waPIX4nwCCv2lnbJh1Q9urXU0rmnwMRI+SDnfo2fmlV+2b/ACwg7CgjYlRiaGSJ3ZkY9h8nNLT96DhXQ1jrcMrKnD60iIueA1zuq0Ssu2xJ4B7SCDwNh3oO9ulaG5iQG8bk2Fu+6DgW1tU3HMdp4KY7yCHKHvbq0ta/PK8EerwaDzNu9Beekp+bUn7V/wDAg3rEP8Ff+4/9dBp3o3/mFR+8n+VEg6niP2Un6j/4Sg4z6M/ZrvOm+6ZBE6ZXiPHsPkf1WBtKS48LNqpC7XwBCDuzZAbWI11GvEd470HtAQEGqbd7B0+KtjE7pGOjz7tzCBbNluCHAgjqj4cUGht6Bh2fp8m79ndj7s9kG97FdH1JhgJhaXykWdLJYvtzaLABreGg7he6DH0g7BR4sIRJK+Lc7wjIGm+fJe9+7J80G2U8WRrW8coA+Asg1zb7YyPFYWQySPjDJN4CwAknK5tteXWQTZdmYZKJtFMN7EI2Rm+hOUAB4t2XAgG44IOcDoMaxx3OITxxniMozW5Alrmh3nZBcVvQ1RvpY6Zj5I8rzI+SzXSSOylvWJFgBfgEG4V+ANloXURe4MMIgz2GbKGBma3C9ggj7D7Kswym+jxyOkbnc+7gAetbTTyQX8jA4EEAggggi4IPEEFByvG+hCmfKZaSeSlJJOVoztaT7Goc0cdLn3IPFF0IQl4dWVc9SB6vYHkXEuNvKyDpVbhbX0z6cdRjozELalrS3LpfuCCk2A2JjwqKSOOV8okeHkvABBDcthZBtSAg1Dbbo6pMT68oMcwFhLHYOtyDgRZ489RyKDTW9BxIyOxGcxcMmTS3dYvIHwQb/sfsZS4bGWUzOs62eR1nSPt3utoPAWCCNt/sRHiscUckr4hG5zgWAEkkWsboLifBw6jNLmIaYdzm0vbJkzW4X5oKvYHYyPCoXwxyPkD5N4S8AEHK1ttOXVCDY6iLO1zeGYEfEWQan0fbBR4SJhHK+Xfbu+cNFsmfhbvz/JBl2+2EgxWNjZXOjkjuY5G2JF+LSD2mnQ204cUFRsL0Zfk6oE5q5J8rHxsY5tmtDrcLuNtGjhZB0JAQEBAQEBAQEBAQEBAQEBAQEBAQEBAQEBAQEBAQEBAQEBAQEBAQEBAQEBAQEBAQEBAQEBAQEBAQEBAQEBAQEBB//9k="/>
          <p:cNvSpPr>
            <a:spLocks noChangeAspect="1" noChangeArrowheads="1"/>
          </p:cNvSpPr>
          <p:nvPr/>
        </p:nvSpPr>
        <p:spPr bwMode="auto">
          <a:xfrm>
            <a:off x="4700463" y="612861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4" name="Picture 73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64" y="2065694"/>
            <a:ext cx="1049724" cy="859250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stCxn id="19" idx="0"/>
            <a:endCxn id="77" idx="2"/>
          </p:cNvCxnSpPr>
          <p:nvPr/>
        </p:nvCxnSpPr>
        <p:spPr>
          <a:xfrm flipH="1" flipV="1">
            <a:off x="7329264" y="2716349"/>
            <a:ext cx="207922" cy="145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" idx="0"/>
            <a:endCxn id="76" idx="2"/>
          </p:cNvCxnSpPr>
          <p:nvPr/>
        </p:nvCxnSpPr>
        <p:spPr>
          <a:xfrm flipV="1">
            <a:off x="7537186" y="2276872"/>
            <a:ext cx="350766" cy="1899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9" idx="0"/>
            <a:endCxn id="74" idx="2"/>
          </p:cNvCxnSpPr>
          <p:nvPr/>
        </p:nvCxnSpPr>
        <p:spPr>
          <a:xfrm flipV="1">
            <a:off x="7537186" y="2924944"/>
            <a:ext cx="902440" cy="1250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69" y="1628800"/>
            <a:ext cx="583231" cy="583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6840"/>
            <a:ext cx="762000" cy="7620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23" y="2056467"/>
            <a:ext cx="659882" cy="659882"/>
          </a:xfrm>
          <a:prstGeom prst="rect">
            <a:avLst/>
          </a:prstGeom>
        </p:spPr>
      </p:pic>
      <p:sp>
        <p:nvSpPr>
          <p:cNvPr id="4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Overview</a:t>
            </a:r>
            <a:endParaRPr lang="en-AU" dirty="0"/>
          </a:p>
        </p:txBody>
      </p:sp>
      <p:cxnSp>
        <p:nvCxnSpPr>
          <p:cNvPr id="108" name="Straight Arrow Connector 107"/>
          <p:cNvCxnSpPr>
            <a:stCxn id="21" idx="0"/>
            <a:endCxn id="66" idx="2"/>
          </p:cNvCxnSpPr>
          <p:nvPr/>
        </p:nvCxnSpPr>
        <p:spPr>
          <a:xfrm flipV="1">
            <a:off x="5752574" y="2492896"/>
            <a:ext cx="315317" cy="1673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21" idx="0"/>
          </p:cNvCxnSpPr>
          <p:nvPr/>
        </p:nvCxnSpPr>
        <p:spPr>
          <a:xfrm flipH="1" flipV="1">
            <a:off x="5247428" y="2170019"/>
            <a:ext cx="505146" cy="199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693641"/>
            <a:ext cx="583231" cy="583231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637253" y="3933056"/>
            <a:ext cx="3790731" cy="2088232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9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090097"/>
            <a:ext cx="847007" cy="90165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46" y="4852320"/>
            <a:ext cx="589201" cy="838911"/>
          </a:xfrm>
          <a:prstGeom prst="rect">
            <a:avLst/>
          </a:prstGeom>
        </p:spPr>
      </p:pic>
      <p:sp>
        <p:nvSpPr>
          <p:cNvPr id="82" name="TextBox 13"/>
          <p:cNvSpPr txBox="1"/>
          <p:nvPr/>
        </p:nvSpPr>
        <p:spPr>
          <a:xfrm>
            <a:off x="971600" y="5649118"/>
            <a:ext cx="342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/>
              <a:t>analytics.assurance.saiglobal.com</a:t>
            </a:r>
          </a:p>
        </p:txBody>
      </p:sp>
      <p:sp>
        <p:nvSpPr>
          <p:cNvPr id="14" name="TextBox 9">
            <a:hlinkClick r:id="" action="ppaction://noaction"/>
          </p:cNvPr>
          <p:cNvSpPr txBox="1"/>
          <p:nvPr/>
        </p:nvSpPr>
        <p:spPr>
          <a:xfrm>
            <a:off x="2048791" y="4149080"/>
            <a:ext cx="125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dirty="0" smtClean="0"/>
              <a:t>Data Integration</a:t>
            </a:r>
          </a:p>
        </p:txBody>
      </p:sp>
      <p:pic>
        <p:nvPicPr>
          <p:cNvPr id="13" name="Picture 12">
            <a:hlinkClick r:id="" action="ppaction://noaction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51" y="4149080"/>
            <a:ext cx="513314" cy="513314"/>
          </a:xfrm>
          <a:prstGeom prst="rect">
            <a:avLst/>
          </a:prstGeom>
        </p:spPr>
      </p:pic>
      <p:cxnSp>
        <p:nvCxnSpPr>
          <p:cNvPr id="16" name="Curved Connector 15"/>
          <p:cNvCxnSpPr>
            <a:stCxn id="13" idx="1"/>
            <a:endCxn id="80" idx="1"/>
          </p:cNvCxnSpPr>
          <p:nvPr/>
        </p:nvCxnSpPr>
        <p:spPr>
          <a:xfrm rot="10800000" flipH="1" flipV="1">
            <a:off x="1688750" y="4405736"/>
            <a:ext cx="274895" cy="866039"/>
          </a:xfrm>
          <a:prstGeom prst="curvedConnector3">
            <a:avLst>
              <a:gd name="adj1" fmla="val -831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2" idx="2"/>
            <a:endCxn id="13" idx="0"/>
          </p:cNvCxnSpPr>
          <p:nvPr/>
        </p:nvCxnSpPr>
        <p:spPr>
          <a:xfrm flipH="1">
            <a:off x="1945408" y="2212031"/>
            <a:ext cx="534777" cy="1937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3" idx="0"/>
          </p:cNvCxnSpPr>
          <p:nvPr/>
        </p:nvCxnSpPr>
        <p:spPr>
          <a:xfrm flipH="1">
            <a:off x="1945408" y="1484784"/>
            <a:ext cx="9119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2"/>
            <a:endCxn id="13" idx="0"/>
          </p:cNvCxnSpPr>
          <p:nvPr/>
        </p:nvCxnSpPr>
        <p:spPr>
          <a:xfrm>
            <a:off x="613931" y="3068960"/>
            <a:ext cx="1331477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0" idx="3"/>
            <a:endCxn id="19" idx="2"/>
          </p:cNvCxnSpPr>
          <p:nvPr/>
        </p:nvCxnSpPr>
        <p:spPr>
          <a:xfrm flipV="1">
            <a:off x="2552847" y="4689255"/>
            <a:ext cx="4984339" cy="58252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0" idx="3"/>
            <a:endCxn id="21" idx="2"/>
          </p:cNvCxnSpPr>
          <p:nvPr/>
        </p:nvCxnSpPr>
        <p:spPr>
          <a:xfrm flipV="1">
            <a:off x="2552847" y="4679997"/>
            <a:ext cx="3199727" cy="5917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3"/>
          <p:cNvSpPr txBox="1"/>
          <p:nvPr/>
        </p:nvSpPr>
        <p:spPr>
          <a:xfrm>
            <a:off x="6099895" y="6023186"/>
            <a:ext cx="17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/>
              <a:t>2. Report Engine</a:t>
            </a:r>
          </a:p>
        </p:txBody>
      </p:sp>
      <p:sp>
        <p:nvSpPr>
          <p:cNvPr id="94" name="TextBox 13"/>
          <p:cNvSpPr txBox="1"/>
          <p:nvPr/>
        </p:nvSpPr>
        <p:spPr>
          <a:xfrm>
            <a:off x="1552474" y="6037867"/>
            <a:ext cx="200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/>
              <a:t>1. Data Warehouse</a:t>
            </a:r>
          </a:p>
        </p:txBody>
      </p:sp>
      <p:pic>
        <p:nvPicPr>
          <p:cNvPr id="95" name="Picture 94" descr="SAI_GLOBAL_Header.jpg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0" y="1545400"/>
            <a:ext cx="1241108" cy="124110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8" y="2608709"/>
            <a:ext cx="1147386" cy="460251"/>
          </a:xfrm>
          <a:prstGeom prst="rect">
            <a:avLst/>
          </a:prstGeom>
        </p:spPr>
      </p:pic>
      <p:cxnSp>
        <p:nvCxnSpPr>
          <p:cNvPr id="81" name="Straight Arrow Connector 80"/>
          <p:cNvCxnSpPr>
            <a:endCxn id="13" idx="0"/>
          </p:cNvCxnSpPr>
          <p:nvPr/>
        </p:nvCxnSpPr>
        <p:spPr>
          <a:xfrm>
            <a:off x="1343092" y="2492896"/>
            <a:ext cx="602316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6032" y="2204864"/>
            <a:ext cx="81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Corporate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4794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Warehouse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Java executable (sf_downloader.jar) performing:</a:t>
            </a:r>
          </a:p>
          <a:p>
            <a:pPr lvl="1"/>
            <a:r>
              <a:rPr lang="en-AU" sz="2400" dirty="0" smtClean="0"/>
              <a:t>Replicate salesforce data schema (standard + custom objects) into local database</a:t>
            </a:r>
          </a:p>
          <a:p>
            <a:pPr lvl="1"/>
            <a:r>
              <a:rPr lang="en-AU" sz="2400" dirty="0" smtClean="0"/>
              <a:t>One Way Sync of data from Salesforce to local database</a:t>
            </a:r>
          </a:p>
          <a:p>
            <a:pPr lvl="1"/>
            <a:r>
              <a:rPr lang="en-AU" sz="2400" dirty="0" smtClean="0"/>
              <a:t>Utilise Salesforce SOAP API to access Salesforce data (</a:t>
            </a:r>
            <a:r>
              <a:rPr lang="en-AU" sz="2400" dirty="0" smtClean="0">
                <a:hlinkClick r:id="rId2"/>
              </a:rPr>
              <a:t>http://www.salesforce.com/us/developer/docs/api/index.htm</a:t>
            </a:r>
            <a:r>
              <a:rPr lang="en-AU" sz="2400" dirty="0" smtClean="0"/>
              <a:t>)</a:t>
            </a:r>
          </a:p>
          <a:p>
            <a:pPr lvl="1"/>
            <a:r>
              <a:rPr lang="en-AU" sz="2400" dirty="0" smtClean="0"/>
              <a:t>Configuration via .properties file passed as command line parameter.  For details see slide: </a:t>
            </a:r>
            <a:r>
              <a:rPr lang="en-AU" sz="2400" dirty="0" smtClean="0">
                <a:hlinkClick r:id="rId3" action="ppaction://hlinksldjump"/>
              </a:rPr>
              <a:t>Data Warehouse - Configuration</a:t>
            </a:r>
            <a:endParaRPr lang="en-AU" sz="2400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3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Data Warehouse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Installation:</a:t>
            </a:r>
          </a:p>
          <a:p>
            <a:pPr lvl="1"/>
            <a:r>
              <a:rPr lang="en-AU" dirty="0" smtClean="0"/>
              <a:t>Java RT 1.8</a:t>
            </a:r>
          </a:p>
          <a:p>
            <a:pPr lvl="1"/>
            <a:r>
              <a:rPr lang="en-AU" dirty="0" smtClean="0"/>
              <a:t>Files:</a:t>
            </a:r>
          </a:p>
          <a:p>
            <a:pPr lvl="2"/>
            <a:r>
              <a:rPr lang="en-AU" dirty="0" smtClean="0"/>
              <a:t>C:/SAI/</a:t>
            </a:r>
          </a:p>
          <a:p>
            <a:pPr lvl="3"/>
            <a:r>
              <a:rPr lang="en-AU" dirty="0" err="1" smtClean="0"/>
              <a:t>cmd</a:t>
            </a:r>
            <a:r>
              <a:rPr lang="en-AU" dirty="0" smtClean="0"/>
              <a:t>/ </a:t>
            </a:r>
          </a:p>
          <a:p>
            <a:pPr lvl="4"/>
            <a:r>
              <a:rPr lang="en-AU" dirty="0" smtClean="0"/>
              <a:t>(contains batch file running sf_downloader</a:t>
            </a:r>
            <a:r>
              <a:rPr lang="en-AU" dirty="0"/>
              <a:t>.</a:t>
            </a:r>
            <a:r>
              <a:rPr lang="en-AU" dirty="0" smtClean="0"/>
              <a:t>jar scheduled using Windows Task scheduler)</a:t>
            </a:r>
          </a:p>
          <a:p>
            <a:pPr lvl="3"/>
            <a:r>
              <a:rPr lang="en-AU" dirty="0" smtClean="0"/>
              <a:t>lib/</a:t>
            </a:r>
          </a:p>
          <a:p>
            <a:pPr lvl="4"/>
            <a:r>
              <a:rPr lang="en-AU" dirty="0" smtClean="0"/>
              <a:t>sf_downloader.jar</a:t>
            </a:r>
            <a:endParaRPr lang="en-AU" dirty="0"/>
          </a:p>
          <a:p>
            <a:pPr lvl="3"/>
            <a:r>
              <a:rPr lang="en-AU" dirty="0" smtClean="0"/>
              <a:t>logs/ </a:t>
            </a:r>
          </a:p>
          <a:p>
            <a:pPr lvl="4"/>
            <a:r>
              <a:rPr lang="en-AU" dirty="0" smtClean="0"/>
              <a:t>sf_downloader.log</a:t>
            </a:r>
          </a:p>
          <a:p>
            <a:pPr lvl="3"/>
            <a:r>
              <a:rPr lang="en-AU" dirty="0" smtClean="0"/>
              <a:t>properties/</a:t>
            </a:r>
          </a:p>
          <a:p>
            <a:pPr lvl="4"/>
            <a:r>
              <a:rPr lang="en-AU" dirty="0" err="1" smtClean="0"/>
              <a:t>global.config.properties</a:t>
            </a:r>
            <a:r>
              <a:rPr lang="en-AU" dirty="0" smtClean="0"/>
              <a:t> </a:t>
            </a:r>
            <a:endParaRPr lang="en-AU" dirty="0"/>
          </a:p>
          <a:p>
            <a:pPr lvl="3"/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15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Report Engine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Java executable (sf_report_engine.jar) performing:</a:t>
            </a:r>
          </a:p>
          <a:p>
            <a:pPr lvl="1"/>
            <a:r>
              <a:rPr lang="en-AU" dirty="0" smtClean="0"/>
              <a:t>Load a class implementing a </a:t>
            </a:r>
            <a:r>
              <a:rPr lang="en-AU" dirty="0" err="1" smtClean="0"/>
              <a:t>ReportBuilder</a:t>
            </a:r>
            <a:r>
              <a:rPr lang="en-AU" dirty="0" smtClean="0"/>
              <a:t> interface passed as parameter (-</a:t>
            </a:r>
            <a:r>
              <a:rPr lang="en-AU" dirty="0" err="1" smtClean="0"/>
              <a:t>rb</a:t>
            </a:r>
            <a:r>
              <a:rPr lang="en-AU" dirty="0" smtClean="0"/>
              <a:t>).</a:t>
            </a:r>
          </a:p>
          <a:p>
            <a:pPr lvl="1"/>
            <a:r>
              <a:rPr lang="en-AU" dirty="0" smtClean="0"/>
              <a:t>The class is responsible to create a </a:t>
            </a:r>
            <a:r>
              <a:rPr lang="en-AU" dirty="0" err="1" smtClean="0"/>
              <a:t>JasperReportBuilder</a:t>
            </a:r>
            <a:r>
              <a:rPr lang="en-AU" dirty="0" smtClean="0"/>
              <a:t> report (for details please refer to Jasper doc: </a:t>
            </a:r>
            <a:r>
              <a:rPr lang="en-AU" dirty="0" smtClean="0">
                <a:hlinkClick r:id="rId2"/>
              </a:rPr>
              <a:t>http://jasperreports.sourceforge.net/api/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The report is exported in a format as defined by a command line parameter (-</a:t>
            </a:r>
            <a:r>
              <a:rPr lang="en-AU" dirty="0" err="1" smtClean="0"/>
              <a:t>rff</a:t>
            </a:r>
            <a:r>
              <a:rPr lang="en-AU" dirty="0" smtClean="0"/>
              <a:t>).  Available formats are </a:t>
            </a:r>
            <a:r>
              <a:rPr lang="en-AU" dirty="0" err="1" smtClean="0"/>
              <a:t>xlsx</a:t>
            </a:r>
            <a:r>
              <a:rPr lang="en-AU" dirty="0" smtClean="0"/>
              <a:t>, csv, pdf and jpg</a:t>
            </a:r>
          </a:p>
          <a:p>
            <a:pPr lvl="1"/>
            <a:r>
              <a:rPr lang="en-AU" dirty="0" smtClean="0"/>
              <a:t>The name (including possible sub-path) of the report file is included in the implementation of the interface </a:t>
            </a:r>
            <a:r>
              <a:rPr lang="en-AU" dirty="0" err="1" smtClean="0"/>
              <a:t>ReportBuilder</a:t>
            </a:r>
            <a:endParaRPr lang="en-AU" dirty="0" smtClean="0"/>
          </a:p>
          <a:p>
            <a:pPr lvl="1"/>
            <a:r>
              <a:rPr lang="en-AU" dirty="0" smtClean="0"/>
              <a:t>The location of the report file is included in a property file passed as parameter</a:t>
            </a:r>
          </a:p>
          <a:p>
            <a:pPr lvl="1"/>
            <a:r>
              <a:rPr lang="en-AU" dirty="0" smtClean="0"/>
              <a:t>Configuration  details in slide: </a:t>
            </a:r>
            <a:r>
              <a:rPr lang="en-AU" dirty="0" smtClean="0">
                <a:hlinkClick r:id="rId3" action="ppaction://hlinksldjump"/>
              </a:rPr>
              <a:t>Report Engine - Configuration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4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Report Engine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smtClean="0"/>
              <a:t>Installation:</a:t>
            </a:r>
          </a:p>
          <a:p>
            <a:pPr lvl="1"/>
            <a:r>
              <a:rPr lang="en-AU" dirty="0" smtClean="0"/>
              <a:t>Java RT 1.8</a:t>
            </a:r>
          </a:p>
          <a:p>
            <a:pPr lvl="1"/>
            <a:r>
              <a:rPr lang="en-AU" dirty="0" smtClean="0"/>
              <a:t>Apache Tomcat 7</a:t>
            </a:r>
          </a:p>
          <a:p>
            <a:pPr lvl="1"/>
            <a:r>
              <a:rPr lang="en-AU" dirty="0" smtClean="0"/>
              <a:t>Files:</a:t>
            </a:r>
          </a:p>
          <a:p>
            <a:pPr lvl="2"/>
            <a:r>
              <a:rPr lang="en-AU" dirty="0" smtClean="0"/>
              <a:t>C:/SAI/</a:t>
            </a:r>
          </a:p>
          <a:p>
            <a:pPr lvl="3"/>
            <a:r>
              <a:rPr lang="en-AU" dirty="0" err="1" smtClean="0"/>
              <a:t>cmd</a:t>
            </a:r>
            <a:r>
              <a:rPr lang="en-AU" dirty="0" smtClean="0"/>
              <a:t>/ </a:t>
            </a:r>
          </a:p>
          <a:p>
            <a:pPr lvl="4"/>
            <a:r>
              <a:rPr lang="en-AU" dirty="0" smtClean="0"/>
              <a:t>(contains a batch file for each report to be run; scheduled using Windows Task scheduler)</a:t>
            </a:r>
          </a:p>
          <a:p>
            <a:pPr lvl="3"/>
            <a:r>
              <a:rPr lang="en-AU" dirty="0" smtClean="0"/>
              <a:t>lib/</a:t>
            </a:r>
          </a:p>
          <a:p>
            <a:pPr lvl="4"/>
            <a:r>
              <a:rPr lang="en-AU" dirty="0" smtClean="0"/>
              <a:t>sf_report_engine.jar</a:t>
            </a:r>
          </a:p>
          <a:p>
            <a:pPr lvl="4"/>
            <a:r>
              <a:rPr lang="en-AU" dirty="0" err="1" smtClean="0"/>
              <a:t>reporting.war</a:t>
            </a:r>
            <a:endParaRPr lang="en-AU" dirty="0"/>
          </a:p>
          <a:p>
            <a:pPr lvl="3"/>
            <a:r>
              <a:rPr lang="en-AU" dirty="0" smtClean="0"/>
              <a:t>logs/ </a:t>
            </a:r>
          </a:p>
          <a:p>
            <a:pPr lvl="4"/>
            <a:r>
              <a:rPr lang="en-AU" dirty="0" smtClean="0"/>
              <a:t>sf_report_engine.log</a:t>
            </a:r>
          </a:p>
          <a:p>
            <a:pPr lvl="4"/>
            <a:r>
              <a:rPr lang="en-AU" dirty="0" smtClean="0"/>
              <a:t>reporting.log</a:t>
            </a:r>
          </a:p>
          <a:p>
            <a:pPr lvl="3"/>
            <a:r>
              <a:rPr lang="en-AU" dirty="0" smtClean="0"/>
              <a:t>Properties/</a:t>
            </a:r>
          </a:p>
          <a:p>
            <a:pPr lvl="4"/>
            <a:r>
              <a:rPr lang="en-AU" dirty="0" err="1" smtClean="0"/>
              <a:t>global.config.properties</a:t>
            </a:r>
            <a:r>
              <a:rPr lang="en-AU" dirty="0" smtClean="0"/>
              <a:t> </a:t>
            </a:r>
            <a:endParaRPr lang="en-AU" dirty="0"/>
          </a:p>
          <a:p>
            <a:pPr lvl="3"/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Current Status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Data Warehouse – Scheduled to run every 10 min.</a:t>
            </a:r>
          </a:p>
          <a:p>
            <a:r>
              <a:rPr lang="en-AU" sz="4000" dirty="0" smtClean="0"/>
              <a:t>Report Engine.  Currently used for the following </a:t>
            </a:r>
            <a:r>
              <a:rPr lang="en-AU" sz="4000" dirty="0" smtClean="0">
                <a:hlinkClick r:id="rId2" action="ppaction://hlinksldjump"/>
              </a:rPr>
              <a:t>reports</a:t>
            </a:r>
            <a:r>
              <a:rPr lang="en-AU" sz="4000" dirty="0" smtClean="0"/>
              <a:t>.</a:t>
            </a:r>
          </a:p>
          <a:p>
            <a:pPr marL="0" indent="0">
              <a:buNone/>
            </a:pPr>
            <a:endParaRPr lang="en-AU" sz="4000" dirty="0"/>
          </a:p>
        </p:txBody>
      </p:sp>
      <p:pic>
        <p:nvPicPr>
          <p:cNvPr id="4" name="Picture 3" descr="SAI_GLOBAL_Header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2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Source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Java source code:</a:t>
            </a:r>
          </a:p>
          <a:p>
            <a:pPr marL="0" indent="0">
              <a:buNone/>
            </a:pPr>
            <a:endParaRPr lang="en-AU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18366"/>
              </p:ext>
            </p:extLst>
          </p:nvPr>
        </p:nvGraphicFramePr>
        <p:xfrm>
          <a:off x="539552" y="2204864"/>
          <a:ext cx="748883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511256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Project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Repository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Downloader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>
                          <a:hlinkClick r:id="rId2"/>
                        </a:rPr>
                        <a:t>https://github.com/saiglobal/DataAnalysis/tree/prod/SFDownloader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Report Engine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>
                          <a:hlinkClick r:id="rId3"/>
                        </a:rPr>
                        <a:t>https://github.com/saiglobal/DataAnalysis/tree/prod/SFReportEngine</a:t>
                      </a:r>
                      <a:endParaRPr lang="en-AU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>
                          <a:hlinkClick r:id="rId4"/>
                        </a:rPr>
                        <a:t>https://github.com/saiglobal/DataAnalysis/tree/prod/Reporting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Core </a:t>
                      </a:r>
                    </a:p>
                    <a:p>
                      <a:r>
                        <a:rPr lang="en-AU" dirty="0" smtClean="0"/>
                        <a:t>(</a:t>
                      </a:r>
                      <a:r>
                        <a:rPr lang="en-AU" baseline="0" dirty="0" smtClean="0"/>
                        <a:t>required by all above)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>
                          <a:hlinkClick r:id="rId5"/>
                        </a:rPr>
                        <a:t>https://github.com/saiglobal/DataAnalysis/tree/prod/SFCore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AI_GLOBAL_Header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061210" cy="464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4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920</Words>
  <Application>Microsoft Office PowerPoint</Application>
  <PresentationFormat>On-screen Show (4:3)</PresentationFormat>
  <Paragraphs>174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Worksheet</vt:lpstr>
      <vt:lpstr>Data Reporting Platform Interim Solution</vt:lpstr>
      <vt:lpstr>Components</vt:lpstr>
      <vt:lpstr>PowerPoint Presentation</vt:lpstr>
      <vt:lpstr>Data Warehouse</vt:lpstr>
      <vt:lpstr>Data Warehouse 2</vt:lpstr>
      <vt:lpstr>Report Engine</vt:lpstr>
      <vt:lpstr>Report Engine 2</vt:lpstr>
      <vt:lpstr>Current Status</vt:lpstr>
      <vt:lpstr>Source Code</vt:lpstr>
      <vt:lpstr>Data Warehouse - Configuration</vt:lpstr>
      <vt:lpstr>Data Warehouse – Configuration 2</vt:lpstr>
      <vt:lpstr>Report Engine - Configuration</vt:lpstr>
      <vt:lpstr>Report Engine – Configuration 2</vt:lpstr>
      <vt:lpstr>Reports 2016</vt:lpstr>
    </vt:vector>
  </TitlesOfParts>
  <Company>SAI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Data  Reporting Platform</dc:title>
  <dc:creator>Luca Contri</dc:creator>
  <cp:lastModifiedBy>Luca Contri</cp:lastModifiedBy>
  <cp:revision>43</cp:revision>
  <dcterms:created xsi:type="dcterms:W3CDTF">2014-02-04T02:21:46Z</dcterms:created>
  <dcterms:modified xsi:type="dcterms:W3CDTF">2016-06-08T15:26:05Z</dcterms:modified>
</cp:coreProperties>
</file>