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78" r:id="rId5"/>
    <p:sldId id="279" r:id="rId6"/>
    <p:sldId id="281" r:id="rId7"/>
    <p:sldId id="286" r:id="rId8"/>
    <p:sldId id="280" r:id="rId9"/>
    <p:sldId id="285" r:id="rId10"/>
    <p:sldId id="282" r:id="rId11"/>
    <p:sldId id="283" r:id="rId12"/>
    <p:sldId id="284"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6780" autoAdjust="0"/>
  </p:normalViewPr>
  <p:slideViewPr>
    <p:cSldViewPr snapToGrid="0">
      <p:cViewPr varScale="1">
        <p:scale>
          <a:sx n="63" d="100"/>
          <a:sy n="63" d="100"/>
        </p:scale>
        <p:origin x="2430" y="60"/>
      </p:cViewPr>
      <p:guideLst/>
    </p:cSldViewPr>
  </p:slideViewPr>
  <p:notesTextViewPr>
    <p:cViewPr>
      <p:scale>
        <a:sx n="1" d="1"/>
        <a:sy n="1" d="1"/>
      </p:scale>
      <p:origin x="0" y="0"/>
    </p:cViewPr>
  </p:notesTextViewPr>
  <p:notesViewPr>
    <p:cSldViewPr snapToGrid="0">
      <p:cViewPr varScale="1">
        <p:scale>
          <a:sx n="89" d="100"/>
          <a:sy n="89" d="100"/>
        </p:scale>
        <p:origin x="379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B6EC6-B3D5-463C-81D6-CFCB32E6316D}" type="datetime1">
              <a:rPr lang="it-IT" smtClean="0"/>
              <a:t>28/09/2022</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E3BC0E-9824-4C89-AFF3-76AD45D5EAD2}" type="slidenum">
              <a:rPr lang="it-IT" smtClean="0"/>
              <a:t>‹N›</a:t>
            </a:fld>
            <a:endParaRPr lang="it-IT" dirty="0"/>
          </a:p>
        </p:txBody>
      </p:sp>
    </p:spTree>
    <p:extLst>
      <p:ext uri="{BB962C8B-B14F-4D97-AF65-F5344CB8AC3E}">
        <p14:creationId xmlns:p14="http://schemas.microsoft.com/office/powerpoint/2010/main" val="30557881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3BD83F-4E98-4492-9EEF-7E22B46C52B7}" type="datetime1">
              <a:rPr lang="it-IT" noProof="0" smtClean="0"/>
              <a:t>28/09/2022</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it-IT" noProof="0" smtClean="0"/>
              <a:t>‹N›</a:t>
            </a:fld>
            <a:endParaRPr lang="it-IT"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E6DE88F-1F85-4A27-9D34-D74A50E7B0DA}" type="slidenum">
              <a:rPr lang="it-IT" smtClean="0"/>
              <a:t>1</a:t>
            </a:fld>
            <a:endParaRPr lang="it-IT" dirty="0"/>
          </a:p>
        </p:txBody>
      </p:sp>
    </p:spTree>
    <p:extLst>
      <p:ext uri="{BB962C8B-B14F-4D97-AF65-F5344CB8AC3E}">
        <p14:creationId xmlns:p14="http://schemas.microsoft.com/office/powerpoint/2010/main" val="195181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Il progetto su cui abbiamo lavorato verte sul settore dello SER. Lo scopo è quello di implementare un modello in grado di riconoscere le emozioni contenute in segnali audio.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Nel periodo recente, il settore è in crescita e lo vediamo anche tramite mezzi alla portata di tutti, quali Apple Siri, Amazon Alexa e Google Assistant. Quindi il riconoscimento automatico delle emozioni può essere potenzialmente utilizzato in dispositivi intelligenti, in particolare nei sistemi di dialogo smart e negli assistenti vocali. Riconoscere emozioni direttamente da un segnale vocale gioca un ruolo importante nelle interazioni reali tra uomo e macchina.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Per quanto riguarda il modello, abbiamo utilizzato una CNN, metodo basato sul DL, con grande capacità di estrarre caratteristiche complesse dai dati attraverso il processo di apprendimento. </a:t>
            </a:r>
            <a:br>
              <a:rPr lang="it-IT" noProof="0" dirty="0"/>
            </a:br>
            <a:endParaRPr lang="it-IT" noProof="0" dirty="0"/>
          </a:p>
          <a:p>
            <a:pPr rtl="0"/>
            <a:r>
              <a:rPr lang="it-IT" noProof="0" dirty="0"/>
              <a:t>Le CNN sono particolarmente potenti nell’ignorare le informazioni trasmesse da un segnale in input che potrebbero essere irrilevanti ai fini del target task. Caratteristica molto utile quando l’input è un segnale complesso e non strutturato, come un’immagine o un segnale vocale.</a:t>
            </a:r>
          </a:p>
          <a:p>
            <a:pPr rtl="0"/>
            <a:endParaRPr lang="it-IT" noProof="0" dirty="0"/>
          </a:p>
          <a:p>
            <a:pPr rtl="0"/>
            <a:r>
              <a:rPr lang="it-IT" noProof="0" dirty="0"/>
              <a:t>Sunto del modello: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it-IT" noProof="0" dirty="0"/>
              <a:t>questo</a:t>
            </a:r>
            <a:r>
              <a:rPr lang="en-US" dirty="0"/>
              <a:t> </a:t>
            </a:r>
            <a:r>
              <a:rPr lang="en-US" dirty="0" err="1"/>
              <a:t>progetto</a:t>
            </a:r>
            <a:r>
              <a:rPr lang="en-US" dirty="0"/>
              <a:t> </a:t>
            </a:r>
            <a:r>
              <a:rPr lang="en-US" dirty="0" err="1"/>
              <a:t>proponiamo</a:t>
            </a:r>
            <a:r>
              <a:rPr lang="en-US" dirty="0"/>
              <a:t> </a:t>
            </a:r>
            <a:r>
              <a:rPr lang="en-US" dirty="0" err="1"/>
              <a:t>una</a:t>
            </a:r>
            <a:r>
              <a:rPr lang="en-US" dirty="0"/>
              <a:t> modello </a:t>
            </a:r>
            <a:r>
              <a:rPr lang="en-US" dirty="0" err="1"/>
              <a:t>innovativo</a:t>
            </a:r>
            <a:r>
              <a:rPr lang="en-US" dirty="0"/>
              <a:t> per il SER </a:t>
            </a:r>
            <a:r>
              <a:rPr lang="en-US" dirty="0" err="1"/>
              <a:t>che</a:t>
            </a:r>
            <a:r>
              <a:rPr lang="en-US" dirty="0"/>
              <a:t> </a:t>
            </a:r>
            <a:r>
              <a:rPr lang="en-US" dirty="0" err="1"/>
              <a:t>può</a:t>
            </a:r>
            <a:r>
              <a:rPr lang="en-US" dirty="0"/>
              <a:t> </a:t>
            </a:r>
            <a:r>
              <a:rPr lang="en-US" dirty="0" err="1"/>
              <a:t>apprendere</a:t>
            </a:r>
            <a:r>
              <a:rPr lang="en-US" dirty="0"/>
              <a:t> le </a:t>
            </a:r>
            <a:r>
              <a:rPr lang="en-US" dirty="0" err="1"/>
              <a:t>informazioni</a:t>
            </a:r>
            <a:r>
              <a:rPr lang="en-US" dirty="0"/>
              <a:t> </a:t>
            </a:r>
            <a:r>
              <a:rPr lang="en-US" dirty="0" err="1"/>
              <a:t>spettro-temporali</a:t>
            </a:r>
            <a:r>
              <a:rPr lang="en-US" dirty="0"/>
              <a:t> da MFCC (Mel frequency cepstral coefficients), il quale fa </a:t>
            </a:r>
            <a:r>
              <a:rPr lang="en-US" dirty="0" err="1"/>
              <a:t>esclusivamente</a:t>
            </a:r>
            <a:r>
              <a:rPr lang="en-US" dirty="0"/>
              <a:t> </a:t>
            </a:r>
            <a:r>
              <a:rPr lang="en-US" dirty="0" err="1"/>
              <a:t>uso</a:t>
            </a:r>
            <a:r>
              <a:rPr lang="en-US" dirty="0"/>
              <a:t> di fully CNN.</a:t>
            </a:r>
            <a:br>
              <a:rPr lang="en-US" dirty="0"/>
            </a:br>
            <a:r>
              <a:rPr lang="en-US" dirty="0"/>
              <a:t>Per prima </a:t>
            </a:r>
            <a:r>
              <a:rPr lang="en-US" dirty="0" err="1"/>
              <a:t>cosa</a:t>
            </a:r>
            <a:r>
              <a:rPr lang="en-US" dirty="0"/>
              <a:t> </a:t>
            </a:r>
            <a:r>
              <a:rPr lang="en-US" dirty="0" err="1"/>
              <a:t>viene</a:t>
            </a:r>
            <a:r>
              <a:rPr lang="en-US" dirty="0"/>
              <a:t> </a:t>
            </a:r>
            <a:r>
              <a:rPr lang="en-US" dirty="0" err="1"/>
              <a:t>sviluppato</a:t>
            </a:r>
            <a:r>
              <a:rPr lang="en-US" dirty="0"/>
              <a:t> un modello per </a:t>
            </a:r>
            <a:r>
              <a:rPr lang="en-US" dirty="0" err="1"/>
              <a:t>automatizzare</a:t>
            </a:r>
            <a:r>
              <a:rPr lang="en-US" dirty="0"/>
              <a:t> il </a:t>
            </a:r>
            <a:r>
              <a:rPr lang="en-US" dirty="0" err="1"/>
              <a:t>processo</a:t>
            </a:r>
            <a:r>
              <a:rPr lang="en-US" dirty="0"/>
              <a:t> di </a:t>
            </a:r>
            <a:r>
              <a:rPr lang="en-US" dirty="0" err="1"/>
              <a:t>estrazione</a:t>
            </a:r>
            <a:r>
              <a:rPr lang="en-US" dirty="0"/>
              <a:t> </a:t>
            </a:r>
            <a:r>
              <a:rPr lang="en-US" dirty="0" err="1"/>
              <a:t>delle</a:t>
            </a:r>
            <a:r>
              <a:rPr lang="en-US" dirty="0"/>
              <a:t> features. </a:t>
            </a:r>
            <a:r>
              <a:rPr lang="en-US" dirty="0" err="1"/>
              <a:t>Infatti</a:t>
            </a:r>
            <a:r>
              <a:rPr lang="en-US" dirty="0"/>
              <a:t>, </a:t>
            </a:r>
            <a:r>
              <a:rPr lang="en-US" dirty="0" err="1"/>
              <a:t>sfruttiamo</a:t>
            </a:r>
            <a:r>
              <a:rPr lang="en-US" dirty="0"/>
              <a:t> </a:t>
            </a:r>
            <a:r>
              <a:rPr lang="en-US" dirty="0" err="1"/>
              <a:t>i</a:t>
            </a:r>
            <a:r>
              <a:rPr lang="en-US" dirty="0"/>
              <a:t> 3 parallel CNN blocks per </a:t>
            </a:r>
            <a:r>
              <a:rPr lang="en-US" dirty="0" err="1"/>
              <a:t>estrarre</a:t>
            </a:r>
            <a:r>
              <a:rPr lang="en-US" dirty="0"/>
              <a:t> low-level features per poi </a:t>
            </a:r>
            <a:r>
              <a:rPr lang="en-US" dirty="0" err="1"/>
              <a:t>concatenarle</a:t>
            </a:r>
            <a:r>
              <a:rPr lang="en-US" dirty="0"/>
              <a:t> e </a:t>
            </a:r>
            <a:r>
              <a:rPr lang="en-US" dirty="0" err="1"/>
              <a:t>darle</a:t>
            </a:r>
            <a:r>
              <a:rPr lang="en-US" dirty="0"/>
              <a:t> in </a:t>
            </a:r>
            <a:r>
              <a:rPr lang="en-US" dirty="0" err="1"/>
              <a:t>pasto</a:t>
            </a:r>
            <a:r>
              <a:rPr lang="en-US" dirty="0"/>
              <a:t> </a:t>
            </a:r>
            <a:r>
              <a:rPr lang="en-US" dirty="0" err="1"/>
              <a:t>alla</a:t>
            </a:r>
            <a:r>
              <a:rPr lang="en-US" dirty="0"/>
              <a:t> deep CNN per </a:t>
            </a:r>
            <a:r>
              <a:rPr lang="en-US" dirty="0" err="1"/>
              <a:t>catturare</a:t>
            </a:r>
            <a:r>
              <a:rPr lang="en-US" dirty="0"/>
              <a:t> </a:t>
            </a:r>
            <a:r>
              <a:rPr lang="en-US" dirty="0" err="1"/>
              <a:t>una</a:t>
            </a:r>
            <a:r>
              <a:rPr lang="en-US" dirty="0"/>
              <a:t> </a:t>
            </a:r>
            <a:r>
              <a:rPr lang="en-US" dirty="0" err="1"/>
              <a:t>rappresentazione</a:t>
            </a:r>
            <a:r>
              <a:rPr lang="en-US" dirty="0"/>
              <a:t> ad alto </a:t>
            </a:r>
            <a:r>
              <a:rPr lang="en-US" dirty="0" err="1"/>
              <a:t>livello</a:t>
            </a:r>
            <a:r>
              <a:rPr lang="en-US" dirty="0"/>
              <a:t>, </a:t>
            </a:r>
            <a:r>
              <a:rPr lang="en-US" dirty="0" err="1"/>
              <a:t>classificati</a:t>
            </a:r>
            <a:r>
              <a:rPr lang="en-US" dirty="0"/>
              <a:t> </a:t>
            </a:r>
            <a:r>
              <a:rPr lang="en-US" dirty="0" err="1"/>
              <a:t>alla</a:t>
            </a:r>
            <a:r>
              <a:rPr lang="en-US" dirty="0"/>
              <a:t> fine con un layer </a:t>
            </a:r>
            <a:r>
              <a:rPr lang="en-US" dirty="0" err="1"/>
              <a:t>Softmax</a:t>
            </a:r>
            <a:r>
              <a:rPr lang="en-US" dirty="0"/>
              <a:t>.</a:t>
            </a:r>
            <a:br>
              <a:rPr lang="en-US" dirty="0"/>
            </a:br>
            <a:br>
              <a:rPr lang="en-US" dirty="0"/>
            </a:br>
            <a:r>
              <a:rPr lang="en-US" dirty="0"/>
              <a:t>I 3 </a:t>
            </a:r>
            <a:r>
              <a:rPr lang="en-US" dirty="0" err="1"/>
              <a:t>codici</a:t>
            </a:r>
            <a:r>
              <a:rPr lang="en-US" dirty="0"/>
              <a:t> </a:t>
            </a:r>
            <a:r>
              <a:rPr lang="en-US" dirty="0" err="1"/>
              <a:t>che</a:t>
            </a:r>
            <a:r>
              <a:rPr lang="en-US" dirty="0"/>
              <a:t> </a:t>
            </a:r>
            <a:r>
              <a:rPr lang="en-US" dirty="0" err="1"/>
              <a:t>andremo</a:t>
            </a:r>
            <a:r>
              <a:rPr lang="en-US" dirty="0"/>
              <a:t> a </a:t>
            </a:r>
            <a:r>
              <a:rPr lang="en-US" dirty="0" err="1"/>
              <a:t>descrivere</a:t>
            </a:r>
            <a:r>
              <a:rPr lang="en-US" dirty="0"/>
              <a:t> </a:t>
            </a:r>
            <a:r>
              <a:rPr lang="en-US" dirty="0" err="1"/>
              <a:t>sono</a:t>
            </a:r>
            <a:r>
              <a:rPr lang="en-US" dirty="0"/>
              <a:t> </a:t>
            </a:r>
            <a:r>
              <a:rPr lang="en-US" dirty="0" err="1"/>
              <a:t>stati</a:t>
            </a:r>
            <a:r>
              <a:rPr lang="en-US" dirty="0"/>
              <a:t> </a:t>
            </a:r>
            <a:r>
              <a:rPr lang="en-US" dirty="0" err="1"/>
              <a:t>sviluppati</a:t>
            </a:r>
            <a:r>
              <a:rPr lang="en-US" dirty="0"/>
              <a:t> da zero in </a:t>
            </a:r>
            <a:r>
              <a:rPr lang="en-US" dirty="0" err="1"/>
              <a:t>pytorch</a:t>
            </a:r>
            <a:r>
              <a:rPr lang="en-US" dirty="0"/>
              <a:t> </a:t>
            </a:r>
            <a:r>
              <a:rPr lang="en-US" dirty="0" err="1"/>
              <a:t>invece</a:t>
            </a:r>
            <a:r>
              <a:rPr lang="en-US" dirty="0"/>
              <a:t> </a:t>
            </a:r>
            <a:r>
              <a:rPr lang="en-US" dirty="0" err="1"/>
              <a:t>che</a:t>
            </a:r>
            <a:r>
              <a:rPr lang="en-US" dirty="0"/>
              <a:t> in </a:t>
            </a:r>
            <a:r>
              <a:rPr lang="en-US" dirty="0" err="1"/>
              <a:t>tensorflow</a:t>
            </a:r>
            <a:r>
              <a:rPr lang="en-US" dirty="0"/>
              <a:t>, come </a:t>
            </a:r>
            <a:r>
              <a:rPr lang="en-US" dirty="0" err="1"/>
              <a:t>presente</a:t>
            </a:r>
            <a:r>
              <a:rPr lang="en-US" dirty="0"/>
              <a:t> </a:t>
            </a:r>
            <a:r>
              <a:rPr lang="en-US" dirty="0" err="1"/>
              <a:t>nel</a:t>
            </a:r>
            <a:r>
              <a:rPr lang="en-US" dirty="0"/>
              <a:t> paper.</a:t>
            </a:r>
            <a:endParaRPr lang="it-IT" noProof="0"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en-US" dirty="0" err="1"/>
              <a:t>Gli</a:t>
            </a:r>
            <a:r>
              <a:rPr lang="en-US" dirty="0"/>
              <a:t> </a:t>
            </a:r>
            <a:r>
              <a:rPr lang="en-US" dirty="0" err="1"/>
              <a:t>esperimenti</a:t>
            </a:r>
            <a:r>
              <a:rPr lang="en-US" dirty="0"/>
              <a:t> </a:t>
            </a:r>
            <a:r>
              <a:rPr lang="en-US" dirty="0" err="1"/>
              <a:t>sono</a:t>
            </a:r>
            <a:r>
              <a:rPr lang="en-US" dirty="0"/>
              <a:t> </a:t>
            </a:r>
            <a:r>
              <a:rPr lang="en-US" dirty="0" err="1"/>
              <a:t>stati</a:t>
            </a:r>
            <a:r>
              <a:rPr lang="en-US" dirty="0"/>
              <a:t> </a:t>
            </a:r>
            <a:r>
              <a:rPr lang="en-US" dirty="0" err="1"/>
              <a:t>eseguiti</a:t>
            </a:r>
            <a:r>
              <a:rPr lang="en-US" dirty="0"/>
              <a:t> </a:t>
            </a:r>
            <a:r>
              <a:rPr lang="en-US" dirty="0" err="1"/>
              <a:t>attingendo</a:t>
            </a:r>
            <a:r>
              <a:rPr lang="en-US" dirty="0"/>
              <a:t> a 3 dataset: IEMOCAP, EMO-DB, come </a:t>
            </a:r>
            <a:r>
              <a:rPr lang="en-US" dirty="0" err="1"/>
              <a:t>suggeriti</a:t>
            </a:r>
            <a:r>
              <a:rPr lang="en-US" dirty="0"/>
              <a:t> dal paper, ma </a:t>
            </a:r>
            <a:r>
              <a:rPr lang="en-US" dirty="0" err="1"/>
              <a:t>anche</a:t>
            </a:r>
            <a:r>
              <a:rPr lang="en-US" dirty="0"/>
              <a:t> da ASVP-ESD.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rtl="0"/>
            <a:r>
              <a:rPr lang="en-US" dirty="0"/>
              <a:t>Nel paper </a:t>
            </a:r>
            <a:r>
              <a:rPr lang="en-US" dirty="0" err="1"/>
              <a:t>viene</a:t>
            </a:r>
            <a:r>
              <a:rPr lang="en-US" dirty="0"/>
              <a:t> </a:t>
            </a:r>
            <a:r>
              <a:rPr lang="en-US" dirty="0" err="1"/>
              <a:t>descritto</a:t>
            </a:r>
            <a:r>
              <a:rPr lang="en-US" dirty="0"/>
              <a:t> </a:t>
            </a:r>
            <a:r>
              <a:rPr lang="en-US" dirty="0" err="1"/>
              <a:t>che</a:t>
            </a:r>
            <a:r>
              <a:rPr lang="en-US" dirty="0"/>
              <a:t> </a:t>
            </a:r>
            <a:r>
              <a:rPr lang="en-US" dirty="0" err="1"/>
              <a:t>i</a:t>
            </a:r>
            <a:r>
              <a:rPr lang="en-US" dirty="0"/>
              <a:t> file audio </a:t>
            </a:r>
            <a:r>
              <a:rPr lang="en-US" dirty="0" err="1"/>
              <a:t>vengono</a:t>
            </a:r>
            <a:r>
              <a:rPr lang="en-US" dirty="0"/>
              <a:t> </a:t>
            </a:r>
            <a:r>
              <a:rPr lang="en-US" dirty="0" err="1"/>
              <a:t>tagliati</a:t>
            </a:r>
            <a:r>
              <a:rPr lang="en-US" dirty="0"/>
              <a:t> a 3 e 7 secondi. </a:t>
            </a:r>
            <a:br>
              <a:rPr lang="en-US" dirty="0"/>
            </a:br>
            <a:r>
              <a:rPr lang="en-US" dirty="0"/>
              <a:t>Sul cut da 7 secondi </a:t>
            </a:r>
            <a:r>
              <a:rPr lang="en-US" dirty="0" err="1"/>
              <a:t>ottengono</a:t>
            </a:r>
            <a:r>
              <a:rPr lang="en-US" dirty="0"/>
              <a:t> </a:t>
            </a:r>
            <a:r>
              <a:rPr lang="en-US" dirty="0" err="1"/>
              <a:t>un’accuratezza</a:t>
            </a:r>
            <a:r>
              <a:rPr lang="en-US" dirty="0"/>
              <a:t> </a:t>
            </a:r>
            <a:r>
              <a:rPr lang="en-US" dirty="0" err="1"/>
              <a:t>migliore</a:t>
            </a:r>
            <a:r>
              <a:rPr lang="en-US" dirty="0"/>
              <a:t> di </a:t>
            </a:r>
            <a:r>
              <a:rPr lang="en-US" dirty="0" err="1"/>
              <a:t>qualche</a:t>
            </a:r>
            <a:r>
              <a:rPr lang="en-US" dirty="0"/>
              <a:t> punto </a:t>
            </a:r>
            <a:r>
              <a:rPr lang="en-US" dirty="0" err="1"/>
              <a:t>percentuale</a:t>
            </a:r>
            <a:r>
              <a:rPr lang="en-US" dirty="0"/>
              <a:t>, ma con un </a:t>
            </a:r>
            <a:r>
              <a:rPr lang="en-US" dirty="0" err="1"/>
              <a:t>aumento</a:t>
            </a:r>
            <a:r>
              <a:rPr lang="en-US" dirty="0"/>
              <a:t> </a:t>
            </a:r>
            <a:r>
              <a:rPr lang="en-US" dirty="0" err="1"/>
              <a:t>consistente</a:t>
            </a:r>
            <a:r>
              <a:rPr lang="en-US" dirty="0"/>
              <a:t> del tempo di </a:t>
            </a:r>
            <a:r>
              <a:rPr lang="en-US" dirty="0" err="1"/>
              <a:t>esecuzione</a:t>
            </a:r>
            <a:r>
              <a:rPr lang="en-US" dirty="0"/>
              <a:t> del training (computational complexity)</a:t>
            </a:r>
          </a:p>
          <a:p>
            <a:pPr rtl="0"/>
            <a:endParaRPr lang="en-US" dirty="0"/>
          </a:p>
          <a:p>
            <a:pPr rtl="0"/>
            <a:r>
              <a:rPr lang="en-US" dirty="0" err="1"/>
              <a:t>Abbiamo</a:t>
            </a:r>
            <a:r>
              <a:rPr lang="en-US" dirty="0"/>
              <a:t> </a:t>
            </a:r>
            <a:r>
              <a:rPr lang="en-US" dirty="0" err="1"/>
              <a:t>potuto</a:t>
            </a:r>
            <a:r>
              <a:rPr lang="en-US" dirty="0"/>
              <a:t> </a:t>
            </a:r>
            <a:r>
              <a:rPr lang="en-US" dirty="0" err="1"/>
              <a:t>constatare</a:t>
            </a:r>
            <a:r>
              <a:rPr lang="en-US" dirty="0"/>
              <a:t> </a:t>
            </a:r>
            <a:r>
              <a:rPr lang="en-US" dirty="0" err="1"/>
              <a:t>anche</a:t>
            </a:r>
            <a:r>
              <a:rPr lang="en-US" dirty="0"/>
              <a:t> </a:t>
            </a:r>
            <a:r>
              <a:rPr lang="en-US" dirty="0" err="1"/>
              <a:t>coi</a:t>
            </a:r>
            <a:r>
              <a:rPr lang="en-US" dirty="0"/>
              <a:t> </a:t>
            </a:r>
            <a:r>
              <a:rPr lang="en-US" dirty="0" err="1"/>
              <a:t>nostri</a:t>
            </a:r>
            <a:r>
              <a:rPr lang="en-US" dirty="0"/>
              <a:t> </a:t>
            </a:r>
            <a:r>
              <a:rPr lang="en-US" dirty="0" err="1"/>
              <a:t>esperimenti</a:t>
            </a:r>
            <a:r>
              <a:rPr lang="en-US" dirty="0"/>
              <a:t> </a:t>
            </a:r>
            <a:r>
              <a:rPr lang="en-US" dirty="0" err="1"/>
              <a:t>che</a:t>
            </a:r>
            <a:r>
              <a:rPr lang="en-US" dirty="0"/>
              <a:t>, </a:t>
            </a:r>
            <a:r>
              <a:rPr lang="en-US" dirty="0" err="1"/>
              <a:t>aumentando</a:t>
            </a:r>
            <a:r>
              <a:rPr lang="en-US" dirty="0"/>
              <a:t> la </a:t>
            </a:r>
            <a:r>
              <a:rPr lang="en-US" dirty="0" err="1"/>
              <a:t>lunghezza</a:t>
            </a:r>
            <a:r>
              <a:rPr lang="en-US" dirty="0"/>
              <a:t> </a:t>
            </a:r>
            <a:r>
              <a:rPr lang="en-US" dirty="0" err="1"/>
              <a:t>dei</a:t>
            </a:r>
            <a:r>
              <a:rPr lang="en-US" dirty="0"/>
              <a:t> file audio, </a:t>
            </a:r>
            <a:r>
              <a:rPr lang="en-US" dirty="0" err="1"/>
              <a:t>aumenta</a:t>
            </a:r>
            <a:r>
              <a:rPr lang="en-US" dirty="0"/>
              <a:t> </a:t>
            </a:r>
            <a:r>
              <a:rPr lang="en-US" dirty="0" err="1"/>
              <a:t>anche</a:t>
            </a:r>
            <a:r>
              <a:rPr lang="en-US" dirty="0"/>
              <a:t> la </a:t>
            </a:r>
            <a:r>
              <a:rPr lang="en-US" dirty="0" err="1"/>
              <a:t>dimensione</a:t>
            </a:r>
            <a:r>
              <a:rPr lang="en-US" dirty="0"/>
              <a:t> </a:t>
            </a:r>
            <a:r>
              <a:rPr lang="en-US" dirty="0" err="1"/>
              <a:t>delle</a:t>
            </a:r>
            <a:r>
              <a:rPr lang="en-US" dirty="0"/>
              <a:t> </a:t>
            </a:r>
            <a:r>
              <a:rPr lang="en-US" dirty="0" err="1"/>
              <a:t>immagini</a:t>
            </a:r>
            <a:r>
              <a:rPr lang="en-US" dirty="0"/>
              <a:t> </a:t>
            </a:r>
            <a:r>
              <a:rPr lang="en-US" dirty="0" err="1"/>
              <a:t>che</a:t>
            </a:r>
            <a:r>
              <a:rPr lang="en-US" dirty="0"/>
              <a:t> </a:t>
            </a:r>
            <a:r>
              <a:rPr lang="en-US" dirty="0" err="1"/>
              <a:t>rappresentano</a:t>
            </a:r>
            <a:r>
              <a:rPr lang="en-US" dirty="0"/>
              <a:t> </a:t>
            </a:r>
            <a:r>
              <a:rPr lang="en-US" dirty="0" err="1"/>
              <a:t>gli</a:t>
            </a:r>
            <a:r>
              <a:rPr lang="en-US" dirty="0"/>
              <a:t> MFCC, in </a:t>
            </a:r>
            <a:r>
              <a:rPr lang="en-US" dirty="0" err="1"/>
              <a:t>particolare</a:t>
            </a:r>
            <a:r>
              <a:rPr lang="en-US" dirty="0"/>
              <a:t> la </a:t>
            </a:r>
            <a:r>
              <a:rPr lang="en-US" dirty="0" err="1"/>
              <a:t>coordinata</a:t>
            </a:r>
            <a:r>
              <a:rPr lang="en-US" dirty="0"/>
              <a:t> </a:t>
            </a:r>
            <a:r>
              <a:rPr lang="en-US" dirty="0" err="1"/>
              <a:t>associata</a:t>
            </a:r>
            <a:r>
              <a:rPr lang="en-US" dirty="0"/>
              <a:t> ai frame.</a:t>
            </a:r>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504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Abbiamo dovuto adattare i dati a disposizione per poterli passare alla rete.</a:t>
            </a:r>
          </a:p>
          <a:p>
            <a:pPr rtl="0"/>
            <a:endParaRPr lang="it-IT" dirty="0"/>
          </a:p>
          <a:p>
            <a:pPr rtl="0"/>
            <a:r>
              <a:rPr lang="it-IT" dirty="0"/>
              <a:t>EMODB</a:t>
            </a:r>
          </a:p>
          <a:p>
            <a:pPr rtl="0"/>
            <a:r>
              <a:rPr lang="it-IT" dirty="0"/>
              <a:t>Se i file &lt; 2sec -&gt; zero </a:t>
            </a:r>
            <a:r>
              <a:rPr lang="it-IT" dirty="0" err="1"/>
              <a:t>padding</a:t>
            </a:r>
            <a:endParaRPr lang="it-IT" dirty="0"/>
          </a:p>
          <a:p>
            <a:pPr rtl="0"/>
            <a:r>
              <a:rPr lang="it-IT" dirty="0"/>
              <a:t>Se &gt; 2sec -&gt; </a:t>
            </a:r>
            <a:r>
              <a:rPr lang="it-IT" dirty="0" err="1"/>
              <a:t>cut</a:t>
            </a:r>
            <a:r>
              <a:rPr lang="it-IT" dirty="0"/>
              <a:t> e si considera il file audio rimanente come indipendente. Se quel che avanza è &lt;2sec, viene droppato, altrimenti si prosegue col </a:t>
            </a:r>
            <a:r>
              <a:rPr lang="it-IT" dirty="0" err="1"/>
              <a:t>cut</a:t>
            </a:r>
            <a:r>
              <a:rPr lang="it-IT" dirty="0"/>
              <a:t>.</a:t>
            </a:r>
          </a:p>
          <a:p>
            <a:pPr rtl="0"/>
            <a:endParaRPr lang="it-IT" dirty="0"/>
          </a:p>
          <a:p>
            <a:pPr rtl="0"/>
            <a:r>
              <a:rPr lang="it-IT" dirty="0"/>
              <a:t>Abbiamo fatto questo per aumentare la </a:t>
            </a:r>
            <a:r>
              <a:rPr lang="it-IT" dirty="0" err="1"/>
              <a:t>dim</a:t>
            </a:r>
            <a:r>
              <a:rPr lang="it-IT" dirty="0"/>
              <a:t> del dataset, consapevoli che questo può causare una perdita di generalizzazione a causa della ridondanza appena descritta.</a:t>
            </a:r>
          </a:p>
          <a:p>
            <a:pPr rtl="0"/>
            <a:r>
              <a:rPr lang="it-IT" dirty="0"/>
              <a:t>I file più lunghi talvolta presentano dei cambiamenti di tono, quindi maggiormente caratterizzati, differenti dagli altri tagli dello stesso audio e quindi non influendo troppo sul problema di generalizzazione.</a:t>
            </a:r>
            <a:br>
              <a:rPr lang="it-IT" dirty="0"/>
            </a:b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Questi</a:t>
            </a:r>
            <a:r>
              <a:rPr lang="en-US" dirty="0"/>
              <a:t> </a:t>
            </a:r>
            <a:r>
              <a:rPr lang="en-US" dirty="0" err="1"/>
              <a:t>esperimenti</a:t>
            </a:r>
            <a:r>
              <a:rPr lang="en-US" dirty="0"/>
              <a:t> hanno </a:t>
            </a:r>
            <a:r>
              <a:rPr lang="en-US" dirty="0" err="1"/>
              <a:t>raggiunto</a:t>
            </a:r>
            <a:r>
              <a:rPr lang="en-US" dirty="0"/>
              <a:t> </a:t>
            </a:r>
            <a:r>
              <a:rPr lang="en-US" dirty="0" err="1"/>
              <a:t>pari</a:t>
            </a:r>
            <a:r>
              <a:rPr lang="en-US" dirty="0"/>
              <a:t> se non </a:t>
            </a:r>
            <a:r>
              <a:rPr lang="en-US" dirty="0" err="1"/>
              <a:t>migliori</a:t>
            </a:r>
            <a:r>
              <a:rPr lang="en-US" dirty="0"/>
              <a:t> performance, a </a:t>
            </a:r>
            <a:r>
              <a:rPr lang="en-US" dirty="0" err="1"/>
              <a:t>seconda</a:t>
            </a:r>
            <a:r>
              <a:rPr lang="en-US" dirty="0"/>
              <a:t> del test </a:t>
            </a:r>
            <a:r>
              <a:rPr lang="en-US" dirty="0" err="1"/>
              <a:t>eseguito</a:t>
            </a:r>
            <a:r>
              <a:rPr lang="en-US" dirty="0"/>
              <a:t>, rispetto al paper.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IEMOCAP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Audio </a:t>
            </a:r>
            <a:r>
              <a:rPr lang="en-US" dirty="0" err="1"/>
              <a:t>originali</a:t>
            </a:r>
            <a:r>
              <a:rPr lang="en-US" dirty="0"/>
              <a:t> </a:t>
            </a:r>
            <a:r>
              <a:rPr lang="en-US" dirty="0" err="1"/>
              <a:t>contenevano</a:t>
            </a:r>
            <a:r>
              <a:rPr lang="en-US" dirty="0"/>
              <a:t> </a:t>
            </a:r>
            <a:r>
              <a:rPr lang="en-US" dirty="0" err="1"/>
              <a:t>più</a:t>
            </a:r>
            <a:r>
              <a:rPr lang="en-US" dirty="0"/>
              <a:t> </a:t>
            </a:r>
            <a:r>
              <a:rPr lang="en-US" dirty="0" err="1"/>
              <a:t>emozioni</a:t>
            </a:r>
            <a:r>
              <a:rPr lang="en-US" dirty="0"/>
              <a:t> </a:t>
            </a:r>
            <a:r>
              <a:rPr lang="en-US" dirty="0" err="1"/>
              <a:t>nello</a:t>
            </a:r>
            <a:r>
              <a:rPr lang="en-US" dirty="0"/>
              <a:t> </a:t>
            </a:r>
            <a:r>
              <a:rPr lang="en-US" dirty="0" err="1"/>
              <a:t>stesso</a:t>
            </a:r>
            <a:r>
              <a:rPr lang="en-US" dirty="0"/>
              <a:t> file. Quindi, come </a:t>
            </a:r>
            <a:r>
              <a:rPr lang="en-US" dirty="0" err="1"/>
              <a:t>fatto</a:t>
            </a:r>
            <a:r>
              <a:rPr lang="en-US" dirty="0"/>
              <a:t> </a:t>
            </a:r>
            <a:r>
              <a:rPr lang="en-US" dirty="0" err="1"/>
              <a:t>anche</a:t>
            </a:r>
            <a:r>
              <a:rPr lang="en-US" dirty="0"/>
              <a:t> </a:t>
            </a:r>
            <a:r>
              <a:rPr lang="en-US" dirty="0" err="1"/>
              <a:t>nel</a:t>
            </a:r>
            <a:r>
              <a:rPr lang="en-US" dirty="0"/>
              <a:t> paper, trim </a:t>
            </a:r>
            <a:r>
              <a:rPr lang="en-US" dirty="0" err="1"/>
              <a:t>dei</a:t>
            </a:r>
            <a:r>
              <a:rPr lang="en-US" dirty="0"/>
              <a:t> file audio in modo da </a:t>
            </a:r>
            <a:r>
              <a:rPr lang="en-US" dirty="0" err="1"/>
              <a:t>avere</a:t>
            </a:r>
            <a:r>
              <a:rPr lang="en-US" dirty="0"/>
              <a:t> un solo file </a:t>
            </a:r>
            <a:r>
              <a:rPr lang="en-US" dirty="0" err="1"/>
              <a:t>relativa</a:t>
            </a:r>
            <a:r>
              <a:rPr lang="en-US" dirty="0"/>
              <a:t> ad </a:t>
            </a:r>
            <a:r>
              <a:rPr lang="en-US" dirty="0" err="1"/>
              <a:t>una</a:t>
            </a:r>
            <a:r>
              <a:rPr lang="en-US" dirty="0"/>
              <a:t> sola </a:t>
            </a:r>
            <a:r>
              <a:rPr lang="en-US" dirty="0" err="1"/>
              <a:t>emozione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Cut a 3 secondi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 i file &lt; 3sec -&gt; zero </a:t>
            </a:r>
            <a:r>
              <a:rPr lang="it-IT" dirty="0" err="1"/>
              <a:t>padding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 &gt; 3 sec -&gt; </a:t>
            </a:r>
            <a:r>
              <a:rPr lang="it-IT" dirty="0" err="1"/>
              <a:t>cut</a:t>
            </a:r>
            <a:r>
              <a:rPr lang="it-IT" dirty="0"/>
              <a:t> e </a:t>
            </a:r>
            <a:r>
              <a:rPr lang="it-IT" dirty="0" err="1"/>
              <a:t>droppa</a:t>
            </a:r>
            <a:r>
              <a:rPr lang="it-IT" dirty="0"/>
              <a:t> il resto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ASVP</a:t>
            </a:r>
            <a:endParaRPr lang="it-IT" dirty="0"/>
          </a:p>
          <a:p>
            <a:pPr rtl="0"/>
            <a:r>
              <a:rPr lang="it-IT" dirty="0"/>
              <a:t>Taglio consistente del dataset che aumentava eccessivamente la complessità computazionale -&gt; solo 4830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Cut a 3 secondi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 i file &lt; 3sec -&gt; zero </a:t>
            </a:r>
            <a:r>
              <a:rPr lang="it-IT" dirty="0" err="1"/>
              <a:t>padding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 &gt; 3 sec -&gt; </a:t>
            </a:r>
            <a:r>
              <a:rPr lang="it-IT" dirty="0" err="1"/>
              <a:t>cut</a:t>
            </a:r>
            <a:r>
              <a:rPr lang="it-IT" dirty="0"/>
              <a:t> e </a:t>
            </a:r>
            <a:r>
              <a:rPr lang="it-IT" dirty="0" err="1"/>
              <a:t>droppa</a:t>
            </a:r>
            <a:r>
              <a:rPr lang="it-IT" dirty="0"/>
              <a:t> il resto </a:t>
            </a:r>
            <a:endParaRPr lang="en-US" dirty="0"/>
          </a:p>
          <a:p>
            <a:pPr rtl="0"/>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04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dirty="0"/>
              <a:t>MFCC:</a:t>
            </a:r>
          </a:p>
          <a:p>
            <a:pPr rtl="0"/>
            <a:r>
              <a:rPr lang="en-US" dirty="0"/>
              <a:t>Come </a:t>
            </a:r>
            <a:r>
              <a:rPr lang="en-US" dirty="0" err="1"/>
              <a:t>nel</a:t>
            </a:r>
            <a:r>
              <a:rPr lang="en-US" dirty="0"/>
              <a:t> paper,</a:t>
            </a:r>
            <a:r>
              <a:rPr lang="it-IT" dirty="0"/>
              <a:t> dopo aver normalizzato i segnali audio,</a:t>
            </a:r>
            <a:r>
              <a:rPr lang="en-US" dirty="0"/>
              <a:t> </a:t>
            </a:r>
            <a:r>
              <a:rPr lang="en-US" dirty="0" err="1"/>
              <a:t>applichiamo</a:t>
            </a:r>
            <a:r>
              <a:rPr lang="en-US" dirty="0"/>
              <a:t> un 1024-point Fast Fourier transform (FFT) ad </a:t>
            </a:r>
            <a:r>
              <a:rPr lang="en-US" dirty="0" err="1"/>
              <a:t>ogni</a:t>
            </a:r>
            <a:r>
              <a:rPr lang="en-US" dirty="0"/>
              <a:t> frame. </a:t>
            </a:r>
            <a:br>
              <a:rPr lang="en-US" dirty="0"/>
            </a:br>
            <a:r>
              <a:rPr lang="en-US" dirty="0"/>
              <a:t>Lo </a:t>
            </a:r>
            <a:r>
              <a:rPr lang="en-US" dirty="0" err="1"/>
              <a:t>spettrogramma</a:t>
            </a:r>
            <a:r>
              <a:rPr lang="en-US" dirty="0"/>
              <a:t> </a:t>
            </a:r>
            <a:r>
              <a:rPr lang="en-US" dirty="0" err="1"/>
              <a:t>passa</a:t>
            </a:r>
            <a:r>
              <a:rPr lang="en-US" dirty="0"/>
              <a:t> </a:t>
            </a:r>
            <a:r>
              <a:rPr lang="en-US" dirty="0" err="1"/>
              <a:t>attraverso</a:t>
            </a:r>
            <a:r>
              <a:rPr lang="en-US" dirty="0"/>
              <a:t> un Mel-scale filter bank analysis, in un range di 40 Hz - 7600 Hz.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a:r>
            <a:r>
              <a:rPr lang="it-IT" dirty="0"/>
              <a:t>iene, quindi, data priorità alle frequenze più alte, maggiormente presenti nei segnali trasmetti attraverso la voce.</a:t>
            </a:r>
            <a:br>
              <a:rPr lang="en-US" dirty="0"/>
            </a:br>
            <a:r>
              <a:rPr lang="en-US" dirty="0" err="1"/>
              <a:t>Gli</a:t>
            </a:r>
            <a:r>
              <a:rPr lang="en-US" dirty="0"/>
              <a:t> MFCCs di </a:t>
            </a:r>
            <a:r>
              <a:rPr lang="en-US" dirty="0" err="1"/>
              <a:t>ogni</a:t>
            </a:r>
            <a:r>
              <a:rPr lang="en-US" dirty="0"/>
              <a:t> frame </a:t>
            </a:r>
            <a:r>
              <a:rPr lang="en-US" dirty="0" err="1"/>
              <a:t>vengono</a:t>
            </a:r>
            <a:r>
              <a:rPr lang="en-US" dirty="0"/>
              <a:t> </a:t>
            </a:r>
            <a:r>
              <a:rPr lang="en-US" dirty="0" err="1"/>
              <a:t>calcolati</a:t>
            </a:r>
            <a:r>
              <a:rPr lang="en-US" dirty="0"/>
              <a:t> </a:t>
            </a:r>
            <a:r>
              <a:rPr lang="en-US" dirty="0" err="1"/>
              <a:t>usando</a:t>
            </a:r>
            <a:r>
              <a:rPr lang="en-US" dirty="0"/>
              <a:t> </a:t>
            </a:r>
            <a:r>
              <a:rPr lang="en-US" dirty="0" err="1"/>
              <a:t>una</a:t>
            </a:r>
            <a:r>
              <a:rPr lang="en-US" dirty="0"/>
              <a:t> </a:t>
            </a:r>
            <a:r>
              <a:rPr lang="en-US" dirty="0" err="1"/>
              <a:t>trasformata</a:t>
            </a:r>
            <a:r>
              <a:rPr lang="en-US" dirty="0"/>
              <a:t> </a:t>
            </a:r>
            <a:r>
              <a:rPr lang="en-US" dirty="0" err="1"/>
              <a:t>discreta</a:t>
            </a:r>
            <a:r>
              <a:rPr lang="en-US" dirty="0"/>
              <a:t> del </a:t>
            </a:r>
            <a:r>
              <a:rPr lang="en-US" dirty="0" err="1"/>
              <a:t>coseno</a:t>
            </a:r>
            <a:r>
              <a:rPr lang="en-US" dirty="0"/>
              <a:t> </a:t>
            </a:r>
            <a:r>
              <a:rPr lang="en-US" dirty="0" err="1"/>
              <a:t>inverso</a:t>
            </a:r>
            <a:r>
              <a:rPr lang="en-US" dirty="0"/>
              <a:t>, e </a:t>
            </a:r>
            <a:r>
              <a:rPr lang="en-US" dirty="0" err="1"/>
              <a:t>i</a:t>
            </a:r>
            <a:r>
              <a:rPr lang="en-US" dirty="0"/>
              <a:t> </a:t>
            </a:r>
            <a:r>
              <a:rPr lang="en-US" dirty="0" err="1"/>
              <a:t>primi</a:t>
            </a:r>
            <a:r>
              <a:rPr lang="en-US" dirty="0"/>
              <a:t> 40 </a:t>
            </a:r>
            <a:r>
              <a:rPr lang="en-US" dirty="0" err="1"/>
              <a:t>coefficienti</a:t>
            </a:r>
            <a:r>
              <a:rPr lang="en-US" dirty="0"/>
              <a:t> </a:t>
            </a:r>
            <a:r>
              <a:rPr lang="en-US" dirty="0" err="1"/>
              <a:t>sono</a:t>
            </a:r>
            <a:r>
              <a:rPr lang="en-US" dirty="0"/>
              <a:t> </a:t>
            </a:r>
            <a:r>
              <a:rPr lang="en-US" dirty="0" err="1"/>
              <a:t>selezionati</a:t>
            </a:r>
            <a:r>
              <a:rPr lang="en-US" dirty="0"/>
              <a:t>, e </a:t>
            </a:r>
            <a:r>
              <a:rPr lang="en-US" dirty="0" err="1"/>
              <a:t>dati</a:t>
            </a:r>
            <a:r>
              <a:rPr lang="en-US" dirty="0"/>
              <a:t> in </a:t>
            </a:r>
            <a:r>
              <a:rPr lang="en-US" dirty="0" err="1"/>
              <a:t>pasto</a:t>
            </a:r>
            <a:r>
              <a:rPr lang="en-US" dirty="0"/>
              <a:t> al modello sotto forma di </a:t>
            </a:r>
            <a:r>
              <a:rPr lang="en-US" dirty="0" err="1"/>
              <a:t>immagine</a:t>
            </a:r>
            <a:r>
              <a:rPr lang="en-US" dirty="0"/>
              <a:t>.</a:t>
            </a:r>
          </a:p>
          <a:p>
            <a:pPr rtl="0"/>
            <a:endParaRPr lang="it-IT" dirty="0"/>
          </a:p>
          <a:p>
            <a:pPr rtl="0"/>
            <a:endParaRPr lang="it-IT" dirty="0"/>
          </a:p>
          <a:p>
            <a:pPr rtl="0"/>
            <a:r>
              <a:rPr lang="it-IT" dirty="0"/>
              <a:t>PARALLEL PATH:</a:t>
            </a:r>
          </a:p>
          <a:p>
            <a:pPr rtl="0"/>
            <a:r>
              <a:rPr lang="it-IT" dirty="0"/>
              <a:t>L’immagine in ingresso passa attraverso 3 </a:t>
            </a:r>
            <a:r>
              <a:rPr lang="it-IT" dirty="0" err="1"/>
              <a:t>path</a:t>
            </a:r>
            <a:r>
              <a:rPr lang="it-IT" dirty="0"/>
              <a:t> paralleli, il risultato viene concatenato.</a:t>
            </a:r>
          </a:p>
          <a:p>
            <a:pPr rtl="0"/>
            <a:r>
              <a:rPr lang="it-IT" dirty="0"/>
              <a:t>Un punto di forza di quest’</a:t>
            </a:r>
            <a:r>
              <a:rPr lang="it-IT" dirty="0" err="1"/>
              <a:t>archittettura</a:t>
            </a:r>
            <a:r>
              <a:rPr lang="it-IT" dirty="0"/>
              <a:t> è l’utilizzo di campi recettivi molto ampi che consentono di avere dei risultati migliori in accuratezza.</a:t>
            </a:r>
          </a:p>
          <a:p>
            <a:pPr rtl="0"/>
            <a:r>
              <a:rPr lang="it-IT" dirty="0"/>
              <a:t>Come si ottengono i campi recettivi più grandi? </a:t>
            </a:r>
          </a:p>
          <a:p>
            <a:pPr rtl="0"/>
            <a:r>
              <a:rPr lang="it-IT" dirty="0"/>
              <a:t>  1) Aumentando il </a:t>
            </a:r>
            <a:r>
              <a:rPr lang="it-IT" dirty="0" err="1"/>
              <a:t>num</a:t>
            </a:r>
            <a:r>
              <a:rPr lang="it-IT" dirty="0"/>
              <a:t> di </a:t>
            </a:r>
            <a:r>
              <a:rPr lang="it-IT" dirty="0" err="1"/>
              <a:t>layers</a:t>
            </a:r>
            <a:r>
              <a:rPr lang="it-IT" dirty="0"/>
              <a:t> (</a:t>
            </a:r>
            <a:r>
              <a:rPr lang="it-IT" dirty="0" err="1"/>
              <a:t>deeper</a:t>
            </a:r>
            <a:r>
              <a:rPr lang="it-IT" dirty="0"/>
              <a:t> network) e con convoluzioni più profonde  </a:t>
            </a:r>
          </a:p>
          <a:p>
            <a:pPr rtl="0"/>
            <a:r>
              <a:rPr lang="it-IT" dirty="0"/>
              <a:t>  2) attraverso funzioni di pooling e stride aumentato</a:t>
            </a:r>
          </a:p>
          <a:p>
            <a:pPr rtl="0"/>
            <a:endParaRPr lang="it-IT" dirty="0"/>
          </a:p>
          <a:p>
            <a:pPr rtl="0"/>
            <a:r>
              <a:rPr lang="it-IT" dirty="0"/>
              <a:t>Tuttavia Aumentando il numero di </a:t>
            </a:r>
            <a:r>
              <a:rPr lang="it-IT" dirty="0" err="1"/>
              <a:t>layer</a:t>
            </a:r>
            <a:r>
              <a:rPr lang="it-IT" dirty="0"/>
              <a:t> aumenta il numero di parametri del modello che porta ad over-fitting.</a:t>
            </a:r>
          </a:p>
          <a:p>
            <a:pPr rtl="0"/>
            <a:endParaRPr lang="it-IT" dirty="0"/>
          </a:p>
          <a:p>
            <a:pPr rtl="0"/>
            <a:r>
              <a:rPr lang="it-IT" dirty="0"/>
              <a:t>Come appena detto, reti più profonde hanno campi recettivi migliori, perché ogni </a:t>
            </a:r>
            <a:r>
              <a:rPr lang="it-IT" dirty="0" err="1"/>
              <a:t>layer</a:t>
            </a:r>
            <a:r>
              <a:rPr lang="it-IT" dirty="0"/>
              <a:t> aggiunto aumenta il campo recettivo della dimensione del kernel.</a:t>
            </a:r>
          </a:p>
          <a:p>
            <a:pPr rtl="0"/>
            <a:r>
              <a:rPr lang="it-IT" dirty="0"/>
              <a:t>Noi come nel paper abbiamo impostato un kernel specifico per ogni </a:t>
            </a:r>
            <a:r>
              <a:rPr lang="it-IT" dirty="0" err="1"/>
              <a:t>path</a:t>
            </a:r>
            <a:r>
              <a:rPr lang="it-IT" dirty="0"/>
              <a:t>:</a:t>
            </a:r>
          </a:p>
          <a:p>
            <a:pPr rtl="0"/>
            <a:r>
              <a:rPr lang="it-IT" dirty="0"/>
              <a:t>1 x 11 per estrarre le </a:t>
            </a:r>
            <a:r>
              <a:rPr lang="it-IT" dirty="0" err="1"/>
              <a:t>temporal</a:t>
            </a:r>
            <a:r>
              <a:rPr lang="it-IT" dirty="0"/>
              <a:t> features</a:t>
            </a:r>
          </a:p>
          <a:p>
            <a:pPr rtl="0"/>
            <a:r>
              <a:rPr lang="it-IT" dirty="0"/>
              <a:t>9 x 1 per estrarre le frequency/</a:t>
            </a:r>
            <a:r>
              <a:rPr lang="it-IT" dirty="0" err="1"/>
              <a:t>spectral</a:t>
            </a:r>
            <a:r>
              <a:rPr lang="it-IT" dirty="0"/>
              <a:t> features</a:t>
            </a:r>
          </a:p>
          <a:p>
            <a:pPr rtl="0"/>
            <a:r>
              <a:rPr lang="it-IT" dirty="0"/>
              <a:t>3 x 3 per estrarre le </a:t>
            </a:r>
            <a:r>
              <a:rPr lang="it-IT" dirty="0" err="1"/>
              <a:t>spectro</a:t>
            </a:r>
            <a:r>
              <a:rPr lang="it-IT" dirty="0"/>
              <a:t> </a:t>
            </a:r>
            <a:r>
              <a:rPr lang="it-IT" dirty="0" err="1"/>
              <a:t>temporal</a:t>
            </a:r>
            <a:endParaRPr lang="it-IT" dirty="0"/>
          </a:p>
          <a:p>
            <a:pPr rtl="0"/>
            <a:endParaRPr lang="it-IT" dirty="0"/>
          </a:p>
          <a:p>
            <a:pPr rtl="0"/>
            <a:r>
              <a:rPr lang="it-IT" dirty="0"/>
              <a:t>In questo modo, il costo computazionale è ridotto rispetto al caso in cui si fosse utilizzato un solo </a:t>
            </a:r>
            <a:r>
              <a:rPr lang="it-IT" dirty="0" err="1"/>
              <a:t>path</a:t>
            </a:r>
            <a:r>
              <a:rPr lang="it-IT" dirty="0"/>
              <a:t> e maggior </a:t>
            </a:r>
            <a:r>
              <a:rPr lang="it-IT" dirty="0" err="1"/>
              <a:t>num</a:t>
            </a:r>
            <a:r>
              <a:rPr lang="it-IT" dirty="0"/>
              <a:t> parametri (meno </a:t>
            </a:r>
            <a:r>
              <a:rPr lang="it-IT" dirty="0" err="1"/>
              <a:t>overfitting</a:t>
            </a:r>
            <a:r>
              <a:rPr lang="it-IT" dirty="0"/>
              <a:t>).</a:t>
            </a:r>
          </a:p>
          <a:p>
            <a:pPr rtl="0"/>
            <a:endParaRPr lang="it-IT" dirty="0"/>
          </a:p>
          <a:p>
            <a:pPr rtl="0"/>
            <a:r>
              <a:rPr lang="it-IT" dirty="0"/>
              <a:t>Oltre ad alcune prove che sono state fatte da noi in generale in tutto il network (kernel size, stride, etc.), una modifica importante che ha portato a migliori performance sostanziali è stata l’introduzione di </a:t>
            </a:r>
            <a:r>
              <a:rPr lang="it-IT" dirty="0" err="1"/>
              <a:t>residual</a:t>
            </a:r>
            <a:r>
              <a:rPr lang="it-IT" dirty="0"/>
              <a:t> connections all’interno dei </a:t>
            </a:r>
            <a:r>
              <a:rPr lang="it-IT" dirty="0" err="1"/>
              <a:t>parallel</a:t>
            </a:r>
            <a:r>
              <a:rPr lang="it-IT" dirty="0"/>
              <a:t> </a:t>
            </a:r>
            <a:r>
              <a:rPr lang="it-IT" dirty="0" err="1"/>
              <a:t>paths</a:t>
            </a:r>
            <a:r>
              <a:rPr lang="it-IT" dirty="0"/>
              <a:t>, poiché evitano il problema del </a:t>
            </a:r>
            <a:r>
              <a:rPr lang="it-IT" dirty="0" err="1"/>
              <a:t>vanishing</a:t>
            </a:r>
            <a:r>
              <a:rPr lang="it-IT" dirty="0"/>
              <a:t> </a:t>
            </a:r>
            <a:r>
              <a:rPr lang="it-IT" dirty="0" err="1"/>
              <a:t>gradient</a:t>
            </a:r>
            <a:r>
              <a:rPr lang="it-IT" dirty="0"/>
              <a:t>.</a:t>
            </a:r>
          </a:p>
          <a:p>
            <a:pPr rtl="0"/>
            <a:endParaRPr lang="it-IT" dirty="0"/>
          </a:p>
          <a:p>
            <a:pPr rtl="0"/>
            <a:r>
              <a:rPr lang="it-IT" dirty="0"/>
              <a:t>Infine la concatenazione viene data in pasto al secondo body.</a:t>
            </a:r>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967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dirty="0"/>
              <a:t>FEATURE LEARNING</a:t>
            </a:r>
          </a:p>
          <a:p>
            <a:pPr rtl="0"/>
            <a:r>
              <a:rPr lang="it-IT" noProof="0" dirty="0"/>
              <a:t>Consiste in diversi </a:t>
            </a:r>
            <a:r>
              <a:rPr lang="it-IT" noProof="0" dirty="0" err="1"/>
              <a:t>LFLBs</a:t>
            </a:r>
            <a:r>
              <a:rPr lang="it-IT" noProof="0" dirty="0"/>
              <a:t> (Local Feature Learning </a:t>
            </a:r>
            <a:r>
              <a:rPr lang="it-IT" noProof="0" dirty="0" err="1"/>
              <a:t>Blocks</a:t>
            </a:r>
            <a:r>
              <a:rPr lang="it-IT" noProof="0" dirty="0"/>
              <a:t>) con differenti configurazioni applicate all’input del Body I, ovvero features di basso livello, per catturare features di alto livello. </a:t>
            </a:r>
          </a:p>
          <a:p>
            <a:pPr rtl="0"/>
            <a:r>
              <a:rPr lang="it-IT" noProof="0" dirty="0"/>
              <a:t>La LFLB consiste in</a:t>
            </a:r>
          </a:p>
          <a:p>
            <a:pPr rtl="0"/>
            <a:r>
              <a:rPr lang="it-IT" noProof="0" dirty="0"/>
              <a:t>	un </a:t>
            </a:r>
            <a:r>
              <a:rPr lang="it-IT" noProof="0" dirty="0" err="1"/>
              <a:t>layer</a:t>
            </a:r>
            <a:r>
              <a:rPr lang="it-IT" noProof="0" dirty="0"/>
              <a:t> per la convoluzione,</a:t>
            </a:r>
          </a:p>
          <a:p>
            <a:pPr rtl="0"/>
            <a:r>
              <a:rPr lang="it-IT" noProof="0" dirty="0"/>
              <a:t>	uno per la batch </a:t>
            </a:r>
            <a:r>
              <a:rPr lang="it-IT" noProof="0" dirty="0" err="1"/>
              <a:t>normalization</a:t>
            </a:r>
            <a:r>
              <a:rPr lang="it-IT" noProof="0" dirty="0"/>
              <a:t> (BN),</a:t>
            </a:r>
          </a:p>
          <a:p>
            <a:pPr rtl="0"/>
            <a:r>
              <a:rPr lang="it-IT" noProof="0" dirty="0"/>
              <a:t>	uno per la </a:t>
            </a:r>
            <a:r>
              <a:rPr lang="it-IT" noProof="0" dirty="0" err="1"/>
              <a:t>ReLU</a:t>
            </a:r>
            <a:r>
              <a:rPr lang="it-IT" noProof="0" dirty="0"/>
              <a:t>,</a:t>
            </a:r>
          </a:p>
          <a:p>
            <a:pPr rtl="0"/>
            <a:r>
              <a:rPr lang="it-IT" noProof="0" dirty="0"/>
              <a:t>	e uno per la </a:t>
            </a:r>
            <a:r>
              <a:rPr lang="it-IT" noProof="0" dirty="0" err="1"/>
              <a:t>avg</a:t>
            </a:r>
            <a:r>
              <a:rPr lang="it-IT" noProof="0" dirty="0"/>
              <a:t> pooling. </a:t>
            </a:r>
          </a:p>
          <a:p>
            <a:pPr rtl="0"/>
            <a:r>
              <a:rPr lang="it-IT" noProof="0" dirty="0"/>
              <a:t>L’ultimo LFLB usa un global </a:t>
            </a:r>
            <a:r>
              <a:rPr lang="it-IT" noProof="0" dirty="0" err="1"/>
              <a:t>average</a:t>
            </a:r>
            <a:r>
              <a:rPr lang="it-IT" noProof="0" dirty="0"/>
              <a:t> pooling (GAP), per essere in grado di trainare su dataset di lunghezze differenti senza cambiare architettura.</a:t>
            </a:r>
          </a:p>
          <a:p>
            <a:pPr rtl="0"/>
            <a:endParaRPr lang="it-IT" noProof="0" dirty="0"/>
          </a:p>
          <a:p>
            <a:pPr rtl="0"/>
            <a:r>
              <a:rPr lang="it-IT" noProof="0" dirty="0"/>
              <a:t>Modifica nel nostro codice: </a:t>
            </a:r>
          </a:p>
          <a:p>
            <a:pPr rtl="0"/>
            <a:r>
              <a:rPr lang="it-IT" noProof="0" dirty="0"/>
              <a:t>	Abbiamo utilizzato </a:t>
            </a:r>
            <a:r>
              <a:rPr lang="it-IT" noProof="0" dirty="0" err="1"/>
              <a:t>PReLU</a:t>
            </a:r>
            <a:r>
              <a:rPr lang="it-IT" noProof="0" dirty="0"/>
              <a:t> anziché </a:t>
            </a:r>
            <a:r>
              <a:rPr lang="it-IT" noProof="0" dirty="0" err="1"/>
              <a:t>ReLU</a:t>
            </a:r>
            <a:r>
              <a:rPr lang="it-IT" noProof="0" dirty="0"/>
              <a:t> per non perdere i valori negativi. Con la </a:t>
            </a:r>
            <a:r>
              <a:rPr lang="it-IT" noProof="0" dirty="0" err="1"/>
              <a:t>PReLU</a:t>
            </a:r>
            <a:r>
              <a:rPr lang="it-IT" noProof="0" dirty="0"/>
              <a:t> aiutiamo il flow del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	Nel dataset più grande, anche per numero di emozioni, abbiamo aumentato il numero di canali delle convoluzioni, sia nel Body I che nel Body II. (Da 32 a 64)		</a:t>
            </a:r>
          </a:p>
          <a:p>
            <a:pPr rtl="0"/>
            <a:endParaRPr lang="it-IT" noProof="0" dirty="0"/>
          </a:p>
          <a:p>
            <a:pPr rtl="0"/>
            <a:r>
              <a:rPr lang="it-IT" noProof="0" dirty="0"/>
              <a:t>CLASSIFIER</a:t>
            </a:r>
          </a:p>
          <a:p>
            <a:pPr rtl="0"/>
            <a:r>
              <a:rPr lang="it-IT" noProof="0" dirty="0"/>
              <a:t>Infine, la parte di classificazione include solo </a:t>
            </a:r>
          </a:p>
          <a:p>
            <a:pPr rtl="0"/>
            <a:r>
              <a:rPr lang="it-IT" noProof="0" dirty="0"/>
              <a:t>	un </a:t>
            </a:r>
            <a:r>
              <a:rPr lang="it-IT" noProof="0" dirty="0" err="1"/>
              <a:t>fully-connected</a:t>
            </a:r>
            <a:r>
              <a:rPr lang="it-IT" noProof="0" dirty="0"/>
              <a:t> </a:t>
            </a:r>
            <a:r>
              <a:rPr lang="it-IT" noProof="0" dirty="0" err="1"/>
              <a:t>layer</a:t>
            </a:r>
            <a:endParaRPr lang="it-IT"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noProof="0" dirty="0"/>
              <a:t>	e un </a:t>
            </a:r>
            <a:r>
              <a:rPr lang="it-IT" noProof="0" dirty="0" err="1"/>
              <a:t>layer</a:t>
            </a:r>
            <a:r>
              <a:rPr lang="it-IT" noProof="0" dirty="0"/>
              <a:t> di dropout (per ridurre l’</a:t>
            </a:r>
            <a:r>
              <a:rPr lang="it-IT" noProof="0" dirty="0" err="1"/>
              <a:t>overfitting</a:t>
            </a:r>
            <a:r>
              <a:rPr lang="it-IT" noProof="0" dirty="0"/>
              <a:t>, eliminando </a:t>
            </a:r>
            <a:r>
              <a:rPr lang="it-IT" noProof="0" dirty="0" err="1"/>
              <a:t>randomicamente</a:t>
            </a:r>
            <a:r>
              <a:rPr lang="it-IT" noProof="0" dirty="0"/>
              <a:t> connessioni con probabilità 30%)</a:t>
            </a:r>
          </a:p>
          <a:p>
            <a:pPr rtl="0"/>
            <a:r>
              <a:rPr lang="it-IT" noProof="0" dirty="0"/>
              <a:t>Nel nostro codice non è presente la funzione </a:t>
            </a:r>
            <a:r>
              <a:rPr lang="it-IT" noProof="0" dirty="0" err="1"/>
              <a:t>softmax</a:t>
            </a:r>
            <a:r>
              <a:rPr lang="it-IT" noProof="0" dirty="0"/>
              <a:t> nel network poiché la funzione cross-</a:t>
            </a:r>
            <a:r>
              <a:rPr lang="it-IT" noProof="0" dirty="0" err="1"/>
              <a:t>entropy</a:t>
            </a:r>
            <a:r>
              <a:rPr lang="it-IT" noProof="0" dirty="0"/>
              <a:t> loss di </a:t>
            </a:r>
            <a:r>
              <a:rPr lang="it-IT" noProof="0" dirty="0" err="1"/>
              <a:t>PyTorch</a:t>
            </a:r>
            <a:r>
              <a:rPr lang="it-IT" noProof="0" dirty="0"/>
              <a:t> include al suo interno la </a:t>
            </a:r>
            <a:r>
              <a:rPr lang="it-IT" noProof="0" dirty="0" err="1"/>
              <a:t>softmax</a:t>
            </a:r>
            <a:r>
              <a:rPr lang="it-IT" noProof="0" dirty="0"/>
              <a:t>.</a:t>
            </a:r>
          </a:p>
          <a:p>
            <a:pPr rtl="0"/>
            <a:endParaRPr lang="it-IT" noProof="0" dirty="0"/>
          </a:p>
          <a:p>
            <a:pPr rtl="0"/>
            <a:endParaRPr lang="it-IT" noProof="0" dirty="0"/>
          </a:p>
          <a:p>
            <a:pPr rtl="0"/>
            <a:r>
              <a:rPr lang="it-IT" noProof="0" dirty="0"/>
              <a:t>((</a:t>
            </a:r>
            <a:r>
              <a:rPr lang="it-IT" noProof="0" dirty="0" err="1"/>
              <a:t>softmax</a:t>
            </a:r>
            <a:r>
              <a:rPr lang="it-IT" noProof="0" dirty="0"/>
              <a:t> riduce la complessità computazionale e il numero di parametri, rispetto ai </a:t>
            </a:r>
            <a:r>
              <a:rPr lang="it-IT" noProof="0" dirty="0" err="1"/>
              <a:t>layer</a:t>
            </a:r>
            <a:r>
              <a:rPr lang="it-IT" noProof="0" dirty="0"/>
              <a:t> della </a:t>
            </a:r>
            <a:r>
              <a:rPr lang="it-IT" noProof="0" dirty="0" err="1"/>
              <a:t>Attention</a:t>
            </a:r>
            <a:r>
              <a:rPr lang="it-IT" noProof="0" dirty="0"/>
              <a:t> e LSTM))</a:t>
            </a:r>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00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dirty="0" err="1"/>
              <a:t>Implementation</a:t>
            </a:r>
            <a:r>
              <a:rPr lang="it-IT" dirty="0"/>
              <a:t> and training</a:t>
            </a:r>
          </a:p>
          <a:p>
            <a:pPr rtl="0"/>
            <a:r>
              <a:rPr lang="it-IT" dirty="0"/>
              <a:t>	</a:t>
            </a:r>
            <a:r>
              <a:rPr lang="en-US" dirty="0" err="1"/>
              <a:t>Abbiamo</a:t>
            </a:r>
            <a:r>
              <a:rPr lang="en-US" dirty="0"/>
              <a:t> </a:t>
            </a:r>
            <a:r>
              <a:rPr lang="en-US" dirty="0" err="1"/>
              <a:t>scritto</a:t>
            </a:r>
            <a:r>
              <a:rPr lang="en-US" dirty="0"/>
              <a:t> </a:t>
            </a:r>
            <a:r>
              <a:rPr lang="en-US" dirty="0" err="1"/>
              <a:t>i</a:t>
            </a:r>
            <a:r>
              <a:rPr lang="en-US" dirty="0"/>
              <a:t> 3 </a:t>
            </a:r>
            <a:r>
              <a:rPr lang="en-US" dirty="0" err="1"/>
              <a:t>codici</a:t>
            </a:r>
            <a:r>
              <a:rPr lang="en-US" dirty="0"/>
              <a:t> from scratch </a:t>
            </a:r>
            <a:r>
              <a:rPr lang="en-US" dirty="0" err="1"/>
              <a:t>utilizzando</a:t>
            </a:r>
            <a:r>
              <a:rPr lang="en-US" dirty="0"/>
              <a:t> la </a:t>
            </a:r>
            <a:r>
              <a:rPr lang="en-US" dirty="0" err="1"/>
              <a:t>libreria</a:t>
            </a:r>
            <a:r>
              <a:rPr lang="en-US" dirty="0"/>
              <a:t> </a:t>
            </a:r>
            <a:r>
              <a:rPr lang="en-US" dirty="0" err="1"/>
              <a:t>PyTorch</a:t>
            </a:r>
            <a:r>
              <a:rPr lang="en-US" dirty="0"/>
              <a:t> di Python, </a:t>
            </a:r>
            <a:r>
              <a:rPr lang="en-US" dirty="0" err="1"/>
              <a:t>versione</a:t>
            </a:r>
            <a:r>
              <a:rPr lang="en-US" dirty="0"/>
              <a:t> </a:t>
            </a:r>
            <a:r>
              <a:rPr lang="it-IT" b="0" i="0" dirty="0">
                <a:solidFill>
                  <a:srgbClr val="BDC1C6"/>
                </a:solidFill>
                <a:effectLst/>
                <a:latin typeface="arial" panose="020B0604020202020204" pitchFamily="34" charset="0"/>
              </a:rPr>
              <a:t>1.12.1</a:t>
            </a:r>
            <a:r>
              <a:rPr lang="en-US" dirty="0"/>
              <a:t>, per </a:t>
            </a:r>
            <a:r>
              <a:rPr lang="en-US" dirty="0" err="1"/>
              <a:t>implementare</a:t>
            </a:r>
            <a:r>
              <a:rPr lang="en-US" dirty="0"/>
              <a:t> il modello. </a:t>
            </a:r>
            <a:br>
              <a:rPr lang="en-US" dirty="0"/>
            </a:br>
            <a:r>
              <a:rPr lang="en-US" dirty="0"/>
              <a:t>	I </a:t>
            </a:r>
            <a:r>
              <a:rPr lang="en-US" dirty="0" err="1"/>
              <a:t>modelli</a:t>
            </a:r>
            <a:r>
              <a:rPr lang="en-US" dirty="0"/>
              <a:t> </a:t>
            </a:r>
            <a:r>
              <a:rPr lang="en-US" dirty="0" err="1"/>
              <a:t>sono</a:t>
            </a:r>
            <a:r>
              <a:rPr lang="en-US" dirty="0"/>
              <a:t> </a:t>
            </a:r>
            <a:r>
              <a:rPr lang="en-US" dirty="0" err="1"/>
              <a:t>stati</a:t>
            </a:r>
            <a:r>
              <a:rPr lang="en-US" dirty="0"/>
              <a:t> </a:t>
            </a:r>
            <a:r>
              <a:rPr lang="en-US" dirty="0" err="1"/>
              <a:t>trainati</a:t>
            </a:r>
            <a:r>
              <a:rPr lang="en-US" dirty="0"/>
              <a:t> </a:t>
            </a:r>
            <a:r>
              <a:rPr lang="en-US" dirty="0" err="1"/>
              <a:t>su</a:t>
            </a:r>
            <a:r>
              <a:rPr lang="en-US" dirty="0"/>
              <a:t> </a:t>
            </a:r>
            <a:r>
              <a:rPr lang="en-US" dirty="0" err="1"/>
              <a:t>una</a:t>
            </a:r>
            <a:r>
              <a:rPr lang="en-US" dirty="0"/>
              <a:t> GPU Nvidia Tesla T4 sui dataset EMODB e IEMO-CAP, </a:t>
            </a:r>
            <a:r>
              <a:rPr lang="en-US" dirty="0" err="1"/>
              <a:t>mentre</a:t>
            </a:r>
            <a:r>
              <a:rPr lang="en-US" dirty="0"/>
              <a:t> </a:t>
            </a:r>
            <a:r>
              <a:rPr lang="en-US" dirty="0" err="1"/>
              <a:t>abbiamo</a:t>
            </a:r>
            <a:r>
              <a:rPr lang="en-US" dirty="0"/>
              <a:t> </a:t>
            </a:r>
            <a:r>
              <a:rPr lang="en-US" dirty="0" err="1"/>
              <a:t>usato</a:t>
            </a:r>
            <a:r>
              <a:rPr lang="en-US" dirty="0"/>
              <a:t> </a:t>
            </a:r>
            <a:r>
              <a:rPr lang="en-US" dirty="0" err="1"/>
              <a:t>una</a:t>
            </a:r>
            <a:r>
              <a:rPr lang="en-US" dirty="0"/>
              <a:t> GPU Nvidia Tesla P100 </a:t>
            </a:r>
            <a:r>
              <a:rPr lang="en-US" dirty="0" err="1"/>
              <a:t>su</a:t>
            </a:r>
            <a:r>
              <a:rPr lang="en-US" dirty="0"/>
              <a:t> ASVP-ESD</a:t>
            </a:r>
          </a:p>
          <a:p>
            <a:pPr rtl="0"/>
            <a:r>
              <a:rPr lang="en-US" dirty="0"/>
              <a:t>	Il training è </a:t>
            </a:r>
            <a:r>
              <a:rPr lang="en-US" dirty="0" err="1"/>
              <a:t>stato</a:t>
            </a:r>
            <a:r>
              <a:rPr lang="en-US" dirty="0"/>
              <a:t> </a:t>
            </a:r>
            <a:r>
              <a:rPr lang="en-US" dirty="0" err="1"/>
              <a:t>effettuato</a:t>
            </a:r>
            <a:r>
              <a:rPr lang="en-US" dirty="0"/>
              <a:t> per 300 </a:t>
            </a:r>
            <a:r>
              <a:rPr lang="en-US" dirty="0" err="1"/>
              <a:t>epoche</a:t>
            </a:r>
            <a:r>
              <a:rPr lang="en-US" dirty="0"/>
              <a:t> con batch size di 32.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Adam optimizer con un learning rate di 10^-4 sui dataset IEMO-CAP e ASVP-ESD, </a:t>
            </a:r>
            <a:r>
              <a:rPr lang="en-US" dirty="0" err="1"/>
              <a:t>mentre</a:t>
            </a:r>
            <a:r>
              <a:rPr lang="en-US" dirty="0"/>
              <a:t> </a:t>
            </a:r>
            <a:r>
              <a:rPr lang="en-US" dirty="0" err="1"/>
              <a:t>su</a:t>
            </a:r>
            <a:r>
              <a:rPr lang="en-US" dirty="0"/>
              <a:t> EMO-DB il </a:t>
            </a:r>
            <a:r>
              <a:rPr lang="it-IT" b="0" dirty="0">
                <a:solidFill>
                  <a:srgbClr val="4FC1FF"/>
                </a:solidFill>
                <a:effectLst/>
                <a:latin typeface="Consolas" panose="020B0609020204030204" pitchFamily="49" charset="0"/>
              </a:rPr>
              <a:t>LR</a:t>
            </a:r>
            <a:r>
              <a:rPr lang="it-IT" b="0" dirty="0">
                <a:solidFill>
                  <a:srgbClr val="D4D4D4"/>
                </a:solidFill>
                <a:effectLst/>
                <a:latin typeface="Consolas" panose="020B0609020204030204" pitchFamily="49" charset="0"/>
              </a:rPr>
              <a:t> = </a:t>
            </a:r>
            <a:r>
              <a:rPr lang="it-IT" b="0" dirty="0">
                <a:solidFill>
                  <a:srgbClr val="B5CEA8"/>
                </a:solidFill>
                <a:effectLst/>
                <a:latin typeface="Consolas" panose="020B0609020204030204" pitchFamily="49" charset="0"/>
              </a:rPr>
              <a:t>5*10^-5</a:t>
            </a:r>
            <a:r>
              <a:rPr lang="en-US" dirty="0"/>
              <a:t> </a:t>
            </a:r>
          </a:p>
          <a:p>
            <a:pPr rtl="0"/>
            <a:r>
              <a:rPr lang="en-US" dirty="0"/>
              <a:t>	Il learning rate </a:t>
            </a:r>
            <a:r>
              <a:rPr lang="en-US" dirty="0" err="1"/>
              <a:t>si</a:t>
            </a:r>
            <a:r>
              <a:rPr lang="en-US" dirty="0"/>
              <a:t> </a:t>
            </a:r>
            <a:r>
              <a:rPr lang="en-US" dirty="0" err="1"/>
              <a:t>abbatte</a:t>
            </a:r>
            <a:r>
              <a:rPr lang="en-US" dirty="0"/>
              <a:t> </a:t>
            </a:r>
            <a:r>
              <a:rPr lang="en-US" dirty="0" err="1"/>
              <a:t>esponenzialmente</a:t>
            </a:r>
            <a:r>
              <a:rPr lang="en-US" dirty="0"/>
              <a:t> </a:t>
            </a:r>
            <a:r>
              <a:rPr lang="en-US" dirty="0" err="1"/>
              <a:t>ogni</a:t>
            </a:r>
            <a:r>
              <a:rPr lang="en-US" dirty="0"/>
              <a:t> </a:t>
            </a:r>
            <a:r>
              <a:rPr lang="en-US" dirty="0" err="1"/>
              <a:t>epoca</a:t>
            </a:r>
            <a:r>
              <a:rPr lang="en-US" dirty="0"/>
              <a:t> di un </a:t>
            </a:r>
            <a:r>
              <a:rPr lang="en-US" dirty="0" err="1"/>
              <a:t>tasso</a:t>
            </a:r>
            <a:r>
              <a:rPr lang="en-US" dirty="0"/>
              <a:t> </a:t>
            </a:r>
            <a:r>
              <a:rPr lang="en-US" dirty="0" err="1"/>
              <a:t>pari</a:t>
            </a:r>
            <a:r>
              <a:rPr lang="en-US" dirty="0"/>
              <a:t> ad e^−0.9</a:t>
            </a:r>
            <a:endParaRPr lang="it-IT" dirty="0"/>
          </a:p>
          <a:p>
            <a:pPr rtl="0"/>
            <a:r>
              <a:rPr lang="it-IT" dirty="0" err="1"/>
              <a:t>Regularizers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Per </a:t>
            </a:r>
            <a:r>
              <a:rPr lang="en-US" dirty="0" err="1"/>
              <a:t>evitare</a:t>
            </a:r>
            <a:r>
              <a:rPr lang="en-US" dirty="0"/>
              <a:t> overfitting, </a:t>
            </a:r>
            <a:r>
              <a:rPr lang="en-US" dirty="0" err="1"/>
              <a:t>viene</a:t>
            </a:r>
            <a:r>
              <a:rPr lang="en-US" dirty="0"/>
              <a:t> </a:t>
            </a:r>
            <a:r>
              <a:rPr lang="en-US" dirty="0" err="1"/>
              <a:t>utilizzata</a:t>
            </a:r>
            <a:r>
              <a:rPr lang="en-US" dirty="0"/>
              <a:t> </a:t>
            </a:r>
            <a:r>
              <a:rPr lang="en-US" dirty="0" err="1"/>
              <a:t>una</a:t>
            </a:r>
            <a:r>
              <a:rPr lang="en-US" dirty="0"/>
              <a:t> </a:t>
            </a:r>
            <a:r>
              <a:rPr lang="it-IT" b="0" dirty="0" err="1">
                <a:solidFill>
                  <a:srgbClr val="9CDCFE"/>
                </a:solidFill>
                <a:effectLst/>
                <a:latin typeface="Consolas" panose="020B0609020204030204" pitchFamily="49" charset="0"/>
              </a:rPr>
              <a:t>weight_decay</a:t>
            </a:r>
            <a:r>
              <a:rPr lang="it-IT" b="0" dirty="0">
                <a:solidFill>
                  <a:srgbClr val="D4D4D4"/>
                </a:solidFill>
                <a:effectLst/>
                <a:latin typeface="Consolas" panose="020B0609020204030204" pitchFamily="49" charset="0"/>
              </a:rPr>
              <a:t>=</a:t>
            </a:r>
            <a:r>
              <a:rPr lang="it-IT" b="0" dirty="0">
                <a:solidFill>
                  <a:srgbClr val="B5CEA8"/>
                </a:solidFill>
                <a:effectLst/>
                <a:latin typeface="Consolas" panose="020B0609020204030204" pitchFamily="49" charset="0"/>
              </a:rPr>
              <a:t>10^-6, oltre alla batch </a:t>
            </a:r>
            <a:r>
              <a:rPr lang="it-IT" b="0" dirty="0" err="1">
                <a:solidFill>
                  <a:srgbClr val="B5CEA8"/>
                </a:solidFill>
                <a:effectLst/>
                <a:latin typeface="Consolas" panose="020B0609020204030204" pitchFamily="49" charset="0"/>
              </a:rPr>
              <a:t>norm</a:t>
            </a:r>
            <a:r>
              <a:rPr lang="it-IT" b="0" dirty="0">
                <a:solidFill>
                  <a:srgbClr val="B5CEA8"/>
                </a:solidFill>
                <a:effectLst/>
                <a:latin typeface="Consolas" panose="020B0609020204030204" pitchFamily="49" charset="0"/>
              </a:rPr>
              <a:t> e al dropout già detti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Per il dataset più piccolo abbiamo tentato il 10-fold cross-</a:t>
            </a:r>
            <a:r>
              <a:rPr lang="it-IT" dirty="0" err="1"/>
              <a:t>validation</a:t>
            </a:r>
            <a:r>
              <a:rPr lang="it-IT" dirty="0"/>
              <a:t>, ottenendo gli stessi risultati ma la complessità computazionale risultava aumentata.</a:t>
            </a:r>
          </a:p>
          <a:p>
            <a:pPr rtl="0"/>
            <a:endParaRPr lang="it-IT" dirty="0"/>
          </a:p>
          <a:p>
            <a:pPr rtl="0"/>
            <a:r>
              <a:rPr lang="it-IT" dirty="0" err="1"/>
              <a:t>Metrics</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Vengono usate 3 metriche diverse (Unweighted accuracy, Weighted accuracy, F1-Score) e dato lo sbilanciamento del dataset, la metrica di maggior riferimento è la weighted accuracy.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(Dataset sbilanciato -&gt; le quantità di emozioni per tipologia non sono nella stessa quantità)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144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dirty="0"/>
              <a:t>CROSS ENTROPY:</a:t>
            </a:r>
          </a:p>
          <a:p>
            <a:pPr rtl="0"/>
            <a:r>
              <a:rPr lang="it-IT" b="0" i="0" noProof="0" dirty="0">
                <a:solidFill>
                  <a:srgbClr val="292929"/>
                </a:solidFill>
                <a:effectLst/>
                <a:latin typeface="source-serif-pro"/>
              </a:rPr>
              <a:t>L’entropia quantifica il grado di incertezza nei valori predetti dal modello per la variabile. La somma delle entropie di tutte le probabilità stimate è la cross entropy.</a:t>
            </a:r>
          </a:p>
          <a:p>
            <a:pPr rtl="0"/>
            <a:r>
              <a:rPr lang="it-IT" b="0" i="0" noProof="0" dirty="0">
                <a:solidFill>
                  <a:srgbClr val="292929"/>
                </a:solidFill>
                <a:effectLst/>
                <a:latin typeface="source-serif-pro"/>
              </a:rPr>
              <a:t>Il grafico del logaritmo mostra che la somma </a:t>
            </a:r>
            <a:r>
              <a:rPr lang="en-US" b="0" i="0" dirty="0">
                <a:solidFill>
                  <a:srgbClr val="292929"/>
                </a:solidFill>
                <a:effectLst/>
                <a:latin typeface="source-serif-pro"/>
              </a:rPr>
              <a:t>è negativa perché le probabilità hanno un valore da 0 a 1.  Quindi verrà aggiunto un segno negativo al risultato per renderlo positivo.</a:t>
            </a:r>
          </a:p>
          <a:p>
            <a:pPr rtl="0"/>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Come abbiamo già anticipato, lo sbilanciamento delle classi eredita un bias nel training.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Gli esempi della classe maggioritaria domineranno la function loss e la discesa del gradiente. </a:t>
            </a:r>
            <a:br>
              <a:rPr lang="it-IT" dirty="0"/>
            </a:br>
            <a:r>
              <a:rPr lang="it-IT" dirty="0"/>
              <a:t>In questo modo i pesi si aggiorneranno nella direzione del modello diventato più sicuro </a:t>
            </a:r>
            <a:r>
              <a:rPr lang="en-US" dirty="0"/>
              <a:t>nella predizione della classe maggioritaria, mettendo meno enfasi nelle classi minori</a:t>
            </a:r>
            <a:r>
              <a:rPr lang="it-IT"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Altro problema della cross entropy: non riesce a distinguere sample semplici (quelli che riesce a classificare facilmente) dai complessi (quando il modello fa grandi errori a ripetizione).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La </a:t>
            </a:r>
            <a:r>
              <a:rPr lang="it-IT" dirty="0" err="1"/>
              <a:t>focal</a:t>
            </a:r>
            <a:r>
              <a:rPr lang="it-IT" dirty="0"/>
              <a:t> loss riesce ad ovviare questi problemi.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FOCAL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La focal loss </a:t>
            </a:r>
            <a:r>
              <a:rPr lang="en-US" b="0" i="0" dirty="0" err="1">
                <a:solidFill>
                  <a:srgbClr val="292929"/>
                </a:solidFill>
                <a:effectLst/>
                <a:latin typeface="source-serif-pro"/>
              </a:rPr>
              <a:t>si</a:t>
            </a:r>
            <a:r>
              <a:rPr lang="en-US" b="0" i="0" dirty="0">
                <a:solidFill>
                  <a:srgbClr val="292929"/>
                </a:solidFill>
                <a:effectLst/>
                <a:latin typeface="source-serif-pro"/>
              </a:rPr>
              <a:t> </a:t>
            </a:r>
            <a:r>
              <a:rPr lang="en-US" b="0" i="0" dirty="0" err="1">
                <a:solidFill>
                  <a:srgbClr val="292929"/>
                </a:solidFill>
                <a:effectLst/>
                <a:latin typeface="source-serif-pro"/>
              </a:rPr>
              <a:t>concentra</a:t>
            </a:r>
            <a:r>
              <a:rPr lang="en-US" b="0" i="0" dirty="0">
                <a:solidFill>
                  <a:srgbClr val="292929"/>
                </a:solidFill>
                <a:effectLst/>
                <a:latin typeface="source-serif-pro"/>
              </a:rPr>
              <a:t> </a:t>
            </a:r>
            <a:r>
              <a:rPr lang="en-US" b="0" i="0" dirty="0" err="1">
                <a:solidFill>
                  <a:srgbClr val="292929"/>
                </a:solidFill>
                <a:effectLst/>
                <a:latin typeface="source-serif-pro"/>
              </a:rPr>
              <a:t>sugli</a:t>
            </a:r>
            <a:r>
              <a:rPr lang="en-US" b="0" i="0" dirty="0">
                <a:solidFill>
                  <a:srgbClr val="292929"/>
                </a:solidFill>
                <a:effectLst/>
                <a:latin typeface="source-serif-pro"/>
              </a:rPr>
              <a:t> </a:t>
            </a:r>
            <a:r>
              <a:rPr lang="en-US" b="0" i="0" dirty="0" err="1">
                <a:solidFill>
                  <a:srgbClr val="292929"/>
                </a:solidFill>
                <a:effectLst/>
                <a:latin typeface="source-serif-pro"/>
              </a:rPr>
              <a:t>esempi</a:t>
            </a:r>
            <a:r>
              <a:rPr lang="en-US" b="0" i="0" dirty="0">
                <a:solidFill>
                  <a:srgbClr val="292929"/>
                </a:solidFill>
                <a:effectLst/>
                <a:latin typeface="source-serif-pro"/>
              </a:rPr>
              <a:t> in cui il modello </a:t>
            </a:r>
            <a:r>
              <a:rPr lang="en-US" b="0" i="0" dirty="0" err="1">
                <a:solidFill>
                  <a:srgbClr val="292929"/>
                </a:solidFill>
                <a:effectLst/>
                <a:latin typeface="source-serif-pro"/>
              </a:rPr>
              <a:t>sbaglia</a:t>
            </a:r>
            <a:r>
              <a:rPr lang="en-US" b="0" i="0" dirty="0">
                <a:solidFill>
                  <a:srgbClr val="292929"/>
                </a:solidFill>
                <a:effectLst/>
                <a:latin typeface="source-serif-pro"/>
              </a:rPr>
              <a:t> </a:t>
            </a:r>
            <a:r>
              <a:rPr lang="en-US" b="0" i="0" dirty="0" err="1">
                <a:solidFill>
                  <a:srgbClr val="292929"/>
                </a:solidFill>
                <a:effectLst/>
                <a:latin typeface="source-serif-pro"/>
              </a:rPr>
              <a:t>piuttosto</a:t>
            </a:r>
            <a:r>
              <a:rPr lang="en-US" b="0" i="0" dirty="0">
                <a:solidFill>
                  <a:srgbClr val="292929"/>
                </a:solidFill>
                <a:effectLst/>
                <a:latin typeface="source-serif-pro"/>
              </a:rPr>
              <a:t> </a:t>
            </a:r>
            <a:r>
              <a:rPr lang="en-US" b="0" i="0" dirty="0" err="1">
                <a:solidFill>
                  <a:srgbClr val="292929"/>
                </a:solidFill>
                <a:effectLst/>
                <a:latin typeface="source-serif-pro"/>
              </a:rPr>
              <a:t>che</a:t>
            </a:r>
            <a:r>
              <a:rPr lang="en-US" b="0" i="0" dirty="0">
                <a:solidFill>
                  <a:srgbClr val="292929"/>
                </a:solidFill>
                <a:effectLst/>
                <a:latin typeface="source-serif-pro"/>
              </a:rPr>
              <a:t> </a:t>
            </a:r>
            <a:r>
              <a:rPr lang="en-US" b="0" i="0" dirty="0" err="1">
                <a:solidFill>
                  <a:srgbClr val="292929"/>
                </a:solidFill>
                <a:effectLst/>
                <a:latin typeface="source-serif-pro"/>
              </a:rPr>
              <a:t>su</a:t>
            </a:r>
            <a:r>
              <a:rPr lang="en-US" b="0" i="0" dirty="0">
                <a:solidFill>
                  <a:srgbClr val="292929"/>
                </a:solidFill>
                <a:effectLst/>
                <a:latin typeface="source-serif-pro"/>
              </a:rPr>
              <a:t> </a:t>
            </a:r>
            <a:r>
              <a:rPr lang="en-US" b="0" i="0" dirty="0" err="1">
                <a:solidFill>
                  <a:srgbClr val="292929"/>
                </a:solidFill>
                <a:effectLst/>
                <a:latin typeface="source-serif-pro"/>
              </a:rPr>
              <a:t>quelli</a:t>
            </a:r>
            <a:r>
              <a:rPr lang="en-US" b="0" i="0" dirty="0">
                <a:solidFill>
                  <a:srgbClr val="292929"/>
                </a:solidFill>
                <a:effectLst/>
                <a:latin typeface="source-serif-pro"/>
              </a:rPr>
              <a:t> in cui è </a:t>
            </a:r>
            <a:r>
              <a:rPr lang="en-US" b="0" i="0" dirty="0" err="1">
                <a:solidFill>
                  <a:srgbClr val="292929"/>
                </a:solidFill>
                <a:effectLst/>
                <a:latin typeface="source-serif-pro"/>
              </a:rPr>
              <a:t>più</a:t>
            </a:r>
            <a:r>
              <a:rPr lang="en-US" b="0" i="0" dirty="0">
                <a:solidFill>
                  <a:srgbClr val="292929"/>
                </a:solidFill>
                <a:effectLst/>
                <a:latin typeface="source-serif-pro"/>
              </a:rPr>
              <a:t> </a:t>
            </a:r>
            <a:r>
              <a:rPr lang="en-US" b="0" i="0" dirty="0" err="1">
                <a:solidFill>
                  <a:srgbClr val="292929"/>
                </a:solidFill>
                <a:effectLst/>
                <a:latin typeface="source-serif-pro"/>
              </a:rPr>
              <a:t>sicuro</a:t>
            </a:r>
            <a:r>
              <a:rPr lang="en-US" b="0" i="0" dirty="0">
                <a:solidFill>
                  <a:srgbClr val="292929"/>
                </a:solidFill>
                <a:effectLst/>
                <a:latin typeface="source-serif-pro"/>
              </a:rPr>
              <a:t>, </a:t>
            </a:r>
            <a:r>
              <a:rPr lang="en-US" b="0" i="0" dirty="0" err="1">
                <a:solidFill>
                  <a:srgbClr val="292929"/>
                </a:solidFill>
                <a:effectLst/>
                <a:latin typeface="source-serif-pro"/>
              </a:rPr>
              <a:t>assicurandosi</a:t>
            </a:r>
            <a:r>
              <a:rPr lang="en-US" b="0" i="0" dirty="0">
                <a:solidFill>
                  <a:srgbClr val="292929"/>
                </a:solidFill>
                <a:effectLst/>
                <a:latin typeface="source-serif-pro"/>
              </a:rPr>
              <a:t> </a:t>
            </a:r>
            <a:r>
              <a:rPr lang="en-US" b="0" i="0" dirty="0" err="1">
                <a:solidFill>
                  <a:srgbClr val="292929"/>
                </a:solidFill>
                <a:effectLst/>
                <a:latin typeface="source-serif-pro"/>
              </a:rPr>
              <a:t>che</a:t>
            </a:r>
            <a:r>
              <a:rPr lang="en-US" b="0" i="0" dirty="0">
                <a:solidFill>
                  <a:srgbClr val="292929"/>
                </a:solidFill>
                <a:effectLst/>
                <a:latin typeface="source-serif-pro"/>
              </a:rPr>
              <a:t> le </a:t>
            </a:r>
            <a:r>
              <a:rPr lang="en-US" b="0" i="0" dirty="0" err="1">
                <a:solidFill>
                  <a:srgbClr val="292929"/>
                </a:solidFill>
                <a:effectLst/>
                <a:latin typeface="source-serif-pro"/>
              </a:rPr>
              <a:t>predizioni</a:t>
            </a:r>
            <a:r>
              <a:rPr lang="en-US" b="0" i="0" dirty="0">
                <a:solidFill>
                  <a:srgbClr val="292929"/>
                </a:solidFill>
                <a:effectLst/>
                <a:latin typeface="source-serif-pro"/>
              </a:rPr>
              <a:t> </a:t>
            </a:r>
            <a:r>
              <a:rPr lang="en-US" b="0" i="0" dirty="0" err="1">
                <a:solidFill>
                  <a:srgbClr val="292929"/>
                </a:solidFill>
                <a:effectLst/>
                <a:latin typeface="source-serif-pro"/>
              </a:rPr>
              <a:t>sugli</a:t>
            </a:r>
            <a:r>
              <a:rPr lang="en-US" b="0" i="0" dirty="0">
                <a:solidFill>
                  <a:srgbClr val="292929"/>
                </a:solidFill>
                <a:effectLst/>
                <a:latin typeface="source-serif-pro"/>
              </a:rPr>
              <a:t> </a:t>
            </a:r>
            <a:r>
              <a:rPr lang="en-US" b="0" i="0" dirty="0" err="1">
                <a:solidFill>
                  <a:srgbClr val="292929"/>
                </a:solidFill>
                <a:effectLst/>
                <a:latin typeface="source-serif-pro"/>
              </a:rPr>
              <a:t>esempi</a:t>
            </a:r>
            <a:r>
              <a:rPr lang="en-US" b="0" i="0" dirty="0">
                <a:solidFill>
                  <a:srgbClr val="292929"/>
                </a:solidFill>
                <a:effectLst/>
                <a:latin typeface="source-serif-pro"/>
              </a:rPr>
              <a:t> </a:t>
            </a:r>
            <a:r>
              <a:rPr lang="en-US" b="0" i="0" dirty="0" err="1">
                <a:solidFill>
                  <a:srgbClr val="292929"/>
                </a:solidFill>
                <a:effectLst/>
                <a:latin typeface="source-serif-pro"/>
              </a:rPr>
              <a:t>più</a:t>
            </a:r>
            <a:r>
              <a:rPr lang="en-US" b="0" i="0" dirty="0">
                <a:solidFill>
                  <a:srgbClr val="292929"/>
                </a:solidFill>
                <a:effectLst/>
                <a:latin typeface="source-serif-pro"/>
              </a:rPr>
              <a:t> </a:t>
            </a:r>
            <a:r>
              <a:rPr lang="en-US" b="0" i="0" dirty="0" err="1">
                <a:solidFill>
                  <a:srgbClr val="292929"/>
                </a:solidFill>
                <a:effectLst/>
                <a:latin typeface="source-serif-pro"/>
              </a:rPr>
              <a:t>difficili</a:t>
            </a:r>
            <a:r>
              <a:rPr lang="en-US" b="0" i="0" dirty="0">
                <a:solidFill>
                  <a:srgbClr val="292929"/>
                </a:solidFill>
                <a:effectLst/>
                <a:latin typeface="source-serif-pro"/>
              </a:rPr>
              <a:t> </a:t>
            </a:r>
            <a:r>
              <a:rPr lang="en-US" b="0" i="0" dirty="0" err="1">
                <a:solidFill>
                  <a:srgbClr val="292929"/>
                </a:solidFill>
                <a:effectLst/>
                <a:latin typeface="source-serif-pro"/>
              </a:rPr>
              <a:t>migliorino</a:t>
            </a:r>
            <a:r>
              <a:rPr lang="en-US" b="0" i="0" dirty="0">
                <a:solidFill>
                  <a:srgbClr val="292929"/>
                </a:solidFill>
                <a:effectLst/>
                <a:latin typeface="source-serif-pro"/>
              </a:rPr>
              <a:t> </a:t>
            </a:r>
            <a:r>
              <a:rPr lang="en-US" b="0" i="0" dirty="0" err="1">
                <a:solidFill>
                  <a:srgbClr val="292929"/>
                </a:solidFill>
                <a:effectLst/>
                <a:latin typeface="source-serif-pro"/>
              </a:rPr>
              <a:t>nel</a:t>
            </a:r>
            <a:r>
              <a:rPr lang="en-US" b="0" i="0" dirty="0">
                <a:solidFill>
                  <a:srgbClr val="292929"/>
                </a:solidFill>
                <a:effectLst/>
                <a:latin typeface="source-serif-pro"/>
              </a:rPr>
              <a:t> tempo </a:t>
            </a:r>
            <a:r>
              <a:rPr lang="en-US" b="0" i="0" dirty="0" err="1">
                <a:solidFill>
                  <a:srgbClr val="292929"/>
                </a:solidFill>
                <a:effectLst/>
                <a:latin typeface="source-serif-pro"/>
              </a:rPr>
              <a:t>invece</a:t>
            </a:r>
            <a:r>
              <a:rPr lang="en-US" b="0" i="0" dirty="0">
                <a:solidFill>
                  <a:srgbClr val="292929"/>
                </a:solidFill>
                <a:effectLst/>
                <a:latin typeface="source-serif-pro"/>
              </a:rPr>
              <a:t> di </a:t>
            </a:r>
            <a:r>
              <a:rPr lang="en-US" b="0" i="0" dirty="0" err="1">
                <a:solidFill>
                  <a:srgbClr val="292929"/>
                </a:solidFill>
                <a:effectLst/>
                <a:latin typeface="source-serif-pro"/>
              </a:rPr>
              <a:t>diventare</a:t>
            </a:r>
            <a:r>
              <a:rPr lang="en-US" b="0" i="0" dirty="0">
                <a:solidFill>
                  <a:srgbClr val="292929"/>
                </a:solidFill>
                <a:effectLst/>
                <a:latin typeface="source-serif-pro"/>
              </a:rPr>
              <a:t> over-confident </a:t>
            </a:r>
            <a:r>
              <a:rPr lang="en-US" b="0" i="0" dirty="0" err="1">
                <a:solidFill>
                  <a:srgbClr val="292929"/>
                </a:solidFill>
                <a:effectLst/>
                <a:latin typeface="source-serif-pro"/>
              </a:rPr>
              <a:t>sugli</a:t>
            </a:r>
            <a:r>
              <a:rPr lang="en-US" b="0" i="0" dirty="0">
                <a:solidFill>
                  <a:srgbClr val="292929"/>
                </a:solidFill>
                <a:effectLst/>
                <a:latin typeface="source-serif-pro"/>
              </a:rPr>
              <a:t> </a:t>
            </a:r>
            <a:r>
              <a:rPr lang="en-US" b="0" i="0" dirty="0" err="1">
                <a:solidFill>
                  <a:srgbClr val="292929"/>
                </a:solidFill>
                <a:effectLst/>
                <a:latin typeface="source-serif-pro"/>
              </a:rPr>
              <a:t>esempi</a:t>
            </a:r>
            <a:r>
              <a:rPr lang="en-US" b="0" i="0" dirty="0">
                <a:solidFill>
                  <a:srgbClr val="292929"/>
                </a:solidFill>
                <a:effectLst/>
                <a:latin typeface="source-serif-pro"/>
              </a:rPr>
              <a:t> </a:t>
            </a:r>
            <a:r>
              <a:rPr lang="en-US" b="0" i="0" dirty="0" err="1">
                <a:solidFill>
                  <a:srgbClr val="292929"/>
                </a:solidFill>
                <a:effectLst/>
                <a:latin typeface="source-serif-pro"/>
              </a:rPr>
              <a:t>semplici</a:t>
            </a:r>
            <a:r>
              <a:rPr lang="en-US" b="0" i="0" dirty="0">
                <a:solidFill>
                  <a:srgbClr val="292929"/>
                </a:solidFill>
                <a:effectLst/>
                <a:latin typeface="source-serif-pr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92929"/>
                </a:solidFill>
                <a:effectLst/>
                <a:latin typeface="source-serif-pro"/>
              </a:rPr>
              <a:t>Questo</a:t>
            </a:r>
            <a:r>
              <a:rPr lang="en-US" b="0" i="0" dirty="0">
                <a:solidFill>
                  <a:srgbClr val="292929"/>
                </a:solidFill>
                <a:effectLst/>
                <a:latin typeface="source-serif-pro"/>
              </a:rPr>
              <a:t> </a:t>
            </a:r>
            <a:r>
              <a:rPr lang="en-US" b="0" i="0" dirty="0" err="1">
                <a:solidFill>
                  <a:srgbClr val="292929"/>
                </a:solidFill>
                <a:effectLst/>
                <a:latin typeface="source-serif-pro"/>
              </a:rPr>
              <a:t>processo</a:t>
            </a:r>
            <a:r>
              <a:rPr lang="en-US" b="0" i="0" dirty="0">
                <a:solidFill>
                  <a:srgbClr val="292929"/>
                </a:solidFill>
                <a:effectLst/>
                <a:latin typeface="source-serif-pro"/>
              </a:rPr>
              <a:t> </a:t>
            </a:r>
            <a:r>
              <a:rPr lang="en-US" b="0" i="0" dirty="0" err="1">
                <a:solidFill>
                  <a:srgbClr val="292929"/>
                </a:solidFill>
                <a:effectLst/>
                <a:latin typeface="source-serif-pro"/>
              </a:rPr>
              <a:t>viene</a:t>
            </a:r>
            <a:r>
              <a:rPr lang="en-US" b="0" i="0" dirty="0">
                <a:solidFill>
                  <a:srgbClr val="292929"/>
                </a:solidFill>
                <a:effectLst/>
                <a:latin typeface="source-serif-pro"/>
              </a:rPr>
              <a:t> </a:t>
            </a:r>
            <a:r>
              <a:rPr lang="en-US" b="0" i="0" dirty="0" err="1">
                <a:solidFill>
                  <a:srgbClr val="292929"/>
                </a:solidFill>
                <a:effectLst/>
                <a:latin typeface="source-serif-pro"/>
              </a:rPr>
              <a:t>effettuato</a:t>
            </a:r>
            <a:r>
              <a:rPr lang="en-US" b="0" i="0" dirty="0">
                <a:solidFill>
                  <a:srgbClr val="292929"/>
                </a:solidFill>
                <a:effectLst/>
                <a:latin typeface="source-serif-pro"/>
              </a:rPr>
              <a:t> </a:t>
            </a:r>
            <a:r>
              <a:rPr lang="en-US" b="0" i="0" dirty="0" err="1">
                <a:solidFill>
                  <a:srgbClr val="292929"/>
                </a:solidFill>
                <a:effectLst/>
                <a:latin typeface="source-serif-pro"/>
              </a:rPr>
              <a:t>tramite</a:t>
            </a:r>
            <a:r>
              <a:rPr lang="en-US" b="0" i="0" dirty="0">
                <a:solidFill>
                  <a:srgbClr val="292929"/>
                </a:solidFill>
                <a:effectLst/>
                <a:latin typeface="source-serif-pro"/>
              </a:rPr>
              <a:t> il Down Weighting: </a:t>
            </a:r>
            <a:r>
              <a:rPr lang="en-US" b="0" i="0" dirty="0" err="1">
                <a:solidFill>
                  <a:srgbClr val="292929"/>
                </a:solidFill>
                <a:effectLst/>
                <a:latin typeface="source-serif-pro"/>
              </a:rPr>
              <a:t>tecnica</a:t>
            </a:r>
            <a:r>
              <a:rPr lang="en-US" b="0" i="0" dirty="0">
                <a:solidFill>
                  <a:srgbClr val="292929"/>
                </a:solidFill>
                <a:effectLst/>
                <a:latin typeface="source-serif-pro"/>
              </a:rPr>
              <a:t> </a:t>
            </a:r>
            <a:r>
              <a:rPr lang="en-US" b="0" i="0" dirty="0" err="1">
                <a:solidFill>
                  <a:srgbClr val="292929"/>
                </a:solidFill>
                <a:effectLst/>
                <a:latin typeface="source-serif-pro"/>
              </a:rPr>
              <a:t>che</a:t>
            </a:r>
            <a:r>
              <a:rPr lang="en-US" b="0" i="0" dirty="0">
                <a:solidFill>
                  <a:srgbClr val="292929"/>
                </a:solidFill>
                <a:effectLst/>
                <a:latin typeface="source-serif-pro"/>
              </a:rPr>
              <a:t> reduce </a:t>
            </a:r>
            <a:r>
              <a:rPr lang="en-US" b="0" i="0" dirty="0" err="1">
                <a:solidFill>
                  <a:srgbClr val="292929"/>
                </a:solidFill>
                <a:effectLst/>
                <a:latin typeface="source-serif-pro"/>
              </a:rPr>
              <a:t>l’influenza</a:t>
            </a:r>
            <a:r>
              <a:rPr lang="en-US" b="0" i="0" dirty="0">
                <a:solidFill>
                  <a:srgbClr val="292929"/>
                </a:solidFill>
                <a:effectLst/>
                <a:latin typeface="source-serif-pro"/>
              </a:rPr>
              <a:t> </a:t>
            </a:r>
            <a:r>
              <a:rPr lang="en-US" b="0" i="0" dirty="0" err="1">
                <a:solidFill>
                  <a:srgbClr val="292929"/>
                </a:solidFill>
                <a:effectLst/>
                <a:latin typeface="source-serif-pro"/>
              </a:rPr>
              <a:t>degli</a:t>
            </a:r>
            <a:r>
              <a:rPr lang="en-US" b="0" i="0" dirty="0">
                <a:solidFill>
                  <a:srgbClr val="292929"/>
                </a:solidFill>
                <a:effectLst/>
                <a:latin typeface="source-serif-pro"/>
              </a:rPr>
              <a:t> </a:t>
            </a:r>
            <a:r>
              <a:rPr lang="en-US" b="0" i="0" dirty="0" err="1">
                <a:solidFill>
                  <a:srgbClr val="292929"/>
                </a:solidFill>
                <a:effectLst/>
                <a:latin typeface="source-serif-pro"/>
              </a:rPr>
              <a:t>esempi</a:t>
            </a:r>
            <a:r>
              <a:rPr lang="en-US" b="0" i="0" dirty="0">
                <a:solidFill>
                  <a:srgbClr val="292929"/>
                </a:solidFill>
                <a:effectLst/>
                <a:latin typeface="source-serif-pro"/>
              </a:rPr>
              <a:t> semplice nelle loss function, </a:t>
            </a:r>
            <a:r>
              <a:rPr lang="en-US" b="0" i="0" dirty="0" err="1">
                <a:solidFill>
                  <a:srgbClr val="292929"/>
                </a:solidFill>
                <a:effectLst/>
                <a:latin typeface="source-serif-pro"/>
              </a:rPr>
              <a:t>ottenendo</a:t>
            </a:r>
            <a:r>
              <a:rPr lang="en-US" b="0" i="0" dirty="0">
                <a:solidFill>
                  <a:srgbClr val="292929"/>
                </a:solidFill>
                <a:effectLst/>
                <a:latin typeface="source-serif-pro"/>
              </a:rPr>
              <a:t> di </a:t>
            </a:r>
            <a:r>
              <a:rPr lang="en-US" b="0" i="0" dirty="0" err="1">
                <a:solidFill>
                  <a:srgbClr val="292929"/>
                </a:solidFill>
                <a:effectLst/>
                <a:latin typeface="source-serif-pro"/>
              </a:rPr>
              <a:t>conseguenza</a:t>
            </a:r>
            <a:r>
              <a:rPr lang="en-US" b="0" i="0" dirty="0">
                <a:solidFill>
                  <a:srgbClr val="292929"/>
                </a:solidFill>
                <a:effectLst/>
                <a:latin typeface="source-serif-pro"/>
              </a:rPr>
              <a:t> </a:t>
            </a:r>
            <a:r>
              <a:rPr lang="en-US" b="0" i="0" dirty="0" err="1">
                <a:solidFill>
                  <a:srgbClr val="292929"/>
                </a:solidFill>
                <a:effectLst/>
                <a:latin typeface="source-serif-pro"/>
              </a:rPr>
              <a:t>una</a:t>
            </a:r>
            <a:r>
              <a:rPr lang="en-US" b="0" i="0" dirty="0">
                <a:solidFill>
                  <a:srgbClr val="292929"/>
                </a:solidFill>
                <a:effectLst/>
                <a:latin typeface="source-serif-pro"/>
              </a:rPr>
              <a:t> Maggiore </a:t>
            </a:r>
            <a:r>
              <a:rPr lang="en-US" b="0" i="0" dirty="0" err="1">
                <a:solidFill>
                  <a:srgbClr val="292929"/>
                </a:solidFill>
                <a:effectLst/>
                <a:latin typeface="source-serif-pro"/>
              </a:rPr>
              <a:t>attenzione</a:t>
            </a:r>
            <a:r>
              <a:rPr lang="en-US" b="0" i="0" dirty="0">
                <a:solidFill>
                  <a:srgbClr val="292929"/>
                </a:solidFill>
                <a:effectLst/>
                <a:latin typeface="source-serif-pro"/>
              </a:rPr>
              <a:t> </a:t>
            </a:r>
            <a:r>
              <a:rPr lang="en-US" b="0" i="0" dirty="0" err="1">
                <a:solidFill>
                  <a:srgbClr val="292929"/>
                </a:solidFill>
                <a:effectLst/>
                <a:latin typeface="source-serif-pro"/>
              </a:rPr>
              <a:t>sulle</a:t>
            </a:r>
            <a:r>
              <a:rPr lang="en-US" b="0" i="0" dirty="0">
                <a:solidFill>
                  <a:srgbClr val="292929"/>
                </a:solidFill>
                <a:effectLst/>
                <a:latin typeface="source-serif-pro"/>
              </a:rPr>
              <a:t> </a:t>
            </a:r>
            <a:r>
              <a:rPr lang="en-US" b="0" i="0" dirty="0" err="1">
                <a:solidFill>
                  <a:srgbClr val="292929"/>
                </a:solidFill>
                <a:effectLst/>
                <a:latin typeface="source-serif-pro"/>
              </a:rPr>
              <a:t>difficili</a:t>
            </a:r>
            <a:r>
              <a:rPr lang="en-US" b="0" i="0" dirty="0">
                <a:solidFill>
                  <a:srgbClr val="292929"/>
                </a:solidFill>
                <a:effectLst/>
                <a:latin typeface="source-serif-pr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92929"/>
                </a:solidFill>
                <a:effectLst/>
                <a:latin typeface="source-serif-pro"/>
              </a:rPr>
              <a:t>Viene</a:t>
            </a:r>
            <a:r>
              <a:rPr lang="en-US" b="0" i="0" dirty="0">
                <a:solidFill>
                  <a:srgbClr val="292929"/>
                </a:solidFill>
                <a:effectLst/>
                <a:latin typeface="source-serif-pro"/>
              </a:rPr>
              <a:t> </a:t>
            </a:r>
            <a:r>
              <a:rPr lang="en-US" b="0" i="0" dirty="0" err="1">
                <a:solidFill>
                  <a:srgbClr val="292929"/>
                </a:solidFill>
                <a:effectLst/>
                <a:latin typeface="source-serif-pro"/>
              </a:rPr>
              <a:t>implementato</a:t>
            </a:r>
            <a:r>
              <a:rPr lang="en-US" b="0" i="0" dirty="0">
                <a:solidFill>
                  <a:srgbClr val="292929"/>
                </a:solidFill>
                <a:effectLst/>
                <a:latin typeface="source-serif-pro"/>
              </a:rPr>
              <a:t> </a:t>
            </a:r>
            <a:r>
              <a:rPr lang="en-US" b="0" i="0" dirty="0" err="1">
                <a:solidFill>
                  <a:srgbClr val="292929"/>
                </a:solidFill>
                <a:effectLst/>
                <a:latin typeface="source-serif-pro"/>
              </a:rPr>
              <a:t>aggiungendo</a:t>
            </a:r>
            <a:r>
              <a:rPr lang="en-US" b="0" i="0" dirty="0">
                <a:solidFill>
                  <a:srgbClr val="292929"/>
                </a:solidFill>
                <a:effectLst/>
                <a:latin typeface="source-serif-pro"/>
              </a:rPr>
              <a:t> un </a:t>
            </a:r>
            <a:r>
              <a:rPr lang="en-US" b="0" i="0" dirty="0" err="1">
                <a:solidFill>
                  <a:srgbClr val="292929"/>
                </a:solidFill>
                <a:effectLst/>
                <a:latin typeface="source-serif-pro"/>
              </a:rPr>
              <a:t>fattore</a:t>
            </a:r>
            <a:r>
              <a:rPr lang="en-US" b="0" i="0" dirty="0">
                <a:solidFill>
                  <a:srgbClr val="292929"/>
                </a:solidFill>
                <a:effectLst/>
                <a:latin typeface="source-serif-pro"/>
              </a:rPr>
              <a:t> di </a:t>
            </a:r>
            <a:r>
              <a:rPr lang="en-US" b="0" i="0" dirty="0" err="1">
                <a:solidFill>
                  <a:srgbClr val="292929"/>
                </a:solidFill>
                <a:effectLst/>
                <a:latin typeface="source-serif-pro"/>
              </a:rPr>
              <a:t>modulazione</a:t>
            </a:r>
            <a:r>
              <a:rPr lang="en-US" b="0" i="0" dirty="0">
                <a:solidFill>
                  <a:srgbClr val="292929"/>
                </a:solidFill>
                <a:effectLst/>
                <a:latin typeface="source-serif-pro"/>
              </a:rPr>
              <a:t> ((1-p_t)^γ) </a:t>
            </a:r>
            <a:r>
              <a:rPr lang="en-US" b="0" i="0" dirty="0" err="1">
                <a:solidFill>
                  <a:srgbClr val="292929"/>
                </a:solidFill>
                <a:effectLst/>
                <a:latin typeface="source-serif-pro"/>
              </a:rPr>
              <a:t>alla</a:t>
            </a:r>
            <a:r>
              <a:rPr lang="en-US" b="0" i="0" dirty="0">
                <a:solidFill>
                  <a:srgbClr val="292929"/>
                </a:solidFill>
                <a:effectLst/>
                <a:latin typeface="source-serif-pro"/>
              </a:rPr>
              <a:t> cross entropy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noProof="0" dirty="0">
                <a:solidFill>
                  <a:srgbClr val="292929"/>
                </a:solidFill>
                <a:effectLst/>
                <a:latin typeface="source-serif-pro"/>
              </a:rPr>
              <a:t>Come funziona gamma?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noProof="0" dirty="0">
                <a:solidFill>
                  <a:srgbClr val="292929"/>
                </a:solidFill>
                <a:effectLst/>
                <a:latin typeface="source-serif-pro"/>
              </a:rPr>
              <a:t>- Quando un campione viene classificato in maniera errata, p è piccolo, il che rende il fattore di modulazione vicino a 1, non influenzando la funzione di loss, rendendola uguale ad una CE Loss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noProof="0" dirty="0">
                <a:solidFill>
                  <a:srgbClr val="292929"/>
                </a:solidFill>
                <a:effectLst/>
                <a:latin typeface="source-serif-pro"/>
              </a:rPr>
              <a:t>- Quando il modello migliora, p tende a 1 e il fattore tende a</a:t>
            </a:r>
            <a:r>
              <a:rPr lang="en-US" b="0" i="0" dirty="0">
                <a:solidFill>
                  <a:srgbClr val="292929"/>
                </a:solidFill>
                <a:effectLst/>
                <a:latin typeface="source-serif-pro"/>
              </a:rPr>
              <a:t> 0</a:t>
            </a:r>
            <a:endParaRPr lang="it-IT" b="0" i="0" dirty="0">
              <a:solidFill>
                <a:srgbClr val="292929"/>
              </a:solidFill>
              <a:effectLst/>
              <a:latin typeface="source-serif-pro"/>
            </a:endParaRPr>
          </a:p>
          <a:p>
            <a:pPr algn="l">
              <a:buFont typeface="Arial" panose="020B0604020202020204" pitchFamily="34" charset="0"/>
              <a:buNone/>
            </a:pPr>
            <a:r>
              <a:rPr lang="it-IT" b="0" i="0" noProof="0" dirty="0">
                <a:solidFill>
                  <a:srgbClr val="292929"/>
                </a:solidFill>
                <a:effectLst/>
                <a:latin typeface="source-serif-pro"/>
              </a:rPr>
              <a:t>- Quando γ ≥ 1 ridimensionerà il fattore di modulazione in modo tale che i sample semplice siano “sotto-pesati” più dei complessi, riducendo il loro impatto sulla function</a:t>
            </a:r>
            <a:r>
              <a:rPr lang="en-US" b="0" i="0" dirty="0">
                <a:solidFill>
                  <a:srgbClr val="292929"/>
                </a:solidFill>
                <a:effectLst/>
                <a:latin typeface="source-serif-pro"/>
              </a:rPr>
              <a:t>. </a:t>
            </a:r>
            <a:br>
              <a:rPr lang="en-US" b="0" i="0" dirty="0">
                <a:solidFill>
                  <a:srgbClr val="292929"/>
                </a:solidFill>
                <a:effectLst/>
                <a:latin typeface="source-serif-pro"/>
              </a:rPr>
            </a:br>
            <a:endParaRPr lang="en-US" b="0" i="0" dirty="0">
              <a:solidFill>
                <a:srgbClr val="292929"/>
              </a:solidFill>
              <a:effectLst/>
              <a:latin typeface="source-serif-pro"/>
            </a:endParaRPr>
          </a:p>
          <a:p>
            <a:pPr algn="l">
              <a:buFont typeface="Arial" panose="020B0604020202020204" pitchFamily="34" charset="0"/>
              <a:buNone/>
            </a:pPr>
            <a:r>
              <a:rPr lang="it-IT" b="0" i="0" noProof="0" dirty="0">
                <a:solidFill>
                  <a:srgbClr val="292929"/>
                </a:solidFill>
                <a:effectLst/>
                <a:latin typeface="source-serif-pro"/>
              </a:rPr>
              <a:t>Ad esempio, consideriamo la probabilità di predizione 0.9 e 0.6. </a:t>
            </a:r>
            <a:br>
              <a:rPr lang="it-IT" b="0" i="0" noProof="0" dirty="0">
                <a:solidFill>
                  <a:srgbClr val="292929"/>
                </a:solidFill>
                <a:effectLst/>
                <a:latin typeface="source-serif-pro"/>
              </a:rPr>
            </a:br>
            <a:r>
              <a:rPr lang="it-IT" b="0" i="0" noProof="0" dirty="0">
                <a:solidFill>
                  <a:srgbClr val="292929"/>
                </a:solidFill>
                <a:effectLst/>
                <a:latin typeface="source-serif-pro"/>
              </a:rPr>
              <a:t>Con γ = 2, il valore di loss calcolato per 0.9 risulta 4.5e-4 e down-weighted di un fattore di 100.</a:t>
            </a:r>
            <a:br>
              <a:rPr lang="it-IT" b="0" i="0" noProof="0" dirty="0">
                <a:solidFill>
                  <a:srgbClr val="292929"/>
                </a:solidFill>
                <a:effectLst/>
                <a:latin typeface="source-serif-pro"/>
              </a:rPr>
            </a:br>
            <a:r>
              <a:rPr lang="it-IT" b="0" i="0" noProof="0" dirty="0">
                <a:solidFill>
                  <a:srgbClr val="292929"/>
                </a:solidFill>
                <a:effectLst/>
                <a:latin typeface="source-serif-pro"/>
              </a:rPr>
              <a:t>Por 0.6 -&gt; 3.5e-2 down-weighted di 6.25.</a:t>
            </a:r>
          </a:p>
          <a:p>
            <a:pPr algn="l">
              <a:buFont typeface="Arial" panose="020B0604020202020204" pitchFamily="34" charset="0"/>
              <a:buNone/>
            </a:pPr>
            <a:r>
              <a:rPr lang="it-IT" b="0" i="0" noProof="0" dirty="0">
                <a:solidFill>
                  <a:srgbClr val="292929"/>
                </a:solidFill>
                <a:effectLst/>
                <a:latin typeface="source-serif-pro"/>
              </a:rPr>
              <a:t>Dagli esperimenti γ = 2 lavora meglio sulla Focal Loss.</a:t>
            </a:r>
          </a:p>
          <a:p>
            <a:pPr algn="l">
              <a:buFont typeface="Arial" panose="020B0604020202020204" pitchFamily="34" charset="0"/>
              <a:buNone/>
            </a:pPr>
            <a:endParaRPr lang="it-IT" b="0" i="0" noProof="0" dirty="0">
              <a:solidFill>
                <a:srgbClr val="292929"/>
              </a:solidFill>
              <a:effectLst/>
              <a:latin typeface="source-serif-pro"/>
            </a:endParaRPr>
          </a:p>
          <a:p>
            <a:pPr algn="l">
              <a:buFont typeface="Arial" panose="020B0604020202020204" pitchFamily="34" charset="0"/>
              <a:buNone/>
            </a:pPr>
            <a:r>
              <a:rPr lang="it-IT" b="0" i="0" noProof="0" dirty="0">
                <a:solidFill>
                  <a:srgbClr val="292929"/>
                </a:solidFill>
                <a:effectLst/>
                <a:latin typeface="source-serif-pro"/>
              </a:rPr>
              <a:t>In sintesi:</a:t>
            </a:r>
          </a:p>
          <a:p>
            <a:pPr algn="l">
              <a:buFont typeface="Arial" panose="020B0604020202020204" pitchFamily="34" charset="0"/>
              <a:buNone/>
            </a:pPr>
            <a:r>
              <a:rPr lang="it-IT" b="0" i="0" noProof="0" dirty="0">
                <a:solidFill>
                  <a:srgbClr val="292929"/>
                </a:solidFill>
                <a:effectLst/>
                <a:latin typeface="source-serif-pro"/>
              </a:rPr>
              <a:t>La </a:t>
            </a:r>
            <a:r>
              <a:rPr lang="it-IT" b="0" i="0" noProof="0" dirty="0" err="1">
                <a:solidFill>
                  <a:srgbClr val="292929"/>
                </a:solidFill>
                <a:effectLst/>
                <a:latin typeface="source-serif-pro"/>
              </a:rPr>
              <a:t>focal</a:t>
            </a:r>
            <a:r>
              <a:rPr lang="it-IT" b="0" i="0" noProof="0" dirty="0">
                <a:solidFill>
                  <a:srgbClr val="292929"/>
                </a:solidFill>
                <a:effectLst/>
                <a:latin typeface="source-serif-pro"/>
              </a:rPr>
              <a:t> loss risolve naturalmente il problema dello squilibrio tra le classi, perché gli esempi della classe maggioritaria sono solitamente facili da prevedere, mentre quelli della classe minoritaria sono difficili a causa della mancanza di dati o degli esempi della classe maggioritaria che dominano il processo di perdita e di gradiente. </a:t>
            </a:r>
            <a:br>
              <a:rPr lang="it-IT" b="0" i="0" noProof="0" dirty="0">
                <a:solidFill>
                  <a:srgbClr val="292929"/>
                </a:solidFill>
                <a:effectLst/>
                <a:latin typeface="source-serif-pro"/>
              </a:rPr>
            </a:br>
            <a:r>
              <a:rPr lang="it-IT" b="0" i="0" noProof="0" dirty="0">
                <a:solidFill>
                  <a:srgbClr val="292929"/>
                </a:solidFill>
                <a:effectLst/>
                <a:latin typeface="source-serif-pro"/>
              </a:rPr>
              <a:t>A causa di questa somiglianza, la perdita focale può essere in grado di risolvere entrambi i problemi.</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it-IT" dirty="0"/>
              <a:t>Aggiornamento codice IEMOCAP: CE-Loss -&gt; F-Loss: Miglioramento!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D5D5D5"/>
                </a:solidFill>
                <a:effectLst/>
                <a:latin typeface="Courier New" panose="02070309020205020404" pitchFamily="49" charset="0"/>
              </a:rPr>
              <a:t>-&gt; Validation </a:t>
            </a:r>
            <a:r>
              <a:rPr lang="it-IT" b="0" i="0" dirty="0" err="1">
                <a:solidFill>
                  <a:srgbClr val="D5D5D5"/>
                </a:solidFill>
                <a:effectLst/>
                <a:latin typeface="Courier New" panose="02070309020205020404" pitchFamily="49" charset="0"/>
              </a:rPr>
              <a:t>Results</a:t>
            </a:r>
            <a:r>
              <a:rPr lang="it-IT" b="0" i="0" dirty="0">
                <a:solidFill>
                  <a:srgbClr val="D5D5D5"/>
                </a:solidFill>
                <a:effectLst/>
                <a:latin typeface="Courier New" panose="02070309020205020404" pitchFamily="49" charset="0"/>
              </a:rPr>
              <a:t> - </a:t>
            </a:r>
            <a:r>
              <a:rPr lang="it-IT" b="0" i="0" dirty="0" err="1">
                <a:solidFill>
                  <a:srgbClr val="D5D5D5"/>
                </a:solidFill>
                <a:effectLst/>
                <a:latin typeface="Courier New" panose="02070309020205020404" pitchFamily="49" charset="0"/>
              </a:rPr>
              <a:t>Epoch</a:t>
            </a:r>
            <a:r>
              <a:rPr lang="it-IT" b="0" i="0" dirty="0">
                <a:solidFill>
                  <a:srgbClr val="D5D5D5"/>
                </a:solidFill>
                <a:effectLst/>
                <a:latin typeface="Courier New" panose="02070309020205020404" pitchFamily="49" charset="0"/>
              </a:rPr>
              <a:t>[74] UA: 38.23% F1: </a:t>
            </a:r>
            <a:r>
              <a:rPr lang="it-IT" b="0" i="0" dirty="0" err="1">
                <a:solidFill>
                  <a:srgbClr val="D5D5D5"/>
                </a:solidFill>
                <a:effectLst/>
                <a:latin typeface="Courier New" panose="02070309020205020404" pitchFamily="49" charset="0"/>
              </a:rPr>
              <a:t>nan</a:t>
            </a:r>
            <a:r>
              <a:rPr lang="it-IT" b="0" i="0" dirty="0">
                <a:solidFill>
                  <a:srgbClr val="D5D5D5"/>
                </a:solidFill>
                <a:effectLst/>
                <a:latin typeface="Courier New" panose="02070309020205020404" pitchFamily="49" charset="0"/>
              </a:rPr>
              <a:t>% WA: 56.23% </a:t>
            </a:r>
            <a:r>
              <a:rPr lang="it-IT" b="0" i="0" dirty="0" err="1">
                <a:solidFill>
                  <a:srgbClr val="D5D5D5"/>
                </a:solidFill>
                <a:effectLst/>
                <a:latin typeface="Courier New" panose="02070309020205020404" pitchFamily="49" charset="0"/>
              </a:rPr>
              <a:t>Avg</a:t>
            </a:r>
            <a:r>
              <a:rPr lang="it-IT" b="0" i="0" dirty="0">
                <a:solidFill>
                  <a:srgbClr val="D5D5D5"/>
                </a:solidFill>
                <a:effectLst/>
                <a:latin typeface="Courier New" panose="02070309020205020404" pitchFamily="49" charset="0"/>
              </a:rPr>
              <a:t> Focal loss: 0.16 </a:t>
            </a:r>
            <a:r>
              <a:rPr lang="it-IT" b="0" i="0" dirty="0" err="1">
                <a:solidFill>
                  <a:srgbClr val="D5D5D5"/>
                </a:solidFill>
                <a:effectLst/>
                <a:latin typeface="Courier New" panose="02070309020205020404" pitchFamily="49" charset="0"/>
              </a:rPr>
              <a:t>Avg</a:t>
            </a:r>
            <a:r>
              <a:rPr lang="it-IT" b="0" i="0" dirty="0">
                <a:solidFill>
                  <a:srgbClr val="D5D5D5"/>
                </a:solidFill>
                <a:effectLst/>
                <a:latin typeface="Courier New" panose="02070309020205020404" pitchFamily="49" charset="0"/>
              </a:rPr>
              <a:t> CE loss: 1.68</a:t>
            </a:r>
            <a:endParaRPr lang="it-IT" dirty="0"/>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30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rtl="0"/>
            <a:r>
              <a:rPr lang="it-IT" dirty="0"/>
              <a:t>Descrizione dell’accuratezza dei vari dataset</a:t>
            </a:r>
          </a:p>
          <a:p>
            <a:pPr rtl="0"/>
            <a:endParaRPr lang="it-IT" dirty="0"/>
          </a:p>
          <a:p>
            <a:pPr rtl="0"/>
            <a:r>
              <a:rPr lang="it-IT" dirty="0"/>
              <a:t>- Accuratezza nel paper</a:t>
            </a:r>
          </a:p>
          <a:p>
            <a:pPr rtl="0"/>
            <a:r>
              <a:rPr lang="it-IT" dirty="0"/>
              <a:t>- Accuratezza nostra </a:t>
            </a:r>
          </a:p>
          <a:p>
            <a:pPr rtl="0"/>
            <a:endParaRPr lang="it-IT" dirty="0"/>
          </a:p>
          <a:p>
            <a:pPr>
              <a:lnSpc>
                <a:spcPct val="107000"/>
              </a:lnSpc>
              <a:spcAft>
                <a:spcPts val="800"/>
              </a:spcAft>
            </a:pPr>
            <a:r>
              <a:rPr lang="en-US" sz="1200" b="0" dirty="0">
                <a:effectLst/>
                <a:latin typeface="Calibri" panose="020F0502020204030204" pitchFamily="34" charset="0"/>
                <a:ea typeface="Calibri" panose="020F0502020204030204" pitchFamily="34" charset="0"/>
                <a:cs typeface="Times New Roman" panose="02020603050405020304" pitchFamily="18" charset="0"/>
              </a:rPr>
              <a:t>Impact of input length</a:t>
            </a:r>
            <a:endParaRPr lang="it-IT" sz="1200" b="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200" noProof="0" dirty="0">
                <a:effectLst/>
                <a:latin typeface="Calibri" panose="020F0502020204030204" pitchFamily="34" charset="0"/>
                <a:ea typeface="Calibri" panose="020F0502020204030204" pitchFamily="34" charset="0"/>
                <a:cs typeface="Times New Roman" panose="02020603050405020304" pitchFamily="18" charset="0"/>
              </a:rPr>
              <a:t>Come già detto in precedenza, abbiamo imposto una lunghezza della traccia audio a 3 sec per IEMOCAP e </a:t>
            </a:r>
            <a:r>
              <a:rPr lang="it-IT" sz="1200" noProof="0" dirty="0">
                <a:effectLst/>
                <a:latin typeface="Calibri" panose="020F0502020204030204" pitchFamily="34" charset="0"/>
                <a:ea typeface="Calibri" panose="020F0502020204030204" pitchFamily="34" charset="0"/>
                <a:cs typeface="Calibri" panose="020F0502020204030204" pitchFamily="34" charset="0"/>
              </a:rPr>
              <a:t>ASVP-ESD datasets mentre 2 sec per EMO-DB. Abbiamo provato ad aumentare la lunghezza della traccia, come nel paper, ma abbiamo ottenuto gli stessi risultati ma con una complessità computazionale eccessivamente alta dovuta alla dimensione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dell’imagine</a:t>
            </a:r>
            <a:r>
              <a:rPr lang="it-IT" sz="1200" noProof="0" dirty="0">
                <a:effectLst/>
                <a:latin typeface="Calibri" panose="020F0502020204030204" pitchFamily="34" charset="0"/>
                <a:ea typeface="Calibri" panose="020F0502020204030204" pitchFamily="34" charset="0"/>
                <a:cs typeface="Calibri" panose="020F0502020204030204" pitchFamily="34" charset="0"/>
              </a:rPr>
              <a:t> aumentata, oltre al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peak</a:t>
            </a:r>
            <a:r>
              <a:rPr lang="it-IT" sz="1200" noProof="0" dirty="0">
                <a:effectLst/>
                <a:latin typeface="Calibri" panose="020F0502020204030204" pitchFamily="34" charset="0"/>
                <a:ea typeface="Calibri" panose="020F0502020204030204" pitchFamily="34" charset="0"/>
                <a:cs typeface="Calibri" panose="020F0502020204030204" pitchFamily="34" charset="0"/>
              </a:rPr>
              <a:t>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memory</a:t>
            </a:r>
            <a:r>
              <a:rPr lang="it-IT" sz="1200" noProof="0" dirty="0">
                <a:effectLst/>
                <a:latin typeface="Calibri" panose="020F0502020204030204" pitchFamily="34" charset="0"/>
                <a:ea typeface="Calibri" panose="020F0502020204030204" pitchFamily="34" charset="0"/>
                <a:cs typeface="Calibri" panose="020F0502020204030204" pitchFamily="34" charset="0"/>
              </a:rPr>
              <a:t>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usage</a:t>
            </a:r>
            <a:r>
              <a:rPr lang="it-IT" sz="1200" noProof="0" dirty="0">
                <a:effectLst/>
                <a:latin typeface="Calibri" panose="020F0502020204030204" pitchFamily="34" charset="0"/>
                <a:ea typeface="Calibri" panose="020F0502020204030204" pitchFamily="34" charset="0"/>
                <a:cs typeface="Calibri" panose="020F0502020204030204" pitchFamily="34" charset="0"/>
              </a:rPr>
              <a:t> (vincolo di memoria utilizzabile che raggiungeva e superava il limite consentito da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Colab</a:t>
            </a:r>
            <a:r>
              <a:rPr lang="it-IT" sz="1200" noProof="0" dirty="0">
                <a:effectLst/>
                <a:latin typeface="Calibri" panose="020F0502020204030204" pitchFamily="34" charset="0"/>
                <a:ea typeface="Calibri" panose="020F0502020204030204" pitchFamily="34" charset="0"/>
                <a:cs typeface="Calibri" panose="020F0502020204030204" pitchFamily="34" charset="0"/>
              </a:rPr>
              <a:t>, strumento utilizzato per trainare il modello </a:t>
            </a:r>
            <a:r>
              <a:rPr lang="it-IT" sz="1200" noProof="0" dirty="0" err="1">
                <a:effectLst/>
                <a:latin typeface="Calibri" panose="020F0502020204030204" pitchFamily="34" charset="0"/>
                <a:ea typeface="Calibri" panose="020F0502020204030204" pitchFamily="34" charset="0"/>
                <a:cs typeface="Calibri" panose="020F0502020204030204" pitchFamily="34" charset="0"/>
              </a:rPr>
              <a:t>progettat</a:t>
            </a:r>
            <a:r>
              <a:rPr lang="en-US" sz="1200" dirty="0">
                <a:effectLst/>
                <a:latin typeface="Calibri" panose="020F0502020204030204" pitchFamily="34" charset="0"/>
                <a:ea typeface="Calibri" panose="020F0502020204030204" pitchFamily="34" charset="0"/>
                <a:cs typeface="Calibri" panose="020F0502020204030204" pitchFamily="34" charset="0"/>
              </a:rPr>
              <a:t>o)</a:t>
            </a:r>
            <a:endParaRPr lang="it-IT" dirty="0"/>
          </a:p>
          <a:p>
            <a:pPr>
              <a:lnSpc>
                <a:spcPct val="107000"/>
              </a:lnSpc>
              <a:spcAft>
                <a:spcPts val="800"/>
              </a:spcAft>
            </a:pP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Calibri" panose="020F0502020204030204" pitchFamily="34" charset="0"/>
              </a:rPr>
              <a:t>Comparison </a:t>
            </a:r>
            <a:r>
              <a:rPr lang="en-US" sz="1200" b="1" dirty="0" err="1">
                <a:effectLst/>
                <a:latin typeface="Calibri" panose="020F0502020204030204" pitchFamily="34" charset="0"/>
                <a:ea typeface="Calibri" panose="020F0502020204030204" pitchFamily="34" charset="0"/>
                <a:cs typeface="Calibri" panose="020F0502020204030204" pitchFamily="34" charset="0"/>
              </a:rPr>
              <a:t>tra</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b="1" dirty="0" err="1">
                <a:effectLst/>
                <a:latin typeface="Calibri" panose="020F0502020204030204" pitchFamily="34" charset="0"/>
                <a:ea typeface="Calibri" panose="020F0502020204030204" pitchFamily="34" charset="0"/>
                <a:cs typeface="Calibri" panose="020F0502020204030204" pitchFamily="34" charset="0"/>
              </a:rPr>
              <a:t>Ie</a:t>
            </a:r>
            <a:r>
              <a:rPr lang="en-US" sz="1200" b="1" dirty="0">
                <a:effectLst/>
                <a:latin typeface="Calibri" panose="020F0502020204030204" pitchFamily="34" charset="0"/>
                <a:ea typeface="Calibri" panose="020F0502020204030204" pitchFamily="34" charset="0"/>
                <a:cs typeface="Calibri" panose="020F0502020204030204" pitchFamily="34" charset="0"/>
              </a:rPr>
              <a:t> performance sui 3 dataset </a:t>
            </a:r>
            <a:r>
              <a:rPr lang="en-US" sz="1200" b="1" dirty="0" err="1">
                <a:effectLst/>
                <a:latin typeface="Calibri" panose="020F0502020204030204" pitchFamily="34" charset="0"/>
                <a:ea typeface="Calibri" panose="020F0502020204030204" pitchFamily="34" charset="0"/>
                <a:cs typeface="Calibri" panose="020F0502020204030204" pitchFamily="34" charset="0"/>
              </a:rPr>
              <a:t>nostri</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While with EMO-DB and ASVP-ESD datasets the results follow the ones of the original code, IEMOCAP has significantly worse results. This is because the audio file were stereo, therefore we  averaged the two and lost quality.</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a:p>
            <a:pPr rtl="0"/>
            <a:endParaRPr lang="it-IT" dirty="0"/>
          </a:p>
          <a:p>
            <a:pPr rtl="0"/>
            <a:r>
              <a:rPr lang="en-US" dirty="0"/>
              <a:t>Il </a:t>
            </a:r>
            <a:r>
              <a:rPr lang="it-IT" noProof="0" dirty="0"/>
              <a:t>modello</a:t>
            </a:r>
            <a:r>
              <a:rPr lang="en-US" dirty="0"/>
              <a:t> </a:t>
            </a:r>
            <a:r>
              <a:rPr lang="it-IT" noProof="0" dirty="0"/>
              <a:t>proposto è notevolmente più leggero, il quale lo rende adattabile per applicazioni</a:t>
            </a:r>
            <a:r>
              <a:rPr lang="en-US" dirty="0"/>
              <a:t> SER online e per </a:t>
            </a:r>
            <a:r>
              <a:rPr lang="it-IT" noProof="0" dirty="0"/>
              <a:t>implementazioni</a:t>
            </a:r>
            <a:r>
              <a:rPr lang="en-US" dirty="0"/>
              <a:t> per </a:t>
            </a:r>
            <a:r>
              <a:rPr lang="it-IT" noProof="0" dirty="0"/>
              <a:t>sistemi</a:t>
            </a:r>
            <a:r>
              <a:rPr lang="en-US" dirty="0"/>
              <a:t> embedded o device IoT con </a:t>
            </a:r>
            <a:r>
              <a:rPr lang="it-IT" noProof="0" dirty="0"/>
              <a:t>risorse limitate</a:t>
            </a:r>
            <a:r>
              <a:rPr lang="en-US" dirty="0"/>
              <a:t>.</a:t>
            </a:r>
          </a:p>
          <a:p>
            <a:pPr rtl="0"/>
            <a:r>
              <a:rPr lang="it-IT" noProof="0" dirty="0"/>
              <a:t>L’uso di CNN non solo reduce la complessità del modello, ma fornisce miglior generalizzazione</a:t>
            </a:r>
            <a:r>
              <a:rPr lang="en-US" dirty="0"/>
              <a:t>. </a:t>
            </a:r>
            <a:endParaRPr lang="it-IT" noProof="0" dirty="0"/>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it-IT" dirty="0"/>
          </a:p>
        </p:txBody>
      </p:sp>
      <p:sp>
        <p:nvSpPr>
          <p:cNvPr id="4" name="Segnaposto numero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it-IT"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245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it-IT" noProof="0"/>
              <a:t>Fare clic per modificare lo stile del titolo dello schema</a:t>
            </a:r>
            <a:endParaRPr lang="it-IT" noProof="0" dirty="0"/>
          </a:p>
        </p:txBody>
      </p:sp>
      <p:sp>
        <p:nvSpPr>
          <p:cNvPr id="3" name="Sottotito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endParaRPr lang="it-IT" noProof="0" dirty="0"/>
          </a:p>
        </p:txBody>
      </p:sp>
      <p:sp>
        <p:nvSpPr>
          <p:cNvPr id="4" name="Segnaposto data 3"/>
          <p:cNvSpPr>
            <a:spLocks noGrp="1"/>
          </p:cNvSpPr>
          <p:nvPr>
            <p:ph type="dt" sz="half" idx="10"/>
          </p:nvPr>
        </p:nvSpPr>
        <p:spPr/>
        <p:txBody>
          <a:bodyPr rtlCol="0"/>
          <a:lstStyle/>
          <a:p>
            <a:pPr rtl="0"/>
            <a:fld id="{3D430EA8-14E0-449E-BAE3-251675D71AE6}" type="datetime1">
              <a:rPr lang="it-IT" noProof="0" smtClean="0"/>
              <a:t>28/09/2022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Immagin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o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913795" y="5247728"/>
            <a:ext cx="10353762" cy="543472"/>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85F78D5D-AA22-4573-9291-14D0AF71C42B}"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8437"/>
            <a:ext cx="10353762" cy="3534344"/>
          </a:xfrm>
        </p:spPr>
        <p:txBody>
          <a:bodyPr rtlCol="0" anchor="ctr">
            <a:normAutofit/>
          </a:bodyPr>
          <a:lstStyle>
            <a:lvl1pPr>
              <a:defRPr sz="40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94" y="4295180"/>
            <a:ext cx="10353763" cy="1501826"/>
          </a:xfrm>
        </p:spPr>
        <p:txBody>
          <a:bodyPr rtlCol="0" anchor="ct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FC78ABFA-54CE-43CD-826A-3027CF279575}"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600"/>
            <a:ext cx="9302752" cy="2992904"/>
          </a:xfrm>
        </p:spPr>
        <p:txBody>
          <a:bodyPr rtlCol="0" anchor="ctr">
            <a:normAutofit/>
          </a:bodyPr>
          <a:lstStyle>
            <a:lvl1pPr>
              <a:defRPr sz="3600"/>
            </a:lvl1pPr>
          </a:lstStyle>
          <a:p>
            <a:pPr rtl="0"/>
            <a:r>
              <a:rPr lang="it-IT" noProof="0"/>
              <a:t>Fare clic per modificare lo stile del titolo dello schema</a:t>
            </a:r>
            <a:endParaRPr lang="it-IT" noProof="0" dirty="0"/>
          </a:p>
        </p:txBody>
      </p:sp>
      <p:sp>
        <p:nvSpPr>
          <p:cNvPr id="12" name="Segnaposto tes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hasCustomPrompt="1"/>
          </p:nvPr>
        </p:nvSpPr>
        <p:spPr>
          <a:xfrm>
            <a:off x="913794" y="4304353"/>
            <a:ext cx="10353763" cy="1489496"/>
          </a:xfrm>
        </p:spPr>
        <p:txBody>
          <a:bodyPr rtlCol="0" anchor="ctr">
            <a:normAutofit/>
          </a:bodyPr>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E5BAB2A0-48BA-414C-9B57-A788F181FD55}"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
        <p:nvSpPr>
          <p:cNvPr id="11" name="Casella di tes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dirty="0">
                <a:solidFill>
                  <a:schemeClr val="tx1"/>
                </a:solidFill>
                <a:effectLst/>
              </a:rPr>
              <a:t>"</a:t>
            </a:r>
          </a:p>
        </p:txBody>
      </p:sp>
      <p:sp>
        <p:nvSpPr>
          <p:cNvPr id="13" name="Casella di tes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913794" y="2126942"/>
            <a:ext cx="10353763" cy="2511835"/>
          </a:xfrm>
        </p:spPr>
        <p:txBody>
          <a:bodyPr rtlCol="0" anchor="b"/>
          <a:lstStyle>
            <a:lvl1pPr>
              <a:defRPr sz="3200"/>
            </a:lvl1pPr>
          </a:lstStyle>
          <a:p>
            <a:pPr rtl="0"/>
            <a:r>
              <a:rPr lang="it-IT" noProof="0"/>
              <a:t>Fare clic per modificare lo stile del titolo dello schema</a:t>
            </a:r>
            <a:endParaRPr lang="it-IT" noProof="0" dirty="0"/>
          </a:p>
        </p:txBody>
      </p:sp>
      <p:sp>
        <p:nvSpPr>
          <p:cNvPr id="4" name="Segnaposto testo 3"/>
          <p:cNvSpPr>
            <a:spLocks noGrp="1"/>
          </p:cNvSpPr>
          <p:nvPr>
            <p:ph type="body" sz="half" idx="2" hasCustomPrompt="1"/>
          </p:nvPr>
        </p:nvSpPr>
        <p:spPr>
          <a:xfrm>
            <a:off x="913784" y="4650556"/>
            <a:ext cx="10352199" cy="1140644"/>
          </a:xfrm>
        </p:spPr>
        <p:txBody>
          <a:bodyPr rtlCol="0" anchor="t"/>
          <a:lstStyle>
            <a:lvl1pPr marL="0" indent="0" algn="ctr"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dirty="0"/>
              <a:t>Fare clic per modificare gli stili del testo dello schema</a:t>
            </a:r>
          </a:p>
        </p:txBody>
      </p:sp>
      <p:sp>
        <p:nvSpPr>
          <p:cNvPr id="5" name="Segnaposto data 4"/>
          <p:cNvSpPr>
            <a:spLocks noGrp="1"/>
          </p:cNvSpPr>
          <p:nvPr>
            <p:ph type="dt" sz="half" idx="10"/>
          </p:nvPr>
        </p:nvSpPr>
        <p:spPr/>
        <p:txBody>
          <a:bodyPr rtlCol="0"/>
          <a:lstStyle/>
          <a:p>
            <a:pPr rtl="0"/>
            <a:fld id="{00B63BDD-0DE4-44A9-968C-0F85F7310FF1}"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913795" y="609600"/>
            <a:ext cx="10353762" cy="970450"/>
          </a:xfrm>
        </p:spPr>
        <p:txBody>
          <a:bodyPr rtlCol="0"/>
          <a:lstStyle/>
          <a:p>
            <a:pPr rtl="0"/>
            <a:r>
              <a:rPr lang="it-IT" noProof="0"/>
              <a:t>Fare clic per modificare lo stile del titolo dello schema</a:t>
            </a:r>
            <a:endParaRPr lang="it-IT" noProof="0" dirty="0"/>
          </a:p>
        </p:txBody>
      </p:sp>
      <p:sp>
        <p:nvSpPr>
          <p:cNvPr id="7" name="Segnaposto tes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0" name="Segnaposto testo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11" name="Segnaposto testo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12" name="Segnaposto tes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4E01353-0AF6-44A0-B56A-EC9948C56E05}" type="datetime1">
              <a:rPr lang="it-IT" noProof="0" smtClean="0"/>
              <a:t>28/09/2022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pic>
        <p:nvPicPr>
          <p:cNvPr id="2" name="Immagin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magin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magin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olo 1"/>
          <p:cNvSpPr>
            <a:spLocks noGrp="1"/>
          </p:cNvSpPr>
          <p:nvPr>
            <p:ph type="title"/>
          </p:nvPr>
        </p:nvSpPr>
        <p:spPr>
          <a:xfrm>
            <a:off x="913794" y="609600"/>
            <a:ext cx="10353763" cy="970450"/>
          </a:xfrm>
        </p:spPr>
        <p:txBody>
          <a:bodyPr rtlCol="0"/>
          <a:lstStyle/>
          <a:p>
            <a:pPr rtl="0"/>
            <a:r>
              <a:rPr lang="it-IT" noProof="0"/>
              <a:t>Fare clic per modificare lo stile del titolo dello schema</a:t>
            </a:r>
            <a:endParaRPr lang="it-IT" noProof="0" dirty="0"/>
          </a:p>
        </p:txBody>
      </p:sp>
      <p:sp>
        <p:nvSpPr>
          <p:cNvPr id="19" name="Segnaposto tes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1" name="Segnaposto testo 3"/>
          <p:cNvSpPr>
            <a:spLocks noGrp="1"/>
          </p:cNvSpPr>
          <p:nvPr>
            <p:ph type="body" sz="half" idx="18" hasCustomPrompt="1"/>
          </p:nvPr>
        </p:nvSpPr>
        <p:spPr>
          <a:xfrm>
            <a:off x="913795" y="4572443"/>
            <a:ext cx="3300984" cy="121875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dirty="0"/>
              <a:t>Fare clic per modificare gli stili del testo dello schema</a:t>
            </a:r>
          </a:p>
        </p:txBody>
      </p:sp>
      <p:sp>
        <p:nvSpPr>
          <p:cNvPr id="22" name="Segnaposto testo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3" name="Segnaposto immagin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4" name="Segnaposto tes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26" name="Segnaposto immagin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27" name="Segnaposto tes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49AE39B2-8246-4CE7-8324-4F270EFD3EA1}" type="datetime1">
              <a:rPr lang="it-IT" noProof="0" smtClean="0"/>
              <a:t>28/09/2022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p:cNvSpPr>
            <a:spLocks noGrp="1"/>
          </p:cNvSpPr>
          <p:nvPr>
            <p:ph type="dt" sz="half" idx="10"/>
          </p:nvPr>
        </p:nvSpPr>
        <p:spPr/>
        <p:txBody>
          <a:bodyPr rtlCol="0"/>
          <a:lstStyle/>
          <a:p>
            <a:pPr rtl="0"/>
            <a:fld id="{9C6BD73F-1D7D-41AA-92C7-1C9F1FD86CC7}" type="datetime1">
              <a:rPr lang="it-IT" noProof="0" smtClean="0"/>
              <a:t>28/09/2022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95401" y="1761067"/>
            <a:ext cx="9590550" cy="1828813"/>
          </a:xfrm>
        </p:spPr>
        <p:txBody>
          <a:bodyPr rtlCol="0" anchor="b"/>
          <a:lstStyle>
            <a:lvl1pPr algn="ctr">
              <a:defRPr sz="4000" b="0" cap="none"/>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6A1BD0A3-4FDD-4105-8508-C4D976B5E040}" type="datetime1">
              <a:rPr lang="it-IT" noProof="0" smtClean="0"/>
              <a:t>28/09/2022</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10353762" cy="1261872"/>
          </a:xfrm>
        </p:spPr>
        <p:txBody>
          <a:bodyPr rtlCol="0"/>
          <a:lstStyle/>
          <a:p>
            <a:pPr rtl="0"/>
            <a:r>
              <a:rPr lang="it-IT" noProof="0"/>
              <a:t>Fare clic per modificare lo stile del titolo dello schema</a:t>
            </a:r>
            <a:endParaRPr lang="it-IT" noProof="0" dirty="0"/>
          </a:p>
        </p:txBody>
      </p:sp>
      <p:sp>
        <p:nvSpPr>
          <p:cNvPr id="3" name="Segnaposto contenuto 2"/>
          <p:cNvSpPr>
            <a:spLocks noGrp="1"/>
          </p:cNvSpPr>
          <p:nvPr>
            <p:ph sz="half" idx="1"/>
          </p:nvPr>
        </p:nvSpPr>
        <p:spPr>
          <a:xfrm>
            <a:off x="913795" y="2076450"/>
            <a:ext cx="4856841" cy="3622671"/>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p:cNvSpPr>
            <a:spLocks noGrp="1"/>
          </p:cNvSpPr>
          <p:nvPr>
            <p:ph sz="half" idx="2"/>
          </p:nvPr>
        </p:nvSpPr>
        <p:spPr>
          <a:xfrm>
            <a:off x="6410716" y="2076451"/>
            <a:ext cx="4856841" cy="3622672"/>
          </a:xfrm>
        </p:spPr>
        <p:txBody>
          <a:bodyPr rtlCol="0" anchor="t">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p:cNvSpPr>
            <a:spLocks noGrp="1"/>
          </p:cNvSpPr>
          <p:nvPr>
            <p:ph type="dt" sz="half" idx="10"/>
          </p:nvPr>
        </p:nvSpPr>
        <p:spPr/>
        <p:txBody>
          <a:bodyPr rtlCol="0"/>
          <a:lstStyle/>
          <a:p>
            <a:pPr rtl="0"/>
            <a:fld id="{6677ECA7-39D9-4859-87B6-739D39A2DFF4}"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Immagin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magin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olo 1"/>
          <p:cNvSpPr>
            <a:spLocks noGrp="1"/>
          </p:cNvSpPr>
          <p:nvPr>
            <p:ph type="title"/>
          </p:nvPr>
        </p:nvSpPr>
        <p:spPr>
          <a:xfrm>
            <a:off x="913795" y="609600"/>
            <a:ext cx="10353762" cy="970450"/>
          </a:xfrm>
        </p:spPr>
        <p:txBody>
          <a:bodyPr rtlCol="0"/>
          <a:lstStyle>
            <a:lvl1pPr>
              <a:defRPr/>
            </a:lvl1pPr>
          </a:lstStyle>
          <a:p>
            <a:pPr rtl="0"/>
            <a:r>
              <a:rPr lang="it-IT" noProof="0"/>
              <a:t>Fare clic per modificare lo stile del titolo dello schema</a:t>
            </a:r>
            <a:endParaRPr lang="it-IT" noProof="0" dirty="0"/>
          </a:p>
        </p:txBody>
      </p:sp>
      <p:sp>
        <p:nvSpPr>
          <p:cNvPr id="3" name="Segnaposto tes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6" name="Segnaposto contenut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p:cNvSpPr>
            <a:spLocks noGrp="1"/>
          </p:cNvSpPr>
          <p:nvPr>
            <p:ph type="dt" sz="half" idx="10"/>
          </p:nvPr>
        </p:nvSpPr>
        <p:spPr/>
        <p:txBody>
          <a:bodyPr rtlCol="0"/>
          <a:lstStyle/>
          <a:p>
            <a:pPr rtl="0"/>
            <a:fld id="{00BEC704-95ED-497D-8A83-2665E273E4A0}" type="datetime1">
              <a:rPr lang="it-IT" noProof="0" smtClean="0"/>
              <a:t>28/09/2022</a:t>
            </a:fld>
            <a:endParaRPr lang="it-IT" noProof="0" dirty="0"/>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p:cNvSpPr>
            <a:spLocks noGrp="1"/>
          </p:cNvSpPr>
          <p:nvPr>
            <p:ph type="dt" sz="half" idx="10"/>
          </p:nvPr>
        </p:nvSpPr>
        <p:spPr/>
        <p:txBody>
          <a:bodyPr rtlCol="0"/>
          <a:lstStyle/>
          <a:p>
            <a:pPr rtl="0"/>
            <a:fld id="{B9BF8B62-C02F-4DCC-BF7C-5E5DD2E64A59}" type="datetime1">
              <a:rPr lang="it-IT" noProof="0" smtClean="0"/>
              <a:t>28/09/2022</a:t>
            </a:fld>
            <a:endParaRPr lang="it-IT" noProof="0"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600C0D22-0C9C-4097-9FAB-102F6555ACEA}" type="datetime1">
              <a:rPr lang="it-IT" noProof="0" smtClean="0"/>
              <a:t>28/09/2022</a:t>
            </a:fld>
            <a:endParaRPr lang="it-IT" noProof="0"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it-IT" noProof="0"/>
              <a:t>Fare clic per modificare lo stile del titolo dello schema</a:t>
            </a:r>
            <a:endParaRPr lang="it-IT" noProof="0" dirty="0"/>
          </a:p>
        </p:txBody>
      </p:sp>
      <p:sp>
        <p:nvSpPr>
          <p:cNvPr id="3" name="Segnaposto contenuto 2"/>
          <p:cNvSpPr>
            <a:spLocks noGrp="1"/>
          </p:cNvSpPr>
          <p:nvPr>
            <p:ph idx="1"/>
          </p:nvPr>
        </p:nvSpPr>
        <p:spPr>
          <a:xfrm>
            <a:off x="4855633" y="609600"/>
            <a:ext cx="6411924" cy="5080001"/>
          </a:xfrm>
        </p:spPr>
        <p:txBody>
          <a:bodyPr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FCA0E368-2E43-4CDB-872B-57DD268A5739}"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pPr/>
              <a:t>‹N›</a:t>
            </a:fld>
            <a:endParaRPr lang="it-IT"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Immagin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o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it-IT" noProof="0"/>
              <a:t>Fare clic per modificare lo stile del titolo dello schema</a:t>
            </a:r>
            <a:endParaRPr lang="it-IT" noProof="0" dirty="0"/>
          </a:p>
        </p:txBody>
      </p:sp>
      <p:sp>
        <p:nvSpPr>
          <p:cNvPr id="3" name="Segnaposto immagin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endParaRPr lang="it-IT" noProof="0" dirty="0"/>
          </a:p>
        </p:txBody>
      </p:sp>
      <p:sp>
        <p:nvSpPr>
          <p:cNvPr id="4" name="Segnaposto tes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3907B06D-763E-4405-9BAD-7DE5E79BD4A9}" type="datetime1">
              <a:rPr lang="it-IT" noProof="0" smtClean="0"/>
              <a:t>28/09/2022</a:t>
            </a:fld>
            <a:endParaRPr lang="it-IT" noProof="0" dirty="0"/>
          </a:p>
        </p:txBody>
      </p:sp>
      <p:sp>
        <p:nvSpPr>
          <p:cNvPr id="6" name="Segnaposto piè di pagina 5"/>
          <p:cNvSpPr>
            <a:spLocks noGrp="1"/>
          </p:cNvSpPr>
          <p:nvPr>
            <p:ph type="ftr" sz="quarter" idx="11"/>
          </p:nvPr>
        </p:nvSpPr>
        <p:spPr/>
        <p:txBody>
          <a:bodyPr rtlCol="0"/>
          <a:lstStyle/>
          <a:p>
            <a:pPr algn="l" rtl="0"/>
            <a:endParaRPr lang="it-IT" noProof="0"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91637636-B1F9-4ACF-A85F-2E09AC1D2476}" type="datetime1">
              <a:rPr lang="it-IT" noProof="0" smtClean="0"/>
              <a:t>28/09/2022</a:t>
            </a:fld>
            <a:endParaRPr lang="it-IT" noProof="0" dirty="0"/>
          </a:p>
        </p:txBody>
      </p:sp>
      <p:sp>
        <p:nvSpPr>
          <p:cNvPr id="5" name="Segnaposto piè di pa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it-IT" noProof="0" dirty="0"/>
          </a:p>
        </p:txBody>
      </p:sp>
      <p:sp>
        <p:nvSpPr>
          <p:cNvPr id="6" name="Segnaposto numero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it-IT" noProof="0" smtClean="0"/>
              <a:t>‹N›</a:t>
            </a:fld>
            <a:endParaRPr lang="it-IT"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1.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image" Target="../media/image7.jpeg"/><Relationship Id="rId10" Type="http://schemas.openxmlformats.org/officeDocument/2006/relationships/image" Target="../media/image21.png"/><Relationship Id="rId4" Type="http://schemas.openxmlformats.org/officeDocument/2006/relationships/image" Target="../media/image1.jpeg"/><Relationship Id="rId9" Type="http://schemas.openxmlformats.org/officeDocument/2006/relationships/image" Target="../media/image20.svg"/><Relationship Id="rId14" Type="http://schemas.openxmlformats.org/officeDocument/2006/relationships/image" Target="../media/image25.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jpe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igura a mano libera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ito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it-IT" sz="4000" dirty="0"/>
              <a:t>LIGHT-SERNET:</a:t>
            </a:r>
          </a:p>
        </p:txBody>
      </p:sp>
      <p:sp>
        <p:nvSpPr>
          <p:cNvPr id="3" name="Sottotito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fontScale="70000" lnSpcReduction="20000"/>
          </a:bodyPr>
          <a:lstStyle/>
          <a:p>
            <a:pPr algn="l" rtl="0"/>
            <a:r>
              <a:rPr lang="en-US" sz="2300" dirty="0"/>
              <a:t>A LIGHTWEIGHT FULLY CONVOLUTIONAL NEURAL NETWORK FOR SPEECH EMOTION RECOGNITION</a:t>
            </a:r>
            <a:endParaRPr lang="it-IT" sz="2300" dirty="0"/>
          </a:p>
        </p:txBody>
      </p:sp>
      <p:sp>
        <p:nvSpPr>
          <p:cNvPr id="4" name="CasellaDiTesto 3">
            <a:extLst>
              <a:ext uri="{FF2B5EF4-FFF2-40B4-BE49-F238E27FC236}">
                <a16:creationId xmlns:a16="http://schemas.microsoft.com/office/drawing/2014/main" id="{04E63224-B95E-64A0-A289-70E20381FB6D}"/>
              </a:ext>
            </a:extLst>
          </p:cNvPr>
          <p:cNvSpPr txBox="1"/>
          <p:nvPr/>
        </p:nvSpPr>
        <p:spPr>
          <a:xfrm>
            <a:off x="732127" y="4094028"/>
            <a:ext cx="5633049" cy="646331"/>
          </a:xfrm>
          <a:prstGeom prst="rect">
            <a:avLst/>
          </a:prstGeom>
          <a:noFill/>
        </p:spPr>
        <p:txBody>
          <a:bodyPr wrap="square" rtlCol="0">
            <a:spAutoFit/>
          </a:bodyPr>
          <a:lstStyle/>
          <a:p>
            <a:pPr algn="ctr"/>
            <a:r>
              <a:rPr lang="en-US" sz="12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NEURAL NETWORK PROJECT BASED ON THE PAPER AVAILABLE AT THE FOLLOWING LINK:</a:t>
            </a:r>
            <a:br>
              <a:rPr lang="en-US" sz="12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br>
            <a:r>
              <a:rPr lang="en-US" sz="12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https://arxiv.org/pdf/2110.03435v1.pdf</a:t>
            </a:r>
            <a:endParaRPr lang="it-IT" sz="12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endParaRPr>
          </a:p>
        </p:txBody>
      </p:sp>
      <p:sp>
        <p:nvSpPr>
          <p:cNvPr id="8" name="CasellaDiTesto 7">
            <a:extLst>
              <a:ext uri="{FF2B5EF4-FFF2-40B4-BE49-F238E27FC236}">
                <a16:creationId xmlns:a16="http://schemas.microsoft.com/office/drawing/2014/main" id="{11CF8820-1AD0-0443-EC06-A75CD80AD5C4}"/>
              </a:ext>
            </a:extLst>
          </p:cNvPr>
          <p:cNvSpPr txBox="1"/>
          <p:nvPr/>
        </p:nvSpPr>
        <p:spPr>
          <a:xfrm>
            <a:off x="1805522" y="5457425"/>
            <a:ext cx="2908745" cy="830997"/>
          </a:xfrm>
          <a:prstGeom prst="rect">
            <a:avLst/>
          </a:prstGeom>
          <a:noFill/>
        </p:spPr>
        <p:txBody>
          <a:bodyPr wrap="none" rtlCol="0">
            <a:spAutoFit/>
          </a:bodyPr>
          <a:lstStyle/>
          <a:p>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Luca Distefano, </a:t>
            </a:r>
            <a:r>
              <a:rPr lang="it-IT" sz="1600" dirty="0" err="1">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matr</a:t>
            </a:r>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 1973294</a:t>
            </a:r>
          </a:p>
          <a:p>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Antonio Scardino, </a:t>
            </a:r>
            <a:r>
              <a:rPr lang="it-IT" sz="1600" dirty="0" err="1">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matr</a:t>
            </a:r>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 2020613</a:t>
            </a:r>
          </a:p>
          <a:p>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Andrea </a:t>
            </a:r>
            <a:r>
              <a:rPr lang="it-IT" sz="1600" dirty="0" err="1">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Cadoli</a:t>
            </a:r>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 </a:t>
            </a:r>
            <a:r>
              <a:rPr lang="it-IT" sz="1600" dirty="0" err="1">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matr</a:t>
            </a:r>
            <a:r>
              <a:rPr lang="it-IT" sz="1600" dirty="0">
                <a:ln>
                  <a:solidFill>
                    <a:schemeClr val="bg1">
                      <a:lumMod val="75000"/>
                      <a:lumOff val="25000"/>
                      <a:alpha val="10000"/>
                    </a:schemeClr>
                  </a:solidFill>
                </a:ln>
                <a:solidFill>
                  <a:schemeClr val="bg1">
                    <a:lumMod val="95000"/>
                    <a:lumOff val="5000"/>
                  </a:schemeClr>
                </a:solidFill>
                <a:effectLst>
                  <a:outerShdw blurRad="9525" dist="25400" dir="14640000" algn="tl" rotWithShape="0">
                    <a:schemeClr val="bg1">
                      <a:alpha val="30000"/>
                    </a:schemeClr>
                  </a:outerShdw>
                </a:effectLst>
              </a:rPr>
              <a:t>. 1837028</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289925" y="-1"/>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736970" y="370935"/>
            <a:ext cx="4975083" cy="817378"/>
          </a:xfrm>
        </p:spPr>
        <p:txBody>
          <a:bodyPr rtlCol="0" anchor="b">
            <a:normAutofit/>
          </a:bodyPr>
          <a:lstStyle/>
          <a:p>
            <a:pPr algn="l"/>
            <a:r>
              <a:rPr lang="it-IT" sz="4400" u="sng" dirty="0"/>
              <a:t>Project in a </a:t>
            </a:r>
            <a:r>
              <a:rPr lang="it-IT" sz="4400" u="sng" dirty="0" err="1"/>
              <a:t>nutshell</a:t>
            </a:r>
            <a:endParaRPr lang="it-IT" sz="4400" u="sng" dirty="0"/>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900493" y="1325880"/>
            <a:ext cx="4811560" cy="5161185"/>
          </a:xfrm>
        </p:spPr>
        <p:txBody>
          <a:bodyPr rtlCol="0" anchor="t">
            <a:normAutofit fontScale="92500" lnSpcReduction="10000"/>
          </a:bodyPr>
          <a:lstStyle/>
          <a:p>
            <a:pPr marL="36900" lvl="0" indent="0" rtl="0">
              <a:buNone/>
            </a:pPr>
            <a:r>
              <a:rPr lang="it-IT" sz="2400" dirty="0"/>
              <a:t>Speech </a:t>
            </a:r>
            <a:r>
              <a:rPr lang="it-IT" sz="2400" dirty="0" err="1"/>
              <a:t>emotion</a:t>
            </a:r>
            <a:r>
              <a:rPr lang="it-IT" sz="2400" dirty="0"/>
              <a:t> </a:t>
            </a:r>
            <a:r>
              <a:rPr lang="it-IT" sz="2400" dirty="0" err="1"/>
              <a:t>recognition</a:t>
            </a:r>
            <a:r>
              <a:rPr lang="it-IT" sz="2400" dirty="0"/>
              <a:t> (SER)</a:t>
            </a:r>
          </a:p>
          <a:p>
            <a:pPr marL="36900" lvl="0" indent="0" rtl="0">
              <a:buNone/>
            </a:pPr>
            <a:r>
              <a:rPr lang="it-IT" sz="2400" dirty="0" err="1"/>
              <a:t>What’s</a:t>
            </a:r>
            <a:r>
              <a:rPr lang="it-IT" sz="2400" dirty="0"/>
              <a:t> </a:t>
            </a:r>
            <a:r>
              <a:rPr lang="it-IT" sz="2400" dirty="0" err="1"/>
              <a:t>been</a:t>
            </a:r>
            <a:r>
              <a:rPr lang="it-IT" sz="2400" dirty="0"/>
              <a:t> </a:t>
            </a:r>
            <a:r>
              <a:rPr lang="it-IT" sz="2400" dirty="0" err="1"/>
              <a:t>used</a:t>
            </a:r>
            <a:r>
              <a:rPr lang="it-IT" sz="2400" dirty="0"/>
              <a:t>:</a:t>
            </a:r>
          </a:p>
          <a:p>
            <a:pPr marL="36900" lvl="0" indent="0" rtl="0">
              <a:buNone/>
            </a:pPr>
            <a:r>
              <a:rPr lang="it-IT" sz="2400" dirty="0"/>
              <a:t>	- </a:t>
            </a:r>
            <a:r>
              <a:rPr lang="it-IT" sz="2400" dirty="0" err="1"/>
              <a:t>Pytorch</a:t>
            </a:r>
            <a:r>
              <a:rPr lang="it-IT" sz="2400" dirty="0"/>
              <a:t> + </a:t>
            </a:r>
            <a:r>
              <a:rPr lang="it-IT" sz="2400" dirty="0" err="1"/>
              <a:t>Colab</a:t>
            </a:r>
            <a:endParaRPr lang="it-IT" sz="2400" dirty="0"/>
          </a:p>
          <a:p>
            <a:pPr marL="36900" lvl="0" indent="0" rtl="0">
              <a:buNone/>
            </a:pPr>
            <a:r>
              <a:rPr lang="it-IT" sz="2400" dirty="0"/>
              <a:t>	- 3 audio dataset</a:t>
            </a:r>
          </a:p>
          <a:p>
            <a:pPr marL="36900" indent="0">
              <a:buNone/>
            </a:pPr>
            <a:r>
              <a:rPr lang="it-IT" sz="2400" dirty="0"/>
              <a:t>	- Model: FCNN</a:t>
            </a:r>
          </a:p>
          <a:p>
            <a:pPr marL="36900" indent="0">
              <a:buNone/>
            </a:pPr>
            <a:r>
              <a:rPr lang="en-US" sz="2400" dirty="0"/>
              <a:t>Codes developed from SCRATCH in </a:t>
            </a:r>
            <a:r>
              <a:rPr lang="en-US" sz="2400" dirty="0" err="1"/>
              <a:t>PyTorch</a:t>
            </a:r>
            <a:r>
              <a:rPr lang="en-US" sz="2400" dirty="0"/>
              <a:t> instead of TensorFlow</a:t>
            </a:r>
          </a:p>
          <a:p>
            <a:pPr marL="36900" indent="0">
              <a:buNone/>
            </a:pPr>
            <a:r>
              <a:rPr lang="en-US" sz="2400" dirty="0"/>
              <a:t>The paper propose a novel model for SER that can learn </a:t>
            </a:r>
            <a:r>
              <a:rPr lang="en-US" sz="2400" dirty="0" err="1"/>
              <a:t>spectro</a:t>
            </a:r>
            <a:r>
              <a:rPr lang="en-US" sz="2400" dirty="0"/>
              <a:t>-temporal information from Mel frequency cepstral coefficients (MFCC), which only make use of fully CNN.</a:t>
            </a:r>
          </a:p>
        </p:txBody>
      </p:sp>
      <p:pic>
        <p:nvPicPr>
          <p:cNvPr id="1026" name="Picture 2">
            <a:extLst>
              <a:ext uri="{FF2B5EF4-FFF2-40B4-BE49-F238E27FC236}">
                <a16:creationId xmlns:a16="http://schemas.microsoft.com/office/drawing/2014/main" id="{98AEE7F3-7E58-B298-0F62-3EE30C4BF5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388" y="1094825"/>
            <a:ext cx="2822565" cy="700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7DFB3D0-CF67-7B74-C86E-E2E16BA181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6244" y="762672"/>
            <a:ext cx="2216339" cy="1364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ural-network Icons - Free SVG &amp; PNG Neural-network Images - Noun Project">
            <a:extLst>
              <a:ext uri="{FF2B5EF4-FFF2-40B4-BE49-F238E27FC236}">
                <a16:creationId xmlns:a16="http://schemas.microsoft.com/office/drawing/2014/main" id="{B403B833-AE48-1C73-FD0D-842CE0C024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27" y="44893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Wave Cartoon clipart - Sound, Wave, Illustration, transparent clip art">
            <a:extLst>
              <a:ext uri="{FF2B5EF4-FFF2-40B4-BE49-F238E27FC236}">
                <a16:creationId xmlns:a16="http://schemas.microsoft.com/office/drawing/2014/main" id="{BD41D2CF-483B-0443-B069-E555162C48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3415" y="4000501"/>
            <a:ext cx="2882660" cy="2882660"/>
          </a:xfrm>
          <a:prstGeom prst="rect">
            <a:avLst/>
          </a:prstGeom>
          <a:noFill/>
          <a:extLst>
            <a:ext uri="{909E8E84-426E-40DD-AFC4-6F175D3DCCD1}">
              <a14:hiddenFill xmlns:a14="http://schemas.microsoft.com/office/drawing/2010/main">
                <a:solidFill>
                  <a:srgbClr val="FFFFFF"/>
                </a:solidFill>
              </a14:hiddenFill>
            </a:ext>
          </a:extLst>
        </p:spPr>
      </p:pic>
      <p:pic>
        <p:nvPicPr>
          <p:cNvPr id="12" name="Elemento grafico 11" descr="Dramma con riempimento a tinta unita">
            <a:extLst>
              <a:ext uri="{FF2B5EF4-FFF2-40B4-BE49-F238E27FC236}">
                <a16:creationId xmlns:a16="http://schemas.microsoft.com/office/drawing/2014/main" id="{6E39187E-F088-1671-6FFC-D8669ED874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6597" y="2907516"/>
            <a:ext cx="1042956" cy="1042956"/>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900493" y="397948"/>
            <a:ext cx="4538124" cy="656125"/>
          </a:xfrm>
        </p:spPr>
        <p:txBody>
          <a:bodyPr rtlCol="0" anchor="b">
            <a:normAutofit/>
          </a:bodyPr>
          <a:lstStyle/>
          <a:p>
            <a:pPr algn="l"/>
            <a:r>
              <a:rPr lang="it-IT" sz="4000" dirty="0"/>
              <a:t>Datasets</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629400" y="1171575"/>
            <a:ext cx="5133975" cy="5419725"/>
          </a:xfrm>
        </p:spPr>
        <p:txBody>
          <a:bodyPr rtlCol="0" anchor="t">
            <a:normAutofit fontScale="62500" lnSpcReduction="20000"/>
          </a:bodyPr>
          <a:lstStyle/>
          <a:p>
            <a:pPr marL="36900" lvl="0" indent="0" rtl="0">
              <a:buNone/>
            </a:pPr>
            <a:r>
              <a:rPr lang="it-IT" sz="2400" dirty="0"/>
              <a:t>EMO-DB (50MB)</a:t>
            </a:r>
          </a:p>
          <a:p>
            <a:pPr marL="36900" lvl="0" indent="0" rtl="0">
              <a:buNone/>
            </a:pPr>
            <a:r>
              <a:rPr lang="it-IT" sz="2400" dirty="0"/>
              <a:t>	535 speech audio files </a:t>
            </a:r>
          </a:p>
          <a:p>
            <a:pPr marL="36900" lvl="0" indent="0" rtl="0">
              <a:buNone/>
            </a:pPr>
            <a:r>
              <a:rPr lang="it-IT" sz="2400" dirty="0"/>
              <a:t>	German: </a:t>
            </a:r>
            <a:r>
              <a:rPr lang="en-US" sz="2400" dirty="0"/>
              <a:t>10 actors (five males and five females)</a:t>
            </a:r>
            <a:endParaRPr lang="it-IT" sz="2400" dirty="0"/>
          </a:p>
          <a:p>
            <a:pPr marL="36900" lvl="0" indent="0" rtl="0">
              <a:buNone/>
            </a:pPr>
            <a:r>
              <a:rPr lang="it-IT" sz="2400" dirty="0"/>
              <a:t>	7 </a:t>
            </a:r>
            <a:r>
              <a:rPr lang="it-IT" sz="2400" dirty="0" err="1"/>
              <a:t>emotions</a:t>
            </a:r>
            <a:endParaRPr lang="it-IT" sz="2400" dirty="0"/>
          </a:p>
          <a:p>
            <a:pPr marL="36900" lvl="0" indent="0" rtl="0">
              <a:buNone/>
            </a:pPr>
            <a:r>
              <a:rPr lang="it-IT" sz="2400" dirty="0"/>
              <a:t>IEMO-CAP (1GB)</a:t>
            </a:r>
          </a:p>
          <a:p>
            <a:pPr marL="36900" indent="0">
              <a:buNone/>
            </a:pPr>
            <a:r>
              <a:rPr lang="it-IT" sz="2400" dirty="0"/>
              <a:t>	</a:t>
            </a:r>
            <a:r>
              <a:rPr lang="en-US" sz="2400" dirty="0"/>
              <a:t>12 hours of audio-visual data (improvised and scripted)</a:t>
            </a:r>
            <a:endParaRPr lang="it-IT" sz="2400" dirty="0"/>
          </a:p>
          <a:p>
            <a:pPr marL="36900" indent="0">
              <a:buNone/>
            </a:pPr>
            <a:r>
              <a:rPr lang="it-IT" sz="2400" dirty="0"/>
              <a:t>	1819 speech stereo audio files</a:t>
            </a:r>
          </a:p>
          <a:p>
            <a:pPr marL="36900" indent="0">
              <a:buNone/>
            </a:pPr>
            <a:r>
              <a:rPr lang="it-IT" sz="2400" dirty="0"/>
              <a:t>	English: 2 </a:t>
            </a:r>
            <a:r>
              <a:rPr lang="it-IT" sz="2400" dirty="0" err="1"/>
              <a:t>actors</a:t>
            </a:r>
            <a:r>
              <a:rPr lang="it-IT" sz="2400" dirty="0"/>
              <a:t> (one male and one </a:t>
            </a:r>
            <a:r>
              <a:rPr lang="it-IT" sz="2400" dirty="0" err="1"/>
              <a:t>female</a:t>
            </a:r>
            <a:r>
              <a:rPr lang="it-IT" sz="2400" dirty="0"/>
              <a:t>)</a:t>
            </a:r>
          </a:p>
          <a:p>
            <a:pPr marL="36900" indent="0">
              <a:buNone/>
            </a:pPr>
            <a:r>
              <a:rPr lang="it-IT" sz="2400" dirty="0"/>
              <a:t>	11 </a:t>
            </a:r>
            <a:r>
              <a:rPr lang="it-IT" sz="2400" dirty="0" err="1"/>
              <a:t>emotions</a:t>
            </a:r>
            <a:endParaRPr lang="it-IT" sz="2400" dirty="0"/>
          </a:p>
          <a:p>
            <a:pPr marL="36900" lvl="0" indent="0" rtl="0">
              <a:buNone/>
            </a:pPr>
            <a:r>
              <a:rPr lang="it-IT" sz="2400" dirty="0"/>
              <a:t>ASVP-ESD (2GB)</a:t>
            </a:r>
          </a:p>
          <a:p>
            <a:pPr marL="36900" lvl="0" indent="0" rtl="0">
              <a:buNone/>
            </a:pPr>
            <a:r>
              <a:rPr lang="it-IT" sz="2400" dirty="0"/>
              <a:t>	</a:t>
            </a:r>
            <a:r>
              <a:rPr lang="en-US" sz="2400" dirty="0"/>
              <a:t>Collected from online platforms, movies, real 	communication recordings, etc.</a:t>
            </a:r>
            <a:endParaRPr lang="it-IT" sz="2400" dirty="0"/>
          </a:p>
          <a:p>
            <a:pPr marL="36900" indent="0">
              <a:buNone/>
            </a:pPr>
            <a:r>
              <a:rPr lang="it-IT" sz="2400" dirty="0"/>
              <a:t>	12805 speech audio files </a:t>
            </a:r>
          </a:p>
          <a:p>
            <a:pPr marL="36900" indent="0">
              <a:buNone/>
            </a:pPr>
            <a:r>
              <a:rPr lang="it-IT" sz="2400" dirty="0"/>
              <a:t>	Bonus: 1404 non-speech audio files (</a:t>
            </a:r>
            <a:r>
              <a:rPr lang="it-IT" sz="2400" dirty="0" err="1"/>
              <a:t>not</a:t>
            </a:r>
            <a:r>
              <a:rPr lang="it-IT" sz="2400" dirty="0"/>
              <a:t> </a:t>
            </a:r>
            <a:r>
              <a:rPr lang="it-IT" sz="2400" dirty="0" err="1"/>
              <a:t>included</a:t>
            </a:r>
            <a:r>
              <a:rPr lang="it-IT" sz="2400" dirty="0"/>
              <a:t>)</a:t>
            </a:r>
          </a:p>
          <a:p>
            <a:pPr marL="36900" indent="0">
              <a:buNone/>
            </a:pPr>
            <a:r>
              <a:rPr lang="it-IT" sz="2400" dirty="0"/>
              <a:t>	</a:t>
            </a:r>
            <a:r>
              <a:rPr lang="en-US" sz="2400" dirty="0"/>
              <a:t>Non-scripted with no language restriction.</a:t>
            </a:r>
          </a:p>
          <a:p>
            <a:pPr marL="36900" indent="0">
              <a:buNone/>
            </a:pPr>
            <a:r>
              <a:rPr lang="it-IT" sz="2400" dirty="0"/>
              <a:t>	13 </a:t>
            </a:r>
            <a:r>
              <a:rPr lang="it-IT" sz="2400" dirty="0" err="1"/>
              <a:t>emotions</a:t>
            </a:r>
            <a:endParaRPr lang="it-IT" sz="2400" dirty="0"/>
          </a:p>
          <a:p>
            <a:pPr marL="36900" indent="0">
              <a:buNone/>
            </a:pPr>
            <a:endParaRPr lang="it-IT" sz="2400" dirty="0"/>
          </a:p>
        </p:txBody>
      </p:sp>
      <p:pic>
        <p:nvPicPr>
          <p:cNvPr id="2050" name="Picture 2" descr="Database - Free technology icons">
            <a:extLst>
              <a:ext uri="{FF2B5EF4-FFF2-40B4-BE49-F238E27FC236}">
                <a16:creationId xmlns:a16="http://schemas.microsoft.com/office/drawing/2014/main" id="{61A46810-8DCF-EEC4-CE28-4646AE930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3391" y="984344"/>
            <a:ext cx="1043796" cy="10437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 Free technology icons">
            <a:extLst>
              <a:ext uri="{FF2B5EF4-FFF2-40B4-BE49-F238E27FC236}">
                <a16:creationId xmlns:a16="http://schemas.microsoft.com/office/drawing/2014/main" id="{92A8ED53-80A7-2F5F-F583-F41F8BF563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555" y="1728639"/>
            <a:ext cx="2028645" cy="20286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base - Free technology icons">
            <a:extLst>
              <a:ext uri="{FF2B5EF4-FFF2-40B4-BE49-F238E27FC236}">
                <a16:creationId xmlns:a16="http://schemas.microsoft.com/office/drawing/2014/main" id="{2B4F4239-3686-5187-22A7-1FAAD3199E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511" y="3295291"/>
            <a:ext cx="3485072" cy="348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2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6087378" y="-47291"/>
            <a:ext cx="6569366" cy="923925"/>
          </a:xfrm>
        </p:spPr>
        <p:txBody>
          <a:bodyPr rtlCol="0" anchor="b">
            <a:normAutofit/>
          </a:bodyPr>
          <a:lstStyle/>
          <a:p>
            <a:pPr algn="l"/>
            <a:r>
              <a:rPr lang="it-IT" sz="3200" dirty="0"/>
              <a:t>Data </a:t>
            </a:r>
            <a:r>
              <a:rPr lang="it-IT" sz="3200" dirty="0" err="1"/>
              <a:t>modification</a:t>
            </a:r>
            <a:r>
              <a:rPr lang="it-IT" sz="3200" dirty="0"/>
              <a:t> and </a:t>
            </a:r>
            <a:r>
              <a:rPr lang="it-IT" sz="3200" dirty="0" err="1"/>
              <a:t>preprocessing</a:t>
            </a:r>
            <a:endParaRPr lang="it-IT" sz="3200" dirty="0"/>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443212" y="1066800"/>
            <a:ext cx="5562599" cy="5510379"/>
          </a:xfrm>
        </p:spPr>
        <p:txBody>
          <a:bodyPr rtlCol="0" anchor="t">
            <a:normAutofit fontScale="92500" lnSpcReduction="10000"/>
          </a:bodyPr>
          <a:lstStyle/>
          <a:p>
            <a:pPr marL="36900" lvl="0" indent="0" rtl="0">
              <a:buNone/>
            </a:pPr>
            <a:r>
              <a:rPr lang="it-IT" sz="2400" dirty="0"/>
              <a:t>EMO-DB </a:t>
            </a:r>
          </a:p>
          <a:p>
            <a:pPr marL="36900" lvl="0" indent="0" rtl="0">
              <a:buNone/>
            </a:pPr>
            <a:r>
              <a:rPr lang="it-IT" sz="2400" dirty="0"/>
              <a:t>	</a:t>
            </a:r>
            <a:r>
              <a:rPr lang="it-IT" sz="2400" dirty="0" err="1"/>
              <a:t>Each</a:t>
            </a:r>
            <a:r>
              <a:rPr lang="it-IT" sz="2400" dirty="0"/>
              <a:t> file </a:t>
            </a:r>
            <a:r>
              <a:rPr lang="it-IT" sz="2400" dirty="0" err="1"/>
              <a:t>is</a:t>
            </a:r>
            <a:r>
              <a:rPr lang="it-IT" sz="2400" dirty="0"/>
              <a:t> </a:t>
            </a:r>
            <a:r>
              <a:rPr lang="it-IT" sz="2400" dirty="0" err="1"/>
              <a:t>cutted</a:t>
            </a:r>
            <a:r>
              <a:rPr lang="it-IT" sz="2400" dirty="0"/>
              <a:t> in </a:t>
            </a:r>
            <a:r>
              <a:rPr lang="it-IT" sz="2400" dirty="0" err="1"/>
              <a:t>pieces</a:t>
            </a:r>
            <a:r>
              <a:rPr lang="it-IT" sz="2400" dirty="0"/>
              <a:t> of 2 sec </a:t>
            </a:r>
            <a:r>
              <a:rPr lang="it-IT" sz="2400" dirty="0" err="1"/>
              <a:t>lenght</a:t>
            </a:r>
            <a:r>
              <a:rPr lang="it-IT" sz="2400" dirty="0"/>
              <a:t> </a:t>
            </a:r>
            <a:br>
              <a:rPr lang="it-IT" sz="2400" dirty="0"/>
            </a:br>
            <a:r>
              <a:rPr lang="it-IT" sz="2400" dirty="0"/>
              <a:t>	From 535 tracks to 590</a:t>
            </a:r>
          </a:p>
          <a:p>
            <a:pPr marL="36900" lvl="0" indent="0" rtl="0">
              <a:buNone/>
            </a:pPr>
            <a:r>
              <a:rPr lang="it-IT" sz="2400" dirty="0"/>
              <a:t>IEMO-CAP </a:t>
            </a:r>
          </a:p>
          <a:p>
            <a:pPr marL="36900" lvl="0" indent="0" rtl="0">
              <a:buNone/>
            </a:pPr>
            <a:r>
              <a:rPr lang="it-IT" sz="2400" dirty="0"/>
              <a:t>	Multi </a:t>
            </a:r>
            <a:r>
              <a:rPr lang="it-IT" sz="2400" dirty="0" err="1"/>
              <a:t>emotion</a:t>
            </a:r>
            <a:r>
              <a:rPr lang="it-IT" sz="2400" dirty="0"/>
              <a:t> audio </a:t>
            </a:r>
            <a:r>
              <a:rPr lang="it-IT" sz="2400" dirty="0" err="1"/>
              <a:t>issue</a:t>
            </a:r>
            <a:r>
              <a:rPr lang="it-IT" sz="2400" dirty="0"/>
              <a:t>:</a:t>
            </a:r>
          </a:p>
          <a:p>
            <a:pPr marL="36900" lvl="0" indent="0" rtl="0">
              <a:buNone/>
            </a:pPr>
            <a:r>
              <a:rPr lang="it-IT" sz="2400" dirty="0"/>
              <a:t>		Audio </a:t>
            </a:r>
            <a:r>
              <a:rPr lang="it-IT" sz="2400" dirty="0" err="1"/>
              <a:t>trimming</a:t>
            </a:r>
            <a:r>
              <a:rPr lang="it-IT" sz="2400" dirty="0"/>
              <a:t> to </a:t>
            </a:r>
            <a:r>
              <a:rPr lang="it-IT" sz="2400" dirty="0" err="1"/>
              <a:t>obtain</a:t>
            </a:r>
            <a:r>
              <a:rPr lang="it-IT" sz="2400" dirty="0"/>
              <a:t> </a:t>
            </a:r>
            <a:r>
              <a:rPr lang="it-IT" sz="2400" dirty="0" err="1"/>
              <a:t>only</a:t>
            </a:r>
            <a:r>
              <a:rPr lang="it-IT" sz="2400" dirty="0"/>
              <a:t> an 			</a:t>
            </a:r>
            <a:r>
              <a:rPr lang="it-IT" sz="2400" dirty="0" err="1"/>
              <a:t>emotion</a:t>
            </a:r>
            <a:r>
              <a:rPr lang="it-IT" sz="2400" dirty="0"/>
              <a:t> </a:t>
            </a:r>
            <a:r>
              <a:rPr lang="it-IT" sz="2400" dirty="0" err="1"/>
              <a:t>each</a:t>
            </a:r>
            <a:r>
              <a:rPr lang="it-IT" sz="2400" dirty="0"/>
              <a:t> audio track</a:t>
            </a:r>
          </a:p>
          <a:p>
            <a:pPr marL="36900" lvl="0" indent="0" rtl="0">
              <a:buNone/>
            </a:pPr>
            <a:r>
              <a:rPr lang="it-IT" sz="2400" dirty="0"/>
              <a:t>	</a:t>
            </a:r>
            <a:r>
              <a:rPr lang="it-IT" sz="2400" dirty="0" err="1"/>
              <a:t>Cut</a:t>
            </a:r>
            <a:r>
              <a:rPr lang="it-IT" sz="2400" dirty="0"/>
              <a:t> on 3 sec, </a:t>
            </a:r>
            <a:r>
              <a:rPr lang="it-IT" sz="2400" dirty="0" err="1"/>
              <a:t>dropping</a:t>
            </a:r>
            <a:r>
              <a:rPr lang="it-IT" sz="2400" dirty="0"/>
              <a:t> the </a:t>
            </a:r>
            <a:r>
              <a:rPr lang="it-IT" sz="2400" dirty="0" err="1"/>
              <a:t>rest</a:t>
            </a:r>
            <a:endParaRPr lang="it-IT" sz="2400" dirty="0"/>
          </a:p>
          <a:p>
            <a:pPr marL="36900" lvl="0" indent="0" rtl="0">
              <a:buNone/>
            </a:pPr>
            <a:r>
              <a:rPr lang="it-IT" sz="2400" dirty="0"/>
              <a:t>ASVP-ESD </a:t>
            </a:r>
          </a:p>
          <a:p>
            <a:pPr marL="36900" lvl="0" indent="0" rtl="0">
              <a:buNone/>
            </a:pPr>
            <a:r>
              <a:rPr lang="it-IT" sz="2400" dirty="0"/>
              <a:t>	</a:t>
            </a:r>
            <a:r>
              <a:rPr lang="it-IT" sz="2400" dirty="0" err="1"/>
              <a:t>Considered</a:t>
            </a:r>
            <a:r>
              <a:rPr lang="it-IT" sz="2400" dirty="0"/>
              <a:t> Dataset:1/3 of the </a:t>
            </a:r>
            <a:r>
              <a:rPr lang="it-IT" sz="2400" dirty="0" err="1"/>
              <a:t>original</a:t>
            </a:r>
            <a:r>
              <a:rPr lang="it-IT" sz="2400" dirty="0"/>
              <a:t> one</a:t>
            </a:r>
          </a:p>
          <a:p>
            <a:pPr marL="36900" indent="0">
              <a:buNone/>
            </a:pPr>
            <a:r>
              <a:rPr lang="it-IT" sz="2400" dirty="0"/>
              <a:t>		(</a:t>
            </a:r>
            <a:r>
              <a:rPr lang="it-IT" sz="2400" dirty="0" err="1"/>
              <a:t>Reduced</a:t>
            </a:r>
            <a:r>
              <a:rPr lang="it-IT" sz="2400" dirty="0"/>
              <a:t> to 4830 files)</a:t>
            </a:r>
          </a:p>
          <a:p>
            <a:pPr marL="36900" lvl="0" indent="0" rtl="0">
              <a:buNone/>
            </a:pPr>
            <a:r>
              <a:rPr lang="it-IT" sz="2400" dirty="0"/>
              <a:t>	</a:t>
            </a:r>
            <a:r>
              <a:rPr lang="it-IT" sz="2400" dirty="0" err="1"/>
              <a:t>Cut</a:t>
            </a:r>
            <a:r>
              <a:rPr lang="it-IT" sz="2400" dirty="0"/>
              <a:t> on 3 sec, </a:t>
            </a:r>
            <a:r>
              <a:rPr lang="it-IT" sz="2400" dirty="0" err="1"/>
              <a:t>dropping</a:t>
            </a:r>
            <a:r>
              <a:rPr lang="it-IT" sz="2400" dirty="0"/>
              <a:t> the </a:t>
            </a:r>
            <a:r>
              <a:rPr lang="it-IT" sz="2400" dirty="0" err="1"/>
              <a:t>rest</a:t>
            </a:r>
            <a:endParaRPr lang="it-IT" sz="2400" dirty="0"/>
          </a:p>
        </p:txBody>
      </p:sp>
      <p:pic>
        <p:nvPicPr>
          <p:cNvPr id="2050" name="Picture 2" descr="Database - Free technology icons">
            <a:extLst>
              <a:ext uri="{FF2B5EF4-FFF2-40B4-BE49-F238E27FC236}">
                <a16:creationId xmlns:a16="http://schemas.microsoft.com/office/drawing/2014/main" id="{61A46810-8DCF-EEC4-CE28-4646AE930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485" y="726011"/>
            <a:ext cx="1043796" cy="10437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 Free technology icons">
            <a:extLst>
              <a:ext uri="{FF2B5EF4-FFF2-40B4-BE49-F238E27FC236}">
                <a16:creationId xmlns:a16="http://schemas.microsoft.com/office/drawing/2014/main" id="{92A8ED53-80A7-2F5F-F583-F41F8BF563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868" y="1692888"/>
            <a:ext cx="2028645" cy="20286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abase - Free technology icons">
            <a:extLst>
              <a:ext uri="{FF2B5EF4-FFF2-40B4-BE49-F238E27FC236}">
                <a16:creationId xmlns:a16="http://schemas.microsoft.com/office/drawing/2014/main" id="{2B4F4239-3686-5187-22A7-1FAAD3199E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511" y="3295291"/>
            <a:ext cx="3485072" cy="348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1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6334663"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416079" y="385415"/>
            <a:ext cx="4538124" cy="769166"/>
          </a:xfrm>
        </p:spPr>
        <p:txBody>
          <a:bodyPr rtlCol="0" anchor="b">
            <a:normAutofit/>
          </a:bodyPr>
          <a:lstStyle/>
          <a:p>
            <a:pPr algn="l"/>
            <a:r>
              <a:rPr lang="it-IT" sz="4000" dirty="0"/>
              <a:t>Network Architecture</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256674" y="1353979"/>
            <a:ext cx="5602537" cy="5196109"/>
          </a:xfrm>
        </p:spPr>
        <p:txBody>
          <a:bodyPr rtlCol="0" anchor="t">
            <a:normAutofit/>
          </a:bodyPr>
          <a:lstStyle/>
          <a:p>
            <a:pPr marL="36900" lvl="0" indent="0" rtl="0">
              <a:buNone/>
            </a:pPr>
            <a:r>
              <a:rPr lang="it-IT" sz="2400" dirty="0"/>
              <a:t>Input pipeline</a:t>
            </a:r>
          </a:p>
          <a:p>
            <a:pPr marL="36900" lvl="0" indent="0" rtl="0">
              <a:buNone/>
            </a:pPr>
            <a:r>
              <a:rPr lang="it-IT" sz="2000" dirty="0"/>
              <a:t>Audio </a:t>
            </a:r>
            <a:r>
              <a:rPr lang="it-IT" sz="2000" dirty="0" err="1"/>
              <a:t>signal</a:t>
            </a:r>
            <a:r>
              <a:rPr lang="it-IT" sz="2000" dirty="0"/>
              <a:t> </a:t>
            </a:r>
            <a:r>
              <a:rPr lang="it-IT" sz="2000" dirty="0" err="1"/>
              <a:t>transformation</a:t>
            </a:r>
            <a:r>
              <a:rPr lang="it-IT" sz="2000" dirty="0"/>
              <a:t> to MFCC images:</a:t>
            </a:r>
          </a:p>
          <a:p>
            <a:pPr marL="36900" lvl="0" indent="0" rtl="0">
              <a:buNone/>
            </a:pPr>
            <a:r>
              <a:rPr lang="it-IT" sz="2000" dirty="0"/>
              <a:t>	</a:t>
            </a:r>
            <a:r>
              <a:rPr lang="it-IT" sz="2000" dirty="0" err="1"/>
              <a:t>Signal</a:t>
            </a:r>
            <a:r>
              <a:rPr lang="it-IT" sz="2000" dirty="0"/>
              <a:t> </a:t>
            </a:r>
            <a:r>
              <a:rPr lang="it-IT" sz="2000" dirty="0" err="1"/>
              <a:t>normalization</a:t>
            </a:r>
            <a:br>
              <a:rPr lang="it-IT" sz="2000" dirty="0"/>
            </a:br>
            <a:r>
              <a:rPr lang="it-IT" sz="2000" dirty="0"/>
              <a:t>	Fourier </a:t>
            </a:r>
            <a:r>
              <a:rPr lang="it-IT" sz="2000" dirty="0" err="1"/>
              <a:t>transformation</a:t>
            </a:r>
            <a:br>
              <a:rPr lang="it-IT" sz="2000" dirty="0"/>
            </a:br>
            <a:r>
              <a:rPr lang="it-IT" sz="2000" dirty="0"/>
              <a:t>	</a:t>
            </a:r>
            <a:r>
              <a:rPr lang="it-IT" sz="2000" dirty="0" err="1"/>
              <a:t>Obtained</a:t>
            </a:r>
            <a:r>
              <a:rPr lang="it-IT" sz="2000" dirty="0"/>
              <a:t> </a:t>
            </a:r>
            <a:r>
              <a:rPr lang="it-IT" sz="2000" dirty="0" err="1"/>
              <a:t>spectogram</a:t>
            </a:r>
            <a:r>
              <a:rPr lang="it-IT" sz="2000" dirty="0"/>
              <a:t> in Mel Scale filter banks </a:t>
            </a:r>
            <a:br>
              <a:rPr lang="it-IT" sz="2000" dirty="0"/>
            </a:br>
            <a:r>
              <a:rPr lang="it-IT" sz="2000" dirty="0"/>
              <a:t>	Inverse cosine </a:t>
            </a:r>
            <a:r>
              <a:rPr lang="it-IT" sz="2000" dirty="0" err="1"/>
              <a:t>transformation</a:t>
            </a:r>
            <a:r>
              <a:rPr lang="it-IT" sz="2000" dirty="0"/>
              <a:t>, </a:t>
            </a:r>
            <a:br>
              <a:rPr lang="it-IT" sz="2000" dirty="0"/>
            </a:br>
            <a:r>
              <a:rPr lang="it-IT" sz="2000" dirty="0"/>
              <a:t>		</a:t>
            </a:r>
            <a:r>
              <a:rPr lang="it-IT" sz="2000" dirty="0" err="1"/>
              <a:t>selecting</a:t>
            </a:r>
            <a:r>
              <a:rPr lang="it-IT" sz="2000" dirty="0"/>
              <a:t> 40 </a:t>
            </a:r>
            <a:r>
              <a:rPr lang="it-IT" sz="2000" dirty="0" err="1"/>
              <a:t>coefficients</a:t>
            </a:r>
            <a:endParaRPr lang="it-IT" sz="2400" dirty="0"/>
          </a:p>
          <a:p>
            <a:pPr marL="36900" lvl="0" indent="0" rtl="0">
              <a:buNone/>
            </a:pPr>
            <a:r>
              <a:rPr lang="it-IT" sz="2400" dirty="0"/>
              <a:t>Body part I: </a:t>
            </a:r>
            <a:r>
              <a:rPr lang="it-IT" sz="2400" dirty="0" err="1"/>
              <a:t>Parallel</a:t>
            </a:r>
            <a:r>
              <a:rPr lang="it-IT" sz="2400" dirty="0"/>
              <a:t> </a:t>
            </a:r>
            <a:r>
              <a:rPr lang="it-IT" sz="2400" dirty="0" err="1"/>
              <a:t>paths</a:t>
            </a:r>
            <a:endParaRPr lang="it-IT" sz="2400" dirty="0"/>
          </a:p>
          <a:p>
            <a:pPr marL="36900" lvl="0" indent="0" rtl="0">
              <a:buNone/>
            </a:pPr>
            <a:r>
              <a:rPr lang="it-IT" sz="2000" dirty="0" err="1"/>
              <a:t>Transformed</a:t>
            </a:r>
            <a:r>
              <a:rPr lang="it-IT" sz="2000" dirty="0"/>
              <a:t> image in input </a:t>
            </a:r>
            <a:r>
              <a:rPr lang="it-IT" sz="2000" dirty="0" err="1"/>
              <a:t>passed</a:t>
            </a:r>
            <a:r>
              <a:rPr lang="it-IT" sz="2000" dirty="0"/>
              <a:t> on 3 </a:t>
            </a:r>
            <a:r>
              <a:rPr lang="it-IT" sz="2000" dirty="0" err="1"/>
              <a:t>parallel</a:t>
            </a:r>
            <a:r>
              <a:rPr lang="it-IT" sz="2000" dirty="0"/>
              <a:t> </a:t>
            </a:r>
            <a:r>
              <a:rPr lang="it-IT" sz="2000" dirty="0" err="1"/>
              <a:t>paths</a:t>
            </a:r>
            <a:r>
              <a:rPr lang="it-IT" sz="2000" dirty="0"/>
              <a:t> </a:t>
            </a:r>
            <a:r>
              <a:rPr lang="it-IT" sz="2000" dirty="0" err="1"/>
              <a:t>where</a:t>
            </a:r>
            <a:r>
              <a:rPr lang="it-IT" sz="2000" dirty="0"/>
              <a:t> </a:t>
            </a:r>
            <a:r>
              <a:rPr lang="it-IT" sz="2000" dirty="0" err="1"/>
              <a:t>we</a:t>
            </a:r>
            <a:r>
              <a:rPr lang="it-IT" sz="2000" dirty="0"/>
              <a:t> </a:t>
            </a:r>
            <a:r>
              <a:rPr lang="it-IT" sz="2000" dirty="0" err="1"/>
              <a:t>apply</a:t>
            </a:r>
            <a:r>
              <a:rPr lang="it-IT" sz="2000" dirty="0"/>
              <a:t> </a:t>
            </a:r>
            <a:r>
              <a:rPr lang="it-IT" sz="2000" dirty="0" err="1"/>
              <a:t>different</a:t>
            </a:r>
            <a:r>
              <a:rPr lang="it-IT" sz="2000" dirty="0"/>
              <a:t> </a:t>
            </a:r>
            <a:r>
              <a:rPr lang="it-IT" sz="2000" dirty="0" err="1"/>
              <a:t>convolutions</a:t>
            </a:r>
            <a:r>
              <a:rPr lang="it-IT" sz="2000" dirty="0"/>
              <a:t>, and </a:t>
            </a:r>
            <a:r>
              <a:rPr lang="it-IT" sz="2000" dirty="0" err="1"/>
              <a:t>finally</a:t>
            </a:r>
            <a:r>
              <a:rPr lang="it-IT" sz="2000" dirty="0"/>
              <a:t> </a:t>
            </a:r>
            <a:r>
              <a:rPr lang="it-IT" sz="2000" dirty="0" err="1"/>
              <a:t>concatenated</a:t>
            </a:r>
            <a:r>
              <a:rPr lang="it-IT" sz="2000" dirty="0"/>
              <a:t>.</a:t>
            </a:r>
          </a:p>
        </p:txBody>
      </p:sp>
      <p:pic>
        <p:nvPicPr>
          <p:cNvPr id="5" name="Immagine 4">
            <a:extLst>
              <a:ext uri="{FF2B5EF4-FFF2-40B4-BE49-F238E27FC236}">
                <a16:creationId xmlns:a16="http://schemas.microsoft.com/office/drawing/2014/main" id="{B952772D-6D6C-7E30-22A8-E59BCE8F7712}"/>
              </a:ext>
            </a:extLst>
          </p:cNvPr>
          <p:cNvPicPr>
            <a:picLocks noChangeAspect="1"/>
          </p:cNvPicPr>
          <p:nvPr/>
        </p:nvPicPr>
        <p:blipFill rotWithShape="1">
          <a:blip r:embed="rId7"/>
          <a:srcRect r="54495"/>
          <a:stretch/>
        </p:blipFill>
        <p:spPr>
          <a:xfrm>
            <a:off x="5811157" y="1539987"/>
            <a:ext cx="6475060" cy="2747232"/>
          </a:xfrm>
          <a:prstGeom prst="rect">
            <a:avLst/>
          </a:prstGeom>
          <a:effectLst>
            <a:outerShdw blurRad="406400" dist="508000" sx="117000" sy="117000" algn="ctr" rotWithShape="0">
              <a:srgbClr val="000000">
                <a:alpha val="43137"/>
              </a:srgbClr>
            </a:outerShdw>
          </a:effectLst>
        </p:spPr>
      </p:pic>
      <p:pic>
        <p:nvPicPr>
          <p:cNvPr id="6" name="Immagine 5">
            <a:extLst>
              <a:ext uri="{FF2B5EF4-FFF2-40B4-BE49-F238E27FC236}">
                <a16:creationId xmlns:a16="http://schemas.microsoft.com/office/drawing/2014/main" id="{FD71DA36-7BCE-7B04-6FC8-B7DCBF3AA787}"/>
              </a:ext>
            </a:extLst>
          </p:cNvPr>
          <p:cNvPicPr>
            <a:picLocks noChangeAspect="1"/>
          </p:cNvPicPr>
          <p:nvPr/>
        </p:nvPicPr>
        <p:blipFill>
          <a:blip r:embed="rId7"/>
          <a:stretch>
            <a:fillRect/>
          </a:stretch>
        </p:blipFill>
        <p:spPr>
          <a:xfrm>
            <a:off x="6034658" y="186018"/>
            <a:ext cx="6049393" cy="1167961"/>
          </a:xfrm>
          <a:prstGeom prst="rect">
            <a:avLst/>
          </a:prstGeom>
          <a:effectLst>
            <a:outerShdw blurRad="381000" dist="50800" dir="5400000" sx="117000" sy="117000" algn="ctr" rotWithShape="0">
              <a:srgbClr val="000000">
                <a:alpha val="43137"/>
              </a:srgbClr>
            </a:outerShdw>
          </a:effectLst>
        </p:spPr>
      </p:pic>
      <p:pic>
        <p:nvPicPr>
          <p:cNvPr id="7" name="Immagine 6">
            <a:extLst>
              <a:ext uri="{FF2B5EF4-FFF2-40B4-BE49-F238E27FC236}">
                <a16:creationId xmlns:a16="http://schemas.microsoft.com/office/drawing/2014/main" id="{DB9705A2-7EE2-6E13-54FD-8C0FF7F8FD4A}"/>
              </a:ext>
            </a:extLst>
          </p:cNvPr>
          <p:cNvPicPr>
            <a:picLocks noChangeAspect="1"/>
          </p:cNvPicPr>
          <p:nvPr/>
        </p:nvPicPr>
        <p:blipFill>
          <a:blip r:embed="rId8"/>
          <a:stretch>
            <a:fillRect/>
          </a:stretch>
        </p:blipFill>
        <p:spPr>
          <a:xfrm>
            <a:off x="7122628" y="4473227"/>
            <a:ext cx="3754761" cy="2096815"/>
          </a:xfrm>
          <a:prstGeom prst="rect">
            <a:avLst/>
          </a:prstGeom>
          <a:effectLst>
            <a:outerShdw blurRad="457200" dist="50800" dir="5400000" sx="105000" sy="105000" algn="ctr" rotWithShape="0">
              <a:srgbClr val="000000">
                <a:alpha val="43137"/>
              </a:srgbClr>
            </a:outerShdw>
          </a:effectLst>
        </p:spPr>
      </p:pic>
    </p:spTree>
    <p:extLst>
      <p:ext uri="{BB962C8B-B14F-4D97-AF65-F5344CB8AC3E}">
        <p14:creationId xmlns:p14="http://schemas.microsoft.com/office/powerpoint/2010/main" val="125497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6334663"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484188" y="764144"/>
            <a:ext cx="4538124" cy="769166"/>
          </a:xfrm>
        </p:spPr>
        <p:txBody>
          <a:bodyPr rtlCol="0" anchor="b">
            <a:normAutofit/>
          </a:bodyPr>
          <a:lstStyle/>
          <a:p>
            <a:pPr algn="l"/>
            <a:r>
              <a:rPr lang="it-IT" sz="4000" dirty="0"/>
              <a:t>Network Architecture</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290600" y="1542620"/>
            <a:ext cx="5349069" cy="4883532"/>
          </a:xfrm>
        </p:spPr>
        <p:txBody>
          <a:bodyPr rtlCol="0" anchor="t">
            <a:normAutofit/>
          </a:bodyPr>
          <a:lstStyle/>
          <a:p>
            <a:pPr marL="36900" lvl="0" indent="0" rtl="0">
              <a:buNone/>
            </a:pPr>
            <a:r>
              <a:rPr lang="it-IT" sz="2400" dirty="0"/>
              <a:t>Body part II: Feature Learning</a:t>
            </a:r>
          </a:p>
          <a:p>
            <a:pPr marL="36900" lvl="0" indent="0" rtl="0">
              <a:buNone/>
            </a:pPr>
            <a:r>
              <a:rPr lang="it-IT" sz="2400" dirty="0"/>
              <a:t>	</a:t>
            </a:r>
            <a:r>
              <a:rPr lang="it-IT" sz="2400" dirty="0" err="1"/>
              <a:t>LFLBs</a:t>
            </a:r>
            <a:r>
              <a:rPr lang="it-IT" sz="2400" dirty="0"/>
              <a:t> in </a:t>
            </a:r>
            <a:r>
              <a:rPr lang="it-IT" sz="2400" dirty="0" err="1"/>
              <a:t>different</a:t>
            </a:r>
            <a:r>
              <a:rPr lang="it-IT" sz="2400" dirty="0"/>
              <a:t> </a:t>
            </a:r>
            <a:r>
              <a:rPr lang="it-IT" sz="2400" dirty="0" err="1"/>
              <a:t>configurations</a:t>
            </a:r>
            <a:r>
              <a:rPr lang="it-IT" sz="2400" dirty="0"/>
              <a:t> 				</a:t>
            </a:r>
            <a:r>
              <a:rPr lang="it-IT" sz="2400" dirty="0" err="1"/>
              <a:t>applied</a:t>
            </a:r>
            <a:r>
              <a:rPr lang="it-IT" sz="2400" dirty="0"/>
              <a:t> on Body I output</a:t>
            </a:r>
          </a:p>
          <a:p>
            <a:pPr marL="36900" lvl="0" indent="0" rtl="0">
              <a:buNone/>
            </a:pPr>
            <a:r>
              <a:rPr lang="it-IT" sz="2400" dirty="0"/>
              <a:t>	Low-</a:t>
            </a:r>
            <a:r>
              <a:rPr lang="it-IT" sz="2400" dirty="0" err="1"/>
              <a:t>level</a:t>
            </a:r>
            <a:r>
              <a:rPr lang="it-IT" sz="2400" dirty="0"/>
              <a:t> → High-</a:t>
            </a:r>
            <a:r>
              <a:rPr lang="it-IT" sz="2400" dirty="0" err="1"/>
              <a:t>level</a:t>
            </a:r>
            <a:r>
              <a:rPr lang="it-IT" sz="2400" dirty="0"/>
              <a:t> features</a:t>
            </a:r>
          </a:p>
          <a:p>
            <a:pPr marL="36900" lvl="0" indent="0" rtl="0">
              <a:buNone/>
            </a:pPr>
            <a:r>
              <a:rPr lang="it-IT" sz="2400" dirty="0"/>
              <a:t>	</a:t>
            </a:r>
            <a:r>
              <a:rPr lang="it-IT" sz="2400" dirty="0" err="1"/>
              <a:t>Modification</a:t>
            </a:r>
            <a:r>
              <a:rPr lang="it-IT" sz="2400" dirty="0"/>
              <a:t>: </a:t>
            </a:r>
            <a:r>
              <a:rPr lang="it-IT" sz="2400" dirty="0" err="1"/>
              <a:t>ReLu</a:t>
            </a:r>
            <a:r>
              <a:rPr lang="it-IT" sz="2400" dirty="0"/>
              <a:t> → </a:t>
            </a:r>
            <a:r>
              <a:rPr lang="it-IT" sz="2400" dirty="0" err="1"/>
              <a:t>PReLU</a:t>
            </a:r>
            <a:endParaRPr lang="it-IT" sz="2400" dirty="0"/>
          </a:p>
          <a:p>
            <a:pPr marL="36900" lvl="0" indent="0" rtl="0">
              <a:buNone/>
            </a:pPr>
            <a:endParaRPr lang="it-IT" sz="2400" dirty="0"/>
          </a:p>
          <a:p>
            <a:pPr marL="36900" lvl="0" indent="0" rtl="0">
              <a:buNone/>
            </a:pPr>
            <a:r>
              <a:rPr lang="it-IT" sz="2400" dirty="0"/>
              <a:t>Head: </a:t>
            </a:r>
            <a:r>
              <a:rPr lang="it-IT" sz="2400" dirty="0" err="1"/>
              <a:t>Classifier</a:t>
            </a:r>
            <a:endParaRPr lang="it-IT" sz="2400" dirty="0"/>
          </a:p>
          <a:p>
            <a:pPr marL="36900" lvl="0" indent="0" rtl="0">
              <a:buNone/>
            </a:pPr>
            <a:r>
              <a:rPr lang="it-IT" sz="2400" dirty="0"/>
              <a:t>	</a:t>
            </a:r>
            <a:r>
              <a:rPr lang="it-IT" sz="2400" dirty="0" err="1"/>
              <a:t>Softmax</a:t>
            </a:r>
            <a:r>
              <a:rPr lang="it-IT" sz="2400" dirty="0"/>
              <a:t> activation function</a:t>
            </a:r>
          </a:p>
          <a:p>
            <a:pPr marL="36900" indent="0">
              <a:buNone/>
            </a:pPr>
            <a:r>
              <a:rPr lang="it-IT" sz="2400" dirty="0"/>
              <a:t>	Dropout → for the over-fitting </a:t>
            </a:r>
            <a:r>
              <a:rPr lang="it-IT" sz="2400" dirty="0" err="1"/>
              <a:t>issue</a:t>
            </a:r>
            <a:endParaRPr lang="it-IT" sz="2400" dirty="0"/>
          </a:p>
          <a:p>
            <a:pPr marL="36900" lvl="0" indent="0" rtl="0">
              <a:buNone/>
            </a:pPr>
            <a:endParaRPr lang="it-IT" sz="2400" dirty="0"/>
          </a:p>
        </p:txBody>
      </p:sp>
      <p:pic>
        <p:nvPicPr>
          <p:cNvPr id="4" name="Immagine 3">
            <a:extLst>
              <a:ext uri="{FF2B5EF4-FFF2-40B4-BE49-F238E27FC236}">
                <a16:creationId xmlns:a16="http://schemas.microsoft.com/office/drawing/2014/main" id="{BF750C95-D9A2-361B-1EB4-99F0B1B1805E}"/>
              </a:ext>
            </a:extLst>
          </p:cNvPr>
          <p:cNvPicPr>
            <a:picLocks noChangeAspect="1"/>
          </p:cNvPicPr>
          <p:nvPr/>
        </p:nvPicPr>
        <p:blipFill>
          <a:blip r:embed="rId7"/>
          <a:stretch>
            <a:fillRect/>
          </a:stretch>
        </p:blipFill>
        <p:spPr>
          <a:xfrm>
            <a:off x="5446082" y="764144"/>
            <a:ext cx="6852249" cy="1322969"/>
          </a:xfrm>
          <a:prstGeom prst="rect">
            <a:avLst/>
          </a:prstGeom>
          <a:effectLst>
            <a:outerShdw blurRad="381000" dist="50800" dir="5400000" sx="117000" sy="117000" algn="ctr" rotWithShape="0">
              <a:srgbClr val="000000">
                <a:alpha val="43137"/>
              </a:srgbClr>
            </a:outerShdw>
          </a:effectLst>
        </p:spPr>
      </p:pic>
      <p:pic>
        <p:nvPicPr>
          <p:cNvPr id="8" name="Immagine 7">
            <a:extLst>
              <a:ext uri="{FF2B5EF4-FFF2-40B4-BE49-F238E27FC236}">
                <a16:creationId xmlns:a16="http://schemas.microsoft.com/office/drawing/2014/main" id="{63F6F250-44B9-F4C0-6A76-B6B4A4DDEE26}"/>
              </a:ext>
            </a:extLst>
          </p:cNvPr>
          <p:cNvPicPr>
            <a:picLocks noChangeAspect="1"/>
          </p:cNvPicPr>
          <p:nvPr/>
        </p:nvPicPr>
        <p:blipFill rotWithShape="1">
          <a:blip r:embed="rId7"/>
          <a:srcRect l="40391"/>
          <a:stretch/>
        </p:blipFill>
        <p:spPr>
          <a:xfrm>
            <a:off x="5446082" y="2585935"/>
            <a:ext cx="6745917" cy="2184953"/>
          </a:xfrm>
          <a:prstGeom prst="rect">
            <a:avLst/>
          </a:prstGeom>
          <a:effectLst>
            <a:outerShdw blurRad="406400" dist="50800" dir="5400000" sx="123000" sy="123000" algn="ctr" rotWithShape="0">
              <a:srgbClr val="000000">
                <a:alpha val="43137"/>
              </a:srgbClr>
            </a:outerShdw>
          </a:effectLst>
        </p:spPr>
      </p:pic>
    </p:spTree>
    <p:extLst>
      <p:ext uri="{BB962C8B-B14F-4D97-AF65-F5344CB8AC3E}">
        <p14:creationId xmlns:p14="http://schemas.microsoft.com/office/powerpoint/2010/main" val="367591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ttango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magin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5141830" y="195192"/>
            <a:ext cx="1786477" cy="944973"/>
          </a:xfrm>
        </p:spPr>
        <p:txBody>
          <a:bodyPr rtlCol="0" anchor="b">
            <a:normAutofit/>
          </a:bodyPr>
          <a:lstStyle/>
          <a:p>
            <a:pPr algn="l"/>
            <a:r>
              <a:rPr lang="it-IT" sz="5400" dirty="0">
                <a:solidFill>
                  <a:schemeClr val="bg1"/>
                </a:solidFill>
              </a:rPr>
              <a:t>Set</a:t>
            </a:r>
            <a:r>
              <a:rPr lang="it-IT" sz="5400" dirty="0"/>
              <a:t>up</a:t>
            </a:r>
            <a:endParaRPr lang="it-IT" sz="4000" dirty="0"/>
          </a:p>
        </p:txBody>
      </p:sp>
      <mc:AlternateContent xmlns:mc="http://schemas.openxmlformats.org/markup-compatibility/2006" xmlns:a14="http://schemas.microsoft.com/office/drawing/2010/main">
        <mc:Choice Requires="a14">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216567" y="958467"/>
                <a:ext cx="5879433" cy="5899533"/>
              </a:xfrm>
            </p:spPr>
            <p:txBody>
              <a:bodyPr rtlCol="0" anchor="t">
                <a:normAutofit/>
              </a:bodyPr>
              <a:lstStyle/>
              <a:p>
                <a:pPr marL="36900" lvl="0" indent="0" rtl="0">
                  <a:buNone/>
                </a:pPr>
                <a:r>
                  <a:rPr lang="it-IT" sz="3200" dirty="0">
                    <a:solidFill>
                      <a:schemeClr val="bg1"/>
                    </a:solidFill>
                  </a:rPr>
                  <a:t>Implementation and training:</a:t>
                </a:r>
              </a:p>
              <a:p>
                <a:pPr marL="36900" lvl="0" indent="0" rtl="0">
                  <a:buNone/>
                </a:pPr>
                <a:r>
                  <a:rPr lang="it-IT" sz="2500" dirty="0">
                    <a:solidFill>
                      <a:schemeClr val="bg1"/>
                    </a:solidFill>
                  </a:rPr>
                  <a:t>	- </a:t>
                </a:r>
                <a:r>
                  <a:rPr lang="it-IT" sz="2800" dirty="0">
                    <a:solidFill>
                      <a:schemeClr val="bg1"/>
                    </a:solidFill>
                  </a:rPr>
                  <a:t>GPU: Tesla T4 and Tesla P100</a:t>
                </a:r>
              </a:p>
              <a:p>
                <a:pPr marL="36900" lvl="0" indent="0" rtl="0">
                  <a:buNone/>
                </a:pPr>
                <a:r>
                  <a:rPr lang="it-IT" sz="2800" dirty="0">
                    <a:solidFill>
                      <a:schemeClr val="bg1"/>
                    </a:solidFill>
                  </a:rPr>
                  <a:t>	- 300 </a:t>
                </a:r>
                <a:r>
                  <a:rPr lang="it-IT" sz="2800" dirty="0" err="1">
                    <a:solidFill>
                      <a:schemeClr val="bg1"/>
                    </a:solidFill>
                  </a:rPr>
                  <a:t>epoch</a:t>
                </a:r>
                <a:endParaRPr lang="it-IT" sz="2800" dirty="0">
                  <a:solidFill>
                    <a:schemeClr val="bg1"/>
                  </a:solidFill>
                </a:endParaRPr>
              </a:p>
              <a:p>
                <a:pPr marL="36900" lvl="0" indent="0" rtl="0">
                  <a:buNone/>
                </a:pPr>
                <a:r>
                  <a:rPr lang="it-IT" sz="2800" dirty="0">
                    <a:solidFill>
                      <a:schemeClr val="bg1"/>
                    </a:solidFill>
                  </a:rPr>
                  <a:t>	- Batch size = 32</a:t>
                </a:r>
              </a:p>
              <a:p>
                <a:pPr marL="36900" indent="0">
                  <a:buNone/>
                </a:pPr>
                <a:r>
                  <a:rPr lang="it-IT" sz="2800" dirty="0">
                    <a:solidFill>
                      <a:schemeClr val="bg1"/>
                    </a:solidFill>
                  </a:rPr>
                  <a:t>	- Adam </a:t>
                </a:r>
                <a:r>
                  <a:rPr lang="it-IT" sz="2800" dirty="0" err="1">
                    <a:solidFill>
                      <a:schemeClr val="bg1"/>
                    </a:solidFill>
                  </a:rPr>
                  <a:t>optimizer</a:t>
                </a:r>
                <a:r>
                  <a:rPr lang="it-IT" sz="2800" dirty="0">
                    <a:solidFill>
                      <a:schemeClr val="bg1"/>
                    </a:solidFill>
                  </a:rPr>
                  <a:t>:</a:t>
                </a:r>
              </a:p>
              <a:p>
                <a:pPr marL="450000" lvl="1" indent="0">
                  <a:buNone/>
                </a:pPr>
                <a:r>
                  <a:rPr lang="it-IT" sz="2800" dirty="0">
                    <a:solidFill>
                      <a:schemeClr val="bg1"/>
                    </a:solidFill>
                  </a:rPr>
                  <a:t>		LR= </a:t>
                </a:r>
                <a14:m>
                  <m:oMath xmlns:m="http://schemas.openxmlformats.org/officeDocument/2006/math">
                    <m:sSup>
                      <m:sSupPr>
                        <m:ctrlPr>
                          <a:rPr lang="it-IT" sz="2800" i="1">
                            <a:solidFill>
                              <a:schemeClr val="bg1"/>
                            </a:solidFill>
                            <a:latin typeface="Cambria Math" panose="02040503050406030204" pitchFamily="18" charset="0"/>
                          </a:rPr>
                        </m:ctrlPr>
                      </m:sSupPr>
                      <m:e>
                        <m:r>
                          <a:rPr lang="it-IT" sz="2800">
                            <a:solidFill>
                              <a:schemeClr val="bg1"/>
                            </a:solidFill>
                            <a:latin typeface="Cambria Math" panose="02040503050406030204" pitchFamily="18" charset="0"/>
                          </a:rPr>
                          <m:t>10</m:t>
                        </m:r>
                      </m:e>
                      <m:sup>
                        <m:r>
                          <a:rPr lang="it-IT" sz="2800">
                            <a:solidFill>
                              <a:schemeClr val="bg1"/>
                            </a:solidFill>
                            <a:latin typeface="Cambria Math" panose="02040503050406030204" pitchFamily="18" charset="0"/>
                          </a:rPr>
                          <m:t>−4</m:t>
                        </m:r>
                      </m:sup>
                    </m:sSup>
                  </m:oMath>
                </a14:m>
                <a:r>
                  <a:rPr lang="it-IT" sz="2800" dirty="0">
                    <a:solidFill>
                      <a:schemeClr val="bg1"/>
                    </a:solidFill>
                  </a:rPr>
                  <a:t> → ASVP and IEMO </a:t>
                </a:r>
              </a:p>
              <a:p>
                <a:pPr marL="450000" lvl="1" indent="0">
                  <a:buNone/>
                </a:pPr>
                <a:r>
                  <a:rPr lang="it-IT" sz="2800" dirty="0">
                    <a:solidFill>
                      <a:schemeClr val="bg1"/>
                    </a:solidFill>
                  </a:rPr>
                  <a:t>		LR =  </a:t>
                </a:r>
                <a14:m>
                  <m:oMath xmlns:m="http://schemas.openxmlformats.org/officeDocument/2006/math">
                    <m:r>
                      <a:rPr lang="it-IT" sz="2800">
                        <a:solidFill>
                          <a:schemeClr val="bg1"/>
                        </a:solidFill>
                        <a:latin typeface="Cambria Math" panose="02040503050406030204" pitchFamily="18" charset="0"/>
                      </a:rPr>
                      <m:t>5∙</m:t>
                    </m:r>
                    <m:sSup>
                      <m:sSupPr>
                        <m:ctrlPr>
                          <a:rPr lang="it-IT" sz="2800" i="1">
                            <a:solidFill>
                              <a:schemeClr val="bg1"/>
                            </a:solidFill>
                            <a:latin typeface="Cambria Math" panose="02040503050406030204" pitchFamily="18" charset="0"/>
                          </a:rPr>
                        </m:ctrlPr>
                      </m:sSupPr>
                      <m:e>
                        <m:r>
                          <a:rPr lang="it-IT" sz="2800">
                            <a:solidFill>
                              <a:schemeClr val="bg1"/>
                            </a:solidFill>
                            <a:latin typeface="Cambria Math" panose="02040503050406030204" pitchFamily="18" charset="0"/>
                          </a:rPr>
                          <m:t>10</m:t>
                        </m:r>
                      </m:e>
                      <m:sup>
                        <m:r>
                          <a:rPr lang="it-IT" sz="2800">
                            <a:solidFill>
                              <a:schemeClr val="bg1"/>
                            </a:solidFill>
                            <a:latin typeface="Cambria Math" panose="02040503050406030204" pitchFamily="18" charset="0"/>
                          </a:rPr>
                          <m:t>−5</m:t>
                        </m:r>
                      </m:sup>
                    </m:sSup>
                  </m:oMath>
                </a14:m>
                <a:r>
                  <a:rPr lang="it-IT" sz="2800" dirty="0">
                    <a:solidFill>
                      <a:schemeClr val="bg1"/>
                    </a:solidFill>
                  </a:rPr>
                  <a:t> → EMO-DB</a:t>
                </a:r>
              </a:p>
              <a:p>
                <a:pPr marL="450000" lvl="1" indent="0">
                  <a:buNone/>
                </a:pPr>
                <a:r>
                  <a:rPr lang="it-IT" sz="2800" dirty="0">
                    <a:solidFill>
                      <a:schemeClr val="bg1"/>
                    </a:solidFill>
                  </a:rPr>
                  <a:t>- </a:t>
                </a:r>
                <a:r>
                  <a:rPr lang="it-IT" sz="2800" dirty="0" err="1">
                    <a:solidFill>
                      <a:schemeClr val="bg1"/>
                    </a:solidFill>
                  </a:rPr>
                  <a:t>Scheduler</a:t>
                </a:r>
                <a:r>
                  <a:rPr lang="it-IT" sz="2800" dirty="0">
                    <a:solidFill>
                      <a:schemeClr val="bg1"/>
                    </a:solidFill>
                  </a:rPr>
                  <a:t>: </a:t>
                </a:r>
                <a:r>
                  <a:rPr lang="it-IT" sz="2800" dirty="0" err="1">
                    <a:solidFill>
                      <a:schemeClr val="bg1"/>
                    </a:solidFill>
                  </a:rPr>
                  <a:t>exponentialLR</a:t>
                </a:r>
                <a:r>
                  <a:rPr lang="it-IT" sz="2800" dirty="0">
                    <a:solidFill>
                      <a:schemeClr val="bg1"/>
                    </a:solidFill>
                  </a:rPr>
                  <a:t> </a:t>
                </a:r>
                <a:r>
                  <a:rPr lang="it-IT" sz="3200" dirty="0">
                    <a:solidFill>
                      <a:schemeClr val="bg1"/>
                    </a:solidFill>
                  </a:rPr>
                  <a:t>→ </a:t>
                </a:r>
                <a14:m>
                  <m:oMath xmlns:m="http://schemas.openxmlformats.org/officeDocument/2006/math">
                    <m:sSup>
                      <m:sSupPr>
                        <m:ctrlPr>
                          <a:rPr lang="it-IT" sz="3200" i="1" smtClean="0">
                            <a:solidFill>
                              <a:schemeClr val="bg1"/>
                            </a:solidFill>
                            <a:latin typeface="Cambria Math" panose="02040503050406030204" pitchFamily="18" charset="0"/>
                          </a:rPr>
                        </m:ctrlPr>
                      </m:sSupPr>
                      <m:e>
                        <m:r>
                          <a:rPr lang="it-IT" sz="3200" b="0" i="1" smtClean="0">
                            <a:solidFill>
                              <a:schemeClr val="bg1"/>
                            </a:solidFill>
                            <a:latin typeface="Cambria Math" panose="02040503050406030204" pitchFamily="18" charset="0"/>
                          </a:rPr>
                          <m:t>𝑒</m:t>
                        </m:r>
                      </m:e>
                      <m:sup>
                        <m:r>
                          <a:rPr lang="it-IT" sz="3200" b="0" i="1" smtClean="0">
                            <a:solidFill>
                              <a:schemeClr val="bg1"/>
                            </a:solidFill>
                            <a:latin typeface="Cambria Math" panose="02040503050406030204" pitchFamily="18" charset="0"/>
                          </a:rPr>
                          <m:t>−0,9</m:t>
                        </m:r>
                      </m:sup>
                    </m:sSup>
                  </m:oMath>
                </a14:m>
                <a:endParaRPr lang="it-IT" sz="3200" dirty="0">
                  <a:solidFill>
                    <a:schemeClr val="bg1"/>
                  </a:solidFill>
                </a:endParaRPr>
              </a:p>
              <a:p>
                <a:pPr marL="36900" indent="0" rtl="0">
                  <a:buNone/>
                </a:pPr>
                <a:endParaRPr lang="it-IT" sz="2400" dirty="0">
                  <a:solidFill>
                    <a:schemeClr val="bg1"/>
                  </a:solidFill>
                </a:endParaRPr>
              </a:p>
            </p:txBody>
          </p:sp>
        </mc:Choice>
        <mc:Fallback xmlns="">
          <p:sp>
            <p:nvSpPr>
              <p:cNvPr id="24" name="Segnaposto contenuto 2">
                <a:extLst>
                  <a:ext uri="{FF2B5EF4-FFF2-40B4-BE49-F238E27FC236}">
                    <a16:creationId xmlns:a16="http://schemas.microsoft.com/office/drawing/2014/main" id="{F260476B-CCA6-412B-A9C5-399C34AE6F05}"/>
                  </a:ext>
                </a:extLst>
              </p:cNvPr>
              <p:cNvSpPr>
                <a:spLocks noGrp="1" noRot="1" noChangeAspect="1" noMove="1" noResize="1" noEditPoints="1" noAdjustHandles="1" noChangeArrowheads="1" noChangeShapeType="1" noTextEdit="1"/>
              </p:cNvSpPr>
              <p:nvPr>
                <p:ph idx="1"/>
              </p:nvPr>
            </p:nvSpPr>
            <p:spPr>
              <a:xfrm>
                <a:off x="216567" y="958467"/>
                <a:ext cx="5879433" cy="5899533"/>
              </a:xfrm>
              <a:blipFill>
                <a:blip r:embed="rId7"/>
                <a:stretch>
                  <a:fillRect/>
                </a:stretch>
              </a:blipFill>
            </p:spPr>
            <p:txBody>
              <a:bodyPr/>
              <a:lstStyle/>
              <a:p>
                <a:r>
                  <a:rPr lang="it-IT">
                    <a:noFill/>
                  </a:rPr>
                  <a:t> </a:t>
                </a:r>
              </a:p>
            </p:txBody>
          </p:sp>
        </mc:Fallback>
      </mc:AlternateContent>
      <p:pic>
        <p:nvPicPr>
          <p:cNvPr id="14" name="Elemento grafico 13" descr="Impostazioni con riempimento a tinta unita">
            <a:extLst>
              <a:ext uri="{FF2B5EF4-FFF2-40B4-BE49-F238E27FC236}">
                <a16:creationId xmlns:a16="http://schemas.microsoft.com/office/drawing/2014/main" id="{FEC604FA-C35D-CAB5-FAA4-9D7F3D47E8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6568" y="166413"/>
            <a:ext cx="914400" cy="914400"/>
          </a:xfrm>
          <a:prstGeom prst="rect">
            <a:avLst/>
          </a:prstGeom>
        </p:spPr>
      </p:pic>
      <mc:AlternateContent xmlns:mc="http://schemas.openxmlformats.org/markup-compatibility/2006">
        <mc:Choice xmlns:a14="http://schemas.microsoft.com/office/drawing/2010/main" Requires="a14">
          <p:sp>
            <p:nvSpPr>
              <p:cNvPr id="18" name="CasellaDiTesto 17">
                <a:extLst>
                  <a:ext uri="{FF2B5EF4-FFF2-40B4-BE49-F238E27FC236}">
                    <a16:creationId xmlns:a16="http://schemas.microsoft.com/office/drawing/2014/main" id="{75ACCC49-5332-6F45-AC10-CF1610C0339C}"/>
                  </a:ext>
                </a:extLst>
              </p:cNvPr>
              <p:cNvSpPr txBox="1"/>
              <p:nvPr/>
            </p:nvSpPr>
            <p:spPr>
              <a:xfrm>
                <a:off x="6104624" y="958467"/>
                <a:ext cx="6104020" cy="4897623"/>
              </a:xfrm>
              <a:prstGeom prst="rect">
                <a:avLst/>
              </a:prstGeom>
              <a:noFill/>
            </p:spPr>
            <p:txBody>
              <a:bodyPr wrap="square">
                <a:spAutoFit/>
              </a:bodyPr>
              <a:lstStyle/>
              <a:p>
                <a:pPr marL="36900" defTabSz="457200">
                  <a:lnSpc>
                    <a:spcPct val="110000"/>
                  </a:lnSpc>
                  <a:spcBef>
                    <a:spcPct val="20000"/>
                  </a:spcBef>
                  <a:spcAft>
                    <a:spcPts val="600"/>
                  </a:spcAft>
                  <a:buClr>
                    <a:schemeClr val="tx2"/>
                  </a:buClr>
                  <a:buSzPct val="70000"/>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Regularizers:</a:t>
                </a:r>
              </a:p>
              <a:p>
                <a:pPr marL="36900" defTabSz="457200">
                  <a:lnSpc>
                    <a:spcPct val="110000"/>
                  </a:lnSpc>
                  <a:spcBef>
                    <a:spcPct val="20000"/>
                  </a:spcBef>
                  <a:spcAft>
                    <a:spcPts val="600"/>
                  </a:spcAft>
                  <a:buClr>
                    <a:schemeClr val="tx2"/>
                  </a:buClr>
                  <a:buSzPct val="70000"/>
                </a:pPr>
                <a:r>
                  <a:rPr lang="en-US" sz="2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Batch normalization each convolutional layer</a:t>
                </a:r>
              </a:p>
              <a:p>
                <a:pPr marL="36900" defTabSz="457200">
                  <a:lnSpc>
                    <a:spcPct val="110000"/>
                  </a:lnSpc>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Dropout of 30% after activation function</a:t>
                </a:r>
              </a:p>
              <a:p>
                <a:pPr marL="36900" defTabSz="457200">
                  <a:lnSpc>
                    <a:spcPct val="110000"/>
                  </a:lnSpc>
                  <a:spcBef>
                    <a:spcPct val="20000"/>
                  </a:spcBef>
                  <a:spcAft>
                    <a:spcPts val="600"/>
                  </a:spcAft>
                  <a:buClr>
                    <a:schemeClr val="tx2"/>
                  </a:buClr>
                  <a:buSzPct val="70000"/>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Weight decay = </a:t>
                </a:r>
                <a14:m>
                  <m:oMath xmlns:m="http://schemas.openxmlformats.org/officeDocument/2006/math">
                    <m:sSup>
                      <m:sSupPr>
                        <m:ctrlPr>
                          <a:rPr lang="en-US" sz="2400" i="1"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mbria Math" panose="02040503050406030204" pitchFamily="18" charset="0"/>
                          </a:rPr>
                        </m:ctrlPr>
                      </m:sSupPr>
                      <m:e>
                        <m:r>
                          <a:rPr lang="en-US" sz="2400" i="1"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mbria Math" panose="02040503050406030204" pitchFamily="18" charset="0"/>
                          </a:rPr>
                          <m:t>10</m:t>
                        </m:r>
                      </m:e>
                      <m:sup>
                        <m:r>
                          <a:rPr lang="it-IT" sz="2400" b="0" i="1"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mbria Math" panose="02040503050406030204" pitchFamily="18" charset="0"/>
                          </a:rPr>
                          <m:t>−6</m:t>
                        </m:r>
                      </m:sup>
                    </m:sSup>
                  </m:oMath>
                </a14:m>
                <a:endParaRPr lang="it-IT" sz="2400" b="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6900" defTabSz="457200">
                  <a:lnSpc>
                    <a:spcPct val="110000"/>
                  </a:lnSpc>
                  <a:spcBef>
                    <a:spcPct val="20000"/>
                  </a:spcBef>
                  <a:spcAft>
                    <a:spcPts val="600"/>
                  </a:spcAft>
                  <a:buClr>
                    <a:schemeClr val="tx2"/>
                  </a:buClr>
                  <a:buSzPct val="70000"/>
                </a:pPr>
                <a:r>
                  <a:rPr lang="en-US" sz="3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Metrics:</a:t>
                </a:r>
              </a:p>
              <a:p>
                <a:pPr marL="36900" defTabSz="457200">
                  <a:lnSpc>
                    <a:spcPct val="110000"/>
                  </a:lnSpc>
                  <a:spcBef>
                    <a:spcPct val="20000"/>
                  </a:spcBef>
                  <a:spcAft>
                    <a:spcPts val="600"/>
                  </a:spcAft>
                  <a:buClr>
                    <a:schemeClr val="tx2"/>
                  </a:buClr>
                  <a:buSzPct val="70000"/>
                </a:pPr>
                <a:r>
                  <a:rPr lang="en-US" sz="2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Unweighted accuracy</a:t>
                </a:r>
              </a:p>
              <a:p>
                <a:pPr marL="36900" defTabSz="457200">
                  <a:lnSpc>
                    <a:spcPct val="110000"/>
                  </a:lnSpc>
                  <a:spcBef>
                    <a:spcPct val="20000"/>
                  </a:spcBef>
                  <a:spcAft>
                    <a:spcPts val="600"/>
                  </a:spcAft>
                  <a:buClr>
                    <a:schemeClr val="tx2"/>
                  </a:buClr>
                  <a:buSzPct val="70000"/>
                </a:pPr>
                <a:r>
                  <a:rPr lang="en-US" sz="2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Weighted accuracy</a:t>
                </a:r>
              </a:p>
              <a:p>
                <a:pPr marL="36900" defTabSz="457200">
                  <a:lnSpc>
                    <a:spcPct val="110000"/>
                  </a:lnSpc>
                  <a:spcBef>
                    <a:spcPct val="20000"/>
                  </a:spcBef>
                  <a:spcAft>
                    <a:spcPts val="600"/>
                  </a:spcAft>
                  <a:buClr>
                    <a:schemeClr val="tx2"/>
                  </a:buClr>
                  <a:buSzPct val="70000"/>
                </a:pPr>
                <a:r>
                  <a:rPr lang="en-US" sz="25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F1-Score</a:t>
                </a:r>
              </a:p>
            </p:txBody>
          </p:sp>
        </mc:Choice>
        <mc:Fallback>
          <p:sp>
            <p:nvSpPr>
              <p:cNvPr id="18" name="CasellaDiTesto 17">
                <a:extLst>
                  <a:ext uri="{FF2B5EF4-FFF2-40B4-BE49-F238E27FC236}">
                    <a16:creationId xmlns:a16="http://schemas.microsoft.com/office/drawing/2014/main" id="{75ACCC49-5332-6F45-AC10-CF1610C0339C}"/>
                  </a:ext>
                </a:extLst>
              </p:cNvPr>
              <p:cNvSpPr txBox="1">
                <a:spLocks noRot="1" noChangeAspect="1" noMove="1" noResize="1" noEditPoints="1" noAdjustHandles="1" noChangeArrowheads="1" noChangeShapeType="1" noTextEdit="1"/>
              </p:cNvSpPr>
              <p:nvPr/>
            </p:nvSpPr>
            <p:spPr>
              <a:xfrm>
                <a:off x="6104624" y="958467"/>
                <a:ext cx="6104020" cy="4897623"/>
              </a:xfrm>
              <a:prstGeom prst="rect">
                <a:avLst/>
              </a:prstGeom>
              <a:blipFill>
                <a:blip r:embed="rId10"/>
                <a:stretch>
                  <a:fillRect/>
                </a:stretch>
              </a:blipFill>
            </p:spPr>
            <p:txBody>
              <a:bodyPr/>
              <a:lstStyle/>
              <a:p>
                <a:r>
                  <a:rPr lang="it-IT">
                    <a:noFill/>
                  </a:rPr>
                  <a:t> </a:t>
                </a:r>
              </a:p>
            </p:txBody>
          </p:sp>
        </mc:Fallback>
      </mc:AlternateContent>
      <p:pic>
        <p:nvPicPr>
          <p:cNvPr id="20" name="Elemento grafico 19" descr="Sega circolare con riempimento a tinta unita">
            <a:extLst>
              <a:ext uri="{FF2B5EF4-FFF2-40B4-BE49-F238E27FC236}">
                <a16:creationId xmlns:a16="http://schemas.microsoft.com/office/drawing/2014/main" id="{0542F011-ED5F-66A7-3D5D-1D40FC5A83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35068" y="6072394"/>
            <a:ext cx="804233" cy="804233"/>
          </a:xfrm>
          <a:prstGeom prst="rect">
            <a:avLst/>
          </a:prstGeom>
        </p:spPr>
      </p:pic>
      <p:pic>
        <p:nvPicPr>
          <p:cNvPr id="22" name="Elemento grafico 21" descr="Sega circolare contorno">
            <a:extLst>
              <a:ext uri="{FF2B5EF4-FFF2-40B4-BE49-F238E27FC236}">
                <a16:creationId xmlns:a16="http://schemas.microsoft.com/office/drawing/2014/main" id="{1F03A479-C52D-4677-2699-44DE3054FF3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83292" y="6067000"/>
            <a:ext cx="562755" cy="562755"/>
          </a:xfrm>
          <a:prstGeom prst="rect">
            <a:avLst/>
          </a:prstGeom>
        </p:spPr>
      </p:pic>
    </p:spTree>
    <p:extLst>
      <p:ext uri="{BB962C8B-B14F-4D97-AF65-F5344CB8AC3E}">
        <p14:creationId xmlns:p14="http://schemas.microsoft.com/office/powerpoint/2010/main" val="359577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6334663" y="10"/>
            <a:ext cx="6096000" cy="685799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1247700" y="379561"/>
            <a:ext cx="3390437" cy="769166"/>
          </a:xfrm>
        </p:spPr>
        <p:txBody>
          <a:bodyPr rtlCol="0" anchor="b">
            <a:normAutofit/>
          </a:bodyPr>
          <a:lstStyle/>
          <a:p>
            <a:pPr algn="l"/>
            <a:r>
              <a:rPr lang="it-IT" sz="4000" dirty="0"/>
              <a:t>Loss </a:t>
            </a:r>
            <a:r>
              <a:rPr lang="it-IT" sz="4000" dirty="0" err="1"/>
              <a:t>functions</a:t>
            </a:r>
            <a:endParaRPr lang="it-IT" sz="4000" dirty="0"/>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551451" y="1333408"/>
            <a:ext cx="5416211" cy="4699332"/>
          </a:xfrm>
        </p:spPr>
        <p:txBody>
          <a:bodyPr rtlCol="0" anchor="t">
            <a:normAutofit/>
          </a:bodyPr>
          <a:lstStyle/>
          <a:p>
            <a:pPr marL="36900" lvl="0" indent="0" rtl="0">
              <a:buNone/>
            </a:pPr>
            <a:r>
              <a:rPr lang="it-IT" sz="2400" dirty="0"/>
              <a:t>CE-Loss vs F-Loss</a:t>
            </a:r>
          </a:p>
          <a:p>
            <a:pPr marL="36900" lvl="0" indent="0" rtl="0">
              <a:buNone/>
            </a:pPr>
            <a:r>
              <a:rPr lang="it-IT" sz="2400" dirty="0"/>
              <a:t>	F Loss on </a:t>
            </a:r>
            <a:r>
              <a:rPr lang="it-IT" sz="2400" dirty="0" err="1"/>
              <a:t>all</a:t>
            </a:r>
            <a:r>
              <a:rPr lang="it-IT" sz="2400" dirty="0"/>
              <a:t> Datasets</a:t>
            </a:r>
          </a:p>
          <a:p>
            <a:pPr marL="36900" lvl="0" indent="0" rtl="0">
              <a:buNone/>
            </a:pPr>
            <a:r>
              <a:rPr lang="it-IT" sz="2400" dirty="0"/>
              <a:t>IEMO-CAP-&gt; </a:t>
            </a:r>
            <a:r>
              <a:rPr lang="it-IT" sz="2400" dirty="0" err="1"/>
              <a:t>both</a:t>
            </a:r>
            <a:r>
              <a:rPr lang="it-IT" sz="2400" dirty="0"/>
              <a:t> CE Loss and F Loss</a:t>
            </a:r>
          </a:p>
          <a:p>
            <a:pPr marL="36900" lvl="0" indent="0" rtl="0">
              <a:buNone/>
            </a:pPr>
            <a:r>
              <a:rPr lang="it-IT" sz="2400" dirty="0"/>
              <a:t>	</a:t>
            </a:r>
          </a:p>
        </p:txBody>
      </p:sp>
      <p:sp>
        <p:nvSpPr>
          <p:cNvPr id="9" name="CasellaDiTesto 8">
            <a:extLst>
              <a:ext uri="{FF2B5EF4-FFF2-40B4-BE49-F238E27FC236}">
                <a16:creationId xmlns:a16="http://schemas.microsoft.com/office/drawing/2014/main" id="{077FB2EB-963D-1319-32D8-A97A5705CAA0}"/>
              </a:ext>
            </a:extLst>
          </p:cNvPr>
          <p:cNvSpPr txBox="1"/>
          <p:nvPr/>
        </p:nvSpPr>
        <p:spPr>
          <a:xfrm>
            <a:off x="6405338" y="271557"/>
            <a:ext cx="6216316" cy="523220"/>
          </a:xfrm>
          <a:prstGeom prst="rect">
            <a:avLst/>
          </a:prstGeom>
          <a:noFill/>
        </p:spPr>
        <p:txBody>
          <a:bodyPr wrap="square">
            <a:spAutoFit/>
          </a:bodyPr>
          <a:lstStyle/>
          <a:p>
            <a:r>
              <a:rPr lang="it-IT" sz="2800" b="1" dirty="0">
                <a:solidFill>
                  <a:schemeClr val="bg1"/>
                </a:solidFill>
                <a:highlight>
                  <a:srgbClr val="C0C0C0"/>
                </a:highlight>
              </a:rPr>
              <a:t>Cross-</a:t>
            </a:r>
            <a:r>
              <a:rPr lang="it-IT" sz="2800" b="1" dirty="0" err="1">
                <a:solidFill>
                  <a:schemeClr val="bg1"/>
                </a:solidFill>
                <a:highlight>
                  <a:srgbClr val="C0C0C0"/>
                </a:highlight>
              </a:rPr>
              <a:t>Entropy</a:t>
            </a:r>
            <a:r>
              <a:rPr lang="it-IT" sz="2800" b="1" dirty="0">
                <a:solidFill>
                  <a:schemeClr val="bg1"/>
                </a:solidFill>
                <a:highlight>
                  <a:srgbClr val="C0C0C0"/>
                </a:highlight>
              </a:rPr>
              <a:t> Loss</a:t>
            </a:r>
          </a:p>
        </p:txBody>
      </p:sp>
      <p:pic>
        <p:nvPicPr>
          <p:cNvPr id="1026" name="Picture 2">
            <a:extLst>
              <a:ext uri="{FF2B5EF4-FFF2-40B4-BE49-F238E27FC236}">
                <a16:creationId xmlns:a16="http://schemas.microsoft.com/office/drawing/2014/main" id="{B117A8A1-6350-53F8-60FC-53EC92AF67C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0"/>
                    </a14:imgEffect>
                  </a14:imgLayer>
                </a14:imgProps>
              </a:ext>
              <a:ext uri="{28A0092B-C50C-407E-A947-70E740481C1C}">
                <a14:useLocalDpi xmlns:a14="http://schemas.microsoft.com/office/drawing/2010/main" val="0"/>
              </a:ext>
            </a:extLst>
          </a:blip>
          <a:srcRect l="10287" t="9917" r="11639" b="16894"/>
          <a:stretch/>
        </p:blipFill>
        <p:spPr bwMode="auto">
          <a:xfrm>
            <a:off x="6962800" y="808034"/>
            <a:ext cx="2550696" cy="1026695"/>
          </a:xfrm>
          <a:prstGeom prst="rect">
            <a:avLst/>
          </a:prstGeom>
          <a:noFill/>
          <a:effectLst>
            <a:outerShdw blurRad="431800" dist="50800" dir="5400000" sx="108000" sy="108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8EE61D08-F64D-303C-25C8-A51A4AE871A1}"/>
              </a:ext>
            </a:extLst>
          </p:cNvPr>
          <p:cNvSpPr txBox="1"/>
          <p:nvPr/>
        </p:nvSpPr>
        <p:spPr>
          <a:xfrm>
            <a:off x="9464913" y="1184563"/>
            <a:ext cx="2486070" cy="646331"/>
          </a:xfrm>
          <a:prstGeom prst="rect">
            <a:avLst/>
          </a:prstGeom>
          <a:noFill/>
        </p:spPr>
        <p:txBody>
          <a:bodyPr wrap="square" rtlCol="0">
            <a:spAutoFit/>
          </a:bodyPr>
          <a:lstStyle/>
          <a:p>
            <a:r>
              <a:rPr lang="en-US" dirty="0">
                <a:solidFill>
                  <a:schemeClr val="bg1"/>
                </a:solidFill>
                <a:highlight>
                  <a:srgbClr val="C0C0C0"/>
                </a:highlight>
              </a:rPr>
              <a:t>Y = true label </a:t>
            </a:r>
            <a:br>
              <a:rPr lang="en-US" dirty="0">
                <a:solidFill>
                  <a:schemeClr val="bg1"/>
                </a:solidFill>
                <a:highlight>
                  <a:srgbClr val="C0C0C0"/>
                </a:highlight>
              </a:rPr>
            </a:br>
            <a:r>
              <a:rPr lang="en-US" dirty="0">
                <a:solidFill>
                  <a:schemeClr val="bg1"/>
                </a:solidFill>
                <a:highlight>
                  <a:srgbClr val="C0C0C0"/>
                </a:highlight>
              </a:rPr>
              <a:t>p = predicted probability.</a:t>
            </a:r>
            <a:endParaRPr lang="it-IT" dirty="0">
              <a:solidFill>
                <a:schemeClr val="bg1"/>
              </a:solidFill>
              <a:highlight>
                <a:srgbClr val="C0C0C0"/>
              </a:highlight>
            </a:endParaRPr>
          </a:p>
        </p:txBody>
      </p:sp>
      <p:sp>
        <p:nvSpPr>
          <p:cNvPr id="11" name="CasellaDiTesto 10">
            <a:extLst>
              <a:ext uri="{FF2B5EF4-FFF2-40B4-BE49-F238E27FC236}">
                <a16:creationId xmlns:a16="http://schemas.microsoft.com/office/drawing/2014/main" id="{58F6A6CA-15A1-479A-122A-B005D3B08E8D}"/>
              </a:ext>
            </a:extLst>
          </p:cNvPr>
          <p:cNvSpPr txBox="1"/>
          <p:nvPr/>
        </p:nvSpPr>
        <p:spPr>
          <a:xfrm>
            <a:off x="6524369" y="1843294"/>
            <a:ext cx="5608230" cy="523220"/>
          </a:xfrm>
          <a:prstGeom prst="rect">
            <a:avLst/>
          </a:prstGeom>
          <a:noFill/>
        </p:spPr>
        <p:txBody>
          <a:bodyPr wrap="square" rtlCol="0">
            <a:spAutoFit/>
          </a:bodyPr>
          <a:lstStyle/>
          <a:p>
            <a:r>
              <a:rPr lang="en-US" sz="1400" dirty="0">
                <a:solidFill>
                  <a:schemeClr val="bg1"/>
                </a:solidFill>
                <a:highlight>
                  <a:srgbClr val="C0C0C0"/>
                </a:highlight>
              </a:rPr>
              <a:t>Formula for a discrete variable. In the case of a continuous variable, the summation should be replaced by integration.</a:t>
            </a:r>
            <a:endParaRPr lang="it-IT" sz="1400" dirty="0">
              <a:solidFill>
                <a:schemeClr val="bg1"/>
              </a:solidFill>
              <a:highlight>
                <a:srgbClr val="C0C0C0"/>
              </a:highlight>
            </a:endParaRPr>
          </a:p>
        </p:txBody>
      </p:sp>
      <p:pic>
        <p:nvPicPr>
          <p:cNvPr id="1028" name="Picture 4">
            <a:extLst>
              <a:ext uri="{FF2B5EF4-FFF2-40B4-BE49-F238E27FC236}">
                <a16:creationId xmlns:a16="http://schemas.microsoft.com/office/drawing/2014/main" id="{7BCED342-435E-5F8D-4559-03B78AF4B8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0422" y="122931"/>
            <a:ext cx="1030561" cy="1374857"/>
          </a:xfrm>
          <a:prstGeom prst="rect">
            <a:avLst/>
          </a:prstGeom>
          <a:noFill/>
          <a:effectLst>
            <a:outerShdw blurRad="482600" dist="50800" dir="5400000" sx="126000" sy="126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5400F9FD-D375-B101-86D2-8782A070A858}"/>
              </a:ext>
            </a:extLst>
          </p:cNvPr>
          <p:cNvSpPr txBox="1"/>
          <p:nvPr/>
        </p:nvSpPr>
        <p:spPr>
          <a:xfrm>
            <a:off x="6405338" y="2625997"/>
            <a:ext cx="160421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400" b="1" dirty="0">
                <a:solidFill>
                  <a:prstClr val="black"/>
                </a:solidFill>
                <a:highlight>
                  <a:srgbClr val="C0C0C0"/>
                </a:highlight>
                <a:latin typeface="Goudy Old Style"/>
              </a:rPr>
              <a:t>Fo</a:t>
            </a:r>
            <a:r>
              <a:rPr kumimoji="0" lang="it-IT" sz="2400" b="1" i="0" u="none" strike="noStrike" kern="1200" cap="none" spc="0" normalizeH="0" baseline="0" noProof="0" dirty="0" err="1">
                <a:ln>
                  <a:noFill/>
                </a:ln>
                <a:solidFill>
                  <a:prstClr val="black"/>
                </a:solidFill>
                <a:effectLst/>
                <a:highlight>
                  <a:srgbClr val="C0C0C0"/>
                </a:highlight>
                <a:uLnTx/>
                <a:uFillTx/>
                <a:latin typeface="Goudy Old Style"/>
                <a:ea typeface="+mn-ea"/>
                <a:cs typeface="+mn-cs"/>
              </a:rPr>
              <a:t>cal</a:t>
            </a:r>
            <a:r>
              <a:rPr kumimoji="0" lang="it-IT" sz="2400" b="1" i="0" u="none" strike="noStrike" kern="1200" cap="none" spc="0" normalizeH="0" baseline="0" noProof="0" dirty="0">
                <a:ln>
                  <a:noFill/>
                </a:ln>
                <a:solidFill>
                  <a:prstClr val="black"/>
                </a:solidFill>
                <a:effectLst/>
                <a:highlight>
                  <a:srgbClr val="C0C0C0"/>
                </a:highlight>
                <a:uLnTx/>
                <a:uFillTx/>
                <a:latin typeface="Goudy Old Style"/>
                <a:ea typeface="+mn-ea"/>
                <a:cs typeface="+mn-cs"/>
              </a:rPr>
              <a:t> Loss</a:t>
            </a:r>
          </a:p>
        </p:txBody>
      </p:sp>
      <p:sp>
        <p:nvSpPr>
          <p:cNvPr id="20" name="CasellaDiTesto 19">
            <a:extLst>
              <a:ext uri="{FF2B5EF4-FFF2-40B4-BE49-F238E27FC236}">
                <a16:creationId xmlns:a16="http://schemas.microsoft.com/office/drawing/2014/main" id="{B4842EEA-00AE-C5E2-9F1D-F4D16B39D86F}"/>
              </a:ext>
            </a:extLst>
          </p:cNvPr>
          <p:cNvSpPr txBox="1"/>
          <p:nvPr/>
        </p:nvSpPr>
        <p:spPr>
          <a:xfrm>
            <a:off x="9878407" y="2537555"/>
            <a:ext cx="2452474" cy="1323439"/>
          </a:xfrm>
          <a:prstGeom prst="rect">
            <a:avLst/>
          </a:prstGeom>
          <a:noFill/>
        </p:spPr>
        <p:txBody>
          <a:bodyPr wrap="square">
            <a:spAutoFit/>
          </a:bodyPr>
          <a:lstStyle/>
          <a:p>
            <a:r>
              <a:rPr lang="en-US" sz="1600" dirty="0">
                <a:solidFill>
                  <a:schemeClr val="bg1"/>
                </a:solidFill>
                <a:highlight>
                  <a:srgbClr val="C0C0C0"/>
                </a:highlight>
              </a:rPr>
              <a:t>Where γ (Gamma) is </a:t>
            </a:r>
          </a:p>
          <a:p>
            <a:r>
              <a:rPr lang="en-US" sz="1600" dirty="0">
                <a:solidFill>
                  <a:schemeClr val="bg1"/>
                </a:solidFill>
                <a:highlight>
                  <a:srgbClr val="C0C0C0"/>
                </a:highlight>
              </a:rPr>
              <a:t>the focusing parameter </a:t>
            </a:r>
          </a:p>
          <a:p>
            <a:r>
              <a:rPr lang="en-US" sz="1600" dirty="0">
                <a:solidFill>
                  <a:schemeClr val="bg1"/>
                </a:solidFill>
                <a:highlight>
                  <a:srgbClr val="C0C0C0"/>
                </a:highlight>
              </a:rPr>
              <a:t>to be tuned using cross-validation.</a:t>
            </a:r>
          </a:p>
          <a:p>
            <a:r>
              <a:rPr lang="en-US" sz="1600" dirty="0">
                <a:solidFill>
                  <a:schemeClr val="bg1"/>
                </a:solidFill>
                <a:highlight>
                  <a:srgbClr val="C0C0C0"/>
                </a:highlight>
              </a:rPr>
              <a:t>Alpha = weight factor</a:t>
            </a:r>
            <a:endParaRPr lang="it-IT" sz="1600" dirty="0">
              <a:solidFill>
                <a:schemeClr val="bg1"/>
              </a:solidFill>
              <a:highlight>
                <a:srgbClr val="C0C0C0"/>
              </a:highlight>
            </a:endParaRPr>
          </a:p>
        </p:txBody>
      </p:sp>
      <p:pic>
        <p:nvPicPr>
          <p:cNvPr id="1032" name="Picture 8">
            <a:extLst>
              <a:ext uri="{FF2B5EF4-FFF2-40B4-BE49-F238E27FC236}">
                <a16:creationId xmlns:a16="http://schemas.microsoft.com/office/drawing/2014/main" id="{6A0DE5C2-561F-724E-894A-29E636765B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9459" y="4001184"/>
            <a:ext cx="4493544" cy="2833846"/>
          </a:xfrm>
          <a:prstGeom prst="rect">
            <a:avLst/>
          </a:prstGeom>
          <a:noFill/>
          <a:effectLst>
            <a:outerShdw blurRad="508000" dist="50800" dir="5400000" sx="115000" sy="115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28" name="Immagine 27">
            <a:extLst>
              <a:ext uri="{FF2B5EF4-FFF2-40B4-BE49-F238E27FC236}">
                <a16:creationId xmlns:a16="http://schemas.microsoft.com/office/drawing/2014/main" id="{E4F39272-8E2C-4BF4-C3C8-347FD04F975C}"/>
              </a:ext>
            </a:extLst>
          </p:cNvPr>
          <p:cNvPicPr>
            <a:picLocks noChangeAspect="1"/>
          </p:cNvPicPr>
          <p:nvPr/>
        </p:nvPicPr>
        <p:blipFill>
          <a:blip r:embed="rId8"/>
          <a:stretch>
            <a:fillRect/>
          </a:stretch>
        </p:blipFill>
        <p:spPr>
          <a:xfrm>
            <a:off x="649209" y="3862330"/>
            <a:ext cx="5250789" cy="2009496"/>
          </a:xfrm>
          <a:prstGeom prst="rect">
            <a:avLst/>
          </a:prstGeom>
        </p:spPr>
      </p:pic>
      <p:sp>
        <p:nvSpPr>
          <p:cNvPr id="29" name="CasellaDiTesto 28">
            <a:extLst>
              <a:ext uri="{FF2B5EF4-FFF2-40B4-BE49-F238E27FC236}">
                <a16:creationId xmlns:a16="http://schemas.microsoft.com/office/drawing/2014/main" id="{99C85A07-B4BC-D010-19EF-35D8575C43AC}"/>
              </a:ext>
            </a:extLst>
          </p:cNvPr>
          <p:cNvSpPr txBox="1"/>
          <p:nvPr/>
        </p:nvSpPr>
        <p:spPr>
          <a:xfrm>
            <a:off x="551451" y="3400665"/>
            <a:ext cx="1279339" cy="461665"/>
          </a:xfrm>
          <a:prstGeom prst="rect">
            <a:avLst/>
          </a:prstGeom>
          <a:noFill/>
        </p:spPr>
        <p:txBody>
          <a:bodyPr wrap="square" rtlCol="0">
            <a:spAutoFit/>
          </a:bodyPr>
          <a:lstStyle/>
          <a:p>
            <a:r>
              <a:rPr lang="it-IT" sz="2400" dirty="0" err="1"/>
              <a:t>Results</a:t>
            </a:r>
            <a:endParaRPr lang="it-IT" dirty="0"/>
          </a:p>
        </p:txBody>
      </p:sp>
      <p:cxnSp>
        <p:nvCxnSpPr>
          <p:cNvPr id="31" name="Connettore 2 30">
            <a:extLst>
              <a:ext uri="{FF2B5EF4-FFF2-40B4-BE49-F238E27FC236}">
                <a16:creationId xmlns:a16="http://schemas.microsoft.com/office/drawing/2014/main" id="{358C8A2D-BF51-4968-863F-4084EA52795D}"/>
              </a:ext>
            </a:extLst>
          </p:cNvPr>
          <p:cNvCxnSpPr/>
          <p:nvPr/>
        </p:nvCxnSpPr>
        <p:spPr>
          <a:xfrm>
            <a:off x="3128211" y="2926955"/>
            <a:ext cx="0" cy="70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a:extLst>
              <a:ext uri="{FF2B5EF4-FFF2-40B4-BE49-F238E27FC236}">
                <a16:creationId xmlns:a16="http://schemas.microsoft.com/office/drawing/2014/main" id="{0E174901-92CC-EA90-0540-B8E48E226D8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5580" t="12618" r="14665" b="17735"/>
          <a:stretch/>
        </p:blipFill>
        <p:spPr bwMode="auto">
          <a:xfrm>
            <a:off x="6524369" y="3099641"/>
            <a:ext cx="3164332" cy="68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0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olo 1">
            <a:extLst>
              <a:ext uri="{FF2B5EF4-FFF2-40B4-BE49-F238E27FC236}">
                <a16:creationId xmlns:a16="http://schemas.microsoft.com/office/drawing/2014/main" id="{89559F60-4CE1-4E2F-86EA-1B60679F1F4A}"/>
              </a:ext>
            </a:extLst>
          </p:cNvPr>
          <p:cNvSpPr>
            <a:spLocks noGrp="1"/>
          </p:cNvSpPr>
          <p:nvPr>
            <p:ph type="title"/>
          </p:nvPr>
        </p:nvSpPr>
        <p:spPr>
          <a:xfrm>
            <a:off x="7526135" y="295779"/>
            <a:ext cx="3558960" cy="970450"/>
          </a:xfrm>
        </p:spPr>
        <p:txBody>
          <a:bodyPr rtlCol="0" anchor="b">
            <a:normAutofit/>
          </a:bodyPr>
          <a:lstStyle/>
          <a:p>
            <a:pPr algn="l"/>
            <a:r>
              <a:rPr lang="it-IT" sz="4000" dirty="0"/>
              <a:t>CONCLUSION</a:t>
            </a:r>
          </a:p>
        </p:txBody>
      </p:sp>
      <p:sp>
        <p:nvSpPr>
          <p:cNvPr id="24" name="Segnaposto contenut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5125551"/>
          </a:xfrm>
        </p:spPr>
        <p:txBody>
          <a:bodyPr rtlCol="0" anchor="t">
            <a:normAutofit/>
          </a:bodyPr>
          <a:lstStyle/>
          <a:p>
            <a:pPr lvl="0" rtl="0">
              <a:buFontTx/>
              <a:buChar char="-"/>
            </a:pPr>
            <a:r>
              <a:rPr lang="it-IT" sz="2400" dirty="0" err="1"/>
              <a:t>Comparison</a:t>
            </a:r>
            <a:r>
              <a:rPr lang="it-IT" sz="2400" dirty="0"/>
              <a:t> </a:t>
            </a:r>
          </a:p>
          <a:p>
            <a:pPr lvl="1">
              <a:buFontTx/>
              <a:buChar char="-"/>
            </a:pPr>
            <a:r>
              <a:rPr lang="it-IT" sz="2200" dirty="0"/>
              <a:t>Loss function </a:t>
            </a:r>
            <a:r>
              <a:rPr lang="it-IT" sz="2200" dirty="0" err="1"/>
              <a:t>choice</a:t>
            </a:r>
            <a:endParaRPr lang="it-IT" sz="2200" dirty="0"/>
          </a:p>
          <a:p>
            <a:pPr lvl="1">
              <a:buFontTx/>
              <a:buChar char="-"/>
            </a:pPr>
            <a:r>
              <a:rPr lang="it-IT" sz="2200" dirty="0"/>
              <a:t>Impact of input </a:t>
            </a:r>
            <a:r>
              <a:rPr lang="it-IT" sz="2200" dirty="0" err="1"/>
              <a:t>lenght</a:t>
            </a:r>
            <a:endParaRPr lang="it-IT" sz="2200" dirty="0"/>
          </a:p>
          <a:p>
            <a:pPr lvl="1">
              <a:buFontTx/>
              <a:buChar char="-"/>
            </a:pPr>
            <a:r>
              <a:rPr lang="it-IT" sz="2200" dirty="0"/>
              <a:t>Accuracy </a:t>
            </a:r>
            <a:r>
              <a:rPr lang="it-IT" sz="2200" dirty="0" err="1"/>
              <a:t>comparison</a:t>
            </a:r>
            <a:endParaRPr lang="it-IT" sz="2200" dirty="0"/>
          </a:p>
          <a:p>
            <a:pPr marL="36900" lvl="0" indent="0" rtl="0">
              <a:buNone/>
            </a:pPr>
            <a:r>
              <a:rPr lang="it-IT" sz="2400" dirty="0"/>
              <a:t>- Issues</a:t>
            </a:r>
          </a:p>
          <a:p>
            <a:pPr marL="36900" lvl="0" indent="0" rtl="0">
              <a:buNone/>
            </a:pPr>
            <a:r>
              <a:rPr lang="it-IT" sz="2400" dirty="0"/>
              <a:t>- </a:t>
            </a:r>
            <a:r>
              <a:rPr lang="it-IT" sz="2400" dirty="0" err="1"/>
              <a:t>Peculiarity</a:t>
            </a:r>
            <a:r>
              <a:rPr lang="it-IT" sz="2400" dirty="0"/>
              <a:t> of the model:</a:t>
            </a:r>
          </a:p>
          <a:p>
            <a:pPr lvl="1">
              <a:buFontTx/>
              <a:buChar char="-"/>
            </a:pPr>
            <a:r>
              <a:rPr lang="it-IT" sz="2200" dirty="0" err="1"/>
              <a:t>Lightweight</a:t>
            </a:r>
            <a:endParaRPr lang="it-IT" sz="2200" dirty="0"/>
          </a:p>
          <a:p>
            <a:pPr lvl="1">
              <a:buFontTx/>
              <a:buChar char="-"/>
            </a:pPr>
            <a:r>
              <a:rPr lang="it-IT" sz="2200" dirty="0" err="1"/>
              <a:t>Less</a:t>
            </a:r>
            <a:r>
              <a:rPr lang="it-IT" sz="2200" dirty="0"/>
              <a:t> </a:t>
            </a:r>
            <a:r>
              <a:rPr lang="it-IT" sz="2200" dirty="0" err="1"/>
              <a:t>computational</a:t>
            </a:r>
            <a:r>
              <a:rPr lang="it-IT" sz="2200" dirty="0"/>
              <a:t> </a:t>
            </a:r>
            <a:r>
              <a:rPr lang="it-IT" sz="2200" dirty="0" err="1"/>
              <a:t>complexity</a:t>
            </a:r>
            <a:endParaRPr lang="it-IT" sz="2200" dirty="0"/>
          </a:p>
          <a:p>
            <a:pPr lvl="1">
              <a:buFontTx/>
              <a:buChar char="-"/>
            </a:pPr>
            <a:r>
              <a:rPr lang="it-IT" sz="2200" dirty="0"/>
              <a:t>Better </a:t>
            </a:r>
            <a:r>
              <a:rPr lang="it-IT" sz="2200" dirty="0" err="1"/>
              <a:t>generalization</a:t>
            </a:r>
            <a:endParaRPr lang="it-IT" sz="2200" dirty="0"/>
          </a:p>
        </p:txBody>
      </p:sp>
      <p:pic>
        <p:nvPicPr>
          <p:cNvPr id="4" name="Immagine 3">
            <a:extLst>
              <a:ext uri="{FF2B5EF4-FFF2-40B4-BE49-F238E27FC236}">
                <a16:creationId xmlns:a16="http://schemas.microsoft.com/office/drawing/2014/main" id="{FE431708-54E1-6B88-0F37-353729F7FE8D}"/>
              </a:ext>
            </a:extLst>
          </p:cNvPr>
          <p:cNvPicPr>
            <a:picLocks noChangeAspect="1"/>
          </p:cNvPicPr>
          <p:nvPr/>
        </p:nvPicPr>
        <p:blipFill>
          <a:blip r:embed="rId4"/>
          <a:stretch>
            <a:fillRect/>
          </a:stretch>
        </p:blipFill>
        <p:spPr>
          <a:xfrm>
            <a:off x="250162" y="1059476"/>
            <a:ext cx="6412330" cy="1345946"/>
          </a:xfrm>
          <a:prstGeom prst="rect">
            <a:avLst/>
          </a:prstGeom>
          <a:effectLst>
            <a:outerShdw blurRad="368300" dist="50800" dir="5400000" sx="112000" sy="112000" algn="ctr" rotWithShape="0">
              <a:srgbClr val="000000">
                <a:alpha val="43137"/>
              </a:srgbClr>
            </a:outerShdw>
          </a:effectLst>
        </p:spPr>
      </p:pic>
      <p:pic>
        <p:nvPicPr>
          <p:cNvPr id="6" name="Immagine 5">
            <a:extLst>
              <a:ext uri="{FF2B5EF4-FFF2-40B4-BE49-F238E27FC236}">
                <a16:creationId xmlns:a16="http://schemas.microsoft.com/office/drawing/2014/main" id="{2A5A04CF-728C-541F-4C9E-5E9E86E0E0A1}"/>
              </a:ext>
            </a:extLst>
          </p:cNvPr>
          <p:cNvPicPr>
            <a:picLocks noChangeAspect="1"/>
          </p:cNvPicPr>
          <p:nvPr/>
        </p:nvPicPr>
        <p:blipFill>
          <a:blip r:embed="rId5"/>
          <a:stretch>
            <a:fillRect/>
          </a:stretch>
        </p:blipFill>
        <p:spPr>
          <a:xfrm>
            <a:off x="264549" y="5064462"/>
            <a:ext cx="6383555" cy="1258594"/>
          </a:xfrm>
          <a:prstGeom prst="rect">
            <a:avLst/>
          </a:prstGeom>
          <a:effectLst>
            <a:outerShdw blurRad="457200" dist="50800" dir="5400000" sx="119000" sy="119000" algn="ctr" rotWithShape="0">
              <a:srgbClr val="000000">
                <a:alpha val="43137"/>
              </a:srgbClr>
            </a:outerShdw>
          </a:effectLst>
        </p:spPr>
      </p:pic>
      <p:pic>
        <p:nvPicPr>
          <p:cNvPr id="8" name="Immagine 7">
            <a:extLst>
              <a:ext uri="{FF2B5EF4-FFF2-40B4-BE49-F238E27FC236}">
                <a16:creationId xmlns:a16="http://schemas.microsoft.com/office/drawing/2014/main" id="{85F8E83D-7BCE-C29E-9EDA-FB9C6E00F03E}"/>
              </a:ext>
            </a:extLst>
          </p:cNvPr>
          <p:cNvPicPr>
            <a:picLocks noChangeAspect="1"/>
          </p:cNvPicPr>
          <p:nvPr/>
        </p:nvPicPr>
        <p:blipFill>
          <a:blip r:embed="rId6"/>
          <a:stretch>
            <a:fillRect/>
          </a:stretch>
        </p:blipFill>
        <p:spPr>
          <a:xfrm>
            <a:off x="278937" y="3167163"/>
            <a:ext cx="6383555" cy="1835450"/>
          </a:xfrm>
          <a:prstGeom prst="rect">
            <a:avLst/>
          </a:prstGeom>
        </p:spPr>
      </p:pic>
      <p:sp>
        <p:nvSpPr>
          <p:cNvPr id="9" name="CasellaDiTesto 8">
            <a:extLst>
              <a:ext uri="{FF2B5EF4-FFF2-40B4-BE49-F238E27FC236}">
                <a16:creationId xmlns:a16="http://schemas.microsoft.com/office/drawing/2014/main" id="{ED71E418-E28D-83F9-7E9A-B2EF878A4EDC}"/>
              </a:ext>
            </a:extLst>
          </p:cNvPr>
          <p:cNvSpPr txBox="1"/>
          <p:nvPr/>
        </p:nvSpPr>
        <p:spPr>
          <a:xfrm>
            <a:off x="250162" y="474407"/>
            <a:ext cx="1572126" cy="523220"/>
          </a:xfrm>
          <a:prstGeom prst="rect">
            <a:avLst/>
          </a:prstGeom>
          <a:noFill/>
        </p:spPr>
        <p:txBody>
          <a:bodyPr wrap="square" rtlCol="0">
            <a:spAutoFit/>
          </a:bodyPr>
          <a:lstStyle/>
          <a:p>
            <a:r>
              <a:rPr lang="it-IT" sz="2800" dirty="0">
                <a:solidFill>
                  <a:schemeClr val="bg1"/>
                </a:solidFill>
              </a:rPr>
              <a:t>Paper</a:t>
            </a:r>
          </a:p>
        </p:txBody>
      </p:sp>
      <p:sp>
        <p:nvSpPr>
          <p:cNvPr id="15" name="CasellaDiTesto 14">
            <a:extLst>
              <a:ext uri="{FF2B5EF4-FFF2-40B4-BE49-F238E27FC236}">
                <a16:creationId xmlns:a16="http://schemas.microsoft.com/office/drawing/2014/main" id="{941B19E7-B003-066C-2B6C-8ADCBF259F57}"/>
              </a:ext>
            </a:extLst>
          </p:cNvPr>
          <p:cNvSpPr txBox="1"/>
          <p:nvPr/>
        </p:nvSpPr>
        <p:spPr>
          <a:xfrm>
            <a:off x="218178" y="2632219"/>
            <a:ext cx="6505072" cy="523220"/>
          </a:xfrm>
          <a:prstGeom prst="rect">
            <a:avLst/>
          </a:prstGeom>
          <a:noFill/>
        </p:spPr>
        <p:txBody>
          <a:bodyPr wrap="square">
            <a:spAutoFit/>
          </a:bodyPr>
          <a:lstStyle/>
          <a:p>
            <a:r>
              <a:rPr kumimoji="0" lang="it-IT" sz="2800" b="0" i="0" u="none" strike="noStrike" kern="1200" cap="none" spc="0" normalizeH="0" baseline="0" noProof="0" dirty="0">
                <a:ln>
                  <a:noFill/>
                </a:ln>
                <a:solidFill>
                  <a:prstClr val="black"/>
                </a:solidFill>
                <a:effectLst/>
                <a:uLnTx/>
                <a:uFillTx/>
                <a:latin typeface="Goudy Old Style"/>
                <a:ea typeface="+mn-ea"/>
                <a:cs typeface="+mn-cs"/>
              </a:rPr>
              <a:t>Our model</a:t>
            </a:r>
            <a:endParaRPr lang="it-IT" dirty="0"/>
          </a:p>
        </p:txBody>
      </p:sp>
    </p:spTree>
    <p:extLst>
      <p:ext uri="{BB962C8B-B14F-4D97-AF65-F5344CB8AC3E}">
        <p14:creationId xmlns:p14="http://schemas.microsoft.com/office/powerpoint/2010/main" val="2782642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9_TF55705232.potx" id="{9AB85140-8137-4882-A269-A99A969389E2}" vid="{91349CD9-E240-460F-BB33-26349DC4D0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{B126A17F-D620-484F-923E-003AC3745057}tf55705232_win32</Template>
  <TotalTime>0</TotalTime>
  <Words>2766</Words>
  <Application>Microsoft Office PowerPoint</Application>
  <PresentationFormat>Widescreen</PresentationFormat>
  <Paragraphs>244</Paragraphs>
  <Slides>9</Slides>
  <Notes>9</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9</vt:i4>
      </vt:variant>
    </vt:vector>
  </HeadingPairs>
  <TitlesOfParts>
    <vt:vector size="19" baseType="lpstr">
      <vt:lpstr>arial</vt:lpstr>
      <vt:lpstr>arial</vt:lpstr>
      <vt:lpstr>Calibri</vt:lpstr>
      <vt:lpstr>Cambria Math</vt:lpstr>
      <vt:lpstr>Consolas</vt:lpstr>
      <vt:lpstr>Courier New</vt:lpstr>
      <vt:lpstr>Goudy Old Style</vt:lpstr>
      <vt:lpstr>source-serif-pro</vt:lpstr>
      <vt:lpstr>Wingdings 2</vt:lpstr>
      <vt:lpstr>SlateVTI</vt:lpstr>
      <vt:lpstr>LIGHT-SERNET:</vt:lpstr>
      <vt:lpstr>Project in a nutshell</vt:lpstr>
      <vt:lpstr>Datasets</vt:lpstr>
      <vt:lpstr>Data modification and preprocessing</vt:lpstr>
      <vt:lpstr>Network Architecture</vt:lpstr>
      <vt:lpstr>Network Architecture</vt:lpstr>
      <vt:lpstr>Setup</vt:lpstr>
      <vt:lpstr>Loss functions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LIGHT-SERNET:</dc:title>
  <dc:creator>Luca Distefano</dc:creator>
  <cp:lastModifiedBy>Luca Distefano</cp:lastModifiedBy>
  <cp:revision>20</cp:revision>
  <dcterms:created xsi:type="dcterms:W3CDTF">2022-09-26T16:00:00Z</dcterms:created>
  <dcterms:modified xsi:type="dcterms:W3CDTF">2022-09-28T14:17:11Z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