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sldIdLst>
    <p:sldId id="260" r:id="rId5"/>
    <p:sldId id="265" r:id="rId6"/>
    <p:sldId id="257" r:id="rId7"/>
    <p:sldId id="262" r:id="rId8"/>
    <p:sldId id="263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e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7/7/2023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1102" y="662720"/>
            <a:ext cx="8174971" cy="1282073"/>
          </a:xfrm>
        </p:spPr>
        <p:txBody>
          <a:bodyPr>
            <a:normAutofit/>
          </a:bodyPr>
          <a:lstStyle/>
          <a:p>
            <a:pPr algn="l"/>
            <a:r>
              <a:rPr lang="it" dirty="0">
                <a:solidFill>
                  <a:srgbClr val="FF0000"/>
                </a:solidFill>
                <a:latin typeface="Century Schoolbook" panose="02040604050505020304" pitchFamily="18" charset="0"/>
              </a:rPr>
              <a:t>Computer’s evolution</a:t>
            </a:r>
            <a:endParaRPr lang="en-US" dirty="0">
              <a:solidFill>
                <a:srgbClr val="FF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0441" y="1907686"/>
            <a:ext cx="8149568" cy="86334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it-IT" sz="2400" dirty="0">
                <a:latin typeface="Century Schoolbook" panose="02040604050505020304" pitchFamily="18" charset="0"/>
              </a:rPr>
              <a:t>Il gioco da noi creato ha lo scopo di mostrare l’evoluzione dei computer ed i rispettivi </a:t>
            </a:r>
            <a:r>
              <a:rPr lang="it-IT" sz="2400" dirty="0" smtClean="0">
                <a:latin typeface="Century Schoolbook" panose="02040604050505020304" pitchFamily="18" charset="0"/>
              </a:rPr>
              <a:t>inventori. Idea tratta da </a:t>
            </a:r>
            <a:r>
              <a:rPr lang="it-IT" sz="2400" dirty="0" err="1" smtClean="0">
                <a:latin typeface="Century Schoolbook" panose="02040604050505020304" pitchFamily="18" charset="0"/>
              </a:rPr>
              <a:t>pp</a:t>
            </a:r>
            <a:r>
              <a:rPr lang="it-IT" sz="2400" dirty="0" smtClean="0">
                <a:latin typeface="Century Schoolbook" panose="02040604050505020304" pitchFamily="18" charset="0"/>
              </a:rPr>
              <a:t> prof.ssa Re.</a:t>
            </a:r>
            <a:endParaRPr lang="it-IT" sz="2400" dirty="0">
              <a:latin typeface="Century Schoolbook" panose="02040604050505020304" pitchFamily="18" charset="0"/>
            </a:endParaRPr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2C57F-4AFA-4C3E-9239-3B8A83E7A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5" y="2762839"/>
            <a:ext cx="2179280" cy="2179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884E25-8E0F-460E-8E8F-93CC37E35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96142" y="3429000"/>
            <a:ext cx="609600" cy="609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C1BF8E-CBB2-4B5D-A422-D6CB5595A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266436" y="3547679"/>
            <a:ext cx="609600" cy="60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A94A8A-80B1-40BB-93CA-2A38A50E0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46314" y="3671458"/>
            <a:ext cx="609600" cy="609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998831-B475-4B22-9830-03A84A798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742" y="2790071"/>
            <a:ext cx="1884364" cy="19138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5B7F3A9-EE25-46CA-A06A-E0211A241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485" y="3107769"/>
            <a:ext cx="3981372" cy="253590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4F9AAF5-A140-4907-9542-661A3E019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3824" y="2513050"/>
            <a:ext cx="3971013" cy="254144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CEB04BA-7147-4471-BCB2-F66EA40DEA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5185" y="4821972"/>
            <a:ext cx="1780983" cy="178098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0FDDD87-C3B2-49D7-A7FF-373765C2F2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9867" y="4890448"/>
            <a:ext cx="1780982" cy="178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3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564" y="2056105"/>
            <a:ext cx="8174971" cy="937260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>
                <a:solidFill>
                  <a:srgbClr val="FF0000"/>
                </a:solidFill>
                <a:latin typeface="Century Schoolbook" panose="02040604050505020304" pitchFamily="18" charset="0"/>
              </a:rPr>
              <a:t>Dispositivo di gioco</a:t>
            </a:r>
            <a:endParaRPr lang="en-US" dirty="0">
              <a:solidFill>
                <a:srgbClr val="FF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1216" y="1136107"/>
            <a:ext cx="8149568" cy="863348"/>
          </a:xfrm>
        </p:spPr>
        <p:txBody>
          <a:bodyPr>
            <a:normAutofit fontScale="92500"/>
          </a:bodyPr>
          <a:lstStyle/>
          <a:p>
            <a:pPr algn="just"/>
            <a:r>
              <a:rPr lang="it-IT" sz="2400" dirty="0">
                <a:latin typeface="Century Schoolbook" panose="02040604050505020304" pitchFamily="18" charset="0"/>
              </a:rPr>
              <a:t>Il target di riferimento per questo gioco, sono gli studenti, ma può essere giocato da chiunque, in quanto molto semplice.</a:t>
            </a:r>
          </a:p>
          <a:p>
            <a:pPr algn="l"/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EFB2F9F-97C9-45E5-B39D-95722553F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65" y="4329344"/>
            <a:ext cx="4772291" cy="2386146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A0F2C6BE-AF1A-43D9-9C78-5739B514C96D}"/>
              </a:ext>
            </a:extLst>
          </p:cNvPr>
          <p:cNvSpPr txBox="1">
            <a:spLocks/>
          </p:cNvSpPr>
          <p:nvPr/>
        </p:nvSpPr>
        <p:spPr>
          <a:xfrm>
            <a:off x="2360470" y="300921"/>
            <a:ext cx="8174971" cy="93726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it" dirty="0">
                <a:solidFill>
                  <a:srgbClr val="FF0000"/>
                </a:solidFill>
                <a:latin typeface="Century Schoolbook" panose="02040604050505020304" pitchFamily="18" charset="0"/>
              </a:rPr>
              <a:t>Pubblico di riferimento</a:t>
            </a:r>
            <a:endParaRPr lang="en-US" dirty="0">
              <a:solidFill>
                <a:srgbClr val="FF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B9D1B4A6-230D-4140-8B70-0B07BDE9FB24}"/>
              </a:ext>
            </a:extLst>
          </p:cNvPr>
          <p:cNvSpPr txBox="1">
            <a:spLocks/>
          </p:cNvSpPr>
          <p:nvPr/>
        </p:nvSpPr>
        <p:spPr>
          <a:xfrm>
            <a:off x="1800550" y="3012402"/>
            <a:ext cx="8149568" cy="149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2400" dirty="0">
                <a:latin typeface="Century Schoolbook" panose="02040604050505020304" pitchFamily="18" charset="0"/>
              </a:rPr>
              <a:t>Il dispositivo consigliato, per ottenere una miglior esperienza videoludica, è lo </a:t>
            </a:r>
            <a:r>
              <a:rPr lang="it-IT" sz="2400" dirty="0" err="1">
                <a:latin typeface="Century Schoolbook" panose="02040604050505020304" pitchFamily="18" charset="0"/>
              </a:rPr>
              <a:t>smarthphone</a:t>
            </a:r>
            <a:r>
              <a:rPr lang="it-IT" sz="2400" dirty="0">
                <a:latin typeface="Century Schoolbook" panose="02040604050505020304" pitchFamily="18" charset="0"/>
              </a:rPr>
              <a:t>. Il gioco è semplice ed il progresso arriva principalmente in maniera passiva. Basta infatti giocare pochi minuti al giorno per progredire.</a:t>
            </a:r>
          </a:p>
          <a:p>
            <a:pPr algn="l"/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263202B-95B0-4358-B0A7-FC4166AB3A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52"/>
          <a:stretch/>
        </p:blipFill>
        <p:spPr>
          <a:xfrm>
            <a:off x="8890661" y="4006312"/>
            <a:ext cx="3230824" cy="277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32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1"/>
            <a:ext cx="7411825" cy="1210112"/>
          </a:xfrm>
        </p:spPr>
        <p:txBody>
          <a:bodyPr>
            <a:normAutofit/>
          </a:bodyPr>
          <a:lstStyle/>
          <a:p>
            <a:pPr algn="l"/>
            <a:r>
              <a:rPr lang="it" sz="4400" dirty="0">
                <a:solidFill>
                  <a:srgbClr val="FF0000"/>
                </a:solidFill>
                <a:latin typeface="Century Schoolbook" panose="02040604050505020304" pitchFamily="18" charset="0"/>
              </a:rPr>
              <a:t>Funzionamento</a:t>
            </a:r>
            <a:endParaRPr lang="en-US" sz="4400" dirty="0">
              <a:solidFill>
                <a:srgbClr val="FF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142" y="1918343"/>
            <a:ext cx="7658851" cy="1974150"/>
          </a:xfrm>
        </p:spPr>
        <p:txBody>
          <a:bodyPr anchor="t">
            <a:normAutofit fontScale="92500" lnSpcReduction="20000"/>
          </a:bodyPr>
          <a:lstStyle/>
          <a:p>
            <a:pPr marL="0" indent="0" algn="just">
              <a:buNone/>
            </a:pPr>
            <a:r>
              <a:rPr lang="it-IT" sz="2600" dirty="0">
                <a:latin typeface="Century Schoolbook" panose="02040604050505020304" pitchFamily="18" charset="0"/>
              </a:rPr>
              <a:t>Per progredire nel gioco bisogna attuare un processo di compravendita con dei “clienti”. I clienti chiedono agli inventori dei computer di eseguire un certo numero di calcoli. Al termine dell’esecuzione si viene ricompensati, e i guadagni possono essere spesi in potenziamenti per velocizzare il processo di calcolo. </a:t>
            </a:r>
          </a:p>
          <a:p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1B891A-E4FA-42A9-8F15-E24E40C17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041879" y="1112452"/>
            <a:ext cx="4572000" cy="53140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730EB3-308E-41B5-8567-E3870F732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242" y="5085615"/>
            <a:ext cx="659933" cy="6599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9A78543-4F2F-4F7F-95AF-A4D2754FB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472" y="4040894"/>
            <a:ext cx="3048000" cy="223723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092A76F-30C7-48B5-B82B-6EBC419D9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613" y="3869474"/>
            <a:ext cx="3956444" cy="263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1"/>
            <a:ext cx="7411825" cy="1210112"/>
          </a:xfrm>
        </p:spPr>
        <p:txBody>
          <a:bodyPr>
            <a:normAutofit/>
          </a:bodyPr>
          <a:lstStyle/>
          <a:p>
            <a:pPr algn="l"/>
            <a:r>
              <a:rPr lang="it" sz="4400" dirty="0">
                <a:solidFill>
                  <a:srgbClr val="FF0000"/>
                </a:solidFill>
                <a:latin typeface="Century Schoolbook" panose="02040604050505020304" pitchFamily="18" charset="0"/>
              </a:rPr>
              <a:t>Entità</a:t>
            </a:r>
            <a:endParaRPr lang="en-US" sz="4400" dirty="0">
              <a:solidFill>
                <a:srgbClr val="FF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071" y="1820670"/>
            <a:ext cx="6407153" cy="2782888"/>
          </a:xfrm>
        </p:spPr>
        <p:txBody>
          <a:bodyPr anchor="t">
            <a:normAutofit fontScale="85000" lnSpcReduction="10000"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 dirty="0">
                <a:latin typeface="Century Schoolbook" panose="02040604050505020304" pitchFamily="18" charset="0"/>
              </a:rPr>
              <a:t>Nel gioco sono presenti 3 tipi di entità:</a:t>
            </a:r>
          </a:p>
          <a:p>
            <a:pPr marL="457200" lvl="0" indent="-342900" algn="just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it-IT" sz="2600" dirty="0">
                <a:latin typeface="Century Schoolbook" panose="02040604050505020304" pitchFamily="18" charset="0"/>
              </a:rPr>
              <a:t>il computer che esegue i calcoli</a:t>
            </a:r>
          </a:p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-IT" sz="2600" dirty="0">
                <a:latin typeface="Century Schoolbook" panose="02040604050505020304" pitchFamily="18" charset="0"/>
              </a:rPr>
              <a:t>il creatore del computer</a:t>
            </a:r>
          </a:p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-IT" sz="2600" dirty="0">
                <a:latin typeface="Century Schoolbook" panose="02040604050505020304" pitchFamily="18" charset="0"/>
              </a:rPr>
              <a:t>i clienti</a:t>
            </a:r>
          </a:p>
          <a:p>
            <a:pPr marL="0" lv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2600" dirty="0">
                <a:latin typeface="Century Schoolbook" panose="02040604050505020304" pitchFamily="18" charset="0"/>
              </a:rPr>
              <a:t>L’unico tipo di entità con cui si può interagire, sono i clienti: tramite essi è possibile accettare l’incarico di eseguire i calcoli</a:t>
            </a:r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155EBB-8F16-409E-BC3B-C8ADC6BB5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56" y="4658326"/>
            <a:ext cx="1821700" cy="1821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83267A-64F1-4AE8-AD4A-904C4B9A5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94832" y="-9505877"/>
            <a:ext cx="34981663" cy="37896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B92BF5C-66E3-42D6-91F9-025FBD966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166" y="-1934172"/>
            <a:ext cx="10539634" cy="114179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6E7E5C8-3B18-44D4-85D1-3E7C8572D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537143" y="1299165"/>
            <a:ext cx="4572000" cy="5314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DED7E5-C60F-4026-BF65-BC45CE1E47A7}"/>
              </a:ext>
            </a:extLst>
          </p:cNvPr>
          <p:cNvSpPr txBox="1"/>
          <p:nvPr/>
        </p:nvSpPr>
        <p:spPr>
          <a:xfrm>
            <a:off x="9050729" y="847556"/>
            <a:ext cx="2071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Dovrei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eseguire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r>
              <a:rPr lang="en-US" dirty="0">
                <a:solidFill>
                  <a:schemeClr val="bg2"/>
                </a:solidFill>
              </a:rPr>
              <a:t>100 </a:t>
            </a:r>
            <a:r>
              <a:rPr lang="en-US" dirty="0" err="1">
                <a:solidFill>
                  <a:schemeClr val="bg2"/>
                </a:solidFill>
              </a:rPr>
              <a:t>calcoli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perfavore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B922EE9-46DE-4831-8F7F-307CB4D15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54" y="-1523062"/>
            <a:ext cx="9766359" cy="10580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A64B4A-39F1-4E2A-B357-3345A1037280}"/>
              </a:ext>
            </a:extLst>
          </p:cNvPr>
          <p:cNvSpPr txBox="1"/>
          <p:nvPr/>
        </p:nvSpPr>
        <p:spPr>
          <a:xfrm>
            <a:off x="6079927" y="1268632"/>
            <a:ext cx="2070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Hedy </a:t>
            </a:r>
            <a:r>
              <a:rPr lang="en-US" dirty="0" err="1">
                <a:solidFill>
                  <a:schemeClr val="bg2"/>
                </a:solidFill>
              </a:rPr>
              <a:t>Lamarr</a:t>
            </a:r>
            <a:r>
              <a:rPr lang="en-US" dirty="0">
                <a:solidFill>
                  <a:schemeClr val="bg2"/>
                </a:solidFill>
              </a:rPr>
              <a:t>:</a:t>
            </a:r>
          </a:p>
          <a:p>
            <a:r>
              <a:rPr lang="en-US" dirty="0">
                <a:solidFill>
                  <a:schemeClr val="bg2"/>
                </a:solidFill>
              </a:rPr>
              <a:t>“</a:t>
            </a:r>
            <a:r>
              <a:rPr lang="en-US" dirty="0" err="1">
                <a:solidFill>
                  <a:schemeClr val="bg2"/>
                </a:solidFill>
              </a:rPr>
              <a:t>certo</a:t>
            </a:r>
            <a:r>
              <a:rPr lang="en-US" dirty="0">
                <a:solidFill>
                  <a:schemeClr val="bg2"/>
                </a:solidFill>
              </a:rPr>
              <a:t>!”</a:t>
            </a:r>
          </a:p>
        </p:txBody>
      </p:sp>
    </p:spTree>
    <p:extLst>
      <p:ext uri="{BB962C8B-B14F-4D97-AF65-F5344CB8AC3E}">
        <p14:creationId xmlns:p14="http://schemas.microsoft.com/office/powerpoint/2010/main" val="2667297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1"/>
            <a:ext cx="7411825" cy="1210112"/>
          </a:xfrm>
        </p:spPr>
        <p:txBody>
          <a:bodyPr>
            <a:normAutofit/>
          </a:bodyPr>
          <a:lstStyle/>
          <a:p>
            <a:pPr algn="l"/>
            <a:r>
              <a:rPr lang="it" sz="4400" dirty="0">
                <a:solidFill>
                  <a:srgbClr val="FF0000"/>
                </a:solidFill>
                <a:latin typeface="Century Schoolbook" panose="02040604050505020304" pitchFamily="18" charset="0"/>
              </a:rPr>
              <a:t>Azioni</a:t>
            </a:r>
            <a:endParaRPr lang="en-US" sz="4400" dirty="0">
              <a:solidFill>
                <a:srgbClr val="FF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142" y="1760220"/>
            <a:ext cx="8507329" cy="4953000"/>
          </a:xfrm>
        </p:spPr>
        <p:txBody>
          <a:bodyPr anchor="t">
            <a:norm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Century Schoolbook" panose="02040604050505020304" pitchFamily="18" charset="0"/>
              </a:rPr>
              <a:t>Nel gioco è possibile eseguire 4 azioni, in cambio delle monete acquisite tramite l’esecuzione di calcoli:</a:t>
            </a:r>
          </a:p>
          <a:p>
            <a:pPr marL="457200" lvl="0" indent="-342900" algn="just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it-IT" dirty="0">
                <a:latin typeface="Century Schoolbook" panose="02040604050505020304" pitchFamily="18" charset="0"/>
              </a:rPr>
              <a:t>velocizzare il processo di calcolo per un periodo limitato di tempo (“</a:t>
            </a:r>
            <a:r>
              <a:rPr lang="it-IT" dirty="0" err="1">
                <a:latin typeface="Century Schoolbook" panose="02040604050505020304" pitchFamily="18" charset="0"/>
              </a:rPr>
              <a:t>boost</a:t>
            </a:r>
            <a:r>
              <a:rPr lang="it-IT" dirty="0">
                <a:latin typeface="Century Schoolbook" panose="02040604050505020304" pitchFamily="18" charset="0"/>
              </a:rPr>
              <a:t>”)</a:t>
            </a:r>
          </a:p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it-IT" dirty="0">
              <a:latin typeface="Century Schoolbook" panose="02040604050505020304" pitchFamily="18" charset="0"/>
            </a:endParaRPr>
          </a:p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-IT" dirty="0">
                <a:latin typeface="Century Schoolbook" panose="02040604050505020304" pitchFamily="18" charset="0"/>
              </a:rPr>
              <a:t>aumentare il numero di clienti che si possono accettare contemporaneamente</a:t>
            </a:r>
          </a:p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it-IT" dirty="0">
              <a:latin typeface="Century Schoolbook" panose="02040604050505020304" pitchFamily="18" charset="0"/>
            </a:endParaRPr>
          </a:p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-IT" dirty="0">
                <a:latin typeface="Century Schoolbook" panose="02040604050505020304" pitchFamily="18" charset="0"/>
              </a:rPr>
              <a:t>migliorare il computer</a:t>
            </a:r>
          </a:p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it-IT" dirty="0">
              <a:latin typeface="Century Schoolbook" panose="02040604050505020304" pitchFamily="18" charset="0"/>
            </a:endParaRPr>
          </a:p>
          <a:p>
            <a:pPr marL="457200" lvl="0" indent="-34290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-IT" dirty="0">
                <a:latin typeface="Century Schoolbook" panose="02040604050505020304" pitchFamily="18" charset="0"/>
              </a:rPr>
              <a:t>aumentare la durata del </a:t>
            </a:r>
            <a:r>
              <a:rPr lang="it-IT" dirty="0" err="1">
                <a:latin typeface="Century Schoolbook" panose="02040604050505020304" pitchFamily="18" charset="0"/>
              </a:rPr>
              <a:t>boost</a:t>
            </a:r>
            <a:endParaRPr lang="it-IT" dirty="0">
              <a:latin typeface="Century Schoolbook" panose="02040604050505020304" pitchFamily="18" charset="0"/>
            </a:endParaRP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20742-EFC3-44F8-A76B-FFFEE3139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160" y="2613655"/>
            <a:ext cx="791850" cy="791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CED75E-391A-45BD-A035-60522F0E8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160" y="3806067"/>
            <a:ext cx="791850" cy="791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2D3C8A-724D-42F3-9FA3-EB4A2025F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759" y="4632645"/>
            <a:ext cx="870087" cy="8700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08B92C-0958-4BDD-A0E7-6ADE43FEDF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33" t="3506" b="3810"/>
          <a:stretch/>
        </p:blipFill>
        <p:spPr>
          <a:xfrm>
            <a:off x="6117309" y="5429572"/>
            <a:ext cx="870087" cy="87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69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8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9" t="12852" r="24209" b="44553"/>
          <a:stretch/>
        </p:blipFill>
        <p:spPr>
          <a:xfrm>
            <a:off x="769620" y="495057"/>
            <a:ext cx="10925397" cy="4685200"/>
          </a:xfrm>
        </p:spPr>
      </p:pic>
    </p:spTree>
    <p:extLst>
      <p:ext uri="{BB962C8B-B14F-4D97-AF65-F5344CB8AC3E}">
        <p14:creationId xmlns:p14="http://schemas.microsoft.com/office/powerpoint/2010/main" val="2113978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9865" y="254640"/>
            <a:ext cx="9606913" cy="128207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0000"/>
                </a:solidFill>
                <a:latin typeface="Century Schoolbook" panose="02040604050505020304" pitchFamily="18" charset="0"/>
              </a:rPr>
              <a:t>Grazie per l</a:t>
            </a:r>
            <a:r>
              <a:rPr lang="it" sz="4400" dirty="0" smtClean="0">
                <a:solidFill>
                  <a:srgbClr val="FF0000"/>
                </a:solidFill>
                <a:latin typeface="Century Schoolbook" panose="02040604050505020304" pitchFamily="18" charset="0"/>
              </a:rPr>
              <a:t>’interesse</a:t>
            </a:r>
            <a:endParaRPr lang="en-US" sz="4400" dirty="0">
              <a:solidFill>
                <a:srgbClr val="FF0000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34F17E-C43C-47BB-ACD9-5C2E882EE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047155" y="1641415"/>
            <a:ext cx="5073751" cy="36354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AE29E0-94C7-447F-9837-C7BF83B36037}"/>
              </a:ext>
            </a:extLst>
          </p:cNvPr>
          <p:cNvSpPr txBox="1"/>
          <p:nvPr/>
        </p:nvSpPr>
        <p:spPr>
          <a:xfrm>
            <a:off x="1485900" y="5381552"/>
            <a:ext cx="9020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entury Schoolbook" panose="02040604050505020304" pitchFamily="18" charset="0"/>
              </a:rPr>
              <a:t>Mercuri</a:t>
            </a:r>
            <a:r>
              <a:rPr lang="en-US" sz="2400" dirty="0">
                <a:latin typeface="Century Schoolbook" panose="02040604050505020304" pitchFamily="18" charset="0"/>
              </a:rPr>
              <a:t> Eugenio, </a:t>
            </a:r>
            <a:r>
              <a:rPr lang="en-US" sz="2400" dirty="0" err="1">
                <a:latin typeface="Century Schoolbook" panose="02040604050505020304" pitchFamily="18" charset="0"/>
              </a:rPr>
              <a:t>Rosato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Edoardo</a:t>
            </a:r>
            <a:r>
              <a:rPr lang="en-US" sz="2400" dirty="0">
                <a:latin typeface="Century Schoolbook" panose="02040604050505020304" pitchFamily="18" charset="0"/>
              </a:rPr>
              <a:t>, </a:t>
            </a:r>
            <a:r>
              <a:rPr lang="en-US" sz="2400" dirty="0" err="1">
                <a:latin typeface="Century Schoolbook" panose="02040604050505020304" pitchFamily="18" charset="0"/>
              </a:rPr>
              <a:t>Feggi</a:t>
            </a:r>
            <a:r>
              <a:rPr lang="en-US" sz="2400" dirty="0">
                <a:latin typeface="Century Schoolbook" panose="02040604050505020304" pitchFamily="18" charset="0"/>
              </a:rPr>
              <a:t> Luca, Peroni Matteo</a:t>
            </a:r>
          </a:p>
        </p:txBody>
      </p:sp>
    </p:spTree>
    <p:extLst>
      <p:ext uri="{BB962C8B-B14F-4D97-AF65-F5344CB8AC3E}">
        <p14:creationId xmlns:p14="http://schemas.microsoft.com/office/powerpoint/2010/main" val="3198752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0</TotalTime>
  <Words>272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Corbel</vt:lpstr>
      <vt:lpstr>Parallax</vt:lpstr>
      <vt:lpstr>Computer’s evolution</vt:lpstr>
      <vt:lpstr>Dispositivo di gioco</vt:lpstr>
      <vt:lpstr>Funzionamento</vt:lpstr>
      <vt:lpstr>Entità</vt:lpstr>
      <vt:lpstr>Azioni</vt:lpstr>
      <vt:lpstr>Presentazione standard di PowerPoint</vt:lpstr>
      <vt:lpstr>Grazie per l’interesse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2023-07-06T09:15:36Z</dcterms:created>
  <dcterms:modified xsi:type="dcterms:W3CDTF">2023-07-07T12:38:54Z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