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5">
  <p:sldMasterIdLst>
    <p:sldMasterId id="2147483648" r:id="rId1"/>
  </p:sldMasterIdLst>
  <p:notesMasterIdLst>
    <p:notesMasterId r:id="rId9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6" r:id="rId51"/>
    <p:sldId id="304" r:id="rId52"/>
    <p:sldId id="307" r:id="rId53"/>
    <p:sldId id="308" r:id="rId54"/>
    <p:sldId id="309" r:id="rId55"/>
    <p:sldId id="310" r:id="rId56"/>
    <p:sldId id="312" r:id="rId57"/>
    <p:sldId id="311"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9" r:id="rId74"/>
    <p:sldId id="328" r:id="rId75"/>
    <p:sldId id="330" r:id="rId76"/>
    <p:sldId id="331" r:id="rId77"/>
    <p:sldId id="332" r:id="rId78"/>
    <p:sldId id="333" r:id="rId79"/>
    <p:sldId id="334" r:id="rId80"/>
    <p:sldId id="335" r:id="rId81"/>
    <p:sldId id="351"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0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00" autoAdjust="0"/>
  </p:normalViewPr>
  <p:slideViewPr>
    <p:cSldViewPr snapToGrid="0" showGuides="1">
      <p:cViewPr>
        <p:scale>
          <a:sx n="75" d="100"/>
          <a:sy n="75" d="100"/>
        </p:scale>
        <p:origin x="456" y="-354"/>
      </p:cViewPr>
      <p:guideLst>
        <p:guide orient="horz" pos="2001"/>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F9A4E8-AD27-4C38-851D-2F19C775978A}"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it-IT"/>
        </a:p>
      </dgm:t>
    </dgm:pt>
    <dgm:pt modelId="{7F58CD76-3C68-4C2C-8BB9-4A6BC9AC6290}">
      <dgm:prSet phldrT="[Testo]" custT="1"/>
      <dgm:spPr>
        <a:solidFill>
          <a:schemeClr val="accent2">
            <a:lumMod val="50000"/>
          </a:schemeClr>
        </a:solidFill>
      </dgm:spPr>
      <dgm:t>
        <a:bodyPr/>
        <a:lstStyle/>
        <a:p>
          <a:r>
            <a:rPr lang="it-IT" sz="1600" b="1" dirty="0" err="1" smtClean="0">
              <a:latin typeface="Gadugi" panose="020B0502040204020203" pitchFamily="34" charset="0"/>
            </a:rPr>
            <a:t>Requirements</a:t>
          </a:r>
          <a:r>
            <a:rPr lang="it-IT" sz="1600" b="1" dirty="0" smtClean="0">
              <a:latin typeface="Gadugi" panose="020B0502040204020203" pitchFamily="34" charset="0"/>
            </a:rPr>
            <a:t> </a:t>
          </a:r>
          <a:r>
            <a:rPr lang="it-IT" sz="1600" b="1" dirty="0" smtClean="0">
              <a:latin typeface="Gadugi" panose="020B0502040204020203" pitchFamily="34" charset="0"/>
            </a:rPr>
            <a:t>Analysis  </a:t>
          </a:r>
          <a:endParaRPr lang="it-IT" sz="1600" b="1" dirty="0">
            <a:latin typeface="Gadugi" panose="020B0502040204020203" pitchFamily="34" charset="0"/>
          </a:endParaRPr>
        </a:p>
      </dgm:t>
    </dgm:pt>
    <dgm:pt modelId="{72FEF467-7689-40B2-85DC-9F40466592B5}" type="parTrans" cxnId="{40ADD36E-2C6F-41D2-B9F1-A762B14D00BA}">
      <dgm:prSet/>
      <dgm:spPr/>
      <dgm:t>
        <a:bodyPr/>
        <a:lstStyle/>
        <a:p>
          <a:endParaRPr lang="it-IT"/>
        </a:p>
      </dgm:t>
    </dgm:pt>
    <dgm:pt modelId="{8AC0B8D9-A379-423A-806D-4E8A494203DC}" type="sibTrans" cxnId="{40ADD36E-2C6F-41D2-B9F1-A762B14D00BA}">
      <dgm:prSet/>
      <dgm:spPr/>
      <dgm:t>
        <a:bodyPr/>
        <a:lstStyle/>
        <a:p>
          <a:endParaRPr lang="it-IT"/>
        </a:p>
      </dgm:t>
    </dgm:pt>
    <dgm:pt modelId="{8FF0C0B2-7171-4509-B788-7A66DD34B275}">
      <dgm:prSet phldrT="[Testo]" custT="1"/>
      <dgm:spPr>
        <a:solidFill>
          <a:schemeClr val="accent2">
            <a:lumMod val="50000"/>
          </a:schemeClr>
        </a:solidFill>
      </dgm:spPr>
      <dgm:t>
        <a:bodyPr/>
        <a:lstStyle/>
        <a:p>
          <a:r>
            <a:rPr lang="it-IT" sz="1600" b="1" dirty="0" smtClean="0">
              <a:latin typeface="Gadugi" panose="020B0502040204020203" pitchFamily="34" charset="0"/>
            </a:rPr>
            <a:t>System </a:t>
          </a:r>
          <a:r>
            <a:rPr lang="it-IT" sz="1600" b="1" dirty="0" smtClean="0">
              <a:latin typeface="Gadugi" panose="020B0502040204020203" pitchFamily="34" charset="0"/>
            </a:rPr>
            <a:t>Design </a:t>
          </a:r>
          <a:endParaRPr lang="it-IT" sz="1600" b="1" dirty="0">
            <a:latin typeface="Gadugi" panose="020B0502040204020203" pitchFamily="34" charset="0"/>
          </a:endParaRPr>
        </a:p>
      </dgm:t>
    </dgm:pt>
    <dgm:pt modelId="{40325503-965B-4F5D-94DF-D4BF50C03792}" type="parTrans" cxnId="{A427DF16-1CA1-4A8B-AB3E-09D89A9DE886}">
      <dgm:prSet/>
      <dgm:spPr/>
      <dgm:t>
        <a:bodyPr/>
        <a:lstStyle/>
        <a:p>
          <a:endParaRPr lang="it-IT"/>
        </a:p>
      </dgm:t>
    </dgm:pt>
    <dgm:pt modelId="{671A3656-DF76-4DC8-819B-93DB35097B51}" type="sibTrans" cxnId="{A427DF16-1CA1-4A8B-AB3E-09D89A9DE886}">
      <dgm:prSet/>
      <dgm:spPr/>
      <dgm:t>
        <a:bodyPr/>
        <a:lstStyle/>
        <a:p>
          <a:endParaRPr lang="it-IT"/>
        </a:p>
      </dgm:t>
    </dgm:pt>
    <dgm:pt modelId="{5A03BC8E-8E45-49BF-9AFC-FE505649298B}">
      <dgm:prSet phldrT="[Testo]" custT="1"/>
      <dgm:spPr>
        <a:solidFill>
          <a:schemeClr val="accent2">
            <a:lumMod val="50000"/>
          </a:schemeClr>
        </a:solidFill>
      </dgm:spPr>
      <dgm:t>
        <a:bodyPr/>
        <a:lstStyle/>
        <a:p>
          <a:r>
            <a:rPr lang="it-IT" sz="1600" b="1" dirty="0" smtClean="0">
              <a:latin typeface="Gadugi" panose="020B0502040204020203" pitchFamily="34" charset="0"/>
            </a:rPr>
            <a:t>Unit &amp; System Testing</a:t>
          </a:r>
          <a:endParaRPr lang="it-IT" sz="1600" b="1" dirty="0">
            <a:latin typeface="Gadugi" panose="020B0502040204020203" pitchFamily="34" charset="0"/>
          </a:endParaRPr>
        </a:p>
      </dgm:t>
    </dgm:pt>
    <dgm:pt modelId="{E48F822B-8E7A-42F6-8EA1-AE3EBD5124DE}" type="parTrans" cxnId="{0FC13236-3A5A-49F6-97EB-67218DCFD593}">
      <dgm:prSet/>
      <dgm:spPr/>
      <dgm:t>
        <a:bodyPr/>
        <a:lstStyle/>
        <a:p>
          <a:endParaRPr lang="it-IT"/>
        </a:p>
      </dgm:t>
    </dgm:pt>
    <dgm:pt modelId="{2E3DE838-024B-4088-8E5C-CD50D1EB2F98}" type="sibTrans" cxnId="{0FC13236-3A5A-49F6-97EB-67218DCFD593}">
      <dgm:prSet/>
      <dgm:spPr/>
      <dgm:t>
        <a:bodyPr/>
        <a:lstStyle/>
        <a:p>
          <a:endParaRPr lang="it-IT"/>
        </a:p>
      </dgm:t>
    </dgm:pt>
    <dgm:pt modelId="{CCA60CA1-06B1-4FBD-AA5B-685945D08C52}">
      <dgm:prSet phldrT="[Testo]" custT="1"/>
      <dgm:spPr>
        <a:solidFill>
          <a:schemeClr val="accent2">
            <a:lumMod val="50000"/>
          </a:schemeClr>
        </a:solidFill>
      </dgm:spPr>
      <dgm:t>
        <a:bodyPr/>
        <a:lstStyle/>
        <a:p>
          <a:r>
            <a:rPr lang="it-IT" sz="1600" b="1" dirty="0" smtClean="0">
              <a:latin typeface="Gadugi" panose="020B0502040204020203" pitchFamily="34" charset="0"/>
            </a:rPr>
            <a:t>Object Design &amp; </a:t>
          </a:r>
          <a:r>
            <a:rPr lang="it-IT" sz="1600" b="1" dirty="0" err="1" smtClean="0">
              <a:latin typeface="Gadugi" panose="020B0502040204020203" pitchFamily="34" charset="0"/>
            </a:rPr>
            <a:t>Implementation</a:t>
          </a:r>
          <a:r>
            <a:rPr lang="it-IT" sz="1600" b="1" dirty="0" smtClean="0">
              <a:latin typeface="Gadugi" panose="020B0502040204020203" pitchFamily="34" charset="0"/>
            </a:rPr>
            <a:t>  </a:t>
          </a:r>
          <a:endParaRPr lang="it-IT" sz="1600" b="1" dirty="0">
            <a:latin typeface="Gadugi" panose="020B0502040204020203" pitchFamily="34" charset="0"/>
          </a:endParaRPr>
        </a:p>
      </dgm:t>
    </dgm:pt>
    <dgm:pt modelId="{DE3CE849-4F54-41D6-B995-D1A0F3C71CBD}" type="parTrans" cxnId="{11D85EF6-C72A-4FAF-8FAF-7438C6CAEAD1}">
      <dgm:prSet/>
      <dgm:spPr/>
      <dgm:t>
        <a:bodyPr/>
        <a:lstStyle/>
        <a:p>
          <a:endParaRPr lang="it-IT"/>
        </a:p>
      </dgm:t>
    </dgm:pt>
    <dgm:pt modelId="{CB6D35C5-387E-4303-8F08-09938EEAA375}" type="sibTrans" cxnId="{11D85EF6-C72A-4FAF-8FAF-7438C6CAEAD1}">
      <dgm:prSet/>
      <dgm:spPr/>
      <dgm:t>
        <a:bodyPr/>
        <a:lstStyle/>
        <a:p>
          <a:endParaRPr lang="it-IT"/>
        </a:p>
      </dgm:t>
    </dgm:pt>
    <dgm:pt modelId="{3F9C054B-18DB-46CB-813A-FB03CD9F02B2}">
      <dgm:prSet phldrT="[Testo]" custT="1"/>
      <dgm:spPr>
        <a:solidFill>
          <a:schemeClr val="accent2">
            <a:lumMod val="50000"/>
          </a:schemeClr>
        </a:solidFill>
      </dgm:spPr>
      <dgm:t>
        <a:bodyPr/>
        <a:lstStyle/>
        <a:p>
          <a:r>
            <a:rPr lang="it-IT" sz="1600" b="1" dirty="0" smtClean="0">
              <a:latin typeface="Gadugi" panose="020B0502040204020203" pitchFamily="34" charset="0"/>
            </a:rPr>
            <a:t>Requirements Elicitation</a:t>
          </a:r>
          <a:endParaRPr lang="it-IT" sz="1600" b="1" dirty="0">
            <a:latin typeface="Gadugi" panose="020B0502040204020203" pitchFamily="34" charset="0"/>
          </a:endParaRPr>
        </a:p>
      </dgm:t>
    </dgm:pt>
    <dgm:pt modelId="{30B72BED-D307-43C7-AE0C-C8FC8B465BE4}" type="sibTrans" cxnId="{00A338A1-A618-40FA-BA2E-6AC181FE3733}">
      <dgm:prSet/>
      <dgm:spPr/>
      <dgm:t>
        <a:bodyPr/>
        <a:lstStyle/>
        <a:p>
          <a:endParaRPr lang="it-IT"/>
        </a:p>
      </dgm:t>
    </dgm:pt>
    <dgm:pt modelId="{2E567513-61E6-45B8-9EF4-BD4EC0EDCA9A}" type="parTrans" cxnId="{00A338A1-A618-40FA-BA2E-6AC181FE3733}">
      <dgm:prSet/>
      <dgm:spPr/>
      <dgm:t>
        <a:bodyPr/>
        <a:lstStyle/>
        <a:p>
          <a:endParaRPr lang="it-IT"/>
        </a:p>
      </dgm:t>
    </dgm:pt>
    <dgm:pt modelId="{26378399-67C3-4D3F-8E13-A3AC1BE9DF15}" type="pres">
      <dgm:prSet presAssocID="{9AF9A4E8-AD27-4C38-851D-2F19C775978A}" presName="diagram" presStyleCnt="0">
        <dgm:presLayoutVars>
          <dgm:dir/>
          <dgm:resizeHandles val="exact"/>
        </dgm:presLayoutVars>
      </dgm:prSet>
      <dgm:spPr/>
      <dgm:t>
        <a:bodyPr/>
        <a:lstStyle/>
        <a:p>
          <a:endParaRPr lang="it-IT"/>
        </a:p>
      </dgm:t>
    </dgm:pt>
    <dgm:pt modelId="{923BA430-8426-49CD-B005-A86DE0194EB9}" type="pres">
      <dgm:prSet presAssocID="{3F9C054B-18DB-46CB-813A-FB03CD9F02B2}" presName="node" presStyleLbl="node1" presStyleIdx="0" presStyleCnt="5" custScaleX="761338" custLinFactY="-80647" custLinFactNeighborX="-1475" custLinFactNeighborY="-100000">
        <dgm:presLayoutVars>
          <dgm:bulletEnabled val="1"/>
        </dgm:presLayoutVars>
      </dgm:prSet>
      <dgm:spPr/>
      <dgm:t>
        <a:bodyPr/>
        <a:lstStyle/>
        <a:p>
          <a:endParaRPr lang="it-IT"/>
        </a:p>
      </dgm:t>
    </dgm:pt>
    <dgm:pt modelId="{542FF5BB-BA1E-4F4A-B958-8A45A843744B}" type="pres">
      <dgm:prSet presAssocID="{30B72BED-D307-43C7-AE0C-C8FC8B465BE4}" presName="sibTrans" presStyleCnt="0"/>
      <dgm:spPr/>
    </dgm:pt>
    <dgm:pt modelId="{B54FB0D3-391F-494C-9190-5520E355D75A}" type="pres">
      <dgm:prSet presAssocID="{7F58CD76-3C68-4C2C-8BB9-4A6BC9AC6290}" presName="node" presStyleLbl="node1" presStyleIdx="1" presStyleCnt="5" custScaleX="761338" custLinFactY="-58801" custLinFactNeighborX="-2950" custLinFactNeighborY="-100000">
        <dgm:presLayoutVars>
          <dgm:bulletEnabled val="1"/>
        </dgm:presLayoutVars>
      </dgm:prSet>
      <dgm:spPr/>
      <dgm:t>
        <a:bodyPr/>
        <a:lstStyle/>
        <a:p>
          <a:endParaRPr lang="it-IT"/>
        </a:p>
      </dgm:t>
    </dgm:pt>
    <dgm:pt modelId="{BDA8B56B-86D7-44E5-A583-CEDFB45FB757}" type="pres">
      <dgm:prSet presAssocID="{8AC0B8D9-A379-423A-806D-4E8A494203DC}" presName="sibTrans" presStyleCnt="0"/>
      <dgm:spPr/>
    </dgm:pt>
    <dgm:pt modelId="{52B91ECC-91AB-42E3-A624-89D54D634246}" type="pres">
      <dgm:prSet presAssocID="{8FF0C0B2-7171-4509-B788-7A66DD34B275}" presName="node" presStyleLbl="node1" presStyleIdx="2" presStyleCnt="5" custScaleX="761338" custLinFactY="-44720" custLinFactNeighborX="-2951" custLinFactNeighborY="-100000">
        <dgm:presLayoutVars>
          <dgm:bulletEnabled val="1"/>
        </dgm:presLayoutVars>
      </dgm:prSet>
      <dgm:spPr/>
      <dgm:t>
        <a:bodyPr/>
        <a:lstStyle/>
        <a:p>
          <a:endParaRPr lang="it-IT"/>
        </a:p>
      </dgm:t>
    </dgm:pt>
    <dgm:pt modelId="{312F4112-627E-41C6-BE74-2FE3FFA3A0B5}" type="pres">
      <dgm:prSet presAssocID="{671A3656-DF76-4DC8-819B-93DB35097B51}" presName="sibTrans" presStyleCnt="0"/>
      <dgm:spPr/>
    </dgm:pt>
    <dgm:pt modelId="{06878B2B-4723-4681-8A69-C85400A97FAB}" type="pres">
      <dgm:prSet presAssocID="{CCA60CA1-06B1-4FBD-AA5B-685945D08C52}" presName="node" presStyleLbl="node1" presStyleIdx="3" presStyleCnt="5" custScaleX="761338" custLinFactY="-32767" custLinFactNeighborX="1475" custLinFactNeighborY="-100000">
        <dgm:presLayoutVars>
          <dgm:bulletEnabled val="1"/>
        </dgm:presLayoutVars>
      </dgm:prSet>
      <dgm:spPr/>
      <dgm:t>
        <a:bodyPr/>
        <a:lstStyle/>
        <a:p>
          <a:endParaRPr lang="it-IT"/>
        </a:p>
      </dgm:t>
    </dgm:pt>
    <dgm:pt modelId="{B1D7476D-50B7-4C14-8D7A-93227D9D2FE6}" type="pres">
      <dgm:prSet presAssocID="{CB6D35C5-387E-4303-8F08-09938EEAA375}" presName="sibTrans" presStyleCnt="0"/>
      <dgm:spPr/>
    </dgm:pt>
    <dgm:pt modelId="{CEBB1166-37ED-43BE-9966-A6B8CF6012BC}" type="pres">
      <dgm:prSet presAssocID="{5A03BC8E-8E45-49BF-9AFC-FE505649298B}" presName="node" presStyleLbl="node1" presStyleIdx="4" presStyleCnt="5" custScaleX="761338" custLinFactY="-27850" custLinFactNeighborX="-4426" custLinFactNeighborY="-100000">
        <dgm:presLayoutVars>
          <dgm:bulletEnabled val="1"/>
        </dgm:presLayoutVars>
      </dgm:prSet>
      <dgm:spPr/>
      <dgm:t>
        <a:bodyPr/>
        <a:lstStyle/>
        <a:p>
          <a:endParaRPr lang="it-IT"/>
        </a:p>
      </dgm:t>
    </dgm:pt>
  </dgm:ptLst>
  <dgm:cxnLst>
    <dgm:cxn modelId="{668686A3-1BCB-4608-9560-86CEA301C136}" type="presOf" srcId="{5A03BC8E-8E45-49BF-9AFC-FE505649298B}" destId="{CEBB1166-37ED-43BE-9966-A6B8CF6012BC}" srcOrd="0" destOrd="0" presId="urn:microsoft.com/office/officeart/2005/8/layout/default#1"/>
    <dgm:cxn modelId="{0FC13236-3A5A-49F6-97EB-67218DCFD593}" srcId="{9AF9A4E8-AD27-4C38-851D-2F19C775978A}" destId="{5A03BC8E-8E45-49BF-9AFC-FE505649298B}" srcOrd="4" destOrd="0" parTransId="{E48F822B-8E7A-42F6-8EA1-AE3EBD5124DE}" sibTransId="{2E3DE838-024B-4088-8E5C-CD50D1EB2F98}"/>
    <dgm:cxn modelId="{624C1362-9DE1-4FA1-9205-C90FA425D859}" type="presOf" srcId="{3F9C054B-18DB-46CB-813A-FB03CD9F02B2}" destId="{923BA430-8426-49CD-B005-A86DE0194EB9}" srcOrd="0" destOrd="0" presId="urn:microsoft.com/office/officeart/2005/8/layout/default#1"/>
    <dgm:cxn modelId="{A427DF16-1CA1-4A8B-AB3E-09D89A9DE886}" srcId="{9AF9A4E8-AD27-4C38-851D-2F19C775978A}" destId="{8FF0C0B2-7171-4509-B788-7A66DD34B275}" srcOrd="2" destOrd="0" parTransId="{40325503-965B-4F5D-94DF-D4BF50C03792}" sibTransId="{671A3656-DF76-4DC8-819B-93DB35097B51}"/>
    <dgm:cxn modelId="{11D85EF6-C72A-4FAF-8FAF-7438C6CAEAD1}" srcId="{9AF9A4E8-AD27-4C38-851D-2F19C775978A}" destId="{CCA60CA1-06B1-4FBD-AA5B-685945D08C52}" srcOrd="3" destOrd="0" parTransId="{DE3CE849-4F54-41D6-B995-D1A0F3C71CBD}" sibTransId="{CB6D35C5-387E-4303-8F08-09938EEAA375}"/>
    <dgm:cxn modelId="{00A338A1-A618-40FA-BA2E-6AC181FE3733}" srcId="{9AF9A4E8-AD27-4C38-851D-2F19C775978A}" destId="{3F9C054B-18DB-46CB-813A-FB03CD9F02B2}" srcOrd="0" destOrd="0" parTransId="{2E567513-61E6-45B8-9EF4-BD4EC0EDCA9A}" sibTransId="{30B72BED-D307-43C7-AE0C-C8FC8B465BE4}"/>
    <dgm:cxn modelId="{60CC92D9-440A-4D07-85D1-2FA04A7E44D8}" type="presOf" srcId="{CCA60CA1-06B1-4FBD-AA5B-685945D08C52}" destId="{06878B2B-4723-4681-8A69-C85400A97FAB}" srcOrd="0" destOrd="0" presId="urn:microsoft.com/office/officeart/2005/8/layout/default#1"/>
    <dgm:cxn modelId="{7A93D9A7-38A8-449E-A0F7-34BDC068A6EE}" type="presOf" srcId="{8FF0C0B2-7171-4509-B788-7A66DD34B275}" destId="{52B91ECC-91AB-42E3-A624-89D54D634246}" srcOrd="0" destOrd="0" presId="urn:microsoft.com/office/officeart/2005/8/layout/default#1"/>
    <dgm:cxn modelId="{9FC9E4BC-177D-4F06-8922-B8BB5A7C9702}" type="presOf" srcId="{7F58CD76-3C68-4C2C-8BB9-4A6BC9AC6290}" destId="{B54FB0D3-391F-494C-9190-5520E355D75A}" srcOrd="0" destOrd="0" presId="urn:microsoft.com/office/officeart/2005/8/layout/default#1"/>
    <dgm:cxn modelId="{36182ED2-A1E4-4CDD-B672-A40B5A539B38}" type="presOf" srcId="{9AF9A4E8-AD27-4C38-851D-2F19C775978A}" destId="{26378399-67C3-4D3F-8E13-A3AC1BE9DF15}" srcOrd="0" destOrd="0" presId="urn:microsoft.com/office/officeart/2005/8/layout/default#1"/>
    <dgm:cxn modelId="{40ADD36E-2C6F-41D2-B9F1-A762B14D00BA}" srcId="{9AF9A4E8-AD27-4C38-851D-2F19C775978A}" destId="{7F58CD76-3C68-4C2C-8BB9-4A6BC9AC6290}" srcOrd="1" destOrd="0" parTransId="{72FEF467-7689-40B2-85DC-9F40466592B5}" sibTransId="{8AC0B8D9-A379-423A-806D-4E8A494203DC}"/>
    <dgm:cxn modelId="{38E034ED-3595-4F53-B825-DDF0D3AC7207}" type="presParOf" srcId="{26378399-67C3-4D3F-8E13-A3AC1BE9DF15}" destId="{923BA430-8426-49CD-B005-A86DE0194EB9}" srcOrd="0" destOrd="0" presId="urn:microsoft.com/office/officeart/2005/8/layout/default#1"/>
    <dgm:cxn modelId="{0DF62503-7E04-4D6B-B9EC-06454FBFD6CA}" type="presParOf" srcId="{26378399-67C3-4D3F-8E13-A3AC1BE9DF15}" destId="{542FF5BB-BA1E-4F4A-B958-8A45A843744B}" srcOrd="1" destOrd="0" presId="urn:microsoft.com/office/officeart/2005/8/layout/default#1"/>
    <dgm:cxn modelId="{2B01EC96-4683-48FD-AB4C-AF0F914C9F9C}" type="presParOf" srcId="{26378399-67C3-4D3F-8E13-A3AC1BE9DF15}" destId="{B54FB0D3-391F-494C-9190-5520E355D75A}" srcOrd="2" destOrd="0" presId="urn:microsoft.com/office/officeart/2005/8/layout/default#1"/>
    <dgm:cxn modelId="{B9C51691-FF92-4947-A44F-195AFA4D717D}" type="presParOf" srcId="{26378399-67C3-4D3F-8E13-A3AC1BE9DF15}" destId="{BDA8B56B-86D7-44E5-A583-CEDFB45FB757}" srcOrd="3" destOrd="0" presId="urn:microsoft.com/office/officeart/2005/8/layout/default#1"/>
    <dgm:cxn modelId="{AFAE2BCD-4116-4E28-992F-7F4B2AC0AC84}" type="presParOf" srcId="{26378399-67C3-4D3F-8E13-A3AC1BE9DF15}" destId="{52B91ECC-91AB-42E3-A624-89D54D634246}" srcOrd="4" destOrd="0" presId="urn:microsoft.com/office/officeart/2005/8/layout/default#1"/>
    <dgm:cxn modelId="{BA63943E-B513-471F-A180-B90FB5E849AE}" type="presParOf" srcId="{26378399-67C3-4D3F-8E13-A3AC1BE9DF15}" destId="{312F4112-627E-41C6-BE74-2FE3FFA3A0B5}" srcOrd="5" destOrd="0" presId="urn:microsoft.com/office/officeart/2005/8/layout/default#1"/>
    <dgm:cxn modelId="{59B29CB1-49F0-41E0-80DB-B064BF69DD2D}" type="presParOf" srcId="{26378399-67C3-4D3F-8E13-A3AC1BE9DF15}" destId="{06878B2B-4723-4681-8A69-C85400A97FAB}" srcOrd="6" destOrd="0" presId="urn:microsoft.com/office/officeart/2005/8/layout/default#1"/>
    <dgm:cxn modelId="{3E8FE0D5-C322-4E39-A799-20FF3AE345F9}" type="presParOf" srcId="{26378399-67C3-4D3F-8E13-A3AC1BE9DF15}" destId="{B1D7476D-50B7-4C14-8D7A-93227D9D2FE6}" srcOrd="7" destOrd="0" presId="urn:microsoft.com/office/officeart/2005/8/layout/default#1"/>
    <dgm:cxn modelId="{875DC4A8-185E-4D09-B455-C430BEA01BBF}" type="presParOf" srcId="{26378399-67C3-4D3F-8E13-A3AC1BE9DF15}" destId="{CEBB1166-37ED-43BE-9966-A6B8CF6012BC}" srcOrd="8"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BA430-8426-49CD-B005-A86DE0194EB9}">
      <dsp:nvSpPr>
        <dsp:cNvPr id="0" name=""/>
        <dsp:cNvSpPr/>
      </dsp:nvSpPr>
      <dsp:spPr>
        <a:xfrm>
          <a:off x="0" y="0"/>
          <a:ext cx="7490789" cy="590338"/>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b="1" kern="1200" dirty="0" smtClean="0">
              <a:latin typeface="Gadugi" panose="020B0502040204020203" pitchFamily="34" charset="0"/>
            </a:rPr>
            <a:t>Requirements Elicitation</a:t>
          </a:r>
          <a:endParaRPr lang="it-IT" sz="1600" b="1" kern="1200" dirty="0">
            <a:latin typeface="Gadugi" panose="020B0502040204020203" pitchFamily="34" charset="0"/>
          </a:endParaRPr>
        </a:p>
      </dsp:txBody>
      <dsp:txXfrm>
        <a:off x="0" y="0"/>
        <a:ext cx="7490789" cy="590338"/>
      </dsp:txXfrm>
    </dsp:sp>
    <dsp:sp modelId="{B54FB0D3-391F-494C-9190-5520E355D75A}">
      <dsp:nvSpPr>
        <dsp:cNvPr id="0" name=""/>
        <dsp:cNvSpPr/>
      </dsp:nvSpPr>
      <dsp:spPr>
        <a:xfrm>
          <a:off x="0" y="773271"/>
          <a:ext cx="7490789" cy="590338"/>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b="1" kern="1200" dirty="0" err="1" smtClean="0">
              <a:latin typeface="Gadugi" panose="020B0502040204020203" pitchFamily="34" charset="0"/>
            </a:rPr>
            <a:t>Requirements</a:t>
          </a:r>
          <a:r>
            <a:rPr lang="it-IT" sz="1600" b="1" kern="1200" dirty="0" smtClean="0">
              <a:latin typeface="Gadugi" panose="020B0502040204020203" pitchFamily="34" charset="0"/>
            </a:rPr>
            <a:t> </a:t>
          </a:r>
          <a:r>
            <a:rPr lang="it-IT" sz="1600" b="1" kern="1200" dirty="0" smtClean="0">
              <a:latin typeface="Gadugi" panose="020B0502040204020203" pitchFamily="34" charset="0"/>
            </a:rPr>
            <a:t>Analysis  </a:t>
          </a:r>
          <a:endParaRPr lang="it-IT" sz="1600" b="1" kern="1200" dirty="0">
            <a:latin typeface="Gadugi" panose="020B0502040204020203" pitchFamily="34" charset="0"/>
          </a:endParaRPr>
        </a:p>
      </dsp:txBody>
      <dsp:txXfrm>
        <a:off x="0" y="773271"/>
        <a:ext cx="7490789" cy="590338"/>
      </dsp:txXfrm>
    </dsp:sp>
    <dsp:sp modelId="{52B91ECC-91AB-42E3-A624-89D54D634246}">
      <dsp:nvSpPr>
        <dsp:cNvPr id="0" name=""/>
        <dsp:cNvSpPr/>
      </dsp:nvSpPr>
      <dsp:spPr>
        <a:xfrm>
          <a:off x="0" y="1545125"/>
          <a:ext cx="7490789" cy="590338"/>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b="1" kern="1200" dirty="0" smtClean="0">
              <a:latin typeface="Gadugi" panose="020B0502040204020203" pitchFamily="34" charset="0"/>
            </a:rPr>
            <a:t>System </a:t>
          </a:r>
          <a:r>
            <a:rPr lang="it-IT" sz="1600" b="1" kern="1200" dirty="0" smtClean="0">
              <a:latin typeface="Gadugi" panose="020B0502040204020203" pitchFamily="34" charset="0"/>
            </a:rPr>
            <a:t>Design </a:t>
          </a:r>
          <a:endParaRPr lang="it-IT" sz="1600" b="1" kern="1200" dirty="0">
            <a:latin typeface="Gadugi" panose="020B0502040204020203" pitchFamily="34" charset="0"/>
          </a:endParaRPr>
        </a:p>
      </dsp:txBody>
      <dsp:txXfrm>
        <a:off x="0" y="1545125"/>
        <a:ext cx="7490789" cy="590338"/>
      </dsp:txXfrm>
    </dsp:sp>
    <dsp:sp modelId="{06878B2B-4723-4681-8A69-C85400A97FAB}">
      <dsp:nvSpPr>
        <dsp:cNvPr id="0" name=""/>
        <dsp:cNvSpPr/>
      </dsp:nvSpPr>
      <dsp:spPr>
        <a:xfrm>
          <a:off x="2" y="2304417"/>
          <a:ext cx="7490789" cy="590338"/>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b="1" kern="1200" dirty="0" smtClean="0">
              <a:latin typeface="Gadugi" panose="020B0502040204020203" pitchFamily="34" charset="0"/>
            </a:rPr>
            <a:t>Object Design &amp; </a:t>
          </a:r>
          <a:r>
            <a:rPr lang="it-IT" sz="1600" b="1" kern="1200" dirty="0" err="1" smtClean="0">
              <a:latin typeface="Gadugi" panose="020B0502040204020203" pitchFamily="34" charset="0"/>
            </a:rPr>
            <a:t>Implementation</a:t>
          </a:r>
          <a:r>
            <a:rPr lang="it-IT" sz="1600" b="1" kern="1200" dirty="0" smtClean="0">
              <a:latin typeface="Gadugi" panose="020B0502040204020203" pitchFamily="34" charset="0"/>
            </a:rPr>
            <a:t>  </a:t>
          </a:r>
          <a:endParaRPr lang="it-IT" sz="1600" b="1" kern="1200" dirty="0">
            <a:latin typeface="Gadugi" panose="020B0502040204020203" pitchFamily="34" charset="0"/>
          </a:endParaRPr>
        </a:p>
      </dsp:txBody>
      <dsp:txXfrm>
        <a:off x="2" y="2304417"/>
        <a:ext cx="7490789" cy="590338"/>
      </dsp:txXfrm>
    </dsp:sp>
    <dsp:sp modelId="{CEBB1166-37ED-43BE-9966-A6B8CF6012BC}">
      <dsp:nvSpPr>
        <dsp:cNvPr id="0" name=""/>
        <dsp:cNvSpPr/>
      </dsp:nvSpPr>
      <dsp:spPr>
        <a:xfrm>
          <a:off x="0" y="3022172"/>
          <a:ext cx="7490789" cy="590338"/>
        </a:xfrm>
        <a:prstGeom prst="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t-IT" sz="1600" b="1" kern="1200" dirty="0" smtClean="0">
              <a:latin typeface="Gadugi" panose="020B0502040204020203" pitchFamily="34" charset="0"/>
            </a:rPr>
            <a:t>Unit &amp; System Testing</a:t>
          </a:r>
          <a:endParaRPr lang="it-IT" sz="1600" b="1" kern="1200" dirty="0">
            <a:latin typeface="Gadugi" panose="020B0502040204020203" pitchFamily="34" charset="0"/>
          </a:endParaRPr>
        </a:p>
      </dsp:txBody>
      <dsp:txXfrm>
        <a:off x="0" y="3022172"/>
        <a:ext cx="7490789" cy="5903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66620-4B23-4039-AA4F-AAFF0A03A018}" type="datetimeFigureOut">
              <a:rPr lang="it-IT" smtClean="0"/>
              <a:t>15/02/2017</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9D595-6052-488F-B4D1-0B9098F88035}" type="slidenum">
              <a:rPr lang="it-IT" smtClean="0"/>
              <a:t>‹N›</a:t>
            </a:fld>
            <a:endParaRPr lang="it-IT"/>
          </a:p>
        </p:txBody>
      </p:sp>
    </p:spTree>
    <p:extLst>
      <p:ext uri="{BB962C8B-B14F-4D97-AF65-F5344CB8AC3E}">
        <p14:creationId xmlns:p14="http://schemas.microsoft.com/office/powerpoint/2010/main" val="752444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40</a:t>
            </a:fld>
            <a:endParaRPr lang="it-IT"/>
          </a:p>
        </p:txBody>
      </p:sp>
    </p:spTree>
    <p:extLst>
      <p:ext uri="{BB962C8B-B14F-4D97-AF65-F5344CB8AC3E}">
        <p14:creationId xmlns:p14="http://schemas.microsoft.com/office/powerpoint/2010/main" val="200523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49</a:t>
            </a:fld>
            <a:endParaRPr lang="it-IT"/>
          </a:p>
        </p:txBody>
      </p:sp>
    </p:spTree>
    <p:extLst>
      <p:ext uri="{BB962C8B-B14F-4D97-AF65-F5344CB8AC3E}">
        <p14:creationId xmlns:p14="http://schemas.microsoft.com/office/powerpoint/2010/main" val="969904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50</a:t>
            </a:fld>
            <a:endParaRPr lang="it-IT"/>
          </a:p>
        </p:txBody>
      </p:sp>
    </p:spTree>
    <p:extLst>
      <p:ext uri="{BB962C8B-B14F-4D97-AF65-F5344CB8AC3E}">
        <p14:creationId xmlns:p14="http://schemas.microsoft.com/office/powerpoint/2010/main" val="1741861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51</a:t>
            </a:fld>
            <a:endParaRPr lang="it-IT"/>
          </a:p>
        </p:txBody>
      </p:sp>
    </p:spTree>
    <p:extLst>
      <p:ext uri="{BB962C8B-B14F-4D97-AF65-F5344CB8AC3E}">
        <p14:creationId xmlns:p14="http://schemas.microsoft.com/office/powerpoint/2010/main" val="1436672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52</a:t>
            </a:fld>
            <a:endParaRPr lang="it-IT"/>
          </a:p>
        </p:txBody>
      </p:sp>
    </p:spTree>
    <p:extLst>
      <p:ext uri="{BB962C8B-B14F-4D97-AF65-F5344CB8AC3E}">
        <p14:creationId xmlns:p14="http://schemas.microsoft.com/office/powerpoint/2010/main" val="1296224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53</a:t>
            </a:fld>
            <a:endParaRPr lang="it-IT"/>
          </a:p>
        </p:txBody>
      </p:sp>
    </p:spTree>
    <p:extLst>
      <p:ext uri="{BB962C8B-B14F-4D97-AF65-F5344CB8AC3E}">
        <p14:creationId xmlns:p14="http://schemas.microsoft.com/office/powerpoint/2010/main" val="729972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54</a:t>
            </a:fld>
            <a:endParaRPr lang="it-IT"/>
          </a:p>
        </p:txBody>
      </p:sp>
    </p:spTree>
    <p:extLst>
      <p:ext uri="{BB962C8B-B14F-4D97-AF65-F5344CB8AC3E}">
        <p14:creationId xmlns:p14="http://schemas.microsoft.com/office/powerpoint/2010/main" val="779800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55</a:t>
            </a:fld>
            <a:endParaRPr lang="it-IT"/>
          </a:p>
        </p:txBody>
      </p:sp>
    </p:spTree>
    <p:extLst>
      <p:ext uri="{BB962C8B-B14F-4D97-AF65-F5344CB8AC3E}">
        <p14:creationId xmlns:p14="http://schemas.microsoft.com/office/powerpoint/2010/main" val="197405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56</a:t>
            </a:fld>
            <a:endParaRPr lang="it-IT"/>
          </a:p>
        </p:txBody>
      </p:sp>
    </p:spTree>
    <p:extLst>
      <p:ext uri="{BB962C8B-B14F-4D97-AF65-F5344CB8AC3E}">
        <p14:creationId xmlns:p14="http://schemas.microsoft.com/office/powerpoint/2010/main" val="3571944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57</a:t>
            </a:fld>
            <a:endParaRPr lang="it-IT"/>
          </a:p>
        </p:txBody>
      </p:sp>
    </p:spTree>
    <p:extLst>
      <p:ext uri="{BB962C8B-B14F-4D97-AF65-F5344CB8AC3E}">
        <p14:creationId xmlns:p14="http://schemas.microsoft.com/office/powerpoint/2010/main" val="93357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58</a:t>
            </a:fld>
            <a:endParaRPr lang="it-IT"/>
          </a:p>
        </p:txBody>
      </p:sp>
    </p:spTree>
    <p:extLst>
      <p:ext uri="{BB962C8B-B14F-4D97-AF65-F5344CB8AC3E}">
        <p14:creationId xmlns:p14="http://schemas.microsoft.com/office/powerpoint/2010/main" val="1248649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41</a:t>
            </a:fld>
            <a:endParaRPr lang="it-IT"/>
          </a:p>
        </p:txBody>
      </p:sp>
    </p:spTree>
    <p:extLst>
      <p:ext uri="{BB962C8B-B14F-4D97-AF65-F5344CB8AC3E}">
        <p14:creationId xmlns:p14="http://schemas.microsoft.com/office/powerpoint/2010/main" val="1751481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59</a:t>
            </a:fld>
            <a:endParaRPr lang="it-IT"/>
          </a:p>
        </p:txBody>
      </p:sp>
    </p:spTree>
    <p:extLst>
      <p:ext uri="{BB962C8B-B14F-4D97-AF65-F5344CB8AC3E}">
        <p14:creationId xmlns:p14="http://schemas.microsoft.com/office/powerpoint/2010/main" val="665803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60</a:t>
            </a:fld>
            <a:endParaRPr lang="it-IT"/>
          </a:p>
        </p:txBody>
      </p:sp>
    </p:spTree>
    <p:extLst>
      <p:ext uri="{BB962C8B-B14F-4D97-AF65-F5344CB8AC3E}">
        <p14:creationId xmlns:p14="http://schemas.microsoft.com/office/powerpoint/2010/main" val="2783240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61</a:t>
            </a:fld>
            <a:endParaRPr lang="it-IT"/>
          </a:p>
        </p:txBody>
      </p:sp>
    </p:spTree>
    <p:extLst>
      <p:ext uri="{BB962C8B-B14F-4D97-AF65-F5344CB8AC3E}">
        <p14:creationId xmlns:p14="http://schemas.microsoft.com/office/powerpoint/2010/main" val="15154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62</a:t>
            </a:fld>
            <a:endParaRPr lang="it-IT"/>
          </a:p>
        </p:txBody>
      </p:sp>
    </p:spTree>
    <p:extLst>
      <p:ext uri="{BB962C8B-B14F-4D97-AF65-F5344CB8AC3E}">
        <p14:creationId xmlns:p14="http://schemas.microsoft.com/office/powerpoint/2010/main" val="1616021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63</a:t>
            </a:fld>
            <a:endParaRPr lang="it-IT"/>
          </a:p>
        </p:txBody>
      </p:sp>
    </p:spTree>
    <p:extLst>
      <p:ext uri="{BB962C8B-B14F-4D97-AF65-F5344CB8AC3E}">
        <p14:creationId xmlns:p14="http://schemas.microsoft.com/office/powerpoint/2010/main" val="3892117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64</a:t>
            </a:fld>
            <a:endParaRPr lang="it-IT"/>
          </a:p>
        </p:txBody>
      </p:sp>
    </p:spTree>
    <p:extLst>
      <p:ext uri="{BB962C8B-B14F-4D97-AF65-F5344CB8AC3E}">
        <p14:creationId xmlns:p14="http://schemas.microsoft.com/office/powerpoint/2010/main" val="47420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65</a:t>
            </a:fld>
            <a:endParaRPr lang="it-IT"/>
          </a:p>
        </p:txBody>
      </p:sp>
    </p:spTree>
    <p:extLst>
      <p:ext uri="{BB962C8B-B14F-4D97-AF65-F5344CB8AC3E}">
        <p14:creationId xmlns:p14="http://schemas.microsoft.com/office/powerpoint/2010/main" val="2098331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66</a:t>
            </a:fld>
            <a:endParaRPr lang="it-IT"/>
          </a:p>
        </p:txBody>
      </p:sp>
    </p:spTree>
    <p:extLst>
      <p:ext uri="{BB962C8B-B14F-4D97-AF65-F5344CB8AC3E}">
        <p14:creationId xmlns:p14="http://schemas.microsoft.com/office/powerpoint/2010/main" val="102379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67</a:t>
            </a:fld>
            <a:endParaRPr lang="it-IT"/>
          </a:p>
        </p:txBody>
      </p:sp>
    </p:spTree>
    <p:extLst>
      <p:ext uri="{BB962C8B-B14F-4D97-AF65-F5344CB8AC3E}">
        <p14:creationId xmlns:p14="http://schemas.microsoft.com/office/powerpoint/2010/main" val="4161759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68</a:t>
            </a:fld>
            <a:endParaRPr lang="it-IT"/>
          </a:p>
        </p:txBody>
      </p:sp>
    </p:spTree>
    <p:extLst>
      <p:ext uri="{BB962C8B-B14F-4D97-AF65-F5344CB8AC3E}">
        <p14:creationId xmlns:p14="http://schemas.microsoft.com/office/powerpoint/2010/main" val="3933864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42</a:t>
            </a:fld>
            <a:endParaRPr lang="it-IT"/>
          </a:p>
        </p:txBody>
      </p:sp>
    </p:spTree>
    <p:extLst>
      <p:ext uri="{BB962C8B-B14F-4D97-AF65-F5344CB8AC3E}">
        <p14:creationId xmlns:p14="http://schemas.microsoft.com/office/powerpoint/2010/main" val="3716094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69</a:t>
            </a:fld>
            <a:endParaRPr lang="it-IT"/>
          </a:p>
        </p:txBody>
      </p:sp>
    </p:spTree>
    <p:extLst>
      <p:ext uri="{BB962C8B-B14F-4D97-AF65-F5344CB8AC3E}">
        <p14:creationId xmlns:p14="http://schemas.microsoft.com/office/powerpoint/2010/main" val="1342004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70</a:t>
            </a:fld>
            <a:endParaRPr lang="it-IT"/>
          </a:p>
        </p:txBody>
      </p:sp>
    </p:spTree>
    <p:extLst>
      <p:ext uri="{BB962C8B-B14F-4D97-AF65-F5344CB8AC3E}">
        <p14:creationId xmlns:p14="http://schemas.microsoft.com/office/powerpoint/2010/main" val="2548187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71</a:t>
            </a:fld>
            <a:endParaRPr lang="it-IT"/>
          </a:p>
        </p:txBody>
      </p:sp>
    </p:spTree>
    <p:extLst>
      <p:ext uri="{BB962C8B-B14F-4D97-AF65-F5344CB8AC3E}">
        <p14:creationId xmlns:p14="http://schemas.microsoft.com/office/powerpoint/2010/main" val="1900815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72</a:t>
            </a:fld>
            <a:endParaRPr lang="it-IT"/>
          </a:p>
        </p:txBody>
      </p:sp>
    </p:spTree>
    <p:extLst>
      <p:ext uri="{BB962C8B-B14F-4D97-AF65-F5344CB8AC3E}">
        <p14:creationId xmlns:p14="http://schemas.microsoft.com/office/powerpoint/2010/main" val="5151331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73</a:t>
            </a:fld>
            <a:endParaRPr lang="it-IT"/>
          </a:p>
        </p:txBody>
      </p:sp>
    </p:spTree>
    <p:extLst>
      <p:ext uri="{BB962C8B-B14F-4D97-AF65-F5344CB8AC3E}">
        <p14:creationId xmlns:p14="http://schemas.microsoft.com/office/powerpoint/2010/main" val="4163869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74</a:t>
            </a:fld>
            <a:endParaRPr lang="it-IT"/>
          </a:p>
        </p:txBody>
      </p:sp>
    </p:spTree>
    <p:extLst>
      <p:ext uri="{BB962C8B-B14F-4D97-AF65-F5344CB8AC3E}">
        <p14:creationId xmlns:p14="http://schemas.microsoft.com/office/powerpoint/2010/main" val="393633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75</a:t>
            </a:fld>
            <a:endParaRPr lang="it-IT"/>
          </a:p>
        </p:txBody>
      </p:sp>
    </p:spTree>
    <p:extLst>
      <p:ext uri="{BB962C8B-B14F-4D97-AF65-F5344CB8AC3E}">
        <p14:creationId xmlns:p14="http://schemas.microsoft.com/office/powerpoint/2010/main" val="23930905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76</a:t>
            </a:fld>
            <a:endParaRPr lang="it-IT"/>
          </a:p>
        </p:txBody>
      </p:sp>
    </p:spTree>
    <p:extLst>
      <p:ext uri="{BB962C8B-B14F-4D97-AF65-F5344CB8AC3E}">
        <p14:creationId xmlns:p14="http://schemas.microsoft.com/office/powerpoint/2010/main" val="27354675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77</a:t>
            </a:fld>
            <a:endParaRPr lang="it-IT"/>
          </a:p>
        </p:txBody>
      </p:sp>
    </p:spTree>
    <p:extLst>
      <p:ext uri="{BB962C8B-B14F-4D97-AF65-F5344CB8AC3E}">
        <p14:creationId xmlns:p14="http://schemas.microsoft.com/office/powerpoint/2010/main" val="3789000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78</a:t>
            </a:fld>
            <a:endParaRPr lang="it-IT"/>
          </a:p>
        </p:txBody>
      </p:sp>
    </p:spTree>
    <p:extLst>
      <p:ext uri="{BB962C8B-B14F-4D97-AF65-F5344CB8AC3E}">
        <p14:creationId xmlns:p14="http://schemas.microsoft.com/office/powerpoint/2010/main" val="571028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43</a:t>
            </a:fld>
            <a:endParaRPr lang="it-IT"/>
          </a:p>
        </p:txBody>
      </p:sp>
    </p:spTree>
    <p:extLst>
      <p:ext uri="{BB962C8B-B14F-4D97-AF65-F5344CB8AC3E}">
        <p14:creationId xmlns:p14="http://schemas.microsoft.com/office/powerpoint/2010/main" val="16621897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79</a:t>
            </a:fld>
            <a:endParaRPr lang="it-IT"/>
          </a:p>
        </p:txBody>
      </p:sp>
    </p:spTree>
    <p:extLst>
      <p:ext uri="{BB962C8B-B14F-4D97-AF65-F5344CB8AC3E}">
        <p14:creationId xmlns:p14="http://schemas.microsoft.com/office/powerpoint/2010/main" val="620635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80</a:t>
            </a:fld>
            <a:endParaRPr lang="it-IT"/>
          </a:p>
        </p:txBody>
      </p:sp>
    </p:spTree>
    <p:extLst>
      <p:ext uri="{BB962C8B-B14F-4D97-AF65-F5344CB8AC3E}">
        <p14:creationId xmlns:p14="http://schemas.microsoft.com/office/powerpoint/2010/main" val="18170809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81</a:t>
            </a:fld>
            <a:endParaRPr lang="it-IT"/>
          </a:p>
        </p:txBody>
      </p:sp>
    </p:spTree>
    <p:extLst>
      <p:ext uri="{BB962C8B-B14F-4D97-AF65-F5344CB8AC3E}">
        <p14:creationId xmlns:p14="http://schemas.microsoft.com/office/powerpoint/2010/main" val="42702842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82</a:t>
            </a:fld>
            <a:endParaRPr lang="it-IT"/>
          </a:p>
        </p:txBody>
      </p:sp>
    </p:spTree>
    <p:extLst>
      <p:ext uri="{BB962C8B-B14F-4D97-AF65-F5344CB8AC3E}">
        <p14:creationId xmlns:p14="http://schemas.microsoft.com/office/powerpoint/2010/main" val="31642983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83</a:t>
            </a:fld>
            <a:endParaRPr lang="it-IT"/>
          </a:p>
        </p:txBody>
      </p:sp>
    </p:spTree>
    <p:extLst>
      <p:ext uri="{BB962C8B-B14F-4D97-AF65-F5344CB8AC3E}">
        <p14:creationId xmlns:p14="http://schemas.microsoft.com/office/powerpoint/2010/main" val="14927240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84</a:t>
            </a:fld>
            <a:endParaRPr lang="it-IT"/>
          </a:p>
        </p:txBody>
      </p:sp>
    </p:spTree>
    <p:extLst>
      <p:ext uri="{BB962C8B-B14F-4D97-AF65-F5344CB8AC3E}">
        <p14:creationId xmlns:p14="http://schemas.microsoft.com/office/powerpoint/2010/main" val="17969788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85</a:t>
            </a:fld>
            <a:endParaRPr lang="it-IT"/>
          </a:p>
        </p:txBody>
      </p:sp>
    </p:spTree>
    <p:extLst>
      <p:ext uri="{BB962C8B-B14F-4D97-AF65-F5344CB8AC3E}">
        <p14:creationId xmlns:p14="http://schemas.microsoft.com/office/powerpoint/2010/main" val="14005651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86</a:t>
            </a:fld>
            <a:endParaRPr lang="it-IT"/>
          </a:p>
        </p:txBody>
      </p:sp>
    </p:spTree>
    <p:extLst>
      <p:ext uri="{BB962C8B-B14F-4D97-AF65-F5344CB8AC3E}">
        <p14:creationId xmlns:p14="http://schemas.microsoft.com/office/powerpoint/2010/main" val="31887602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87</a:t>
            </a:fld>
            <a:endParaRPr lang="it-IT"/>
          </a:p>
        </p:txBody>
      </p:sp>
    </p:spTree>
    <p:extLst>
      <p:ext uri="{BB962C8B-B14F-4D97-AF65-F5344CB8AC3E}">
        <p14:creationId xmlns:p14="http://schemas.microsoft.com/office/powerpoint/2010/main" val="10844623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88</a:t>
            </a:fld>
            <a:endParaRPr lang="it-IT"/>
          </a:p>
        </p:txBody>
      </p:sp>
    </p:spTree>
    <p:extLst>
      <p:ext uri="{BB962C8B-B14F-4D97-AF65-F5344CB8AC3E}">
        <p14:creationId xmlns:p14="http://schemas.microsoft.com/office/powerpoint/2010/main" val="155073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44</a:t>
            </a:fld>
            <a:endParaRPr lang="it-IT"/>
          </a:p>
        </p:txBody>
      </p:sp>
    </p:spTree>
    <p:extLst>
      <p:ext uri="{BB962C8B-B14F-4D97-AF65-F5344CB8AC3E}">
        <p14:creationId xmlns:p14="http://schemas.microsoft.com/office/powerpoint/2010/main" val="9202447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89</a:t>
            </a:fld>
            <a:endParaRPr lang="it-IT"/>
          </a:p>
        </p:txBody>
      </p:sp>
    </p:spTree>
    <p:extLst>
      <p:ext uri="{BB962C8B-B14F-4D97-AF65-F5344CB8AC3E}">
        <p14:creationId xmlns:p14="http://schemas.microsoft.com/office/powerpoint/2010/main" val="15186463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90</a:t>
            </a:fld>
            <a:endParaRPr lang="it-IT"/>
          </a:p>
        </p:txBody>
      </p:sp>
    </p:spTree>
    <p:extLst>
      <p:ext uri="{BB962C8B-B14F-4D97-AF65-F5344CB8AC3E}">
        <p14:creationId xmlns:p14="http://schemas.microsoft.com/office/powerpoint/2010/main" val="41918640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91</a:t>
            </a:fld>
            <a:endParaRPr lang="it-IT"/>
          </a:p>
        </p:txBody>
      </p:sp>
    </p:spTree>
    <p:extLst>
      <p:ext uri="{BB962C8B-B14F-4D97-AF65-F5344CB8AC3E}">
        <p14:creationId xmlns:p14="http://schemas.microsoft.com/office/powerpoint/2010/main" val="3789477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92</a:t>
            </a:fld>
            <a:endParaRPr lang="it-IT"/>
          </a:p>
        </p:txBody>
      </p:sp>
    </p:spTree>
    <p:extLst>
      <p:ext uri="{BB962C8B-B14F-4D97-AF65-F5344CB8AC3E}">
        <p14:creationId xmlns:p14="http://schemas.microsoft.com/office/powerpoint/2010/main" val="14830269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93</a:t>
            </a:fld>
            <a:endParaRPr lang="it-IT"/>
          </a:p>
        </p:txBody>
      </p:sp>
    </p:spTree>
    <p:extLst>
      <p:ext uri="{BB962C8B-B14F-4D97-AF65-F5344CB8AC3E}">
        <p14:creationId xmlns:p14="http://schemas.microsoft.com/office/powerpoint/2010/main" val="34139399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94</a:t>
            </a:fld>
            <a:endParaRPr lang="it-IT"/>
          </a:p>
        </p:txBody>
      </p:sp>
    </p:spTree>
    <p:extLst>
      <p:ext uri="{BB962C8B-B14F-4D97-AF65-F5344CB8AC3E}">
        <p14:creationId xmlns:p14="http://schemas.microsoft.com/office/powerpoint/2010/main" val="9086906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95</a:t>
            </a:fld>
            <a:endParaRPr lang="it-IT"/>
          </a:p>
        </p:txBody>
      </p:sp>
    </p:spTree>
    <p:extLst>
      <p:ext uri="{BB962C8B-B14F-4D97-AF65-F5344CB8AC3E}">
        <p14:creationId xmlns:p14="http://schemas.microsoft.com/office/powerpoint/2010/main" val="10395962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96</a:t>
            </a:fld>
            <a:endParaRPr lang="it-IT"/>
          </a:p>
        </p:txBody>
      </p:sp>
    </p:spTree>
    <p:extLst>
      <p:ext uri="{BB962C8B-B14F-4D97-AF65-F5344CB8AC3E}">
        <p14:creationId xmlns:p14="http://schemas.microsoft.com/office/powerpoint/2010/main" val="700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45</a:t>
            </a:fld>
            <a:endParaRPr lang="it-IT"/>
          </a:p>
        </p:txBody>
      </p:sp>
    </p:spTree>
    <p:extLst>
      <p:ext uri="{BB962C8B-B14F-4D97-AF65-F5344CB8AC3E}">
        <p14:creationId xmlns:p14="http://schemas.microsoft.com/office/powerpoint/2010/main" val="2093985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46</a:t>
            </a:fld>
            <a:endParaRPr lang="it-IT"/>
          </a:p>
        </p:txBody>
      </p:sp>
    </p:spTree>
    <p:extLst>
      <p:ext uri="{BB962C8B-B14F-4D97-AF65-F5344CB8AC3E}">
        <p14:creationId xmlns:p14="http://schemas.microsoft.com/office/powerpoint/2010/main" val="34639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47</a:t>
            </a:fld>
            <a:endParaRPr lang="it-IT"/>
          </a:p>
        </p:txBody>
      </p:sp>
    </p:spTree>
    <p:extLst>
      <p:ext uri="{BB962C8B-B14F-4D97-AF65-F5344CB8AC3E}">
        <p14:creationId xmlns:p14="http://schemas.microsoft.com/office/powerpoint/2010/main" val="6121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0179D595-6052-488F-B4D1-0B9098F88035}" type="slidenum">
              <a:rPr lang="it-IT" smtClean="0"/>
              <a:t>48</a:t>
            </a:fld>
            <a:endParaRPr lang="it-IT"/>
          </a:p>
        </p:txBody>
      </p:sp>
    </p:spTree>
    <p:extLst>
      <p:ext uri="{BB962C8B-B14F-4D97-AF65-F5344CB8AC3E}">
        <p14:creationId xmlns:p14="http://schemas.microsoft.com/office/powerpoint/2010/main" val="238380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2/15/2017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B80C674-7DFC-42FE-B9CD-82963CDB1557}" type="datetimeFigureOut">
              <a:rPr lang="en-US" dirty="0"/>
              <a:t>2/15/2017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2076456F-F47D-4F25-8053-2A695DA0CA7D}" type="datetimeFigureOut">
              <a:rPr lang="en-US" dirty="0"/>
              <a:t>2/15/2017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it-IT" smtClean="0"/>
              <a:t>Fare clic per modificare lo stile del titolo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5D6C7379-69CC-4837-9905-BEBA22830C8A}" type="datetimeFigureOut">
              <a:rPr lang="en-US" dirty="0"/>
              <a:t>2/15/2017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49EB8B7E-8AEE-4F10-BFEE-C999AD004D36}" type="datetimeFigureOut">
              <a:rPr lang="en-US" dirty="0"/>
              <a:t>2/15/2017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it-IT" smtClean="0"/>
              <a:t>Fare clic per modificare lo stile del titolo</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it-IT" smtClean="0"/>
              <a:t>Modifica gli stili del testo dello schema</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it-IT" smtClean="0"/>
              <a:t>Modifica gli stili del testo dello schema</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3" name="Date Placeholder 2"/>
          <p:cNvSpPr>
            <a:spLocks noGrp="1"/>
          </p:cNvSpPr>
          <p:nvPr>
            <p:ph type="dt" sz="half" idx="10"/>
          </p:nvPr>
        </p:nvSpPr>
        <p:spPr/>
        <p:txBody>
          <a:bodyPr/>
          <a:lstStyle/>
          <a:p>
            <a:fld id="{8668F3F9-58BC-440B-B37B-805B9055EF92}" type="datetimeFigureOut">
              <a:rPr lang="en-US" dirty="0"/>
              <a:t>2/15/2017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it-IT" smtClean="0"/>
              <a:t>Fare clic per modificare lo stile del titolo</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3" name="Date Placeholder 2"/>
          <p:cNvSpPr>
            <a:spLocks noGrp="1"/>
          </p:cNvSpPr>
          <p:nvPr>
            <p:ph type="dt" sz="half" idx="10"/>
          </p:nvPr>
        </p:nvSpPr>
        <p:spPr/>
        <p:txBody>
          <a:bodyPr/>
          <a:lstStyle/>
          <a:p>
            <a:fld id="{0D5A53AF-48EA-489D-8260-9DCAB666386A}" type="datetimeFigureOut">
              <a:rPr lang="en-US" dirty="0"/>
              <a:t>2/15/2017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2/15/2017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2/15/2017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2/15/2017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it-IT" smtClean="0"/>
              <a:t>Fare clic per modificare lo stile del titolo</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2/15/2017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2/15/2017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1120000" y="2505075"/>
            <a:ext cx="5025216"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it-IT" smtClean="0"/>
              <a:t>Modifica gli stili del testo dello schema</a:t>
            </a:r>
          </a:p>
        </p:txBody>
      </p:sp>
      <p:sp>
        <p:nvSpPr>
          <p:cNvPr id="6" name="Content Placeholder 5"/>
          <p:cNvSpPr>
            <a:spLocks noGrp="1"/>
          </p:cNvSpPr>
          <p:nvPr>
            <p:ph sz="quarter" idx="4"/>
          </p:nvPr>
        </p:nvSpPr>
        <p:spPr>
          <a:xfrm>
            <a:off x="6319840" y="2505075"/>
            <a:ext cx="503554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2/15/2017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2/15/2017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2/15/2017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F7D1BD23-6E54-4D9D-AD88-A2813C73CC25}" type="datetimeFigureOut">
              <a:rPr lang="en-US" dirty="0"/>
              <a:t>2/15/2017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1471A834-4F3C-4AF9-9C74-05EC35A0F292}" type="datetimeFigureOut">
              <a:rPr lang="en-US" dirty="0"/>
              <a:t>2/15/2017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2/15/2017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mailto:emai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8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8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8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a:xfrm>
            <a:off x="3196769" y="1444823"/>
            <a:ext cx="8752114" cy="2075543"/>
          </a:xfrm>
        </p:spPr>
        <p:txBody>
          <a:bodyPr>
            <a:normAutofit fontScale="90000"/>
          </a:bodyPr>
          <a:lstStyle/>
          <a:p>
            <a:r>
              <a:rPr lang="it-IT" sz="7700" dirty="0" smtClean="0"/>
              <a:t>Corso di </a:t>
            </a:r>
            <a:br>
              <a:rPr lang="it-IT" sz="7700" dirty="0" smtClean="0"/>
            </a:br>
            <a:r>
              <a:rPr lang="it-IT" sz="7700" dirty="0" smtClean="0"/>
              <a:t>Ingegneria del software</a:t>
            </a:r>
            <a:endParaRPr lang="it-IT" sz="7700" dirty="0"/>
          </a:p>
        </p:txBody>
      </p:sp>
      <p:sp>
        <p:nvSpPr>
          <p:cNvPr id="5" name="Sottotitolo 4"/>
          <p:cNvSpPr>
            <a:spLocks noGrp="1"/>
          </p:cNvSpPr>
          <p:nvPr>
            <p:ph type="subTitle" idx="1"/>
          </p:nvPr>
        </p:nvSpPr>
        <p:spPr>
          <a:xfrm>
            <a:off x="6502398" y="3708890"/>
            <a:ext cx="5446485" cy="754025"/>
          </a:xfrm>
        </p:spPr>
        <p:txBody>
          <a:bodyPr/>
          <a:lstStyle/>
          <a:p>
            <a:r>
              <a:rPr lang="it-IT" dirty="0" smtClean="0">
                <a:solidFill>
                  <a:schemeClr val="accent2">
                    <a:lumMod val="50000"/>
                  </a:schemeClr>
                </a:solidFill>
              </a:rPr>
              <a:t>Progetto : </a:t>
            </a:r>
            <a:r>
              <a:rPr lang="it-IT" dirty="0" err="1" smtClean="0">
                <a:solidFill>
                  <a:schemeClr val="accent2">
                    <a:lumMod val="50000"/>
                  </a:schemeClr>
                </a:solidFill>
              </a:rPr>
              <a:t>E-storeLibri&amp;Musica</a:t>
            </a:r>
            <a:endParaRPr lang="it-IT" dirty="0">
              <a:solidFill>
                <a:schemeClr val="accent2">
                  <a:lumMod val="50000"/>
                </a:schemeClr>
              </a:solidFill>
            </a:endParaRPr>
          </a:p>
        </p:txBody>
      </p:sp>
      <p:pic>
        <p:nvPicPr>
          <p:cNvPr id="16" name="Immagin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812" y="2845703"/>
            <a:ext cx="3311073" cy="3194603"/>
          </a:xfrm>
          <a:prstGeom prst="rect">
            <a:avLst/>
          </a:prstGeom>
        </p:spPr>
      </p:pic>
      <p:sp>
        <p:nvSpPr>
          <p:cNvPr id="18" name="CasellaDiTesto 17"/>
          <p:cNvSpPr txBox="1"/>
          <p:nvPr/>
        </p:nvSpPr>
        <p:spPr>
          <a:xfrm>
            <a:off x="87084" y="5501697"/>
            <a:ext cx="2417650" cy="1077218"/>
          </a:xfrm>
          <a:prstGeom prst="rect">
            <a:avLst/>
          </a:prstGeom>
          <a:noFill/>
        </p:spPr>
        <p:txBody>
          <a:bodyPr wrap="none" rtlCol="0">
            <a:spAutoFit/>
          </a:bodyPr>
          <a:lstStyle/>
          <a:p>
            <a:r>
              <a:rPr lang="it-IT" sz="3200" b="1" dirty="0" smtClean="0"/>
              <a:t>Studenti:</a:t>
            </a:r>
          </a:p>
          <a:p>
            <a:r>
              <a:rPr lang="it-IT" sz="3200" b="1" dirty="0" smtClean="0">
                <a:solidFill>
                  <a:schemeClr val="accent6"/>
                </a:solidFill>
              </a:rPr>
              <a:t>Fimiani Luca</a:t>
            </a:r>
            <a:endParaRPr lang="it-IT" sz="3200" b="1" dirty="0">
              <a:solidFill>
                <a:schemeClr val="accent6"/>
              </a:solidFill>
            </a:endParaRPr>
          </a:p>
        </p:txBody>
      </p:sp>
      <p:sp>
        <p:nvSpPr>
          <p:cNvPr id="19" name="CasellaDiTesto 18"/>
          <p:cNvSpPr txBox="1"/>
          <p:nvPr/>
        </p:nvSpPr>
        <p:spPr>
          <a:xfrm>
            <a:off x="2917371" y="22580"/>
            <a:ext cx="9666515" cy="938719"/>
          </a:xfrm>
          <a:prstGeom prst="rect">
            <a:avLst/>
          </a:prstGeom>
          <a:noFill/>
        </p:spPr>
        <p:txBody>
          <a:bodyPr wrap="square" rtlCol="0">
            <a:spAutoFit/>
          </a:bodyPr>
          <a:lstStyle/>
          <a:p>
            <a:r>
              <a:rPr lang="it-IT" sz="5500" dirty="0" smtClean="0">
                <a:solidFill>
                  <a:schemeClr val="accent6"/>
                </a:solidFill>
              </a:rPr>
              <a:t>Università degli Studi di Salerno</a:t>
            </a:r>
            <a:endParaRPr lang="it-IT" sz="5500" dirty="0">
              <a:solidFill>
                <a:schemeClr val="accent6"/>
              </a:solidFill>
            </a:endParaRPr>
          </a:p>
        </p:txBody>
      </p:sp>
    </p:spTree>
    <p:extLst>
      <p:ext uri="{BB962C8B-B14F-4D97-AF65-F5344CB8AC3E}">
        <p14:creationId xmlns:p14="http://schemas.microsoft.com/office/powerpoint/2010/main" val="452644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554029" cy="941161"/>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Requisiti </a:t>
            </a:r>
            <a:r>
              <a:rPr lang="it-IT" b="1" dirty="0" smtClean="0">
                <a:solidFill>
                  <a:srgbClr val="FFC000"/>
                </a:solidFill>
                <a:effectLst>
                  <a:outerShdw blurRad="38100" dist="38100" dir="2700000" algn="tl">
                    <a:srgbClr val="000000">
                      <a:alpha val="43137"/>
                    </a:srgbClr>
                  </a:outerShdw>
                </a:effectLst>
              </a:rPr>
              <a:t>non funzionali</a:t>
            </a:r>
            <a:r>
              <a:rPr lang="it-IT" dirty="0" smtClean="0"/>
              <a:t>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116114" y="941161"/>
            <a:ext cx="11901715" cy="5735410"/>
          </a:xfrm>
        </p:spPr>
        <p:txBody>
          <a:bodyPr/>
          <a:lstStyle/>
          <a:p>
            <a:r>
              <a:rPr lang="it-IT" dirty="0" smtClean="0">
                <a:solidFill>
                  <a:srgbClr val="00B050"/>
                </a:solidFill>
              </a:rPr>
              <a:t>Usabilità </a:t>
            </a:r>
            <a:endParaRPr lang="it-IT" dirty="0" smtClean="0"/>
          </a:p>
          <a:p>
            <a:pPr marL="0" indent="0">
              <a:buNone/>
            </a:pPr>
            <a:r>
              <a:rPr lang="it-IT" dirty="0" smtClean="0"/>
              <a:t>Gli </a:t>
            </a:r>
            <a:r>
              <a:rPr lang="it-IT" dirty="0"/>
              <a:t>utenti che interagiscono con il sito devono essere in grado di accedere con </a:t>
            </a:r>
            <a:r>
              <a:rPr lang="it-IT" dirty="0" smtClean="0"/>
              <a:t>  pochi </a:t>
            </a:r>
            <a:r>
              <a:rPr lang="it-IT" dirty="0"/>
              <a:t>click alle </a:t>
            </a:r>
            <a:r>
              <a:rPr lang="it-IT" dirty="0" smtClean="0"/>
              <a:t>funzionalità. Se un sistema è semplice da usare, un utente è soddisfatto. Se gli utenti sono soddisfatti sono </a:t>
            </a:r>
            <a:r>
              <a:rPr lang="it-IT" dirty="0"/>
              <a:t>invogliati ad utilizzare l’e-commerce successivamente. </a:t>
            </a:r>
            <a:endParaRPr lang="it-IT" dirty="0" smtClean="0"/>
          </a:p>
          <a:p>
            <a:pPr marL="0" indent="0">
              <a:buNone/>
            </a:pPr>
            <a:endParaRPr lang="it-IT" dirty="0"/>
          </a:p>
          <a:p>
            <a:r>
              <a:rPr lang="it-IT" dirty="0" smtClean="0">
                <a:solidFill>
                  <a:srgbClr val="00B050"/>
                </a:solidFill>
              </a:rPr>
              <a:t>Affidabilità </a:t>
            </a:r>
            <a:endParaRPr lang="it-IT" dirty="0">
              <a:solidFill>
                <a:schemeClr val="tx1"/>
              </a:solidFill>
            </a:endParaRPr>
          </a:p>
          <a:p>
            <a:pPr marL="0" indent="0">
              <a:buNone/>
            </a:pPr>
            <a:r>
              <a:rPr lang="it-IT" dirty="0" smtClean="0">
                <a:solidFill>
                  <a:schemeClr val="tx1">
                    <a:lumMod val="95000"/>
                  </a:schemeClr>
                </a:solidFill>
              </a:rPr>
              <a:t>Il sistema garantisce correttezza e coerenza dei dati conservando </a:t>
            </a:r>
            <a:r>
              <a:rPr lang="it-IT" dirty="0"/>
              <a:t>tutte le informazioni all’interno di un database relazionale, accuratamente gestito da un </a:t>
            </a:r>
            <a:r>
              <a:rPr lang="it-IT" dirty="0" smtClean="0"/>
              <a:t>DBMS.</a:t>
            </a:r>
          </a:p>
        </p:txBody>
      </p:sp>
    </p:spTree>
    <p:extLst>
      <p:ext uri="{BB962C8B-B14F-4D97-AF65-F5344CB8AC3E}">
        <p14:creationId xmlns:p14="http://schemas.microsoft.com/office/powerpoint/2010/main" val="2996396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0515600" cy="854075"/>
          </a:xfrm>
        </p:spPr>
        <p:txBody>
          <a:bodyPr/>
          <a:lstStyle/>
          <a:p>
            <a:r>
              <a:rPr lang="it-IT" b="1" dirty="0">
                <a:solidFill>
                  <a:srgbClr val="FFC000"/>
                </a:solidFill>
                <a:effectLst>
                  <a:outerShdw blurRad="38100" dist="38100" dir="2700000" algn="tl">
                    <a:srgbClr val="000000">
                      <a:alpha val="43137"/>
                    </a:srgbClr>
                  </a:outerShdw>
                </a:effectLst>
              </a:rPr>
              <a:t>Requisiti non funzionali</a:t>
            </a:r>
            <a:r>
              <a:rPr lang="it-IT" dirty="0"/>
              <a:t>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130629" y="854074"/>
            <a:ext cx="11872685" cy="5837011"/>
          </a:xfrm>
        </p:spPr>
        <p:txBody>
          <a:bodyPr>
            <a:normAutofit/>
          </a:bodyPr>
          <a:lstStyle/>
          <a:p>
            <a:r>
              <a:rPr lang="it-IT" dirty="0" smtClean="0">
                <a:solidFill>
                  <a:srgbClr val="00B050"/>
                </a:solidFill>
              </a:rPr>
              <a:t>Manutenibilità </a:t>
            </a:r>
            <a:r>
              <a:rPr lang="it-IT" dirty="0" smtClean="0"/>
              <a:t>: </a:t>
            </a:r>
            <a:endParaRPr lang="it-IT" dirty="0"/>
          </a:p>
          <a:p>
            <a:pPr marL="0" indent="0">
              <a:buNone/>
            </a:pPr>
            <a:r>
              <a:rPr lang="it-IT" dirty="0"/>
              <a:t>Il sistema deve poter essere oggetto di manutenzione e deve risultare estendibile per eventuali usi futuri</a:t>
            </a:r>
            <a:r>
              <a:rPr lang="it-IT" dirty="0" smtClean="0"/>
              <a:t>.</a:t>
            </a:r>
            <a:endParaRPr lang="it-IT" dirty="0"/>
          </a:p>
          <a:p>
            <a:r>
              <a:rPr lang="it-IT" dirty="0" smtClean="0">
                <a:solidFill>
                  <a:srgbClr val="00B050"/>
                </a:solidFill>
              </a:rPr>
              <a:t>Implementazione</a:t>
            </a:r>
            <a:r>
              <a:rPr lang="it-IT" dirty="0" smtClean="0"/>
              <a:t> :</a:t>
            </a:r>
          </a:p>
          <a:p>
            <a:pPr marL="0" indent="0">
              <a:buNone/>
            </a:pPr>
            <a:r>
              <a:rPr lang="it-IT" dirty="0"/>
              <a:t>Il sistema </a:t>
            </a:r>
            <a:r>
              <a:rPr lang="it-IT" dirty="0" smtClean="0"/>
              <a:t>è stato </a:t>
            </a:r>
            <a:r>
              <a:rPr lang="it-IT" dirty="0"/>
              <a:t>implementato in Java attraverso l’utilizzo di </a:t>
            </a:r>
            <a:r>
              <a:rPr lang="it-IT" dirty="0" err="1"/>
              <a:t>Servlet</a:t>
            </a:r>
            <a:r>
              <a:rPr lang="it-IT" dirty="0"/>
              <a:t> , </a:t>
            </a:r>
            <a:r>
              <a:rPr lang="it-IT" dirty="0" err="1"/>
              <a:t>Jsp</a:t>
            </a:r>
            <a:r>
              <a:rPr lang="it-IT" dirty="0"/>
              <a:t> e </a:t>
            </a:r>
            <a:r>
              <a:rPr lang="it-IT" dirty="0" err="1"/>
              <a:t>JavaBeans</a:t>
            </a:r>
            <a:r>
              <a:rPr lang="it-IT" dirty="0"/>
              <a:t>, strumenti utili per sviluppare correttamente il modello Client/Server. Si </a:t>
            </a:r>
            <a:r>
              <a:rPr lang="it-IT" dirty="0" smtClean="0"/>
              <a:t>è fatto uso di un </a:t>
            </a:r>
            <a:r>
              <a:rPr lang="it-IT" dirty="0"/>
              <a:t>modulo JDBC per la comunicazione con il DBMS e </a:t>
            </a:r>
            <a:r>
              <a:rPr lang="it-IT" dirty="0" err="1"/>
              <a:t>MySql</a:t>
            </a:r>
            <a:r>
              <a:rPr lang="it-IT" dirty="0"/>
              <a:t> come DBMS. Inoltre </a:t>
            </a:r>
            <a:r>
              <a:rPr lang="it-IT" dirty="0" smtClean="0"/>
              <a:t>è stato </a:t>
            </a:r>
            <a:r>
              <a:rPr lang="it-IT" dirty="0"/>
              <a:t>utilizzato </a:t>
            </a:r>
            <a:r>
              <a:rPr lang="it-IT" dirty="0" err="1"/>
              <a:t>ApacheTomcat</a:t>
            </a:r>
            <a:r>
              <a:rPr lang="it-IT" dirty="0"/>
              <a:t> come </a:t>
            </a:r>
            <a:r>
              <a:rPr lang="it-IT" dirty="0" err="1"/>
              <a:t>application</a:t>
            </a:r>
            <a:r>
              <a:rPr lang="it-IT" dirty="0"/>
              <a:t> </a:t>
            </a:r>
            <a:r>
              <a:rPr lang="it-IT" dirty="0" smtClean="0"/>
              <a:t>server.</a:t>
            </a:r>
            <a:endParaRPr lang="it-IT" dirty="0"/>
          </a:p>
          <a:p>
            <a:r>
              <a:rPr lang="it-IT" dirty="0" smtClean="0">
                <a:solidFill>
                  <a:srgbClr val="00B050"/>
                </a:solidFill>
              </a:rPr>
              <a:t>Sicurezza</a:t>
            </a:r>
            <a:r>
              <a:rPr lang="it-IT" dirty="0" smtClean="0"/>
              <a:t> :</a:t>
            </a:r>
          </a:p>
          <a:p>
            <a:pPr marL="0" indent="0">
              <a:buNone/>
            </a:pPr>
            <a:r>
              <a:rPr lang="it-IT" dirty="0"/>
              <a:t>Il sistema deve avere un modulo per l’autenticazione in modo da negare l’accesso agli utenti non autorizzati (utenti esterni</a:t>
            </a:r>
            <a:r>
              <a:rPr lang="it-IT" dirty="0" smtClean="0"/>
              <a:t>). Inoltre è fondamentale differenziare l’accesso tra i clienti e gli amministratori.</a:t>
            </a:r>
            <a:endParaRPr lang="it-IT" dirty="0"/>
          </a:p>
          <a:p>
            <a:pPr marL="0" indent="0">
              <a:buNone/>
            </a:pPr>
            <a:endParaRPr lang="it-IT" dirty="0"/>
          </a:p>
        </p:txBody>
      </p:sp>
    </p:spTree>
    <p:extLst>
      <p:ext uri="{BB962C8B-B14F-4D97-AF65-F5344CB8AC3E}">
        <p14:creationId xmlns:p14="http://schemas.microsoft.com/office/powerpoint/2010/main" val="1142713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1082271" cy="825047"/>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Scenari </a:t>
            </a:r>
            <a:r>
              <a:rPr lang="it-IT" dirty="0" smtClean="0">
                <a:solidFill>
                  <a:schemeClr val="accent5">
                    <a:lumMod val="20000"/>
                    <a:lumOff val="80000"/>
                  </a:schemeClr>
                </a:solidFill>
              </a:rPr>
              <a:t>del </a:t>
            </a:r>
            <a:r>
              <a:rPr lang="it-IT" dirty="0">
                <a:solidFill>
                  <a:schemeClr val="accent5">
                    <a:lumMod val="20000"/>
                    <a:lumOff val="80000"/>
                  </a:schemeClr>
                </a:solidFill>
              </a:rPr>
              <a:t>sistema</a:t>
            </a:r>
            <a:endParaRPr lang="it-IT" dirty="0"/>
          </a:p>
        </p:txBody>
      </p:sp>
      <p:sp>
        <p:nvSpPr>
          <p:cNvPr id="3" name="Segnaposto contenuto 2"/>
          <p:cNvSpPr>
            <a:spLocks noGrp="1"/>
          </p:cNvSpPr>
          <p:nvPr>
            <p:ph idx="1"/>
          </p:nvPr>
        </p:nvSpPr>
        <p:spPr>
          <a:xfrm>
            <a:off x="159657" y="825046"/>
            <a:ext cx="11901714" cy="6032953"/>
          </a:xfrm>
        </p:spPr>
        <p:txBody>
          <a:bodyPr/>
          <a:lstStyle/>
          <a:p>
            <a:r>
              <a:rPr lang="it-IT" dirty="0" smtClean="0">
                <a:solidFill>
                  <a:srgbClr val="00B050"/>
                </a:solidFill>
              </a:rPr>
              <a:t>Gestione Autenticazione (Utente)</a:t>
            </a:r>
          </a:p>
          <a:p>
            <a:pPr lvl="1">
              <a:buFont typeface="Wingdings" panose="05000000000000000000" pitchFamily="2" charset="2"/>
              <a:buChar char="ü"/>
            </a:pPr>
            <a:r>
              <a:rPr lang="it-IT" dirty="0" smtClean="0">
                <a:solidFill>
                  <a:srgbClr val="00B050"/>
                </a:solidFill>
              </a:rPr>
              <a:t>  </a:t>
            </a:r>
            <a:r>
              <a:rPr lang="it-IT" dirty="0" smtClean="0">
                <a:solidFill>
                  <a:srgbClr val="FFC000"/>
                </a:solidFill>
              </a:rPr>
              <a:t>Login</a:t>
            </a:r>
          </a:p>
          <a:p>
            <a:pPr lvl="1">
              <a:buFont typeface="Wingdings" panose="05000000000000000000" pitchFamily="2" charset="2"/>
              <a:buChar char="ü"/>
            </a:pPr>
            <a:endParaRPr lang="it-IT" dirty="0">
              <a:solidFill>
                <a:srgbClr val="FFC000"/>
              </a:solidFill>
            </a:endParaRPr>
          </a:p>
          <a:p>
            <a:pPr marL="457200" lvl="1" indent="0">
              <a:buNone/>
            </a:pPr>
            <a:endParaRPr lang="it-IT" dirty="0">
              <a:solidFill>
                <a:srgbClr val="FFC000"/>
              </a:solidFill>
            </a:endParaRPr>
          </a:p>
        </p:txBody>
      </p:sp>
      <p:graphicFrame>
        <p:nvGraphicFramePr>
          <p:cNvPr id="8" name="Tabella 7"/>
          <p:cNvGraphicFramePr>
            <a:graphicFrameLocks noGrp="1"/>
          </p:cNvGraphicFramePr>
          <p:nvPr>
            <p:extLst>
              <p:ext uri="{D42A27DB-BD31-4B8C-83A1-F6EECF244321}">
                <p14:modId xmlns:p14="http://schemas.microsoft.com/office/powerpoint/2010/main" val="3714939611"/>
              </p:ext>
            </p:extLst>
          </p:nvPr>
        </p:nvGraphicFramePr>
        <p:xfrm>
          <a:off x="1988456" y="1857828"/>
          <a:ext cx="8244115" cy="4680854"/>
        </p:xfrm>
        <a:graphic>
          <a:graphicData uri="http://schemas.openxmlformats.org/drawingml/2006/table">
            <a:tbl>
              <a:tblPr firstRow="1" firstCol="1" bandRow="1">
                <a:tableStyleId>{5C22544A-7EE6-4342-B048-85BDC9FD1C3A}</a:tableStyleId>
              </a:tblPr>
              <a:tblGrid>
                <a:gridCol w="2747753">
                  <a:extLst>
                    <a:ext uri="{9D8B030D-6E8A-4147-A177-3AD203B41FA5}">
                      <a16:colId xmlns:a16="http://schemas.microsoft.com/office/drawing/2014/main" val="3304400617"/>
                    </a:ext>
                  </a:extLst>
                </a:gridCol>
                <a:gridCol w="2747753">
                  <a:extLst>
                    <a:ext uri="{9D8B030D-6E8A-4147-A177-3AD203B41FA5}">
                      <a16:colId xmlns:a16="http://schemas.microsoft.com/office/drawing/2014/main" val="920963564"/>
                    </a:ext>
                  </a:extLst>
                </a:gridCol>
                <a:gridCol w="2748609">
                  <a:extLst>
                    <a:ext uri="{9D8B030D-6E8A-4147-A177-3AD203B41FA5}">
                      <a16:colId xmlns:a16="http://schemas.microsoft.com/office/drawing/2014/main" val="37867224"/>
                    </a:ext>
                  </a:extLst>
                </a:gridCol>
              </a:tblGrid>
              <a:tr h="216687">
                <a:tc>
                  <a:txBody>
                    <a:bodyPr/>
                    <a:lstStyle/>
                    <a:p>
                      <a:pPr>
                        <a:lnSpc>
                          <a:spcPct val="107000"/>
                        </a:lnSpc>
                        <a:spcAft>
                          <a:spcPts val="0"/>
                        </a:spcAft>
                      </a:pPr>
                      <a:r>
                        <a:rPr lang="it-IT" sz="1100" cap="all" dirty="0">
                          <a:effectLst/>
                        </a:rPr>
                        <a:t>id</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cap="all">
                          <a:effectLst/>
                        </a:rPr>
                        <a:t>SC_01.1</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cap="all"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3481634"/>
                  </a:ext>
                </a:extLst>
              </a:tr>
              <a:tr h="216687">
                <a:tc>
                  <a:txBody>
                    <a:bodyPr/>
                    <a:lstStyle/>
                    <a:p>
                      <a:pPr>
                        <a:lnSpc>
                          <a:spcPct val="107000"/>
                        </a:lnSpc>
                        <a:spcAft>
                          <a:spcPts val="0"/>
                        </a:spcAft>
                      </a:pPr>
                      <a:r>
                        <a:rPr lang="it-IT" sz="1100" cap="all">
                          <a:effectLst/>
                        </a:rPr>
                        <a:t>Nome scenario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Login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3171887"/>
                  </a:ext>
                </a:extLst>
              </a:tr>
              <a:tr h="216687">
                <a:tc>
                  <a:txBody>
                    <a:bodyPr/>
                    <a:lstStyle/>
                    <a:p>
                      <a:pPr>
                        <a:lnSpc>
                          <a:spcPct val="107000"/>
                        </a:lnSpc>
                        <a:spcAft>
                          <a:spcPts val="0"/>
                        </a:spcAft>
                      </a:pPr>
                      <a:r>
                        <a:rPr lang="it-IT" sz="1100" cap="all">
                          <a:effectLst/>
                        </a:rPr>
                        <a:t>Partecipanti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Ciro: cliente del sito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7244701"/>
                  </a:ext>
                </a:extLst>
              </a:tr>
              <a:tr h="216687">
                <a:tc>
                  <a:txBody>
                    <a:bodyPr/>
                    <a:lstStyle/>
                    <a:p>
                      <a:pPr>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Utente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Sistema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5947023"/>
                  </a:ext>
                </a:extLst>
              </a:tr>
              <a:tr h="216687">
                <a:tc>
                  <a:txBody>
                    <a:bodyPr/>
                    <a:lstStyle/>
                    <a:p>
                      <a:pPr>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Ciro si collega al sito.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6574427"/>
                  </a:ext>
                </a:extLst>
              </a:tr>
              <a:tr h="896847">
                <a:tc>
                  <a:txBody>
                    <a:bodyPr/>
                    <a:lstStyle/>
                    <a:p>
                      <a:pPr>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Il sito mostra l’homepage con la sezione di login integrata. L’utente deve compilare tale sezione per potersi loggare.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7890490"/>
                  </a:ext>
                </a:extLst>
              </a:tr>
              <a:tr h="1350286">
                <a:tc>
                  <a:txBody>
                    <a:bodyPr/>
                    <a:lstStyle/>
                    <a:p>
                      <a:pPr>
                        <a:lnSpc>
                          <a:spcPct val="107000"/>
                        </a:lnSpc>
                        <a:spcAft>
                          <a:spcPts val="0"/>
                        </a:spcAft>
                      </a:pPr>
                      <a:r>
                        <a:rPr lang="it-IT" sz="1100" cap="all">
                          <a:effectLst/>
                        </a:rPr>
                        <a:t> </a:t>
                      </a:r>
                      <a:endParaRPr lang="it-IT" sz="1100">
                        <a:effectLst/>
                      </a:endParaRPr>
                    </a:p>
                    <a:p>
                      <a:pPr>
                        <a:lnSpc>
                          <a:spcPct val="107000"/>
                        </a:lnSpc>
                        <a:spcAft>
                          <a:spcPts val="0"/>
                        </a:spcAft>
                      </a:pPr>
                      <a:r>
                        <a:rPr lang="it-IT" sz="1100" cap="all">
                          <a:effectLst/>
                        </a:rPr>
                        <a:t> </a:t>
                      </a:r>
                      <a:endParaRPr lang="it-IT" sz="1100">
                        <a:effectLst/>
                      </a:endParaRPr>
                    </a:p>
                    <a:p>
                      <a:pPr>
                        <a:lnSpc>
                          <a:spcPct val="107000"/>
                        </a:lnSpc>
                        <a:spcAft>
                          <a:spcPts val="0"/>
                        </a:spcAft>
                      </a:pPr>
                      <a:r>
                        <a:rPr lang="it-IT" sz="1100" cap="all">
                          <a:effectLst/>
                        </a:rPr>
                        <a:t>flusso di eventi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Ciro inserisce i seguenti dati :</a:t>
                      </a:r>
                    </a:p>
                    <a:p>
                      <a:pPr>
                        <a:lnSpc>
                          <a:spcPct val="107000"/>
                        </a:lnSpc>
                        <a:spcAft>
                          <a:spcPts val="0"/>
                        </a:spcAft>
                      </a:pPr>
                      <a:r>
                        <a:rPr lang="it-IT" sz="1100">
                          <a:effectLst/>
                        </a:rPr>
                        <a:t>  Username : Ciro_210</a:t>
                      </a:r>
                    </a:p>
                    <a:p>
                      <a:pPr>
                        <a:lnSpc>
                          <a:spcPct val="107000"/>
                        </a:lnSpc>
                        <a:spcAft>
                          <a:spcPts val="0"/>
                        </a:spcAft>
                      </a:pPr>
                      <a:r>
                        <a:rPr lang="it-IT" sz="1100">
                          <a:effectLst/>
                        </a:rPr>
                        <a:t>  Password : ciruzzo210</a:t>
                      </a:r>
                    </a:p>
                    <a:p>
                      <a:pPr>
                        <a:lnSpc>
                          <a:spcPct val="107000"/>
                        </a:lnSpc>
                        <a:spcAft>
                          <a:spcPts val="0"/>
                        </a:spcAft>
                      </a:pPr>
                      <a:r>
                        <a:rPr lang="it-IT" sz="1100">
                          <a:effectLst/>
                        </a:rPr>
                        <a:t>Dopodichè seleziona il pulsante “LOGIN”</a:t>
                      </a:r>
                    </a:p>
                    <a:p>
                      <a:pPr>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9170684"/>
                  </a:ext>
                </a:extLst>
              </a:tr>
              <a:tr h="1350286">
                <a:tc>
                  <a:txBody>
                    <a:bodyPr/>
                    <a:lstStyle/>
                    <a:p>
                      <a:pPr>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dirty="0">
                          <a:effectLst/>
                        </a:rPr>
                        <a:t>Il sito controlla i campi e consente l’accesso visualizzando l’area riservata, ovvero l’homepage, all’interno della quale è indicato che l’utente ha effettuato l’accesso.</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497824"/>
                  </a:ext>
                </a:extLst>
              </a:tr>
            </a:tbl>
          </a:graphicData>
        </a:graphic>
      </p:graphicFrame>
    </p:spTree>
    <p:extLst>
      <p:ext uri="{BB962C8B-B14F-4D97-AF65-F5344CB8AC3E}">
        <p14:creationId xmlns:p14="http://schemas.microsoft.com/office/powerpoint/2010/main" val="4145110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0062029" cy="854074"/>
          </a:xfrm>
        </p:spPr>
        <p:txBody>
          <a:bodyPr/>
          <a:lstStyle/>
          <a:p>
            <a:r>
              <a:rPr lang="it-IT" b="1" dirty="0">
                <a:solidFill>
                  <a:srgbClr val="FFC000"/>
                </a:solidFill>
                <a:effectLst>
                  <a:outerShdw blurRad="38100" dist="38100" dir="2700000" algn="tl">
                    <a:srgbClr val="000000">
                      <a:alpha val="43137"/>
                    </a:srgbClr>
                  </a:outerShdw>
                </a:effectLst>
              </a:rPr>
              <a:t>Scenari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116114" y="854074"/>
            <a:ext cx="11959772" cy="5895069"/>
          </a:xfrm>
        </p:spPr>
        <p:txBody>
          <a:bodyPr/>
          <a:lstStyle/>
          <a:p>
            <a:r>
              <a:rPr lang="it-IT" dirty="0">
                <a:solidFill>
                  <a:srgbClr val="00B050"/>
                </a:solidFill>
              </a:rPr>
              <a:t>Gestione </a:t>
            </a:r>
            <a:r>
              <a:rPr lang="it-IT" dirty="0" smtClean="0">
                <a:solidFill>
                  <a:srgbClr val="00B050"/>
                </a:solidFill>
              </a:rPr>
              <a:t>Area Riservata </a:t>
            </a:r>
            <a:r>
              <a:rPr lang="it-IT" dirty="0">
                <a:solidFill>
                  <a:srgbClr val="00B050"/>
                </a:solidFill>
              </a:rPr>
              <a:t>(Utente</a:t>
            </a:r>
            <a:r>
              <a:rPr lang="it-IT" dirty="0" smtClean="0">
                <a:solidFill>
                  <a:srgbClr val="00B050"/>
                </a:solidFill>
              </a:rPr>
              <a:t>)</a:t>
            </a:r>
          </a:p>
          <a:p>
            <a:pPr lvl="1">
              <a:buFont typeface="Wingdings" panose="05000000000000000000" pitchFamily="2" charset="2"/>
              <a:buChar char="ü"/>
            </a:pPr>
            <a:r>
              <a:rPr lang="it-IT" dirty="0" smtClean="0">
                <a:solidFill>
                  <a:srgbClr val="00B050"/>
                </a:solidFill>
              </a:rPr>
              <a:t> </a:t>
            </a:r>
            <a:r>
              <a:rPr lang="it-IT" dirty="0" smtClean="0">
                <a:solidFill>
                  <a:srgbClr val="FFC000"/>
                </a:solidFill>
              </a:rPr>
              <a:t>Registrazione</a:t>
            </a:r>
          </a:p>
          <a:p>
            <a:pPr marL="457200" lvl="1" indent="0">
              <a:buNone/>
            </a:pPr>
            <a:endParaRPr lang="it-IT" dirty="0">
              <a:solidFill>
                <a:srgbClr val="FFC000"/>
              </a:solidFill>
            </a:endParaRPr>
          </a:p>
          <a:p>
            <a:pPr marL="457200" lvl="1" indent="0">
              <a:buNone/>
            </a:pPr>
            <a:endParaRPr lang="it-IT" dirty="0" smtClean="0">
              <a:solidFill>
                <a:srgbClr val="FFC000"/>
              </a:solidFill>
            </a:endParaRPr>
          </a:p>
          <a:p>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1442298527"/>
              </p:ext>
            </p:extLst>
          </p:nvPr>
        </p:nvGraphicFramePr>
        <p:xfrm>
          <a:off x="1901372" y="1969022"/>
          <a:ext cx="8360227" cy="4562409"/>
        </p:xfrm>
        <a:graphic>
          <a:graphicData uri="http://schemas.openxmlformats.org/drawingml/2006/table">
            <a:tbl>
              <a:tblPr firstRow="1" firstCol="1" bandRow="1">
                <a:tableStyleId>{5C22544A-7EE6-4342-B048-85BDC9FD1C3A}</a:tableStyleId>
              </a:tblPr>
              <a:tblGrid>
                <a:gridCol w="2786447">
                  <a:extLst>
                    <a:ext uri="{9D8B030D-6E8A-4147-A177-3AD203B41FA5}">
                      <a16:colId xmlns:a16="http://schemas.microsoft.com/office/drawing/2014/main" val="3948313224"/>
                    </a:ext>
                  </a:extLst>
                </a:gridCol>
                <a:gridCol w="2786447">
                  <a:extLst>
                    <a:ext uri="{9D8B030D-6E8A-4147-A177-3AD203B41FA5}">
                      <a16:colId xmlns:a16="http://schemas.microsoft.com/office/drawing/2014/main" val="3294904999"/>
                    </a:ext>
                  </a:extLst>
                </a:gridCol>
                <a:gridCol w="2787333">
                  <a:extLst>
                    <a:ext uri="{9D8B030D-6E8A-4147-A177-3AD203B41FA5}">
                      <a16:colId xmlns:a16="http://schemas.microsoft.com/office/drawing/2014/main" val="681638434"/>
                    </a:ext>
                  </a:extLst>
                </a:gridCol>
              </a:tblGrid>
              <a:tr h="194656">
                <a:tc>
                  <a:txBody>
                    <a:bodyPr/>
                    <a:lstStyle/>
                    <a:p>
                      <a:pPr algn="l">
                        <a:lnSpc>
                          <a:spcPct val="107000"/>
                        </a:lnSpc>
                        <a:spcAft>
                          <a:spcPts val="0"/>
                        </a:spcAft>
                      </a:pPr>
                      <a:r>
                        <a:rPr lang="it-IT" sz="1100" cap="all">
                          <a:effectLst/>
                        </a:rPr>
                        <a:t>id</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cap="all">
                          <a:effectLst/>
                        </a:rPr>
                        <a:t>SC_03</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7359486"/>
                  </a:ext>
                </a:extLst>
              </a:tr>
              <a:tr h="198078">
                <a:tc>
                  <a:txBody>
                    <a:bodyPr/>
                    <a:lstStyle/>
                    <a:p>
                      <a:pPr algn="l">
                        <a:lnSpc>
                          <a:spcPct val="107000"/>
                        </a:lnSpc>
                        <a:spcAft>
                          <a:spcPts val="0"/>
                        </a:spcAft>
                      </a:pPr>
                      <a:r>
                        <a:rPr lang="it-IT" sz="1100" cap="all">
                          <a:effectLst/>
                        </a:rPr>
                        <a:t>Nome scenario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a:effectLst/>
                        </a:rPr>
                        <a:t>Registrazione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6052856"/>
                  </a:ext>
                </a:extLst>
              </a:tr>
              <a:tr h="198078">
                <a:tc>
                  <a:txBody>
                    <a:bodyPr/>
                    <a:lstStyle/>
                    <a:p>
                      <a:pPr algn="l">
                        <a:lnSpc>
                          <a:spcPct val="107000"/>
                        </a:lnSpc>
                        <a:spcAft>
                          <a:spcPts val="0"/>
                        </a:spcAft>
                      </a:pPr>
                      <a:r>
                        <a:rPr lang="it-IT" sz="1100" cap="all">
                          <a:effectLst/>
                        </a:rPr>
                        <a:t>Partecipanti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a:effectLst/>
                        </a:rPr>
                        <a:t>Francesco: utente esterno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173001"/>
                  </a:ext>
                </a:extLst>
              </a:tr>
              <a:tr h="198078">
                <a:tc>
                  <a:txBody>
                    <a:bodyPr/>
                    <a:lstStyle/>
                    <a:p>
                      <a:pPr algn="l">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a:effectLst/>
                        </a:rPr>
                        <a:t>Utente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a:effectLst/>
                        </a:rPr>
                        <a:t>Sistema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1463455"/>
                  </a:ext>
                </a:extLst>
              </a:tr>
              <a:tr h="2391194">
                <a:tc>
                  <a:txBody>
                    <a:bodyPr/>
                    <a:lstStyle/>
                    <a:p>
                      <a:pPr algn="l">
                        <a:lnSpc>
                          <a:spcPct val="107000"/>
                        </a:lnSpc>
                        <a:spcAft>
                          <a:spcPts val="0"/>
                        </a:spcAft>
                      </a:pPr>
                      <a:r>
                        <a:rPr lang="it-IT" sz="1100">
                          <a:effectLst/>
                        </a:rPr>
                        <a:t> </a:t>
                      </a:r>
                    </a:p>
                    <a:p>
                      <a:pPr algn="l">
                        <a:lnSpc>
                          <a:spcPct val="107000"/>
                        </a:lnSpc>
                        <a:spcAft>
                          <a:spcPts val="0"/>
                        </a:spcAft>
                      </a:pPr>
                      <a:r>
                        <a:rPr lang="it-IT" sz="1100" cap="all">
                          <a:effectLst/>
                        </a:rPr>
                        <a:t> </a:t>
                      </a:r>
                      <a:endParaRPr lang="it-IT" sz="1100">
                        <a:effectLst/>
                      </a:endParaRPr>
                    </a:p>
                    <a:p>
                      <a:pPr algn="l">
                        <a:lnSpc>
                          <a:spcPct val="107000"/>
                        </a:lnSpc>
                        <a:spcAft>
                          <a:spcPts val="0"/>
                        </a:spcAft>
                      </a:pPr>
                      <a:r>
                        <a:rPr lang="it-IT" sz="1100">
                          <a:effectLst/>
                        </a:rPr>
                        <a:t> </a:t>
                      </a:r>
                    </a:p>
                    <a:p>
                      <a:pPr algn="l">
                        <a:lnSpc>
                          <a:spcPct val="107000"/>
                        </a:lnSpc>
                        <a:spcAft>
                          <a:spcPts val="0"/>
                        </a:spcAft>
                      </a:pPr>
                      <a:r>
                        <a:rPr lang="it-IT" sz="1100" cap="all">
                          <a:effectLst/>
                        </a:rPr>
                        <a:t>flusso di eventi</a:t>
                      </a:r>
                      <a:endParaRPr lang="it-IT" sz="1100">
                        <a:effectLst/>
                      </a:endParaRPr>
                    </a:p>
                    <a:p>
                      <a:pPr indent="449580" algn="l">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a:effectLst/>
                        </a:rPr>
                        <a:t>Francesco, dopo aver utilizzato il sito per ricercare un libro di suo interesse, decide di registrarsi per usufruire delle sue funzionalità. Francesco va nella sezione di registrazione presente nella homepage e inizia a compilare il modulo con i propri dati. Una volta terminata la compilazione del modulo preme il pulsante “Registrati”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a:effectLst/>
                        </a:rPr>
                        <a:t> </a:t>
                      </a:r>
                    </a:p>
                    <a:p>
                      <a:pPr algn="l">
                        <a:lnSpc>
                          <a:spcPct val="107000"/>
                        </a:lnSpc>
                        <a:spcAft>
                          <a:spcPts val="0"/>
                        </a:spcAft>
                      </a:pPr>
                      <a:r>
                        <a:rPr lang="it-IT" sz="1100">
                          <a:effectLst/>
                        </a:rPr>
                        <a:t> </a:t>
                      </a:r>
                    </a:p>
                    <a:p>
                      <a:pPr algn="l">
                        <a:lnSpc>
                          <a:spcPct val="107000"/>
                        </a:lnSpc>
                        <a:spcAft>
                          <a:spcPts val="0"/>
                        </a:spcAft>
                      </a:pPr>
                      <a:r>
                        <a:rPr lang="it-IT" sz="1100">
                          <a:effectLst/>
                        </a:rPr>
                        <a:t> </a:t>
                      </a:r>
                    </a:p>
                    <a:p>
                      <a:pPr algn="l">
                        <a:lnSpc>
                          <a:spcPct val="107000"/>
                        </a:lnSpc>
                        <a:spcAft>
                          <a:spcPts val="0"/>
                        </a:spcAft>
                      </a:pPr>
                      <a:r>
                        <a:rPr lang="it-IT" sz="1100">
                          <a:effectLst/>
                        </a:rPr>
                        <a:t> </a:t>
                      </a:r>
                    </a:p>
                    <a:p>
                      <a:pPr algn="l">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9265731"/>
                  </a:ext>
                </a:extLst>
              </a:tr>
              <a:tr h="791164">
                <a:tc>
                  <a:txBody>
                    <a:bodyPr/>
                    <a:lstStyle/>
                    <a:p>
                      <a:pPr algn="l">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a:effectLst/>
                        </a:rPr>
                        <a:t>In caso di corretta compilazione il sito accetta quest’ultima e salva i dati di Francesco nel database.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5775261"/>
                  </a:ext>
                </a:extLst>
              </a:tr>
              <a:tr h="591161">
                <a:tc>
                  <a:txBody>
                    <a:bodyPr/>
                    <a:lstStyle/>
                    <a:p>
                      <a:pPr algn="l">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a:effectLst/>
                        </a:rPr>
                        <a:t>Francesco può ora accedere ed usufruire delle funzionalità che il sito mette a disposizione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it-IT" sz="1100" dirty="0">
                          <a:effectLst/>
                        </a:rPr>
                        <a:t> </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2880936"/>
                  </a:ext>
                </a:extLst>
              </a:tr>
            </a:tbl>
          </a:graphicData>
        </a:graphic>
      </p:graphicFrame>
    </p:spTree>
    <p:extLst>
      <p:ext uri="{BB962C8B-B14F-4D97-AF65-F5344CB8AC3E}">
        <p14:creationId xmlns:p14="http://schemas.microsoft.com/office/powerpoint/2010/main" val="3935713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0062029" cy="854074"/>
          </a:xfrm>
        </p:spPr>
        <p:txBody>
          <a:bodyPr/>
          <a:lstStyle/>
          <a:p>
            <a:r>
              <a:rPr lang="it-IT" b="1" dirty="0">
                <a:solidFill>
                  <a:srgbClr val="FFC000"/>
                </a:solidFill>
                <a:effectLst>
                  <a:outerShdw blurRad="38100" dist="38100" dir="2700000" algn="tl">
                    <a:srgbClr val="000000">
                      <a:alpha val="43137"/>
                    </a:srgbClr>
                  </a:outerShdw>
                </a:effectLst>
              </a:rPr>
              <a:t>Scenari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116114" y="854074"/>
            <a:ext cx="11959772" cy="5895069"/>
          </a:xfrm>
        </p:spPr>
        <p:txBody>
          <a:bodyPr/>
          <a:lstStyle/>
          <a:p>
            <a:r>
              <a:rPr lang="it-IT" dirty="0">
                <a:solidFill>
                  <a:srgbClr val="00B050"/>
                </a:solidFill>
              </a:rPr>
              <a:t>Gestione  </a:t>
            </a:r>
            <a:r>
              <a:rPr lang="it-IT" dirty="0" smtClean="0">
                <a:solidFill>
                  <a:srgbClr val="00B050"/>
                </a:solidFill>
              </a:rPr>
              <a:t>Prodotti (</a:t>
            </a:r>
            <a:r>
              <a:rPr lang="it-IT" dirty="0" err="1" smtClean="0">
                <a:solidFill>
                  <a:srgbClr val="00B050"/>
                </a:solidFill>
              </a:rPr>
              <a:t>Admin</a:t>
            </a:r>
            <a:r>
              <a:rPr lang="it-IT" dirty="0" smtClean="0">
                <a:solidFill>
                  <a:srgbClr val="00B050"/>
                </a:solidFill>
              </a:rPr>
              <a:t>)</a:t>
            </a:r>
          </a:p>
          <a:p>
            <a:pPr lvl="1">
              <a:buFont typeface="Wingdings" panose="05000000000000000000" pitchFamily="2" charset="2"/>
              <a:buChar char="ü"/>
            </a:pPr>
            <a:r>
              <a:rPr lang="it-IT" dirty="0" smtClean="0">
                <a:solidFill>
                  <a:srgbClr val="00B050"/>
                </a:solidFill>
              </a:rPr>
              <a:t> </a:t>
            </a:r>
            <a:r>
              <a:rPr lang="it-IT" dirty="0" smtClean="0">
                <a:solidFill>
                  <a:srgbClr val="FFC000"/>
                </a:solidFill>
              </a:rPr>
              <a:t>Inserimento prodotto</a:t>
            </a:r>
          </a:p>
          <a:p>
            <a:pPr marL="457200" lvl="1" indent="0">
              <a:buNone/>
            </a:pPr>
            <a:endParaRPr lang="it-IT" dirty="0">
              <a:solidFill>
                <a:srgbClr val="FFC000"/>
              </a:solidFill>
            </a:endParaRPr>
          </a:p>
          <a:p>
            <a:pPr marL="457200" lvl="1" indent="0">
              <a:buNone/>
            </a:pPr>
            <a:endParaRPr lang="it-IT" dirty="0" smtClean="0">
              <a:solidFill>
                <a:srgbClr val="FFC000"/>
              </a:solidFill>
            </a:endParaRPr>
          </a:p>
          <a:p>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2134389246"/>
              </p:ext>
            </p:extLst>
          </p:nvPr>
        </p:nvGraphicFramePr>
        <p:xfrm>
          <a:off x="1734457" y="1930398"/>
          <a:ext cx="8585200" cy="4688118"/>
        </p:xfrm>
        <a:graphic>
          <a:graphicData uri="http://schemas.openxmlformats.org/drawingml/2006/table">
            <a:tbl>
              <a:tblPr firstRow="1" firstCol="1" bandRow="1">
                <a:tableStyleId>{5C22544A-7EE6-4342-B048-85BDC9FD1C3A}</a:tableStyleId>
              </a:tblPr>
              <a:tblGrid>
                <a:gridCol w="2861436">
                  <a:extLst>
                    <a:ext uri="{9D8B030D-6E8A-4147-A177-3AD203B41FA5}">
                      <a16:colId xmlns:a16="http://schemas.microsoft.com/office/drawing/2014/main" val="4097862166"/>
                    </a:ext>
                  </a:extLst>
                </a:gridCol>
                <a:gridCol w="2861436">
                  <a:extLst>
                    <a:ext uri="{9D8B030D-6E8A-4147-A177-3AD203B41FA5}">
                      <a16:colId xmlns:a16="http://schemas.microsoft.com/office/drawing/2014/main" val="4274617523"/>
                    </a:ext>
                  </a:extLst>
                </a:gridCol>
                <a:gridCol w="2862328">
                  <a:extLst>
                    <a:ext uri="{9D8B030D-6E8A-4147-A177-3AD203B41FA5}">
                      <a16:colId xmlns:a16="http://schemas.microsoft.com/office/drawing/2014/main" val="1941934152"/>
                    </a:ext>
                  </a:extLst>
                </a:gridCol>
              </a:tblGrid>
              <a:tr h="269175">
                <a:tc>
                  <a:txBody>
                    <a:bodyPr/>
                    <a:lstStyle/>
                    <a:p>
                      <a:pPr>
                        <a:lnSpc>
                          <a:spcPct val="107000"/>
                        </a:lnSpc>
                        <a:spcAft>
                          <a:spcPts val="0"/>
                        </a:spcAft>
                      </a:pPr>
                      <a:r>
                        <a:rPr lang="it-IT" sz="1100" cap="all">
                          <a:effectLst/>
                        </a:rPr>
                        <a:t>id</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cap="all">
                          <a:effectLst/>
                        </a:rPr>
                        <a:t>SC_07</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5243553"/>
                  </a:ext>
                </a:extLst>
              </a:tr>
              <a:tr h="269175">
                <a:tc>
                  <a:txBody>
                    <a:bodyPr/>
                    <a:lstStyle/>
                    <a:p>
                      <a:pPr>
                        <a:lnSpc>
                          <a:spcPct val="107000"/>
                        </a:lnSpc>
                        <a:spcAft>
                          <a:spcPts val="0"/>
                        </a:spcAft>
                      </a:pPr>
                      <a:r>
                        <a:rPr lang="it-IT" sz="1100" cap="all">
                          <a:effectLst/>
                        </a:rPr>
                        <a:t>Nome scenario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Inserimento Prodotto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8368975"/>
                  </a:ext>
                </a:extLst>
              </a:tr>
              <a:tr h="269175">
                <a:tc>
                  <a:txBody>
                    <a:bodyPr/>
                    <a:lstStyle/>
                    <a:p>
                      <a:pPr>
                        <a:lnSpc>
                          <a:spcPct val="107000"/>
                        </a:lnSpc>
                        <a:spcAft>
                          <a:spcPts val="0"/>
                        </a:spcAft>
                      </a:pPr>
                      <a:r>
                        <a:rPr lang="it-IT" sz="1100" cap="all">
                          <a:effectLst/>
                        </a:rPr>
                        <a:t>Partecipanti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Luca: amministratore del sito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8256079"/>
                  </a:ext>
                </a:extLst>
              </a:tr>
              <a:tr h="269175">
                <a:tc>
                  <a:txBody>
                    <a:bodyPr/>
                    <a:lstStyle/>
                    <a:p>
                      <a:pPr>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Utente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Sistema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8834766"/>
                  </a:ext>
                </a:extLst>
              </a:tr>
              <a:tr h="1958987">
                <a:tc>
                  <a:txBody>
                    <a:bodyPr/>
                    <a:lstStyle/>
                    <a:p>
                      <a:pPr>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Luca si autentica ed accede alla area admin. Una volta avuto accesso vuole inserire un prodotto; clicca dunque sul pulsante “inserisci prodotto” e si appresta ad aggiungere il prodotto nello store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4155576"/>
                  </a:ext>
                </a:extLst>
              </a:tr>
              <a:tr h="550810">
                <a:tc>
                  <a:txBody>
                    <a:bodyPr/>
                    <a:lstStyle/>
                    <a:p>
                      <a:pPr>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Il sito reindirizza l’admin alla sezione d’inserimento prodotto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4846926"/>
                  </a:ext>
                </a:extLst>
              </a:tr>
              <a:tr h="832446">
                <a:tc>
                  <a:txBody>
                    <a:bodyPr/>
                    <a:lstStyle/>
                    <a:p>
                      <a:pPr>
                        <a:lnSpc>
                          <a:spcPct val="107000"/>
                        </a:lnSpc>
                        <a:spcAft>
                          <a:spcPts val="0"/>
                        </a:spcAft>
                      </a:pPr>
                      <a:r>
                        <a:rPr lang="it-IT" sz="1100" cap="all">
                          <a:effectLst/>
                        </a:rPr>
                        <a:t> </a:t>
                      </a:r>
                      <a:endParaRPr lang="it-IT" sz="1100">
                        <a:effectLst/>
                      </a:endParaRPr>
                    </a:p>
                    <a:p>
                      <a:pPr>
                        <a:lnSpc>
                          <a:spcPct val="107000"/>
                        </a:lnSpc>
                        <a:spcAft>
                          <a:spcPts val="0"/>
                        </a:spcAft>
                      </a:pPr>
                      <a:r>
                        <a:rPr lang="it-IT" sz="1100" cap="all">
                          <a:effectLst/>
                        </a:rPr>
                        <a:t> </a:t>
                      </a:r>
                      <a:endParaRPr lang="it-IT" sz="1100">
                        <a:effectLst/>
                      </a:endParaRPr>
                    </a:p>
                    <a:p>
                      <a:pPr>
                        <a:lnSpc>
                          <a:spcPct val="107000"/>
                        </a:lnSpc>
                        <a:spcAft>
                          <a:spcPts val="0"/>
                        </a:spcAft>
                      </a:pPr>
                      <a:r>
                        <a:rPr lang="it-IT" sz="1100" cap="all">
                          <a:effectLst/>
                        </a:rPr>
                        <a:t>flusso di eventi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Luca compila il modulo con i dati del prodotto da inserire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5962224"/>
                  </a:ext>
                </a:extLst>
              </a:tr>
              <a:tr h="269175">
                <a:tc>
                  <a:txBody>
                    <a:bodyPr/>
                    <a:lstStyle/>
                    <a:p>
                      <a:pPr>
                        <a:lnSpc>
                          <a:spcPct val="107000"/>
                        </a:lnSpc>
                        <a:spcAft>
                          <a:spcPts val="0"/>
                        </a:spcAft>
                      </a:pPr>
                      <a:r>
                        <a:rPr lang="it-IT" sz="1100" cap="all">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it-IT" sz="1100" dirty="0">
                          <a:effectLst/>
                        </a:rPr>
                        <a:t>Il sito salva le modifiche</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0631078"/>
                  </a:ext>
                </a:extLst>
              </a:tr>
            </a:tbl>
          </a:graphicData>
        </a:graphic>
      </p:graphicFrame>
    </p:spTree>
    <p:extLst>
      <p:ext uri="{BB962C8B-B14F-4D97-AF65-F5344CB8AC3E}">
        <p14:creationId xmlns:p14="http://schemas.microsoft.com/office/powerpoint/2010/main" val="2200286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0250714" cy="854075"/>
          </a:xfrm>
        </p:spPr>
        <p:txBody>
          <a:bodyPr/>
          <a:lstStyle/>
          <a:p>
            <a:r>
              <a:rPr lang="it-IT" b="1" dirty="0" smtClean="0">
                <a:solidFill>
                  <a:srgbClr val="FFC000"/>
                </a:solidFill>
                <a:effectLst>
                  <a:outerShdw blurRad="38100" dist="38100" dir="2700000" algn="tl">
                    <a:srgbClr val="000000">
                      <a:alpha val="43137"/>
                    </a:srgbClr>
                  </a:outerShdw>
                </a:effectLst>
              </a:rPr>
              <a:t>Modello dei casi d’uso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246742" y="854074"/>
            <a:ext cx="11829144" cy="6003926"/>
          </a:xfrm>
        </p:spPr>
        <p:txBody>
          <a:bodyPr/>
          <a:lstStyle/>
          <a:p>
            <a:pPr marL="0" indent="0">
              <a:buNone/>
            </a:pPr>
            <a:r>
              <a:rPr lang="it-IT" dirty="0" smtClean="0"/>
              <a:t>				    </a:t>
            </a:r>
          </a:p>
          <a:p>
            <a:pPr marL="0" indent="0">
              <a:buNone/>
            </a:pPr>
            <a:r>
              <a:rPr lang="it-IT" sz="3200" b="1" dirty="0">
                <a:solidFill>
                  <a:schemeClr val="accent2">
                    <a:lumMod val="75000"/>
                  </a:schemeClr>
                </a:solidFill>
              </a:rPr>
              <a:t>	</a:t>
            </a:r>
            <a:r>
              <a:rPr lang="it-IT" sz="3200" b="1" dirty="0" smtClean="0">
                <a:solidFill>
                  <a:schemeClr val="accent2">
                    <a:lumMod val="75000"/>
                  </a:schemeClr>
                </a:solidFill>
              </a:rPr>
              <a:t>			         </a:t>
            </a:r>
            <a:r>
              <a:rPr lang="it-IT" sz="2700" dirty="0" err="1" smtClean="0">
                <a:solidFill>
                  <a:srgbClr val="00B050"/>
                </a:solidFill>
              </a:rPr>
              <a:t>GestioneUtente</a:t>
            </a:r>
            <a:r>
              <a:rPr lang="it-IT" sz="2700" dirty="0" smtClean="0">
                <a:solidFill>
                  <a:schemeClr val="tx1"/>
                </a:solidFill>
              </a:rPr>
              <a:t/>
            </a:r>
            <a:br>
              <a:rPr lang="it-IT" sz="2700" dirty="0" smtClean="0">
                <a:solidFill>
                  <a:schemeClr val="tx1"/>
                </a:solidFill>
              </a:rPr>
            </a:br>
            <a:endParaRPr lang="it-IT" sz="2700" dirty="0" smtClean="0">
              <a:solidFill>
                <a:schemeClr val="tx1"/>
              </a:solidFill>
            </a:endParaRPr>
          </a:p>
          <a:p>
            <a:pPr marL="0" indent="0">
              <a:buNone/>
            </a:pPr>
            <a:r>
              <a:rPr lang="it-IT" dirty="0"/>
              <a:t>	</a:t>
            </a:r>
            <a:r>
              <a:rPr lang="it-IT" dirty="0" smtClean="0"/>
              <a:t>	</a:t>
            </a:r>
          </a:p>
          <a:p>
            <a:pPr marL="0" indent="0">
              <a:buNone/>
            </a:pPr>
            <a:r>
              <a:rPr lang="it-IT" dirty="0" smtClean="0"/>
              <a:t>	</a:t>
            </a:r>
          </a:p>
        </p:txBody>
      </p:sp>
      <p:pic>
        <p:nvPicPr>
          <p:cNvPr id="5" name="Immagine 4"/>
          <p:cNvPicPr/>
          <p:nvPr/>
        </p:nvPicPr>
        <p:blipFill>
          <a:blip r:embed="rId2">
            <a:extLst>
              <a:ext uri="{28A0092B-C50C-407E-A947-70E740481C1C}">
                <a14:useLocalDpi xmlns:a14="http://schemas.microsoft.com/office/drawing/2010/main" val="0"/>
              </a:ext>
            </a:extLst>
          </a:blip>
          <a:stretch>
            <a:fillRect/>
          </a:stretch>
        </p:blipFill>
        <p:spPr>
          <a:xfrm>
            <a:off x="2261665" y="2114367"/>
            <a:ext cx="7799297" cy="4402547"/>
          </a:xfrm>
          <a:prstGeom prst="rect">
            <a:avLst/>
          </a:prstGeom>
          <a:effectLst>
            <a:innerShdw blurRad="114300">
              <a:prstClr val="black"/>
            </a:innerShdw>
          </a:effectLst>
        </p:spPr>
      </p:pic>
    </p:spTree>
    <p:extLst>
      <p:ext uri="{BB962C8B-B14F-4D97-AF65-F5344CB8AC3E}">
        <p14:creationId xmlns:p14="http://schemas.microsoft.com/office/powerpoint/2010/main" val="1868991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0250714" cy="854075"/>
          </a:xfrm>
        </p:spPr>
        <p:txBody>
          <a:bodyPr/>
          <a:lstStyle/>
          <a:p>
            <a:r>
              <a:rPr lang="it-IT" b="1" dirty="0" smtClean="0">
                <a:solidFill>
                  <a:srgbClr val="FFC000"/>
                </a:solidFill>
                <a:effectLst>
                  <a:outerShdw blurRad="38100" dist="38100" dir="2700000" algn="tl">
                    <a:srgbClr val="000000">
                      <a:alpha val="43137"/>
                    </a:srgbClr>
                  </a:outerShdw>
                </a:effectLst>
              </a:rPr>
              <a:t>Modello dei casi d’uso </a:t>
            </a:r>
            <a:r>
              <a:rPr lang="it-IT" dirty="0" smtClean="0">
                <a:solidFill>
                  <a:schemeClr val="accent5">
                    <a:lumMod val="20000"/>
                    <a:lumOff val="80000"/>
                  </a:schemeClr>
                </a:solidFill>
              </a:rPr>
              <a:t>del </a:t>
            </a:r>
            <a:r>
              <a:rPr lang="it-IT" dirty="0">
                <a:solidFill>
                  <a:schemeClr val="accent5">
                    <a:lumMod val="20000"/>
                    <a:lumOff val="80000"/>
                  </a:schemeClr>
                </a:solidFill>
              </a:rPr>
              <a:t>sistema</a:t>
            </a:r>
            <a:endParaRPr lang="it-IT" dirty="0"/>
          </a:p>
        </p:txBody>
      </p:sp>
      <p:sp>
        <p:nvSpPr>
          <p:cNvPr id="3" name="Segnaposto contenuto 2"/>
          <p:cNvSpPr>
            <a:spLocks noGrp="1"/>
          </p:cNvSpPr>
          <p:nvPr>
            <p:ph idx="1"/>
          </p:nvPr>
        </p:nvSpPr>
        <p:spPr>
          <a:xfrm>
            <a:off x="246742" y="854074"/>
            <a:ext cx="11829144" cy="6003926"/>
          </a:xfrm>
        </p:spPr>
        <p:txBody>
          <a:bodyPr/>
          <a:lstStyle/>
          <a:p>
            <a:pPr marL="0" indent="0" algn="just">
              <a:buNone/>
            </a:pPr>
            <a:r>
              <a:rPr lang="it-IT" dirty="0" smtClean="0"/>
              <a:t>				</a:t>
            </a:r>
            <a:endParaRPr lang="it-IT" sz="3200" b="1" dirty="0" smtClean="0">
              <a:solidFill>
                <a:schemeClr val="accent2">
                  <a:lumMod val="75000"/>
                </a:schemeClr>
              </a:solidFill>
            </a:endParaRPr>
          </a:p>
          <a:p>
            <a:pPr marL="0" indent="0" algn="just">
              <a:buNone/>
            </a:pPr>
            <a:r>
              <a:rPr lang="it-IT" sz="2700" b="1" dirty="0">
                <a:solidFill>
                  <a:schemeClr val="accent2">
                    <a:lumMod val="75000"/>
                  </a:schemeClr>
                </a:solidFill>
              </a:rPr>
              <a:t>	</a:t>
            </a:r>
            <a:r>
              <a:rPr lang="it-IT" sz="2700" b="1" dirty="0" smtClean="0">
                <a:solidFill>
                  <a:schemeClr val="accent2">
                    <a:lumMod val="75000"/>
                  </a:schemeClr>
                </a:solidFill>
              </a:rPr>
              <a:t>			         </a:t>
            </a:r>
            <a:r>
              <a:rPr lang="it-IT" sz="2700" b="1" dirty="0" smtClean="0">
                <a:solidFill>
                  <a:srgbClr val="00B050"/>
                </a:solidFill>
              </a:rPr>
              <a:t>Gestione </a:t>
            </a:r>
            <a:r>
              <a:rPr lang="it-IT" sz="2700" b="1" dirty="0" err="1" smtClean="0">
                <a:solidFill>
                  <a:srgbClr val="00B050"/>
                </a:solidFill>
              </a:rPr>
              <a:t>Admin</a:t>
            </a:r>
            <a:endParaRPr lang="it-IT" sz="2700" b="1" dirty="0" smtClean="0">
              <a:solidFill>
                <a:srgbClr val="00B050"/>
              </a:solidFill>
            </a:endParaRPr>
          </a:p>
          <a:p>
            <a:pPr marL="0" indent="0" algn="just">
              <a:buNone/>
            </a:pPr>
            <a:endParaRPr lang="it-IT" sz="3200" b="1" dirty="0" smtClean="0">
              <a:solidFill>
                <a:schemeClr val="accent2">
                  <a:lumMod val="75000"/>
                </a:schemeClr>
              </a:solidFill>
            </a:endParaRPr>
          </a:p>
          <a:p>
            <a:pPr marL="0" indent="0">
              <a:buNone/>
            </a:pPr>
            <a:r>
              <a:rPr lang="it-IT" dirty="0"/>
              <a:t>	</a:t>
            </a:r>
            <a:r>
              <a:rPr lang="it-IT" dirty="0" smtClean="0"/>
              <a:t>	</a:t>
            </a:r>
          </a:p>
          <a:p>
            <a:pPr marL="0" indent="0">
              <a:buNone/>
            </a:pPr>
            <a:r>
              <a:rPr lang="it-IT" dirty="0" smtClean="0"/>
              <a:t>	</a:t>
            </a:r>
          </a:p>
        </p:txBody>
      </p:sp>
      <p:pic>
        <p:nvPicPr>
          <p:cNvPr id="4" name="Immagine 3"/>
          <p:cNvPicPr/>
          <p:nvPr/>
        </p:nvPicPr>
        <p:blipFill>
          <a:blip r:embed="rId2">
            <a:extLst>
              <a:ext uri="{28A0092B-C50C-407E-A947-70E740481C1C}">
                <a14:useLocalDpi xmlns:a14="http://schemas.microsoft.com/office/drawing/2010/main" val="0"/>
              </a:ext>
            </a:extLst>
          </a:blip>
          <a:stretch>
            <a:fillRect/>
          </a:stretch>
        </p:blipFill>
        <p:spPr>
          <a:xfrm>
            <a:off x="1876878" y="1995715"/>
            <a:ext cx="8438243" cy="4738913"/>
          </a:xfrm>
          <a:prstGeom prst="rect">
            <a:avLst/>
          </a:prstGeom>
          <a:effectLst>
            <a:innerShdw blurRad="114300">
              <a:prstClr val="black"/>
            </a:innerShdw>
          </a:effectLst>
        </p:spPr>
      </p:pic>
    </p:spTree>
    <p:extLst>
      <p:ext uri="{BB962C8B-B14F-4D97-AF65-F5344CB8AC3E}">
        <p14:creationId xmlns:p14="http://schemas.microsoft.com/office/powerpoint/2010/main" val="4046071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699171" cy="970189"/>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Modello dei casi </a:t>
            </a:r>
            <a:r>
              <a:rPr lang="it-IT" b="1" dirty="0">
                <a:solidFill>
                  <a:srgbClr val="FFC000"/>
                </a:solidFill>
                <a:effectLst>
                  <a:outerShdw blurRad="38100" dist="38100" dir="2700000" algn="tl">
                    <a:srgbClr val="000000">
                      <a:alpha val="43137"/>
                    </a:srgbClr>
                  </a:outerShdw>
                </a:effectLst>
              </a:rPr>
              <a:t>d’uso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174171" y="970188"/>
            <a:ext cx="11887200" cy="5619297"/>
          </a:xfrm>
        </p:spPr>
        <p:txBody>
          <a:bodyPr/>
          <a:lstStyle/>
          <a:p>
            <a:r>
              <a:rPr lang="it-IT" dirty="0">
                <a:solidFill>
                  <a:srgbClr val="00B050"/>
                </a:solidFill>
              </a:rPr>
              <a:t>Gestione Autenticazione (Utente)</a:t>
            </a:r>
          </a:p>
          <a:p>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950" y="1909914"/>
            <a:ext cx="7497221" cy="4315427"/>
          </a:xfrm>
          <a:prstGeom prst="rect">
            <a:avLst/>
          </a:prstGeom>
          <a:effectLst>
            <a:innerShdw blurRad="114300">
              <a:prstClr val="black"/>
            </a:innerShdw>
          </a:effectLst>
        </p:spPr>
      </p:pic>
    </p:spTree>
    <p:extLst>
      <p:ext uri="{BB962C8B-B14F-4D97-AF65-F5344CB8AC3E}">
        <p14:creationId xmlns:p14="http://schemas.microsoft.com/office/powerpoint/2010/main" val="3432760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699171" cy="970189"/>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Modello dei casi </a:t>
            </a:r>
            <a:r>
              <a:rPr lang="it-IT" b="1" dirty="0">
                <a:solidFill>
                  <a:srgbClr val="FFC000"/>
                </a:solidFill>
                <a:effectLst>
                  <a:outerShdw blurRad="38100" dist="38100" dir="2700000" algn="tl">
                    <a:srgbClr val="000000">
                      <a:alpha val="43137"/>
                    </a:srgbClr>
                  </a:outerShdw>
                </a:effectLst>
              </a:rPr>
              <a:t>d’uso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174171" y="970188"/>
            <a:ext cx="11887200" cy="5619297"/>
          </a:xfrm>
        </p:spPr>
        <p:txBody>
          <a:bodyPr/>
          <a:lstStyle/>
          <a:p>
            <a:r>
              <a:rPr lang="it-IT" dirty="0" smtClean="0">
                <a:solidFill>
                  <a:srgbClr val="00B050"/>
                </a:solidFill>
              </a:rPr>
              <a:t>Gestione </a:t>
            </a:r>
            <a:r>
              <a:rPr lang="it-IT" dirty="0">
                <a:solidFill>
                  <a:srgbClr val="00B050"/>
                </a:solidFill>
              </a:rPr>
              <a:t>Area Riservata (</a:t>
            </a:r>
            <a:r>
              <a:rPr lang="it-IT" dirty="0" smtClean="0">
                <a:solidFill>
                  <a:srgbClr val="00B050"/>
                </a:solidFill>
              </a:rPr>
              <a:t>Utente)</a:t>
            </a:r>
          </a:p>
          <a:p>
            <a:endParaRPr lang="it-IT" dirty="0">
              <a:solidFill>
                <a:srgbClr val="00B050"/>
              </a:solidFill>
            </a:endParaRPr>
          </a:p>
          <a:p>
            <a:endParaRPr lang="it-IT" dirty="0"/>
          </a:p>
        </p:txBody>
      </p:sp>
      <p:pic>
        <p:nvPicPr>
          <p:cNvPr id="5" name="Immagine 4"/>
          <p:cNvPicPr/>
          <p:nvPr/>
        </p:nvPicPr>
        <p:blipFill>
          <a:blip r:embed="rId2">
            <a:extLst>
              <a:ext uri="{28A0092B-C50C-407E-A947-70E740481C1C}">
                <a14:useLocalDpi xmlns:a14="http://schemas.microsoft.com/office/drawing/2010/main" val="0"/>
              </a:ext>
            </a:extLst>
          </a:blip>
          <a:stretch>
            <a:fillRect/>
          </a:stretch>
        </p:blipFill>
        <p:spPr>
          <a:xfrm>
            <a:off x="2160814" y="2171246"/>
            <a:ext cx="7538357" cy="3648982"/>
          </a:xfrm>
          <a:prstGeom prst="rect">
            <a:avLst/>
          </a:prstGeom>
          <a:effectLst>
            <a:innerShdw blurRad="114300">
              <a:prstClr val="black"/>
            </a:innerShdw>
          </a:effectLst>
        </p:spPr>
      </p:pic>
    </p:spTree>
    <p:extLst>
      <p:ext uri="{BB962C8B-B14F-4D97-AF65-F5344CB8AC3E}">
        <p14:creationId xmlns:p14="http://schemas.microsoft.com/office/powerpoint/2010/main" val="1866864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699171" cy="970189"/>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Modello dei casi </a:t>
            </a:r>
            <a:r>
              <a:rPr lang="it-IT" b="1" dirty="0">
                <a:solidFill>
                  <a:srgbClr val="FFC000"/>
                </a:solidFill>
                <a:effectLst>
                  <a:outerShdw blurRad="38100" dist="38100" dir="2700000" algn="tl">
                    <a:srgbClr val="000000">
                      <a:alpha val="43137"/>
                    </a:srgbClr>
                  </a:outerShdw>
                </a:effectLst>
              </a:rPr>
              <a:t>d’uso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174171" y="970188"/>
            <a:ext cx="11887200" cy="5619297"/>
          </a:xfrm>
        </p:spPr>
        <p:txBody>
          <a:bodyPr/>
          <a:lstStyle/>
          <a:p>
            <a:r>
              <a:rPr lang="it-IT" dirty="0">
                <a:solidFill>
                  <a:srgbClr val="00B050"/>
                </a:solidFill>
              </a:rPr>
              <a:t>Gestione  Prodotti (</a:t>
            </a:r>
            <a:r>
              <a:rPr lang="it-IT" dirty="0" err="1">
                <a:solidFill>
                  <a:srgbClr val="00B050"/>
                </a:solidFill>
              </a:rPr>
              <a:t>Admin</a:t>
            </a:r>
            <a:r>
              <a:rPr lang="it-IT" dirty="0">
                <a:solidFill>
                  <a:srgbClr val="00B050"/>
                </a:solidFill>
              </a:rPr>
              <a:t>)</a:t>
            </a:r>
          </a:p>
          <a:p>
            <a:endParaRPr lang="it-IT" dirty="0">
              <a:solidFill>
                <a:srgbClr val="00B050"/>
              </a:solidFill>
            </a:endParaRPr>
          </a:p>
          <a:p>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258" y="2005670"/>
            <a:ext cx="7374794" cy="4133854"/>
          </a:xfrm>
          <a:prstGeom prst="rect">
            <a:avLst/>
          </a:prstGeom>
          <a:effectLst>
            <a:innerShdw blurRad="114300">
              <a:prstClr val="black"/>
            </a:innerShdw>
          </a:effectLst>
        </p:spPr>
      </p:pic>
    </p:spTree>
    <p:extLst>
      <p:ext uri="{BB962C8B-B14F-4D97-AF65-F5344CB8AC3E}">
        <p14:creationId xmlns:p14="http://schemas.microsoft.com/office/powerpoint/2010/main" val="12739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6113" y="101600"/>
            <a:ext cx="9960429" cy="950459"/>
          </a:xfrm>
        </p:spPr>
        <p:txBody>
          <a:bodyPr/>
          <a:lstStyle/>
          <a:p>
            <a:r>
              <a:rPr lang="it-IT" b="1" dirty="0" smtClean="0">
                <a:solidFill>
                  <a:srgbClr val="FFC000"/>
                </a:solidFill>
                <a:effectLst>
                  <a:outerShdw blurRad="38100" dist="38100" dir="2700000" algn="tl">
                    <a:srgbClr val="000000">
                      <a:alpha val="43137"/>
                    </a:srgbClr>
                  </a:outerShdw>
                </a:effectLst>
              </a:rPr>
              <a:t>Presentation</a:t>
            </a:r>
            <a:r>
              <a:rPr lang="it-IT" dirty="0" smtClean="0"/>
              <a:t> </a:t>
            </a:r>
            <a:r>
              <a:rPr lang="it-IT" dirty="0" err="1" smtClean="0">
                <a:solidFill>
                  <a:schemeClr val="accent5">
                    <a:lumMod val="20000"/>
                    <a:lumOff val="80000"/>
                  </a:schemeClr>
                </a:solidFill>
              </a:rPr>
              <a:t>Summary</a:t>
            </a:r>
            <a:endParaRPr lang="it-IT" dirty="0">
              <a:solidFill>
                <a:schemeClr val="accent5">
                  <a:lumMod val="20000"/>
                  <a:lumOff val="80000"/>
                </a:schemeClr>
              </a:solidFill>
            </a:endParaRPr>
          </a:p>
        </p:txBody>
      </p:sp>
      <p:sp>
        <p:nvSpPr>
          <p:cNvPr id="3" name="Segnaposto contenuto 2"/>
          <p:cNvSpPr>
            <a:spLocks noGrp="1"/>
          </p:cNvSpPr>
          <p:nvPr>
            <p:ph idx="1"/>
          </p:nvPr>
        </p:nvSpPr>
        <p:spPr>
          <a:xfrm>
            <a:off x="261258" y="1052059"/>
            <a:ext cx="10668000" cy="1067027"/>
          </a:xfrm>
        </p:spPr>
        <p:txBody>
          <a:bodyPr/>
          <a:lstStyle/>
          <a:p>
            <a:endParaRPr lang="it-IT" dirty="0" smtClean="0"/>
          </a:p>
          <a:p>
            <a:pPr marL="2743200" lvl="6" indent="0">
              <a:buNone/>
            </a:pPr>
            <a:endParaRPr lang="it-IT" dirty="0"/>
          </a:p>
        </p:txBody>
      </p:sp>
      <p:graphicFrame>
        <p:nvGraphicFramePr>
          <p:cNvPr id="10" name="Diagramma 9"/>
          <p:cNvGraphicFramePr/>
          <p:nvPr>
            <p:extLst>
              <p:ext uri="{D42A27DB-BD31-4B8C-83A1-F6EECF244321}">
                <p14:modId xmlns:p14="http://schemas.microsoft.com/office/powerpoint/2010/main" val="1747916027"/>
              </p:ext>
            </p:extLst>
          </p:nvPr>
        </p:nvGraphicFramePr>
        <p:xfrm>
          <a:off x="2190237" y="1229248"/>
          <a:ext cx="7490792" cy="5389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7744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699171" cy="970189"/>
          </a:xfrm>
        </p:spPr>
        <p:txBody>
          <a:bodyPr>
            <a:normAutofit/>
          </a:bodyPr>
          <a:lstStyle/>
          <a:p>
            <a:r>
              <a:rPr lang="it-IT" b="1" dirty="0" smtClean="0">
                <a:solidFill>
                  <a:srgbClr val="FFC000"/>
                </a:solidFill>
                <a:effectLst>
                  <a:outerShdw blurRad="38100" dist="38100" dir="2700000" algn="tl">
                    <a:srgbClr val="000000">
                      <a:alpha val="43137"/>
                    </a:srgbClr>
                  </a:outerShdw>
                </a:effectLst>
              </a:rPr>
              <a:t>Casi d’uso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174170" y="970188"/>
            <a:ext cx="12017829" cy="5619297"/>
          </a:xfrm>
        </p:spPr>
        <p:txBody>
          <a:bodyPr/>
          <a:lstStyle/>
          <a:p>
            <a:r>
              <a:rPr lang="it-IT" dirty="0">
                <a:solidFill>
                  <a:srgbClr val="00B050"/>
                </a:solidFill>
              </a:rPr>
              <a:t>Gestione Autenticazione (Utente)</a:t>
            </a:r>
          </a:p>
          <a:p>
            <a:pPr lvl="1">
              <a:buFont typeface="Wingdings" panose="05000000000000000000" pitchFamily="2" charset="2"/>
              <a:buChar char="ü"/>
            </a:pPr>
            <a:r>
              <a:rPr lang="it-IT" dirty="0">
                <a:solidFill>
                  <a:srgbClr val="00B050"/>
                </a:solidFill>
              </a:rPr>
              <a:t>  </a:t>
            </a:r>
            <a:r>
              <a:rPr lang="it-IT" dirty="0">
                <a:solidFill>
                  <a:srgbClr val="FFC000"/>
                </a:solidFill>
              </a:rPr>
              <a:t>Login</a:t>
            </a:r>
          </a:p>
          <a:p>
            <a:endParaRPr lang="it-IT" dirty="0" smtClean="0">
              <a:solidFill>
                <a:srgbClr val="00B050"/>
              </a:solidFill>
            </a:endParaRPr>
          </a:p>
          <a:p>
            <a:endParaRPr lang="it-IT" dirty="0">
              <a:solidFill>
                <a:srgbClr val="00B050"/>
              </a:solidFill>
            </a:endParaRPr>
          </a:p>
          <a:p>
            <a:endParaRPr lang="it-IT" dirty="0"/>
          </a:p>
        </p:txBody>
      </p:sp>
      <p:pic>
        <p:nvPicPr>
          <p:cNvPr id="9" name="Immagin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080" y="1419332"/>
            <a:ext cx="7603092" cy="5422361"/>
          </a:xfrm>
          <a:prstGeom prst="rect">
            <a:avLst/>
          </a:prstGeom>
        </p:spPr>
      </p:pic>
    </p:spTree>
    <p:extLst>
      <p:ext uri="{BB962C8B-B14F-4D97-AF65-F5344CB8AC3E}">
        <p14:creationId xmlns:p14="http://schemas.microsoft.com/office/powerpoint/2010/main" val="587545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699171" cy="970189"/>
          </a:xfrm>
        </p:spPr>
        <p:txBody>
          <a:bodyPr>
            <a:normAutofit/>
          </a:bodyPr>
          <a:lstStyle/>
          <a:p>
            <a:r>
              <a:rPr lang="it-IT" b="1" dirty="0" smtClean="0">
                <a:solidFill>
                  <a:srgbClr val="FFC000"/>
                </a:solidFill>
                <a:effectLst>
                  <a:outerShdw blurRad="38100" dist="38100" dir="2700000" algn="tl">
                    <a:srgbClr val="000000">
                      <a:alpha val="43137"/>
                    </a:srgbClr>
                  </a:outerShdw>
                </a:effectLst>
              </a:rPr>
              <a:t>Casi d’uso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174170" y="970188"/>
            <a:ext cx="12017829" cy="5619297"/>
          </a:xfrm>
        </p:spPr>
        <p:txBody>
          <a:bodyPr/>
          <a:lstStyle/>
          <a:p>
            <a:r>
              <a:rPr lang="it-IT" dirty="0">
                <a:solidFill>
                  <a:srgbClr val="00B050"/>
                </a:solidFill>
              </a:rPr>
              <a:t>Gestione Area Riservata (Utente)</a:t>
            </a:r>
          </a:p>
          <a:p>
            <a:pPr lvl="1">
              <a:buFont typeface="Wingdings" panose="05000000000000000000" pitchFamily="2" charset="2"/>
              <a:buChar char="ü"/>
            </a:pPr>
            <a:r>
              <a:rPr lang="it-IT" dirty="0">
                <a:solidFill>
                  <a:srgbClr val="00B050"/>
                </a:solidFill>
              </a:rPr>
              <a:t> </a:t>
            </a:r>
            <a:r>
              <a:rPr lang="it-IT" dirty="0">
                <a:solidFill>
                  <a:srgbClr val="FFC000"/>
                </a:solidFill>
              </a:rPr>
              <a:t>Registrazione</a:t>
            </a:r>
          </a:p>
          <a:p>
            <a:endParaRPr lang="it-IT" dirty="0">
              <a:solidFill>
                <a:srgbClr val="00B050"/>
              </a:solidFill>
            </a:endParaRPr>
          </a:p>
          <a:p>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772" y="1426383"/>
            <a:ext cx="6883400" cy="5267522"/>
          </a:xfrm>
          <a:prstGeom prst="rect">
            <a:avLst/>
          </a:prstGeom>
        </p:spPr>
      </p:pic>
    </p:spTree>
    <p:extLst>
      <p:ext uri="{BB962C8B-B14F-4D97-AF65-F5344CB8AC3E}">
        <p14:creationId xmlns:p14="http://schemas.microsoft.com/office/powerpoint/2010/main" val="2061263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699171" cy="970189"/>
          </a:xfrm>
        </p:spPr>
        <p:txBody>
          <a:bodyPr>
            <a:normAutofit/>
          </a:bodyPr>
          <a:lstStyle/>
          <a:p>
            <a:r>
              <a:rPr lang="it-IT" b="1" dirty="0" smtClean="0">
                <a:solidFill>
                  <a:srgbClr val="FFC000"/>
                </a:solidFill>
                <a:effectLst>
                  <a:outerShdw blurRad="38100" dist="38100" dir="2700000" algn="tl">
                    <a:srgbClr val="000000">
                      <a:alpha val="43137"/>
                    </a:srgbClr>
                  </a:outerShdw>
                </a:effectLst>
              </a:rPr>
              <a:t>Casi d’uso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174170" y="970188"/>
            <a:ext cx="12017829" cy="5619297"/>
          </a:xfrm>
        </p:spPr>
        <p:txBody>
          <a:bodyPr/>
          <a:lstStyle/>
          <a:p>
            <a:r>
              <a:rPr lang="it-IT" dirty="0">
                <a:solidFill>
                  <a:srgbClr val="00B050"/>
                </a:solidFill>
              </a:rPr>
              <a:t>Gestione  Prodotti (</a:t>
            </a:r>
            <a:r>
              <a:rPr lang="it-IT" dirty="0" err="1">
                <a:solidFill>
                  <a:srgbClr val="00B050"/>
                </a:solidFill>
              </a:rPr>
              <a:t>Admin</a:t>
            </a:r>
            <a:r>
              <a:rPr lang="it-IT" dirty="0">
                <a:solidFill>
                  <a:srgbClr val="00B050"/>
                </a:solidFill>
              </a:rPr>
              <a:t>)</a:t>
            </a:r>
          </a:p>
          <a:p>
            <a:pPr lvl="1">
              <a:buFont typeface="Wingdings" panose="05000000000000000000" pitchFamily="2" charset="2"/>
              <a:buChar char="ü"/>
            </a:pPr>
            <a:r>
              <a:rPr lang="it-IT" dirty="0">
                <a:solidFill>
                  <a:srgbClr val="00B050"/>
                </a:solidFill>
              </a:rPr>
              <a:t> </a:t>
            </a:r>
            <a:r>
              <a:rPr lang="it-IT" dirty="0">
                <a:solidFill>
                  <a:srgbClr val="FFC000"/>
                </a:solidFill>
              </a:rPr>
              <a:t>Inserimento prodotto</a:t>
            </a:r>
          </a:p>
          <a:p>
            <a:endParaRPr lang="it-IT" dirty="0" smtClean="0">
              <a:solidFill>
                <a:srgbClr val="00B050"/>
              </a:solidFill>
            </a:endParaRPr>
          </a:p>
          <a:p>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585" y="920524"/>
            <a:ext cx="6444343" cy="5718627"/>
          </a:xfrm>
          <a:prstGeom prst="rect">
            <a:avLst/>
          </a:prstGeom>
        </p:spPr>
      </p:pic>
    </p:spTree>
    <p:extLst>
      <p:ext uri="{BB962C8B-B14F-4D97-AF65-F5344CB8AC3E}">
        <p14:creationId xmlns:p14="http://schemas.microsoft.com/office/powerpoint/2010/main" val="3993907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32229" y="0"/>
            <a:ext cx="11771085" cy="6662057"/>
          </a:xfrm>
        </p:spPr>
        <p:txBody>
          <a:bodyPr/>
          <a:lstStyle/>
          <a:p>
            <a:r>
              <a:rPr lang="it-IT" dirty="0">
                <a:solidFill>
                  <a:srgbClr val="00B050"/>
                </a:solidFill>
              </a:rPr>
              <a:t>Gestione Autenticazione (</a:t>
            </a:r>
            <a:r>
              <a:rPr lang="it-IT" dirty="0" smtClean="0">
                <a:solidFill>
                  <a:srgbClr val="00B050"/>
                </a:solidFill>
              </a:rPr>
              <a:t>Utente)</a:t>
            </a:r>
          </a:p>
          <a:p>
            <a:endParaRPr lang="it-IT" dirty="0" smtClean="0">
              <a:solidFill>
                <a:srgbClr val="00B050"/>
              </a:solidFill>
            </a:endParaRPr>
          </a:p>
          <a:p>
            <a:endParaRPr lang="it-IT" dirty="0">
              <a:solidFill>
                <a:srgbClr val="00B050"/>
              </a:solidFill>
            </a:endParaRPr>
          </a:p>
          <a:p>
            <a:endParaRPr lang="it-IT" dirty="0"/>
          </a:p>
        </p:txBody>
      </p:sp>
      <p:pic>
        <p:nvPicPr>
          <p:cNvPr id="4" name="Immagine 3"/>
          <p:cNvPicPr/>
          <p:nvPr/>
        </p:nvPicPr>
        <p:blipFill>
          <a:blip r:embed="rId2">
            <a:extLst>
              <a:ext uri="{28A0092B-C50C-407E-A947-70E740481C1C}">
                <a14:useLocalDpi xmlns:a14="http://schemas.microsoft.com/office/drawing/2010/main" val="0"/>
              </a:ext>
            </a:extLst>
          </a:blip>
          <a:stretch>
            <a:fillRect/>
          </a:stretch>
        </p:blipFill>
        <p:spPr>
          <a:xfrm>
            <a:off x="1161143" y="1451428"/>
            <a:ext cx="9913256" cy="4876799"/>
          </a:xfrm>
          <a:prstGeom prst="rect">
            <a:avLst/>
          </a:prstGeom>
        </p:spPr>
      </p:pic>
    </p:spTree>
    <p:extLst>
      <p:ext uri="{BB962C8B-B14F-4D97-AF65-F5344CB8AC3E}">
        <p14:creationId xmlns:p14="http://schemas.microsoft.com/office/powerpoint/2010/main" val="165017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32229" y="0"/>
            <a:ext cx="11771085" cy="6662057"/>
          </a:xfrm>
        </p:spPr>
        <p:txBody>
          <a:bodyPr/>
          <a:lstStyle/>
          <a:p>
            <a:r>
              <a:rPr lang="it-IT" dirty="0">
                <a:solidFill>
                  <a:srgbClr val="00B050"/>
                </a:solidFill>
              </a:rPr>
              <a:t>Gestione Area Riservata (Utente)</a:t>
            </a:r>
          </a:p>
          <a:p>
            <a:endParaRPr lang="it-IT" dirty="0" smtClean="0">
              <a:solidFill>
                <a:srgbClr val="00B050"/>
              </a:solidFill>
            </a:endParaRPr>
          </a:p>
          <a:p>
            <a:endParaRPr lang="it-IT" dirty="0">
              <a:solidFill>
                <a:srgbClr val="00B050"/>
              </a:solidFill>
            </a:endParaRPr>
          </a:p>
          <a:p>
            <a:endParaRPr lang="it-IT" dirty="0"/>
          </a:p>
        </p:txBody>
      </p:sp>
      <p:pic>
        <p:nvPicPr>
          <p:cNvPr id="5" name="Immagine 4"/>
          <p:cNvPicPr/>
          <p:nvPr/>
        </p:nvPicPr>
        <p:blipFill>
          <a:blip r:embed="rId2">
            <a:extLst>
              <a:ext uri="{28A0092B-C50C-407E-A947-70E740481C1C}">
                <a14:useLocalDpi xmlns:a14="http://schemas.microsoft.com/office/drawing/2010/main" val="0"/>
              </a:ext>
            </a:extLst>
          </a:blip>
          <a:stretch>
            <a:fillRect/>
          </a:stretch>
        </p:blipFill>
        <p:spPr>
          <a:xfrm>
            <a:off x="899886" y="1030514"/>
            <a:ext cx="9666514" cy="5021943"/>
          </a:xfrm>
          <a:prstGeom prst="rect">
            <a:avLst/>
          </a:prstGeom>
        </p:spPr>
      </p:pic>
    </p:spTree>
    <p:extLst>
      <p:ext uri="{BB962C8B-B14F-4D97-AF65-F5344CB8AC3E}">
        <p14:creationId xmlns:p14="http://schemas.microsoft.com/office/powerpoint/2010/main" val="3742334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232229" y="0"/>
            <a:ext cx="11771085" cy="6662057"/>
          </a:xfrm>
        </p:spPr>
        <p:txBody>
          <a:bodyPr/>
          <a:lstStyle/>
          <a:p>
            <a:r>
              <a:rPr lang="it-IT" dirty="0">
                <a:solidFill>
                  <a:srgbClr val="00B050"/>
                </a:solidFill>
              </a:rPr>
              <a:t>Gestione  Prodotti (</a:t>
            </a:r>
            <a:r>
              <a:rPr lang="it-IT" dirty="0" err="1">
                <a:solidFill>
                  <a:srgbClr val="00B050"/>
                </a:solidFill>
              </a:rPr>
              <a:t>Admin</a:t>
            </a:r>
            <a:r>
              <a:rPr lang="it-IT" dirty="0">
                <a:solidFill>
                  <a:srgbClr val="00B050"/>
                </a:solidFill>
              </a:rPr>
              <a:t>)</a:t>
            </a:r>
          </a:p>
          <a:p>
            <a:endParaRPr lang="it-IT" dirty="0" smtClean="0">
              <a:solidFill>
                <a:srgbClr val="00B050"/>
              </a:solidFill>
            </a:endParaRPr>
          </a:p>
          <a:p>
            <a:endParaRPr lang="it-IT" dirty="0">
              <a:solidFill>
                <a:srgbClr val="00B050"/>
              </a:solidFill>
            </a:endParaRPr>
          </a:p>
          <a:p>
            <a:endParaRPr lang="it-IT" dirty="0"/>
          </a:p>
        </p:txBody>
      </p:sp>
      <p:pic>
        <p:nvPicPr>
          <p:cNvPr id="4" name="Immagine 3"/>
          <p:cNvPicPr/>
          <p:nvPr/>
        </p:nvPicPr>
        <p:blipFill>
          <a:blip r:embed="rId2">
            <a:extLst>
              <a:ext uri="{28A0092B-C50C-407E-A947-70E740481C1C}">
                <a14:useLocalDpi xmlns:a14="http://schemas.microsoft.com/office/drawing/2010/main" val="0"/>
              </a:ext>
            </a:extLst>
          </a:blip>
          <a:stretch>
            <a:fillRect/>
          </a:stretch>
        </p:blipFill>
        <p:spPr>
          <a:xfrm>
            <a:off x="957941" y="1248228"/>
            <a:ext cx="9782629" cy="4368800"/>
          </a:xfrm>
          <a:prstGeom prst="rect">
            <a:avLst/>
          </a:prstGeom>
        </p:spPr>
      </p:pic>
    </p:spTree>
    <p:extLst>
      <p:ext uri="{BB962C8B-B14F-4D97-AF65-F5344CB8AC3E}">
        <p14:creationId xmlns:p14="http://schemas.microsoft.com/office/powerpoint/2010/main" val="3635332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5283200" cy="708932"/>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Sequence</a:t>
            </a:r>
            <a:r>
              <a:rPr lang="it-IT" b="1" dirty="0" smtClean="0">
                <a:solidFill>
                  <a:srgbClr val="FFC000"/>
                </a:solidFill>
                <a:effectLst>
                  <a:outerShdw blurRad="38100" dist="38100" dir="2700000" algn="tl">
                    <a:srgbClr val="000000">
                      <a:alpha val="43137"/>
                    </a:srgbClr>
                  </a:outerShdw>
                </a:effectLst>
              </a:rPr>
              <a:t> </a:t>
            </a:r>
            <a:r>
              <a:rPr lang="it-IT" b="1" dirty="0" err="1" smtClean="0">
                <a:solidFill>
                  <a:srgbClr val="FFC000"/>
                </a:solidFill>
                <a:effectLst>
                  <a:outerShdw blurRad="38100" dist="38100" dir="2700000" algn="tl">
                    <a:srgbClr val="000000">
                      <a:alpha val="43137"/>
                    </a:srgbClr>
                  </a:outerShdw>
                </a:effectLst>
              </a:rPr>
              <a:t>diagram</a:t>
            </a:r>
            <a:endParaRPr lang="it-IT" dirty="0"/>
          </a:p>
        </p:txBody>
      </p:sp>
      <p:sp>
        <p:nvSpPr>
          <p:cNvPr id="3" name="Segnaposto contenuto 2"/>
          <p:cNvSpPr>
            <a:spLocks noGrp="1"/>
          </p:cNvSpPr>
          <p:nvPr>
            <p:ph idx="1"/>
          </p:nvPr>
        </p:nvSpPr>
        <p:spPr>
          <a:xfrm>
            <a:off x="580571" y="957943"/>
            <a:ext cx="10773229" cy="5219020"/>
          </a:xfrm>
        </p:spPr>
        <p:txBody>
          <a:bodyPr/>
          <a:lstStyle/>
          <a:p>
            <a:r>
              <a:rPr lang="it-IT" dirty="0">
                <a:solidFill>
                  <a:srgbClr val="00B050"/>
                </a:solidFill>
              </a:rPr>
              <a:t>Gestione Autenticazione (Utente)</a:t>
            </a:r>
          </a:p>
          <a:p>
            <a:pPr lvl="1">
              <a:buFont typeface="Wingdings" panose="05000000000000000000" pitchFamily="2" charset="2"/>
              <a:buChar char="Ø"/>
            </a:pPr>
            <a:r>
              <a:rPr lang="it-IT" dirty="0">
                <a:solidFill>
                  <a:srgbClr val="00B050"/>
                </a:solidFill>
              </a:rPr>
              <a:t> </a:t>
            </a:r>
            <a:r>
              <a:rPr lang="it-IT" dirty="0">
                <a:solidFill>
                  <a:srgbClr val="FFC000"/>
                </a:solidFill>
              </a:rPr>
              <a:t>Login</a:t>
            </a:r>
            <a:endParaRPr lang="it-IT" dirty="0"/>
          </a:p>
        </p:txBody>
      </p:sp>
      <p:pic>
        <p:nvPicPr>
          <p:cNvPr id="4" name="Immagine 3"/>
          <p:cNvPicPr/>
          <p:nvPr/>
        </p:nvPicPr>
        <p:blipFill>
          <a:blip r:embed="rId2">
            <a:extLst>
              <a:ext uri="{28A0092B-C50C-407E-A947-70E740481C1C}">
                <a14:useLocalDpi xmlns:a14="http://schemas.microsoft.com/office/drawing/2010/main" val="0"/>
              </a:ext>
            </a:extLst>
          </a:blip>
          <a:stretch>
            <a:fillRect/>
          </a:stretch>
        </p:blipFill>
        <p:spPr>
          <a:xfrm>
            <a:off x="1928018" y="2378303"/>
            <a:ext cx="8771391" cy="4047671"/>
          </a:xfrm>
          <a:prstGeom prst="rect">
            <a:avLst/>
          </a:prstGeom>
        </p:spPr>
      </p:pic>
    </p:spTree>
    <p:extLst>
      <p:ext uri="{BB962C8B-B14F-4D97-AF65-F5344CB8AC3E}">
        <p14:creationId xmlns:p14="http://schemas.microsoft.com/office/powerpoint/2010/main" val="4145696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5283200" cy="708932"/>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Sequence</a:t>
            </a:r>
            <a:r>
              <a:rPr lang="it-IT" b="1" dirty="0" smtClean="0">
                <a:solidFill>
                  <a:srgbClr val="FFC000"/>
                </a:solidFill>
                <a:effectLst>
                  <a:outerShdw blurRad="38100" dist="38100" dir="2700000" algn="tl">
                    <a:srgbClr val="000000">
                      <a:alpha val="43137"/>
                    </a:srgbClr>
                  </a:outerShdw>
                </a:effectLst>
              </a:rPr>
              <a:t> </a:t>
            </a:r>
            <a:r>
              <a:rPr lang="it-IT" b="1" dirty="0" err="1" smtClean="0">
                <a:solidFill>
                  <a:srgbClr val="FFC000"/>
                </a:solidFill>
                <a:effectLst>
                  <a:outerShdw blurRad="38100" dist="38100" dir="2700000" algn="tl">
                    <a:srgbClr val="000000">
                      <a:alpha val="43137"/>
                    </a:srgbClr>
                  </a:outerShdw>
                </a:effectLst>
              </a:rPr>
              <a:t>diagram</a:t>
            </a:r>
            <a:endParaRPr lang="it-IT" dirty="0"/>
          </a:p>
        </p:txBody>
      </p:sp>
      <p:sp>
        <p:nvSpPr>
          <p:cNvPr id="3" name="Segnaposto contenuto 2"/>
          <p:cNvSpPr>
            <a:spLocks noGrp="1"/>
          </p:cNvSpPr>
          <p:nvPr>
            <p:ph idx="1"/>
          </p:nvPr>
        </p:nvSpPr>
        <p:spPr>
          <a:xfrm>
            <a:off x="580571" y="957943"/>
            <a:ext cx="10773229" cy="5219020"/>
          </a:xfrm>
        </p:spPr>
        <p:txBody>
          <a:bodyPr/>
          <a:lstStyle/>
          <a:p>
            <a:r>
              <a:rPr lang="it-IT" dirty="0">
                <a:solidFill>
                  <a:srgbClr val="00B050"/>
                </a:solidFill>
              </a:rPr>
              <a:t>Gestione Area Riservata (Utente)</a:t>
            </a:r>
          </a:p>
          <a:p>
            <a:pPr lvl="1">
              <a:buFont typeface="Wingdings" panose="05000000000000000000" pitchFamily="2" charset="2"/>
              <a:buChar char="ü"/>
            </a:pPr>
            <a:r>
              <a:rPr lang="it-IT" dirty="0">
                <a:solidFill>
                  <a:srgbClr val="00B050"/>
                </a:solidFill>
              </a:rPr>
              <a:t> </a:t>
            </a:r>
            <a:r>
              <a:rPr lang="it-IT" dirty="0" smtClean="0">
                <a:solidFill>
                  <a:srgbClr val="FFC000"/>
                </a:solidFill>
              </a:rPr>
              <a:t>Registrazione</a:t>
            </a:r>
          </a:p>
          <a:p>
            <a:pPr marL="457200" lvl="1" indent="0">
              <a:buNone/>
            </a:pPr>
            <a:endParaRPr lang="it-IT" dirty="0" smtClean="0">
              <a:solidFill>
                <a:srgbClr val="FFC000"/>
              </a:solidFill>
            </a:endParaRPr>
          </a:p>
          <a:p>
            <a:pPr marL="457200" lvl="1" indent="0">
              <a:buNone/>
            </a:pPr>
            <a:endParaRPr lang="it-IT" dirty="0">
              <a:solidFill>
                <a:srgbClr val="FFC000"/>
              </a:solidFill>
            </a:endParaRPr>
          </a:p>
          <a:p>
            <a:pPr marL="457200" lvl="1" indent="0">
              <a:buNone/>
            </a:pPr>
            <a:endParaRPr lang="it-IT" dirty="0">
              <a:solidFill>
                <a:srgbClr val="FFC000"/>
              </a:solidFill>
            </a:endParaRPr>
          </a:p>
        </p:txBody>
      </p:sp>
      <p:pic>
        <p:nvPicPr>
          <p:cNvPr id="6" name="Immagine 5"/>
          <p:cNvPicPr/>
          <p:nvPr/>
        </p:nvPicPr>
        <p:blipFill>
          <a:blip r:embed="rId2">
            <a:extLst>
              <a:ext uri="{28A0092B-C50C-407E-A947-70E740481C1C}">
                <a14:useLocalDpi xmlns:a14="http://schemas.microsoft.com/office/drawing/2010/main" val="0"/>
              </a:ext>
            </a:extLst>
          </a:blip>
          <a:stretch>
            <a:fillRect/>
          </a:stretch>
        </p:blipFill>
        <p:spPr>
          <a:xfrm>
            <a:off x="1221536" y="2555194"/>
            <a:ext cx="10331836" cy="3754666"/>
          </a:xfrm>
          <a:prstGeom prst="rect">
            <a:avLst/>
          </a:prstGeom>
        </p:spPr>
      </p:pic>
    </p:spTree>
    <p:extLst>
      <p:ext uri="{BB962C8B-B14F-4D97-AF65-F5344CB8AC3E}">
        <p14:creationId xmlns:p14="http://schemas.microsoft.com/office/powerpoint/2010/main" val="27185147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5283200" cy="708932"/>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Sequence</a:t>
            </a:r>
            <a:r>
              <a:rPr lang="it-IT" b="1" dirty="0" smtClean="0">
                <a:solidFill>
                  <a:srgbClr val="FFC000"/>
                </a:solidFill>
                <a:effectLst>
                  <a:outerShdw blurRad="38100" dist="38100" dir="2700000" algn="tl">
                    <a:srgbClr val="000000">
                      <a:alpha val="43137"/>
                    </a:srgbClr>
                  </a:outerShdw>
                </a:effectLst>
              </a:rPr>
              <a:t> </a:t>
            </a:r>
            <a:r>
              <a:rPr lang="it-IT" b="1" dirty="0" err="1" smtClean="0">
                <a:solidFill>
                  <a:srgbClr val="FFC000"/>
                </a:solidFill>
                <a:effectLst>
                  <a:outerShdw blurRad="38100" dist="38100" dir="2700000" algn="tl">
                    <a:srgbClr val="000000">
                      <a:alpha val="43137"/>
                    </a:srgbClr>
                  </a:outerShdw>
                </a:effectLst>
              </a:rPr>
              <a:t>diagram</a:t>
            </a:r>
            <a:endParaRPr lang="it-IT" dirty="0"/>
          </a:p>
        </p:txBody>
      </p:sp>
      <p:sp>
        <p:nvSpPr>
          <p:cNvPr id="3" name="Segnaposto contenuto 2"/>
          <p:cNvSpPr>
            <a:spLocks noGrp="1"/>
          </p:cNvSpPr>
          <p:nvPr>
            <p:ph idx="1"/>
          </p:nvPr>
        </p:nvSpPr>
        <p:spPr>
          <a:xfrm>
            <a:off x="580571" y="957943"/>
            <a:ext cx="10773229" cy="5219020"/>
          </a:xfrm>
        </p:spPr>
        <p:txBody>
          <a:bodyPr/>
          <a:lstStyle/>
          <a:p>
            <a:r>
              <a:rPr lang="it-IT" dirty="0">
                <a:solidFill>
                  <a:srgbClr val="00B050"/>
                </a:solidFill>
              </a:rPr>
              <a:t>Gestione  Prodotti (</a:t>
            </a:r>
            <a:r>
              <a:rPr lang="it-IT" dirty="0" err="1">
                <a:solidFill>
                  <a:srgbClr val="00B050"/>
                </a:solidFill>
              </a:rPr>
              <a:t>Admin</a:t>
            </a:r>
            <a:r>
              <a:rPr lang="it-IT" dirty="0">
                <a:solidFill>
                  <a:srgbClr val="00B050"/>
                </a:solidFill>
              </a:rPr>
              <a:t>)</a:t>
            </a:r>
          </a:p>
          <a:p>
            <a:pPr lvl="1">
              <a:buFont typeface="Wingdings" panose="05000000000000000000" pitchFamily="2" charset="2"/>
              <a:buChar char="ü"/>
            </a:pPr>
            <a:r>
              <a:rPr lang="it-IT" dirty="0">
                <a:solidFill>
                  <a:srgbClr val="00B050"/>
                </a:solidFill>
              </a:rPr>
              <a:t> </a:t>
            </a:r>
            <a:r>
              <a:rPr lang="it-IT" dirty="0">
                <a:solidFill>
                  <a:srgbClr val="FFC000"/>
                </a:solidFill>
              </a:rPr>
              <a:t>Inserimento prodotto</a:t>
            </a:r>
          </a:p>
          <a:p>
            <a:pPr marL="457200" lvl="1" indent="0">
              <a:buNone/>
            </a:pPr>
            <a:endParaRPr lang="it-IT" dirty="0" smtClean="0">
              <a:solidFill>
                <a:srgbClr val="FFC000"/>
              </a:solidFill>
            </a:endParaRPr>
          </a:p>
          <a:p>
            <a:pPr marL="457200" lvl="1" indent="0">
              <a:buNone/>
            </a:pPr>
            <a:endParaRPr lang="it-IT" dirty="0">
              <a:solidFill>
                <a:srgbClr val="FFC000"/>
              </a:solidFill>
            </a:endParaRPr>
          </a:p>
          <a:p>
            <a:pPr marL="457200" lvl="1" indent="0">
              <a:buNone/>
            </a:pPr>
            <a:endParaRPr lang="it-IT" dirty="0">
              <a:solidFill>
                <a:srgbClr val="FFC000"/>
              </a:solidFill>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 y="2443390"/>
            <a:ext cx="12068175" cy="3202668"/>
          </a:xfrm>
          <a:prstGeom prst="rect">
            <a:avLst/>
          </a:prstGeom>
        </p:spPr>
      </p:pic>
    </p:spTree>
    <p:extLst>
      <p:ext uri="{BB962C8B-B14F-4D97-AF65-F5344CB8AC3E}">
        <p14:creationId xmlns:p14="http://schemas.microsoft.com/office/powerpoint/2010/main" val="2683108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670143" cy="667657"/>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Mockup</a:t>
            </a:r>
            <a:r>
              <a:rPr lang="it-IT" b="1" dirty="0" smtClean="0">
                <a:solidFill>
                  <a:srgbClr val="FFC000"/>
                </a:solidFill>
                <a:effectLst>
                  <a:outerShdw blurRad="38100" dist="38100" dir="2700000" algn="tl">
                    <a:srgbClr val="000000">
                      <a:alpha val="43137"/>
                    </a:srgbClr>
                  </a:outerShdw>
                </a:effectLst>
              </a:rPr>
              <a:t> </a:t>
            </a:r>
            <a:r>
              <a:rPr lang="it-IT" dirty="0" smtClean="0">
                <a:solidFill>
                  <a:schemeClr val="tx1"/>
                </a:solidFill>
                <a:effectLst>
                  <a:outerShdw blurRad="38100" dist="38100" dir="2700000" algn="tl">
                    <a:srgbClr val="000000">
                      <a:alpha val="43137"/>
                    </a:srgbClr>
                  </a:outerShdw>
                </a:effectLst>
              </a:rPr>
              <a:t>del sistema</a:t>
            </a:r>
            <a:endParaRPr lang="it-IT" dirty="0">
              <a:effectLst>
                <a:outerShdw blurRad="38100" dist="38100" dir="2700000" algn="tl">
                  <a:srgbClr val="000000">
                    <a:alpha val="43137"/>
                  </a:srgbClr>
                </a:outerShdw>
              </a:effectLst>
            </a:endParaRPr>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003" y="1122914"/>
            <a:ext cx="10987994" cy="5308986"/>
          </a:xfrm>
        </p:spPr>
      </p:pic>
    </p:spTree>
    <p:extLst>
      <p:ext uri="{BB962C8B-B14F-4D97-AF65-F5344CB8AC3E}">
        <p14:creationId xmlns:p14="http://schemas.microsoft.com/office/powerpoint/2010/main" val="2632666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0543" y="118382"/>
            <a:ext cx="2659743" cy="825046"/>
          </a:xfrm>
        </p:spPr>
        <p:txBody>
          <a:bodyPr>
            <a:normAutofit/>
          </a:bodyPr>
          <a:lstStyle/>
          <a:p>
            <a:r>
              <a:rPr lang="it-IT" sz="5200" dirty="0" smtClean="0">
                <a:solidFill>
                  <a:schemeClr val="accent6"/>
                </a:solidFill>
              </a:rPr>
              <a:t>Obiettivi</a:t>
            </a:r>
            <a:endParaRPr lang="it-IT" sz="5200" dirty="0">
              <a:solidFill>
                <a:schemeClr val="accent6"/>
              </a:solidFill>
            </a:endParaRPr>
          </a:p>
        </p:txBody>
      </p:sp>
      <p:sp>
        <p:nvSpPr>
          <p:cNvPr id="3" name="Segnaposto contenuto 2"/>
          <p:cNvSpPr>
            <a:spLocks noGrp="1"/>
          </p:cNvSpPr>
          <p:nvPr>
            <p:ph idx="1"/>
          </p:nvPr>
        </p:nvSpPr>
        <p:spPr>
          <a:xfrm>
            <a:off x="979099" y="943427"/>
            <a:ext cx="10574272" cy="5515429"/>
          </a:xfrm>
          <a:solidFill>
            <a:schemeClr val="accent2">
              <a:lumMod val="50000"/>
            </a:schemeClr>
          </a:solidFill>
          <a:ln w="57150">
            <a:solidFill>
              <a:schemeClr val="tx2">
                <a:lumMod val="50000"/>
              </a:schemeClr>
            </a:solidFill>
          </a:ln>
          <a:effectLst>
            <a:outerShdw blurRad="63500" sx="102000" sy="102000" algn="ctr" rotWithShape="0">
              <a:prstClr val="black">
                <a:alpha val="40000"/>
              </a:prstClr>
            </a:outerShdw>
          </a:effectLst>
        </p:spPr>
        <p:txBody>
          <a:bodyPr/>
          <a:lstStyle/>
          <a:p>
            <a:r>
              <a:rPr lang="it-IT" dirty="0" smtClean="0">
                <a:solidFill>
                  <a:schemeClr val="bg1"/>
                </a:solidFill>
              </a:rPr>
              <a:t>L’obiettivo del progetto è quello di sviluppare un sistema per l’acquisto di libri e cd musicali online.</a:t>
            </a:r>
            <a:endParaRPr lang="it-IT" dirty="0">
              <a:solidFill>
                <a:schemeClr val="bg1"/>
              </a:solidFill>
            </a:endParaRPr>
          </a:p>
          <a:p>
            <a:pPr marL="0" indent="0">
              <a:buNone/>
            </a:pPr>
            <a:endParaRPr lang="it-IT" dirty="0" smtClean="0">
              <a:solidFill>
                <a:schemeClr val="bg1"/>
              </a:solidFill>
            </a:endParaRPr>
          </a:p>
          <a:p>
            <a:r>
              <a:rPr lang="it-IT" dirty="0" smtClean="0">
                <a:solidFill>
                  <a:schemeClr val="bg1"/>
                </a:solidFill>
              </a:rPr>
              <a:t>Il sistema deve permettere all’utente di acquistare i prodotti attraverso una serie di click.</a:t>
            </a:r>
          </a:p>
          <a:p>
            <a:pPr marL="0" indent="0">
              <a:buNone/>
            </a:pPr>
            <a:endParaRPr lang="it-IT" dirty="0" smtClean="0">
              <a:solidFill>
                <a:schemeClr val="bg1"/>
              </a:solidFill>
            </a:endParaRPr>
          </a:p>
          <a:p>
            <a:r>
              <a:rPr lang="it-IT" dirty="0" smtClean="0">
                <a:solidFill>
                  <a:schemeClr val="bg1"/>
                </a:solidFill>
              </a:rPr>
              <a:t>Il sistema deve </a:t>
            </a:r>
            <a:r>
              <a:rPr lang="it-IT" dirty="0" err="1" smtClean="0">
                <a:solidFill>
                  <a:schemeClr val="bg1"/>
                </a:solidFill>
              </a:rPr>
              <a:t>offirire</a:t>
            </a:r>
            <a:r>
              <a:rPr lang="it-IT" dirty="0" smtClean="0">
                <a:solidFill>
                  <a:schemeClr val="bg1"/>
                </a:solidFill>
              </a:rPr>
              <a:t> una serie di funzionalità che rendono semplice e piacevole la navigazione e l’acquisto dei prodotti all’interno del negozio virtuale.</a:t>
            </a:r>
          </a:p>
          <a:p>
            <a:endParaRPr lang="it-IT" dirty="0">
              <a:solidFill>
                <a:schemeClr val="bg1"/>
              </a:solidFill>
            </a:endParaRPr>
          </a:p>
          <a:p>
            <a:r>
              <a:rPr lang="it-IT" dirty="0" smtClean="0">
                <a:solidFill>
                  <a:schemeClr val="bg1"/>
                </a:solidFill>
              </a:rPr>
              <a:t>Il sito deve permettere di visualizzare e ricercare i prodotti.</a:t>
            </a:r>
          </a:p>
          <a:p>
            <a:pPr marL="0" indent="0">
              <a:buNone/>
            </a:pPr>
            <a:endParaRPr lang="it-IT" dirty="0">
              <a:solidFill>
                <a:schemeClr val="bg1"/>
              </a:solidFill>
            </a:endParaRPr>
          </a:p>
        </p:txBody>
      </p:sp>
    </p:spTree>
    <p:extLst>
      <p:ext uri="{BB962C8B-B14F-4D97-AF65-F5344CB8AC3E}">
        <p14:creationId xmlns:p14="http://schemas.microsoft.com/office/powerpoint/2010/main" val="2382987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670143" cy="667657"/>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Mockup</a:t>
            </a:r>
            <a:r>
              <a:rPr lang="it-IT" b="1" dirty="0" smtClean="0">
                <a:solidFill>
                  <a:srgbClr val="FFC000"/>
                </a:solidFill>
                <a:effectLst>
                  <a:outerShdw blurRad="38100" dist="38100" dir="2700000" algn="tl">
                    <a:srgbClr val="000000">
                      <a:alpha val="43137"/>
                    </a:srgbClr>
                  </a:outerShdw>
                </a:effectLst>
              </a:rPr>
              <a:t> </a:t>
            </a:r>
            <a:r>
              <a:rPr lang="it-IT" dirty="0" smtClean="0">
                <a:solidFill>
                  <a:schemeClr val="tx1"/>
                </a:solidFill>
                <a:effectLst>
                  <a:outerShdw blurRad="38100" dist="38100" dir="2700000" algn="tl">
                    <a:srgbClr val="000000">
                      <a:alpha val="43137"/>
                    </a:srgbClr>
                  </a:outerShdw>
                </a:effectLst>
              </a:rPr>
              <a:t>del sistema</a:t>
            </a:r>
            <a:endParaRPr lang="it-IT" dirty="0">
              <a:effectLst>
                <a:outerShdw blurRad="38100" dist="38100" dir="2700000" algn="tl">
                  <a:srgbClr val="000000">
                    <a:alpha val="43137"/>
                  </a:srgbClr>
                </a:outerShdw>
              </a:effectLst>
            </a:endParaRPr>
          </a:p>
        </p:txBody>
      </p:sp>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539" y="1520196"/>
            <a:ext cx="11741150" cy="4566002"/>
          </a:xfrm>
        </p:spPr>
      </p:pic>
    </p:spTree>
    <p:extLst>
      <p:ext uri="{BB962C8B-B14F-4D97-AF65-F5344CB8AC3E}">
        <p14:creationId xmlns:p14="http://schemas.microsoft.com/office/powerpoint/2010/main" val="14835012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670143" cy="667657"/>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Mockup</a:t>
            </a:r>
            <a:r>
              <a:rPr lang="it-IT" b="1" dirty="0" smtClean="0">
                <a:solidFill>
                  <a:srgbClr val="FFC000"/>
                </a:solidFill>
                <a:effectLst>
                  <a:outerShdw blurRad="38100" dist="38100" dir="2700000" algn="tl">
                    <a:srgbClr val="000000">
                      <a:alpha val="43137"/>
                    </a:srgbClr>
                  </a:outerShdw>
                </a:effectLst>
              </a:rPr>
              <a:t> </a:t>
            </a:r>
            <a:r>
              <a:rPr lang="it-IT" dirty="0" smtClean="0">
                <a:solidFill>
                  <a:schemeClr val="tx1"/>
                </a:solidFill>
                <a:effectLst>
                  <a:outerShdw blurRad="38100" dist="38100" dir="2700000" algn="tl">
                    <a:srgbClr val="000000">
                      <a:alpha val="43137"/>
                    </a:srgbClr>
                  </a:outerShdw>
                </a:effectLst>
              </a:rPr>
              <a:t>del sistema</a:t>
            </a:r>
            <a:endParaRPr lang="it-IT" dirty="0">
              <a:effectLst>
                <a:outerShdw blurRad="38100" dist="38100" dir="2700000" algn="tl">
                  <a:srgbClr val="000000">
                    <a:alpha val="43137"/>
                  </a:srgbClr>
                </a:outerShdw>
              </a:effectLst>
            </a:endParaRPr>
          </a:p>
        </p:txBody>
      </p:sp>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56" y="1277257"/>
            <a:ext cx="11901488" cy="5007429"/>
          </a:xfrm>
        </p:spPr>
      </p:pic>
    </p:spTree>
    <p:extLst>
      <p:ext uri="{BB962C8B-B14F-4D97-AF65-F5344CB8AC3E}">
        <p14:creationId xmlns:p14="http://schemas.microsoft.com/office/powerpoint/2010/main" val="21311698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771743" cy="999217"/>
          </a:xfrm>
        </p:spPr>
        <p:txBody>
          <a:bodyPr/>
          <a:lstStyle/>
          <a:p>
            <a:r>
              <a:rPr lang="it-IT" b="1" dirty="0" smtClean="0">
                <a:solidFill>
                  <a:srgbClr val="FFC000"/>
                </a:solidFill>
                <a:effectLst>
                  <a:outerShdw blurRad="38100" dist="38100" dir="2700000" algn="tl">
                    <a:srgbClr val="000000">
                      <a:alpha val="43137"/>
                    </a:srgbClr>
                  </a:outerShdw>
                </a:effectLst>
              </a:rPr>
              <a:t>System Design</a:t>
            </a:r>
            <a:endParaRPr lang="it-IT" dirty="0"/>
          </a:p>
        </p:txBody>
      </p:sp>
      <p:sp>
        <p:nvSpPr>
          <p:cNvPr id="3" name="Segnaposto contenuto 2"/>
          <p:cNvSpPr>
            <a:spLocks noGrp="1"/>
          </p:cNvSpPr>
          <p:nvPr>
            <p:ph idx="1"/>
          </p:nvPr>
        </p:nvSpPr>
        <p:spPr>
          <a:xfrm>
            <a:off x="478971" y="999216"/>
            <a:ext cx="11292115" cy="5691869"/>
          </a:xfrm>
        </p:spPr>
        <p:txBody>
          <a:bodyPr/>
          <a:lstStyle/>
          <a:p>
            <a:pPr marL="0" indent="0">
              <a:buNone/>
            </a:pPr>
            <a:r>
              <a:rPr lang="it-IT" dirty="0" smtClean="0"/>
              <a:t>Descriviamo ora </a:t>
            </a:r>
            <a:r>
              <a:rPr lang="it-IT" dirty="0"/>
              <a:t>gli obiettivi di design del progetto, illustrando la decomposizione del sistema in sottosistemi e le strategie adottate per lo </a:t>
            </a:r>
            <a:r>
              <a:rPr lang="it-IT" dirty="0" smtClean="0"/>
              <a:t>sviluppo</a:t>
            </a:r>
          </a:p>
          <a:p>
            <a:pPr marL="0" indent="0">
              <a:buNone/>
            </a:pPr>
            <a:endParaRPr lang="it-IT" dirty="0" smtClean="0"/>
          </a:p>
          <a:p>
            <a:pPr marL="0" indent="0">
              <a:buNone/>
            </a:pPr>
            <a:endParaRPr lang="it-IT" dirty="0"/>
          </a:p>
          <a:p>
            <a:r>
              <a:rPr lang="it-IT" dirty="0" smtClean="0"/>
              <a:t>Design </a:t>
            </a:r>
            <a:r>
              <a:rPr lang="it-IT" dirty="0" err="1" smtClean="0"/>
              <a:t>goals</a:t>
            </a:r>
            <a:endParaRPr lang="it-IT" dirty="0" smtClean="0"/>
          </a:p>
          <a:p>
            <a:r>
              <a:rPr lang="it-IT" dirty="0" err="1" smtClean="0"/>
              <a:t>Overview</a:t>
            </a:r>
            <a:r>
              <a:rPr lang="it-IT" dirty="0" smtClean="0"/>
              <a:t> del sistema e decomposizione in sottosistemi</a:t>
            </a:r>
          </a:p>
          <a:p>
            <a:r>
              <a:rPr lang="it-IT" dirty="0" smtClean="0"/>
              <a:t>Descrizione dei servizi dei sottosistemi</a:t>
            </a:r>
            <a:endParaRPr lang="it-IT" dirty="0"/>
          </a:p>
        </p:txBody>
      </p:sp>
    </p:spTree>
    <p:extLst>
      <p:ext uri="{BB962C8B-B14F-4D97-AF65-F5344CB8AC3E}">
        <p14:creationId xmlns:p14="http://schemas.microsoft.com/office/powerpoint/2010/main" val="319460752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8421914" cy="766988"/>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a:t>
            </a:r>
            <a:r>
              <a:rPr lang="it-IT" b="1" dirty="0" smtClean="0">
                <a:solidFill>
                  <a:srgbClr val="FFC000"/>
                </a:solidFill>
                <a:effectLst>
                  <a:outerShdw blurRad="38100" dist="38100" dir="2700000" algn="tl">
                    <a:srgbClr val="000000">
                      <a:alpha val="43137"/>
                    </a:srgbClr>
                  </a:outerShdw>
                </a:effectLst>
              </a:rPr>
              <a:t>Design : </a:t>
            </a:r>
            <a:r>
              <a:rPr lang="it-IT" b="1" dirty="0" smtClean="0">
                <a:solidFill>
                  <a:schemeClr val="tx1"/>
                </a:solidFill>
                <a:effectLst>
                  <a:outerShdw blurRad="38100" dist="38100" dir="2700000" algn="tl">
                    <a:srgbClr val="000000">
                      <a:alpha val="43137"/>
                    </a:srgbClr>
                  </a:outerShdw>
                </a:effectLst>
              </a:rPr>
              <a:t>Design </a:t>
            </a:r>
            <a:r>
              <a:rPr lang="it-IT" b="1" dirty="0" err="1" smtClean="0">
                <a:solidFill>
                  <a:schemeClr val="tx1"/>
                </a:solidFill>
                <a:effectLst>
                  <a:outerShdw blurRad="38100" dist="38100" dir="2700000" algn="tl">
                    <a:srgbClr val="000000">
                      <a:alpha val="43137"/>
                    </a:srgbClr>
                  </a:outerShdw>
                </a:effectLst>
              </a:rPr>
              <a:t>goals</a:t>
            </a:r>
            <a:endParaRPr lang="it-IT" dirty="0"/>
          </a:p>
        </p:txBody>
      </p:sp>
      <p:sp>
        <p:nvSpPr>
          <p:cNvPr id="3" name="Segnaposto contenuto 2"/>
          <p:cNvSpPr>
            <a:spLocks noGrp="1"/>
          </p:cNvSpPr>
          <p:nvPr>
            <p:ph idx="1"/>
          </p:nvPr>
        </p:nvSpPr>
        <p:spPr>
          <a:xfrm>
            <a:off x="261257" y="766988"/>
            <a:ext cx="11756572" cy="5924098"/>
          </a:xfrm>
        </p:spPr>
        <p:txBody>
          <a:bodyPr>
            <a:normAutofit fontScale="85000" lnSpcReduction="20000"/>
          </a:bodyPr>
          <a:lstStyle/>
          <a:p>
            <a:pPr lvl="0"/>
            <a:endParaRPr lang="it-IT" b="1" dirty="0" smtClean="0"/>
          </a:p>
          <a:p>
            <a:pPr lvl="0"/>
            <a:r>
              <a:rPr lang="it-IT" dirty="0">
                <a:solidFill>
                  <a:srgbClr val="0070C0"/>
                </a:solidFill>
              </a:rPr>
              <a:t>DG_0</a:t>
            </a:r>
            <a:r>
              <a:rPr lang="it-IT" dirty="0"/>
              <a:t> </a:t>
            </a:r>
            <a:r>
              <a:rPr lang="it-IT" dirty="0" smtClean="0">
                <a:solidFill>
                  <a:srgbClr val="00B050"/>
                </a:solidFill>
              </a:rPr>
              <a:t>Criteri di Affidabilità</a:t>
            </a:r>
            <a:endParaRPr lang="it-IT" b="1" dirty="0" smtClean="0">
              <a:solidFill>
                <a:srgbClr val="00B050"/>
              </a:solidFill>
            </a:endParaRPr>
          </a:p>
          <a:p>
            <a:pPr marL="0" indent="0">
              <a:buNone/>
            </a:pPr>
            <a:r>
              <a:rPr lang="it-IT" dirty="0"/>
              <a:t>Il sito sarà in grado di garantire il corretto svolgimento delle proprie funzioni, gestendo la maggior parte degli errori logici che comunemente vengono causati da una </a:t>
            </a:r>
            <a:r>
              <a:rPr lang="it-IT" dirty="0" smtClean="0"/>
              <a:t>errata </a:t>
            </a:r>
            <a:r>
              <a:rPr lang="it-IT" dirty="0"/>
              <a:t>interazione da parte dell’utente. Il sistema si propone di rispettare i seguenti requisiti di affidabilità :</a:t>
            </a:r>
          </a:p>
          <a:p>
            <a:pPr marL="0" lvl="0" indent="0">
              <a:buNone/>
            </a:pPr>
            <a:endParaRPr lang="it-IT" b="1" dirty="0" smtClean="0"/>
          </a:p>
          <a:p>
            <a:pPr lvl="1"/>
            <a:r>
              <a:rPr lang="it-IT" b="1" dirty="0" smtClean="0">
                <a:solidFill>
                  <a:srgbClr val="0070C0"/>
                </a:solidFill>
              </a:rPr>
              <a:t>DG_01</a:t>
            </a:r>
            <a:r>
              <a:rPr lang="it-IT" b="1" dirty="0" smtClean="0"/>
              <a:t> </a:t>
            </a:r>
            <a:r>
              <a:rPr lang="it-IT" b="1" dirty="0">
                <a:solidFill>
                  <a:srgbClr val="00B050"/>
                </a:solidFill>
              </a:rPr>
              <a:t>Robustezza</a:t>
            </a:r>
            <a:r>
              <a:rPr lang="it-IT" b="1" dirty="0"/>
              <a:t> : </a:t>
            </a:r>
            <a:r>
              <a:rPr lang="it-IT" dirty="0"/>
              <a:t>non verranno compromessi i dati contenuti nel database. Nel caso in cui l’utente sottometta dati errati durante l’interazione con il sito, questo notificherà </a:t>
            </a:r>
            <a:r>
              <a:rPr lang="it-IT" dirty="0" smtClean="0"/>
              <a:t>l’errata compilazione </a:t>
            </a:r>
            <a:r>
              <a:rPr lang="it-IT" dirty="0"/>
              <a:t>e non altererà nessun dato all’interno del database relazionale</a:t>
            </a:r>
            <a:r>
              <a:rPr lang="it-IT" dirty="0" smtClean="0"/>
              <a:t>.</a:t>
            </a:r>
          </a:p>
          <a:p>
            <a:pPr lvl="1"/>
            <a:endParaRPr lang="it-IT" b="1" dirty="0"/>
          </a:p>
          <a:p>
            <a:pPr lvl="1"/>
            <a:r>
              <a:rPr lang="it-IT" b="1" dirty="0">
                <a:solidFill>
                  <a:srgbClr val="0070C0"/>
                </a:solidFill>
              </a:rPr>
              <a:t>DG_02 </a:t>
            </a:r>
            <a:r>
              <a:rPr lang="it-IT" b="1" dirty="0">
                <a:solidFill>
                  <a:srgbClr val="00B050"/>
                </a:solidFill>
              </a:rPr>
              <a:t>Affidabilità</a:t>
            </a:r>
            <a:r>
              <a:rPr lang="it-IT" b="1" dirty="0"/>
              <a:t> : </a:t>
            </a:r>
            <a:r>
              <a:rPr lang="it-IT" dirty="0"/>
              <a:t>il nostro e-</a:t>
            </a:r>
            <a:r>
              <a:rPr lang="it-IT" dirty="0" err="1"/>
              <a:t>store</a:t>
            </a:r>
            <a:r>
              <a:rPr lang="it-IT" dirty="0"/>
              <a:t> dovrà fare in modo che tutte le funzionalità vengano svolte in maniera corretta, gestendo tutte le situazioni, proteggendo i dati e producendo l’output atteso.</a:t>
            </a:r>
            <a:endParaRPr lang="it-IT" b="1" dirty="0"/>
          </a:p>
          <a:p>
            <a:pPr lvl="1"/>
            <a:r>
              <a:rPr lang="it-IT" b="1" dirty="0">
                <a:solidFill>
                  <a:srgbClr val="0070C0"/>
                </a:solidFill>
              </a:rPr>
              <a:t>DG_03</a:t>
            </a:r>
            <a:r>
              <a:rPr lang="it-IT" b="1" dirty="0"/>
              <a:t> </a:t>
            </a:r>
            <a:r>
              <a:rPr lang="it-IT" b="1" dirty="0">
                <a:solidFill>
                  <a:srgbClr val="00B050"/>
                </a:solidFill>
              </a:rPr>
              <a:t>Disponibilità</a:t>
            </a:r>
            <a:r>
              <a:rPr lang="it-IT" b="1" dirty="0"/>
              <a:t> : </a:t>
            </a:r>
            <a:r>
              <a:rPr lang="it-IT" dirty="0"/>
              <a:t>il sito sarà sempre disponibile, salvo nei periodi di manutenzione</a:t>
            </a:r>
            <a:r>
              <a:rPr lang="it-IT" dirty="0" smtClean="0"/>
              <a:t>.</a:t>
            </a:r>
          </a:p>
          <a:p>
            <a:pPr lvl="1"/>
            <a:endParaRPr lang="it-IT" b="1" dirty="0"/>
          </a:p>
          <a:p>
            <a:pPr lvl="1"/>
            <a:r>
              <a:rPr lang="it-IT" b="1" dirty="0">
                <a:solidFill>
                  <a:srgbClr val="0070C0"/>
                </a:solidFill>
              </a:rPr>
              <a:t>DG_04</a:t>
            </a:r>
            <a:r>
              <a:rPr lang="it-IT" b="1" dirty="0"/>
              <a:t> </a:t>
            </a:r>
            <a:r>
              <a:rPr lang="it-IT" b="1" dirty="0">
                <a:solidFill>
                  <a:srgbClr val="00B050"/>
                </a:solidFill>
              </a:rPr>
              <a:t>Fault </a:t>
            </a:r>
            <a:r>
              <a:rPr lang="it-IT" b="1" dirty="0" err="1">
                <a:solidFill>
                  <a:srgbClr val="00B050"/>
                </a:solidFill>
              </a:rPr>
              <a:t>tolerance</a:t>
            </a:r>
            <a:r>
              <a:rPr lang="it-IT" b="1" dirty="0">
                <a:solidFill>
                  <a:srgbClr val="00B050"/>
                </a:solidFill>
              </a:rPr>
              <a:t> </a:t>
            </a:r>
            <a:r>
              <a:rPr lang="it-IT" b="1" dirty="0"/>
              <a:t>: </a:t>
            </a:r>
            <a:r>
              <a:rPr lang="it-IT" dirty="0"/>
              <a:t>il sistema garantirà una tolleranza media agli errori. In caso di errori legati all’inserimento di dati in forma non corretta il sito provvederà a notificare l’errore all’utente</a:t>
            </a:r>
            <a:r>
              <a:rPr lang="it-IT" dirty="0" smtClean="0"/>
              <a:t>.</a:t>
            </a:r>
          </a:p>
          <a:p>
            <a:pPr lvl="1"/>
            <a:endParaRPr lang="it-IT" b="1" dirty="0"/>
          </a:p>
          <a:p>
            <a:pPr lvl="1"/>
            <a:r>
              <a:rPr lang="it-IT" b="1" dirty="0" smtClean="0">
                <a:solidFill>
                  <a:srgbClr val="0070C0"/>
                </a:solidFill>
              </a:rPr>
              <a:t>DG_05 </a:t>
            </a:r>
            <a:r>
              <a:rPr lang="it-IT" b="1" dirty="0" smtClean="0">
                <a:solidFill>
                  <a:srgbClr val="00B050"/>
                </a:solidFill>
              </a:rPr>
              <a:t>Sicurezza</a:t>
            </a:r>
            <a:r>
              <a:rPr lang="it-IT" b="1" dirty="0" smtClean="0"/>
              <a:t> </a:t>
            </a:r>
            <a:r>
              <a:rPr lang="it-IT" b="1" dirty="0"/>
              <a:t>: </a:t>
            </a:r>
            <a:r>
              <a:rPr lang="it-IT" dirty="0" smtClean="0"/>
              <a:t>Il </a:t>
            </a:r>
            <a:r>
              <a:rPr lang="it-IT" dirty="0"/>
              <a:t>sistema farà in modo che </a:t>
            </a:r>
            <a:r>
              <a:rPr lang="it-IT" dirty="0" smtClean="0"/>
              <a:t>l’accesso al sito sia riservato ai soli clienti iscritti</a:t>
            </a:r>
            <a:r>
              <a:rPr lang="it-IT" dirty="0"/>
              <a:t>.</a:t>
            </a:r>
            <a:r>
              <a:rPr lang="it-IT" dirty="0" smtClean="0"/>
              <a:t> Inoltre, </a:t>
            </a:r>
            <a:r>
              <a:rPr lang="it-IT" dirty="0"/>
              <a:t>in base alla tipologia di utente che interagisce con esso, verranno presentate funzionalità diverse. Il cliente del sito, per esempio, non potrà usufruire delle funzionalità messe a disposizione per l’</a:t>
            </a:r>
            <a:r>
              <a:rPr lang="it-IT" dirty="0" err="1"/>
              <a:t>admin</a:t>
            </a:r>
            <a:r>
              <a:rPr lang="it-IT" dirty="0" smtClean="0"/>
              <a:t>. </a:t>
            </a:r>
            <a:endParaRPr lang="it-IT" b="1" dirty="0"/>
          </a:p>
          <a:p>
            <a:pPr marL="0" indent="0">
              <a:buNone/>
            </a:pPr>
            <a:endParaRPr lang="it-IT" dirty="0"/>
          </a:p>
        </p:txBody>
      </p:sp>
    </p:spTree>
    <p:extLst>
      <p:ext uri="{BB962C8B-B14F-4D97-AF65-F5344CB8AC3E}">
        <p14:creationId xmlns:p14="http://schemas.microsoft.com/office/powerpoint/2010/main" val="2067240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8421914" cy="766988"/>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a:t>
            </a:r>
            <a:r>
              <a:rPr lang="it-IT" b="1" dirty="0" smtClean="0">
                <a:solidFill>
                  <a:srgbClr val="FFC000"/>
                </a:solidFill>
                <a:effectLst>
                  <a:outerShdw blurRad="38100" dist="38100" dir="2700000" algn="tl">
                    <a:srgbClr val="000000">
                      <a:alpha val="43137"/>
                    </a:srgbClr>
                  </a:outerShdw>
                </a:effectLst>
              </a:rPr>
              <a:t>Design : </a:t>
            </a:r>
            <a:r>
              <a:rPr lang="it-IT" b="1" dirty="0">
                <a:solidFill>
                  <a:schemeClr val="tx1"/>
                </a:solidFill>
                <a:effectLst>
                  <a:outerShdw blurRad="38100" dist="38100" dir="2700000" algn="tl">
                    <a:srgbClr val="000000">
                      <a:alpha val="43137"/>
                    </a:srgbClr>
                  </a:outerShdw>
                </a:effectLst>
              </a:rPr>
              <a:t>Design </a:t>
            </a:r>
            <a:r>
              <a:rPr lang="it-IT" b="1" dirty="0" err="1">
                <a:solidFill>
                  <a:schemeClr val="tx1"/>
                </a:solidFill>
                <a:effectLst>
                  <a:outerShdw blurRad="38100" dist="38100" dir="2700000" algn="tl">
                    <a:srgbClr val="000000">
                      <a:alpha val="43137"/>
                    </a:srgbClr>
                  </a:outerShdw>
                </a:effectLst>
              </a:rPr>
              <a:t>goals</a:t>
            </a:r>
            <a:endParaRPr lang="it-IT" dirty="0"/>
          </a:p>
        </p:txBody>
      </p:sp>
      <p:sp>
        <p:nvSpPr>
          <p:cNvPr id="3" name="Segnaposto contenuto 2"/>
          <p:cNvSpPr>
            <a:spLocks noGrp="1"/>
          </p:cNvSpPr>
          <p:nvPr>
            <p:ph idx="1"/>
          </p:nvPr>
        </p:nvSpPr>
        <p:spPr>
          <a:xfrm>
            <a:off x="261257" y="766988"/>
            <a:ext cx="11756572" cy="5924098"/>
          </a:xfrm>
        </p:spPr>
        <p:txBody>
          <a:bodyPr>
            <a:normAutofit fontScale="85000" lnSpcReduction="10000"/>
          </a:bodyPr>
          <a:lstStyle/>
          <a:p>
            <a:pPr lvl="0"/>
            <a:endParaRPr lang="it-IT" b="1" dirty="0" smtClean="0"/>
          </a:p>
          <a:p>
            <a:pPr lvl="0"/>
            <a:r>
              <a:rPr lang="it-IT" dirty="0" smtClean="0">
                <a:solidFill>
                  <a:srgbClr val="0070C0"/>
                </a:solidFill>
              </a:rPr>
              <a:t>DG_1 </a:t>
            </a:r>
            <a:r>
              <a:rPr lang="it-IT" dirty="0" smtClean="0">
                <a:solidFill>
                  <a:srgbClr val="00B050"/>
                </a:solidFill>
              </a:rPr>
              <a:t>Criteri di Performance</a:t>
            </a:r>
            <a:endParaRPr lang="it-IT" b="1" dirty="0" smtClean="0">
              <a:solidFill>
                <a:srgbClr val="00B050"/>
              </a:solidFill>
            </a:endParaRPr>
          </a:p>
          <a:p>
            <a:pPr marL="0" indent="0">
              <a:buNone/>
            </a:pPr>
            <a:r>
              <a:rPr lang="it-IT" dirty="0"/>
              <a:t>Il sito sarà in grado di garantire performance medio/alte. </a:t>
            </a:r>
            <a:r>
              <a:rPr lang="it-IT" dirty="0" smtClean="0"/>
              <a:t>Si è cercato di </a:t>
            </a:r>
            <a:r>
              <a:rPr lang="it-IT" dirty="0"/>
              <a:t>rendere il sistema più leggero possibile limitando la dimensione delle pagine web e facendo in modo che le operazioni effettuate abbiano un tempo di risposta rispettabile (inferiore ai 12 secondi).</a:t>
            </a:r>
            <a:br>
              <a:rPr lang="it-IT" dirty="0"/>
            </a:br>
            <a:r>
              <a:rPr lang="it-IT" dirty="0"/>
              <a:t>Il nostro e-commerce si propone dunque di rispettare i seguenti requisiti relativi alla qualità delle prestazioni :</a:t>
            </a:r>
            <a:endParaRPr lang="it-IT" b="1" dirty="0"/>
          </a:p>
          <a:p>
            <a:pPr marL="0" lvl="0" indent="0">
              <a:buNone/>
            </a:pPr>
            <a:endParaRPr lang="it-IT" b="1" dirty="0"/>
          </a:p>
          <a:p>
            <a:pPr lvl="1"/>
            <a:r>
              <a:rPr lang="it-IT" b="1" dirty="0" smtClean="0">
                <a:solidFill>
                  <a:srgbClr val="0070C0"/>
                </a:solidFill>
              </a:rPr>
              <a:t>DG_1.1</a:t>
            </a:r>
            <a:r>
              <a:rPr lang="it-IT" b="1" dirty="0" smtClean="0"/>
              <a:t> </a:t>
            </a:r>
            <a:r>
              <a:rPr lang="it-IT" b="1" dirty="0" smtClean="0">
                <a:solidFill>
                  <a:srgbClr val="00B050"/>
                </a:solidFill>
              </a:rPr>
              <a:t>Tempo di risposta</a:t>
            </a:r>
            <a:r>
              <a:rPr lang="it-IT" b="1" dirty="0" smtClean="0"/>
              <a:t> : </a:t>
            </a:r>
            <a:r>
              <a:rPr lang="it-IT" dirty="0"/>
              <a:t>le operazioni basilari ,come ad esempio la visualizzazione del carrello o dei prodotti, avranno un tempo di risposta breve, a seconda del livello di carico del sistema. Le operazioni che devono effettuare l’accesso e la manipolazione dei dati richiederanno leggermente più tempo</a:t>
            </a:r>
            <a:r>
              <a:rPr lang="it-IT" dirty="0" smtClean="0"/>
              <a:t>.</a:t>
            </a:r>
          </a:p>
          <a:p>
            <a:pPr lvl="1"/>
            <a:endParaRPr lang="it-IT" b="1" dirty="0"/>
          </a:p>
          <a:p>
            <a:pPr lvl="1"/>
            <a:r>
              <a:rPr lang="it-IT" b="1" dirty="0" smtClean="0">
                <a:solidFill>
                  <a:srgbClr val="0070C0"/>
                </a:solidFill>
              </a:rPr>
              <a:t>DG_1.2 </a:t>
            </a:r>
            <a:r>
              <a:rPr lang="it-IT" b="1" dirty="0" err="1" smtClean="0">
                <a:solidFill>
                  <a:srgbClr val="00B050"/>
                </a:solidFill>
              </a:rPr>
              <a:t>Throughtput</a:t>
            </a:r>
            <a:r>
              <a:rPr lang="it-IT" b="1" dirty="0" smtClean="0"/>
              <a:t> </a:t>
            </a:r>
            <a:r>
              <a:rPr lang="it-IT" b="1" dirty="0"/>
              <a:t>: </a:t>
            </a:r>
            <a:r>
              <a:rPr lang="it-IT" dirty="0"/>
              <a:t>il sistema </a:t>
            </a:r>
            <a:r>
              <a:rPr lang="it-IT" dirty="0" smtClean="0"/>
              <a:t>dovrà poter </a:t>
            </a:r>
            <a:r>
              <a:rPr lang="it-IT" dirty="0"/>
              <a:t>completare il maggior numero di operazioni nel minore tempo possibile, in modo tale da garantire una maggiore interattività con la varietà degli utenti, nel caso vi sia più di un utente che lo sta usando</a:t>
            </a:r>
            <a:r>
              <a:rPr lang="it-IT" dirty="0" smtClean="0"/>
              <a:t>.</a:t>
            </a:r>
          </a:p>
          <a:p>
            <a:pPr lvl="1"/>
            <a:endParaRPr lang="it-IT" dirty="0" smtClean="0"/>
          </a:p>
          <a:p>
            <a:pPr lvl="1"/>
            <a:r>
              <a:rPr lang="it-IT" b="1" dirty="0" smtClean="0">
                <a:solidFill>
                  <a:srgbClr val="0070C0"/>
                </a:solidFill>
              </a:rPr>
              <a:t>DG_1.3</a:t>
            </a:r>
            <a:r>
              <a:rPr lang="it-IT" b="1" dirty="0" smtClean="0"/>
              <a:t> </a:t>
            </a:r>
            <a:r>
              <a:rPr lang="it-IT" b="1" dirty="0" smtClean="0">
                <a:solidFill>
                  <a:srgbClr val="00B050"/>
                </a:solidFill>
              </a:rPr>
              <a:t>Memoria</a:t>
            </a:r>
            <a:r>
              <a:rPr lang="it-IT" b="1" dirty="0" smtClean="0"/>
              <a:t> : </a:t>
            </a:r>
            <a:r>
              <a:rPr lang="it-IT" dirty="0"/>
              <a:t>il sistema necessita di una quantità di memoria dipendente dal numero di dati che verrà memorizzato. Il dispendio sarà conteso tra la memorizzazione dei prodotti che verranno inseriti nello </a:t>
            </a:r>
            <a:r>
              <a:rPr lang="it-IT" dirty="0" err="1"/>
              <a:t>store</a:t>
            </a:r>
            <a:r>
              <a:rPr lang="it-IT" dirty="0"/>
              <a:t> e gli utenti che si registreranno al </a:t>
            </a:r>
            <a:r>
              <a:rPr lang="it-IT" dirty="0" smtClean="0"/>
              <a:t>sito.</a:t>
            </a:r>
          </a:p>
          <a:p>
            <a:pPr marL="0" indent="0">
              <a:buNone/>
            </a:pPr>
            <a:endParaRPr lang="it-IT" dirty="0" smtClean="0"/>
          </a:p>
        </p:txBody>
      </p:sp>
    </p:spTree>
    <p:extLst>
      <p:ext uri="{BB962C8B-B14F-4D97-AF65-F5344CB8AC3E}">
        <p14:creationId xmlns:p14="http://schemas.microsoft.com/office/powerpoint/2010/main" val="3056377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8421914" cy="766988"/>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a:t>
            </a:r>
            <a:r>
              <a:rPr lang="it-IT" b="1" dirty="0" smtClean="0">
                <a:solidFill>
                  <a:srgbClr val="FFC000"/>
                </a:solidFill>
                <a:effectLst>
                  <a:outerShdw blurRad="38100" dist="38100" dir="2700000" algn="tl">
                    <a:srgbClr val="000000">
                      <a:alpha val="43137"/>
                    </a:srgbClr>
                  </a:outerShdw>
                </a:effectLst>
              </a:rPr>
              <a:t>Design : </a:t>
            </a:r>
            <a:r>
              <a:rPr lang="it-IT" b="1" dirty="0">
                <a:solidFill>
                  <a:schemeClr val="tx1"/>
                </a:solidFill>
                <a:effectLst>
                  <a:outerShdw blurRad="38100" dist="38100" dir="2700000" algn="tl">
                    <a:srgbClr val="000000">
                      <a:alpha val="43137"/>
                    </a:srgbClr>
                  </a:outerShdw>
                </a:effectLst>
              </a:rPr>
              <a:t>Design </a:t>
            </a:r>
            <a:r>
              <a:rPr lang="it-IT" b="1" dirty="0" err="1">
                <a:solidFill>
                  <a:schemeClr val="tx1"/>
                </a:solidFill>
                <a:effectLst>
                  <a:outerShdw blurRad="38100" dist="38100" dir="2700000" algn="tl">
                    <a:srgbClr val="000000">
                      <a:alpha val="43137"/>
                    </a:srgbClr>
                  </a:outerShdw>
                </a:effectLst>
              </a:rPr>
              <a:t>goals</a:t>
            </a:r>
            <a:endParaRPr lang="it-IT" dirty="0"/>
          </a:p>
        </p:txBody>
      </p:sp>
      <p:sp>
        <p:nvSpPr>
          <p:cNvPr id="3" name="Segnaposto contenuto 2"/>
          <p:cNvSpPr>
            <a:spLocks noGrp="1"/>
          </p:cNvSpPr>
          <p:nvPr>
            <p:ph idx="1"/>
          </p:nvPr>
        </p:nvSpPr>
        <p:spPr>
          <a:xfrm>
            <a:off x="261257" y="766988"/>
            <a:ext cx="11756572" cy="5924098"/>
          </a:xfrm>
        </p:spPr>
        <p:txBody>
          <a:bodyPr>
            <a:normAutofit lnSpcReduction="10000"/>
          </a:bodyPr>
          <a:lstStyle/>
          <a:p>
            <a:pPr lvl="0"/>
            <a:endParaRPr lang="it-IT" b="1" dirty="0" smtClean="0"/>
          </a:p>
          <a:p>
            <a:pPr lvl="0"/>
            <a:r>
              <a:rPr lang="it-IT" dirty="0" smtClean="0">
                <a:solidFill>
                  <a:srgbClr val="0070C0"/>
                </a:solidFill>
              </a:rPr>
              <a:t>DG_2 </a:t>
            </a:r>
            <a:r>
              <a:rPr lang="it-IT" dirty="0" smtClean="0">
                <a:solidFill>
                  <a:srgbClr val="00B050"/>
                </a:solidFill>
              </a:rPr>
              <a:t>Criteri di Manutenzione</a:t>
            </a:r>
            <a:endParaRPr lang="it-IT" b="1" dirty="0" smtClean="0">
              <a:solidFill>
                <a:srgbClr val="00B050"/>
              </a:solidFill>
            </a:endParaRPr>
          </a:p>
          <a:p>
            <a:pPr marL="0" indent="0">
              <a:buNone/>
            </a:pPr>
            <a:r>
              <a:rPr lang="it-IT" dirty="0"/>
              <a:t>Il sito dovrà garantire una discreta manutenibilità. L’e-</a:t>
            </a:r>
            <a:r>
              <a:rPr lang="it-IT" dirty="0" err="1"/>
              <a:t>store</a:t>
            </a:r>
            <a:r>
              <a:rPr lang="it-IT" dirty="0"/>
              <a:t> dovrà dunque rispettare i seguenti requisiti : </a:t>
            </a:r>
          </a:p>
          <a:p>
            <a:pPr marL="0" lvl="0" indent="0">
              <a:buNone/>
            </a:pPr>
            <a:endParaRPr lang="it-IT" b="1" dirty="0"/>
          </a:p>
          <a:p>
            <a:pPr lvl="1"/>
            <a:r>
              <a:rPr lang="it-IT" b="1" dirty="0" smtClean="0">
                <a:solidFill>
                  <a:srgbClr val="0070C0"/>
                </a:solidFill>
              </a:rPr>
              <a:t>DG_2.1</a:t>
            </a:r>
            <a:r>
              <a:rPr lang="it-IT" b="1" dirty="0" smtClean="0"/>
              <a:t> </a:t>
            </a:r>
            <a:r>
              <a:rPr lang="it-IT" b="1" dirty="0" smtClean="0">
                <a:solidFill>
                  <a:srgbClr val="00B050"/>
                </a:solidFill>
              </a:rPr>
              <a:t>Estensibilità</a:t>
            </a:r>
            <a:r>
              <a:rPr lang="it-IT" b="1" dirty="0" smtClean="0"/>
              <a:t>: </a:t>
            </a:r>
            <a:r>
              <a:rPr lang="it-IT" dirty="0"/>
              <a:t>il sistema dovrà essere sviluppato in maniera tale da garantire l’aggiunta di nuove funzionalità con modalità semplificata. Esso deve fare in modo che tali aggiunte non comportino modifiche di altre funzionalità</a:t>
            </a:r>
            <a:r>
              <a:rPr lang="it-IT" dirty="0" smtClean="0"/>
              <a:t>.</a:t>
            </a:r>
          </a:p>
          <a:p>
            <a:pPr lvl="1"/>
            <a:endParaRPr lang="it-IT" b="1" dirty="0"/>
          </a:p>
          <a:p>
            <a:pPr lvl="1"/>
            <a:r>
              <a:rPr lang="it-IT" b="1" dirty="0" smtClean="0">
                <a:solidFill>
                  <a:srgbClr val="0070C0"/>
                </a:solidFill>
              </a:rPr>
              <a:t>DG_2.2 </a:t>
            </a:r>
            <a:r>
              <a:rPr lang="it-IT" b="1" dirty="0" smtClean="0">
                <a:solidFill>
                  <a:srgbClr val="00B050"/>
                </a:solidFill>
              </a:rPr>
              <a:t>Modificabilità</a:t>
            </a:r>
            <a:r>
              <a:rPr lang="it-IT" b="1" dirty="0" smtClean="0"/>
              <a:t> </a:t>
            </a:r>
            <a:r>
              <a:rPr lang="it-IT" b="1" dirty="0"/>
              <a:t>: </a:t>
            </a:r>
            <a:r>
              <a:rPr lang="it-IT" dirty="0"/>
              <a:t>il sistema dovrà poter garantire la modifica di funzionalità già presenti, senza dover compromettere funzionalità non interessate alla modifica che si sta effettuando</a:t>
            </a:r>
            <a:r>
              <a:rPr lang="it-IT" dirty="0" smtClean="0"/>
              <a:t>.</a:t>
            </a:r>
          </a:p>
          <a:p>
            <a:pPr marL="457200" lvl="1" indent="0">
              <a:buNone/>
            </a:pPr>
            <a:endParaRPr lang="it-IT" dirty="0" smtClean="0"/>
          </a:p>
          <a:p>
            <a:pPr lvl="1"/>
            <a:r>
              <a:rPr lang="it-IT" b="1" dirty="0" smtClean="0">
                <a:solidFill>
                  <a:srgbClr val="0070C0"/>
                </a:solidFill>
              </a:rPr>
              <a:t>DG_2.3</a:t>
            </a:r>
            <a:r>
              <a:rPr lang="it-IT" b="1" dirty="0" smtClean="0"/>
              <a:t> </a:t>
            </a:r>
            <a:r>
              <a:rPr lang="it-IT" b="1" dirty="0" smtClean="0">
                <a:solidFill>
                  <a:srgbClr val="00B050"/>
                </a:solidFill>
              </a:rPr>
              <a:t>Tracciabilità dei </a:t>
            </a:r>
            <a:r>
              <a:rPr lang="it-IT" b="1" dirty="0" err="1" smtClean="0">
                <a:solidFill>
                  <a:srgbClr val="00B050"/>
                </a:solidFill>
              </a:rPr>
              <a:t>requisti</a:t>
            </a:r>
            <a:r>
              <a:rPr lang="it-IT" b="1" dirty="0" smtClean="0"/>
              <a:t> :</a:t>
            </a:r>
            <a:r>
              <a:rPr lang="it-IT" dirty="0"/>
              <a:t>sarà facile rilevare i requisiti funzionali all’interno del codice grazie ad un’accurata documentazione.</a:t>
            </a:r>
            <a:endParaRPr lang="it-IT" dirty="0" smtClean="0"/>
          </a:p>
        </p:txBody>
      </p:sp>
    </p:spTree>
    <p:extLst>
      <p:ext uri="{BB962C8B-B14F-4D97-AF65-F5344CB8AC3E}">
        <p14:creationId xmlns:p14="http://schemas.microsoft.com/office/powerpoint/2010/main" val="2775271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8421914" cy="766988"/>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a:t>
            </a:r>
            <a:r>
              <a:rPr lang="it-IT" b="1" dirty="0" smtClean="0">
                <a:solidFill>
                  <a:srgbClr val="FFC000"/>
                </a:solidFill>
                <a:effectLst>
                  <a:outerShdw blurRad="38100" dist="38100" dir="2700000" algn="tl">
                    <a:srgbClr val="000000">
                      <a:alpha val="43137"/>
                    </a:srgbClr>
                  </a:outerShdw>
                </a:effectLst>
              </a:rPr>
              <a:t>Design : </a:t>
            </a:r>
            <a:r>
              <a:rPr lang="it-IT" b="1" dirty="0">
                <a:solidFill>
                  <a:schemeClr val="tx1"/>
                </a:solidFill>
                <a:effectLst>
                  <a:outerShdw blurRad="38100" dist="38100" dir="2700000" algn="tl">
                    <a:srgbClr val="000000">
                      <a:alpha val="43137"/>
                    </a:srgbClr>
                  </a:outerShdw>
                </a:effectLst>
              </a:rPr>
              <a:t>Design </a:t>
            </a:r>
            <a:r>
              <a:rPr lang="it-IT" b="1" dirty="0" err="1">
                <a:solidFill>
                  <a:schemeClr val="tx1"/>
                </a:solidFill>
                <a:effectLst>
                  <a:outerShdw blurRad="38100" dist="38100" dir="2700000" algn="tl">
                    <a:srgbClr val="000000">
                      <a:alpha val="43137"/>
                    </a:srgbClr>
                  </a:outerShdw>
                </a:effectLst>
              </a:rPr>
              <a:t>goals</a:t>
            </a:r>
            <a:endParaRPr lang="it-IT" dirty="0"/>
          </a:p>
        </p:txBody>
      </p:sp>
      <p:sp>
        <p:nvSpPr>
          <p:cNvPr id="3" name="Segnaposto contenuto 2"/>
          <p:cNvSpPr>
            <a:spLocks noGrp="1"/>
          </p:cNvSpPr>
          <p:nvPr>
            <p:ph idx="1"/>
          </p:nvPr>
        </p:nvSpPr>
        <p:spPr>
          <a:xfrm>
            <a:off x="261257" y="766988"/>
            <a:ext cx="11756572" cy="5924098"/>
          </a:xfrm>
        </p:spPr>
        <p:txBody>
          <a:bodyPr>
            <a:normAutofit/>
          </a:bodyPr>
          <a:lstStyle/>
          <a:p>
            <a:pPr lvl="0"/>
            <a:endParaRPr lang="it-IT" b="1" dirty="0" smtClean="0"/>
          </a:p>
          <a:p>
            <a:pPr lvl="0"/>
            <a:r>
              <a:rPr lang="it-IT" dirty="0" smtClean="0">
                <a:solidFill>
                  <a:srgbClr val="0070C0"/>
                </a:solidFill>
              </a:rPr>
              <a:t>DG_3 </a:t>
            </a:r>
            <a:r>
              <a:rPr lang="it-IT" dirty="0" smtClean="0">
                <a:solidFill>
                  <a:srgbClr val="00B050"/>
                </a:solidFill>
              </a:rPr>
              <a:t>Criteri per l’utente finale</a:t>
            </a:r>
            <a:endParaRPr lang="it-IT" b="1" dirty="0" smtClean="0">
              <a:solidFill>
                <a:srgbClr val="00B050"/>
              </a:solidFill>
            </a:endParaRPr>
          </a:p>
          <a:p>
            <a:pPr marL="0" indent="0">
              <a:buNone/>
            </a:pPr>
            <a:r>
              <a:rPr lang="it-IT" dirty="0"/>
              <a:t>Per quanto riguarda la vista dell’utente il sito dovrà garantire i seguenti requisiti:</a:t>
            </a:r>
          </a:p>
          <a:p>
            <a:pPr marL="0" lvl="0" indent="0">
              <a:buNone/>
            </a:pPr>
            <a:endParaRPr lang="it-IT" b="1" dirty="0"/>
          </a:p>
          <a:p>
            <a:pPr lvl="1"/>
            <a:r>
              <a:rPr lang="it-IT" b="1" dirty="0" smtClean="0">
                <a:solidFill>
                  <a:srgbClr val="0070C0"/>
                </a:solidFill>
              </a:rPr>
              <a:t>DG_3.1</a:t>
            </a:r>
            <a:r>
              <a:rPr lang="it-IT" b="1" dirty="0" smtClean="0"/>
              <a:t> </a:t>
            </a:r>
            <a:r>
              <a:rPr lang="it-IT" b="1" dirty="0" smtClean="0">
                <a:solidFill>
                  <a:srgbClr val="00B050"/>
                </a:solidFill>
              </a:rPr>
              <a:t>Utilità</a:t>
            </a:r>
            <a:r>
              <a:rPr lang="it-IT" b="1" dirty="0" smtClean="0"/>
              <a:t>: </a:t>
            </a:r>
            <a:r>
              <a:rPr lang="it-IT" dirty="0"/>
              <a:t>grazie ai requisiti funzionali raccolti in fase di analisi, il sistema sarà in grado di supportare in maniera coerente quelle che sono le esigenze degli utenti.</a:t>
            </a:r>
            <a:endParaRPr lang="it-IT" b="1" dirty="0"/>
          </a:p>
          <a:p>
            <a:pPr marL="457200" lvl="1" indent="0">
              <a:buNone/>
            </a:pPr>
            <a:endParaRPr lang="it-IT" dirty="0" smtClean="0"/>
          </a:p>
          <a:p>
            <a:pPr lvl="1"/>
            <a:r>
              <a:rPr lang="it-IT" b="1" dirty="0" smtClean="0">
                <a:solidFill>
                  <a:srgbClr val="0070C0"/>
                </a:solidFill>
              </a:rPr>
              <a:t>DG_3.2</a:t>
            </a:r>
            <a:r>
              <a:rPr lang="it-IT" b="1" dirty="0" smtClean="0"/>
              <a:t> </a:t>
            </a:r>
            <a:r>
              <a:rPr lang="it-IT" b="1" dirty="0" smtClean="0">
                <a:solidFill>
                  <a:srgbClr val="00B050"/>
                </a:solidFill>
              </a:rPr>
              <a:t>Usabilità</a:t>
            </a:r>
            <a:r>
              <a:rPr lang="it-IT" b="1" dirty="0" smtClean="0"/>
              <a:t>:</a:t>
            </a:r>
            <a:r>
              <a:rPr lang="it-IT" dirty="0"/>
              <a:t> </a:t>
            </a:r>
            <a:r>
              <a:rPr lang="it-IT" dirty="0" smtClean="0"/>
              <a:t>il sistema </a:t>
            </a:r>
            <a:r>
              <a:rPr lang="it-IT" dirty="0"/>
              <a:t>dovrà essere semplice ,intuitivo e abbastanza efficiente. E’ opportuno , inoltre, che i requisiti non funzionali, descritti nel documento RAD, vengano rispettati come prefissato.</a:t>
            </a:r>
            <a:endParaRPr lang="it-IT" dirty="0" smtClean="0"/>
          </a:p>
        </p:txBody>
      </p:sp>
    </p:spTree>
    <p:extLst>
      <p:ext uri="{BB962C8B-B14F-4D97-AF65-F5344CB8AC3E}">
        <p14:creationId xmlns:p14="http://schemas.microsoft.com/office/powerpoint/2010/main" val="730396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8421914" cy="766988"/>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a:t>
            </a:r>
            <a:r>
              <a:rPr lang="it-IT" b="1" dirty="0" smtClean="0">
                <a:solidFill>
                  <a:srgbClr val="FFC000"/>
                </a:solidFill>
                <a:effectLst>
                  <a:outerShdw blurRad="38100" dist="38100" dir="2700000" algn="tl">
                    <a:srgbClr val="000000">
                      <a:alpha val="43137"/>
                    </a:srgbClr>
                  </a:outerShdw>
                </a:effectLst>
              </a:rPr>
              <a:t>Design : </a:t>
            </a:r>
            <a:r>
              <a:rPr lang="it-IT" b="1" dirty="0" err="1" smtClean="0">
                <a:solidFill>
                  <a:schemeClr val="tx1"/>
                </a:solidFill>
                <a:effectLst>
                  <a:outerShdw blurRad="38100" dist="38100" dir="2700000" algn="tl">
                    <a:srgbClr val="000000">
                      <a:alpha val="43137"/>
                    </a:srgbClr>
                  </a:outerShdw>
                </a:effectLst>
              </a:rPr>
              <a:t>Trade-offs</a:t>
            </a:r>
            <a:endParaRPr lang="it-IT" dirty="0"/>
          </a:p>
        </p:txBody>
      </p:sp>
      <p:sp>
        <p:nvSpPr>
          <p:cNvPr id="3" name="Segnaposto contenuto 2"/>
          <p:cNvSpPr>
            <a:spLocks noGrp="1"/>
          </p:cNvSpPr>
          <p:nvPr>
            <p:ph idx="1"/>
          </p:nvPr>
        </p:nvSpPr>
        <p:spPr>
          <a:xfrm>
            <a:off x="261257" y="766988"/>
            <a:ext cx="11756572" cy="5924098"/>
          </a:xfrm>
        </p:spPr>
        <p:txBody>
          <a:bodyPr>
            <a:normAutofit/>
          </a:bodyPr>
          <a:lstStyle/>
          <a:p>
            <a:pPr marL="0" lvl="0" indent="0">
              <a:buNone/>
            </a:pPr>
            <a:endParaRPr lang="it-IT" b="1" dirty="0"/>
          </a:p>
          <a:p>
            <a:pPr lvl="1"/>
            <a:r>
              <a:rPr lang="it-IT" b="1" dirty="0" smtClean="0">
                <a:solidFill>
                  <a:srgbClr val="0070C0"/>
                </a:solidFill>
              </a:rPr>
              <a:t>TO_0</a:t>
            </a:r>
            <a:r>
              <a:rPr lang="it-IT" b="1" dirty="0" smtClean="0"/>
              <a:t> </a:t>
            </a:r>
            <a:r>
              <a:rPr lang="it-IT" b="1" dirty="0" smtClean="0">
                <a:solidFill>
                  <a:srgbClr val="00B050"/>
                </a:solidFill>
              </a:rPr>
              <a:t>Spazio vs Efficienza</a:t>
            </a:r>
            <a:r>
              <a:rPr lang="it-IT" b="1" dirty="0" smtClean="0"/>
              <a:t>: </a:t>
            </a:r>
            <a:r>
              <a:rPr lang="it-IT" dirty="0"/>
              <a:t>L’intento è quello di ottimizzare il tempo di risposta del sistema. Per fare ciò si è deciso di concedere più spazio ,sia in termine di </a:t>
            </a:r>
            <a:r>
              <a:rPr lang="it-IT" dirty="0" err="1"/>
              <a:t>caching</a:t>
            </a:r>
            <a:r>
              <a:rPr lang="it-IT" dirty="0"/>
              <a:t> che di ridondanza dei </a:t>
            </a:r>
            <a:r>
              <a:rPr lang="it-IT" dirty="0" smtClean="0"/>
              <a:t>dati</a:t>
            </a:r>
          </a:p>
          <a:p>
            <a:pPr marL="457200" lvl="1" indent="0">
              <a:buNone/>
            </a:pPr>
            <a:endParaRPr lang="it-IT" dirty="0" smtClean="0"/>
          </a:p>
          <a:p>
            <a:pPr lvl="1"/>
            <a:r>
              <a:rPr lang="it-IT" b="1" dirty="0" smtClean="0">
                <a:solidFill>
                  <a:srgbClr val="0070C0"/>
                </a:solidFill>
              </a:rPr>
              <a:t>TO_1</a:t>
            </a:r>
            <a:r>
              <a:rPr lang="it-IT" b="1" dirty="0" smtClean="0"/>
              <a:t> </a:t>
            </a:r>
            <a:r>
              <a:rPr lang="it-IT" b="1" dirty="0" smtClean="0">
                <a:solidFill>
                  <a:srgbClr val="00B050"/>
                </a:solidFill>
              </a:rPr>
              <a:t>Tempo di rilascio vs qualità</a:t>
            </a:r>
            <a:r>
              <a:rPr lang="it-IT" b="1" dirty="0" smtClean="0"/>
              <a:t>:</a:t>
            </a:r>
            <a:r>
              <a:rPr lang="it-IT" dirty="0" smtClean="0"/>
              <a:t> </a:t>
            </a:r>
            <a:r>
              <a:rPr lang="it-IT" dirty="0"/>
              <a:t>L’intento è quello di finire il sistema il prima possibile in modo tale da rispettare la data di rilascio prefissata. Per fare </a:t>
            </a:r>
            <a:r>
              <a:rPr lang="it-IT" dirty="0" smtClean="0"/>
              <a:t>ciò </a:t>
            </a:r>
            <a:r>
              <a:rPr lang="it-IT" dirty="0"/>
              <a:t>sarà </a:t>
            </a:r>
            <a:r>
              <a:rPr lang="it-IT" dirty="0" smtClean="0"/>
              <a:t>concessa molta </a:t>
            </a:r>
            <a:r>
              <a:rPr lang="it-IT" dirty="0"/>
              <a:t>flessibilità nel gestire eventuali bug rilevati in extremis e si farà in modo che essi vengano corretti solamente dopo il rilascio del sistema.</a:t>
            </a:r>
          </a:p>
          <a:p>
            <a:pPr lvl="1"/>
            <a:endParaRPr lang="it-IT" dirty="0"/>
          </a:p>
          <a:p>
            <a:pPr lvl="1"/>
            <a:r>
              <a:rPr lang="it-IT" b="1" dirty="0" smtClean="0">
                <a:solidFill>
                  <a:srgbClr val="0070C0"/>
                </a:solidFill>
              </a:rPr>
              <a:t>TO_2</a:t>
            </a:r>
            <a:r>
              <a:rPr lang="it-IT" b="1" dirty="0" smtClean="0"/>
              <a:t> </a:t>
            </a:r>
            <a:r>
              <a:rPr lang="it-IT" b="1" dirty="0" smtClean="0">
                <a:solidFill>
                  <a:srgbClr val="00B050"/>
                </a:solidFill>
              </a:rPr>
              <a:t>Efficienza vs Riusabilità</a:t>
            </a:r>
            <a:r>
              <a:rPr lang="it-IT" b="1" dirty="0" smtClean="0"/>
              <a:t>: </a:t>
            </a:r>
            <a:r>
              <a:rPr lang="it-IT" dirty="0"/>
              <a:t>Si cercherà di fare il possibile per fare in modo che il sistema sia efficiente e al tempo stesso garantisca la riusabilità.</a:t>
            </a:r>
          </a:p>
          <a:p>
            <a:pPr lvl="1"/>
            <a:endParaRPr lang="it-IT" dirty="0" smtClean="0"/>
          </a:p>
        </p:txBody>
      </p:sp>
    </p:spTree>
    <p:extLst>
      <p:ext uri="{BB962C8B-B14F-4D97-AF65-F5344CB8AC3E}">
        <p14:creationId xmlns:p14="http://schemas.microsoft.com/office/powerpoint/2010/main" val="16626866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Design : </a:t>
            </a:r>
            <a:r>
              <a:rPr lang="it-IT" b="1" dirty="0" err="1" smtClean="0">
                <a:solidFill>
                  <a:schemeClr val="tx1"/>
                </a:solidFill>
                <a:effectLst>
                  <a:outerShdw blurRad="38100" dist="38100" dir="2700000" algn="tl">
                    <a:srgbClr val="000000">
                      <a:alpha val="43137"/>
                    </a:srgbClr>
                  </a:outerShdw>
                </a:effectLst>
              </a:rPr>
              <a:t>Subsystems</a:t>
            </a:r>
            <a:endParaRPr lang="it-IT" dirty="0"/>
          </a:p>
        </p:txBody>
      </p:sp>
      <p:sp>
        <p:nvSpPr>
          <p:cNvPr id="3" name="Segnaposto contenuto 2"/>
          <p:cNvSpPr>
            <a:spLocks noGrp="1"/>
          </p:cNvSpPr>
          <p:nvPr>
            <p:ph idx="1"/>
          </p:nvPr>
        </p:nvSpPr>
        <p:spPr>
          <a:xfrm>
            <a:off x="232229" y="1274081"/>
            <a:ext cx="11843657" cy="5460547"/>
          </a:xfrm>
        </p:spPr>
        <p:txBody>
          <a:bodyPr>
            <a:normAutofit fontScale="92500" lnSpcReduction="20000"/>
          </a:bodyPr>
          <a:lstStyle/>
          <a:p>
            <a:r>
              <a:rPr lang="it-IT" dirty="0"/>
              <a:t>Il modello architetturale che </a:t>
            </a:r>
            <a:r>
              <a:rPr lang="it-IT" dirty="0" smtClean="0"/>
              <a:t>si è utilizzato è </a:t>
            </a:r>
            <a:r>
              <a:rPr lang="it-IT" dirty="0"/>
              <a:t>il multi-</a:t>
            </a:r>
            <a:r>
              <a:rPr lang="it-IT" dirty="0" err="1"/>
              <a:t>tier</a:t>
            </a:r>
            <a:r>
              <a:rPr lang="it-IT" dirty="0"/>
              <a:t> con tre strati logici principali. La scelta di tale modello è motivata dalla separazione tra sviluppo ed interfaccia  e tra processi funzionali e accesso ai </a:t>
            </a:r>
            <a:r>
              <a:rPr lang="it-IT" dirty="0" smtClean="0"/>
              <a:t>dati, </a:t>
            </a:r>
            <a:r>
              <a:rPr lang="it-IT" dirty="0"/>
              <a:t>che esso offre. Tale modello è comunemente utilizzato nello sviluppo di applicazioni web ed è particolarmente adattabile all’utilizzo di </a:t>
            </a:r>
            <a:r>
              <a:rPr lang="it-IT" dirty="0" err="1"/>
              <a:t>Servlets</a:t>
            </a:r>
            <a:r>
              <a:rPr lang="it-IT" dirty="0"/>
              <a:t> e </a:t>
            </a:r>
            <a:r>
              <a:rPr lang="it-IT" dirty="0" err="1"/>
              <a:t>Jsp</a:t>
            </a:r>
            <a:r>
              <a:rPr lang="it-IT" dirty="0" smtClean="0"/>
              <a:t>.</a:t>
            </a:r>
          </a:p>
          <a:p>
            <a:r>
              <a:rPr lang="it-IT" dirty="0"/>
              <a:t/>
            </a:r>
            <a:br>
              <a:rPr lang="it-IT" dirty="0"/>
            </a:br>
            <a:r>
              <a:rPr lang="it-IT" dirty="0"/>
              <a:t>I 3 livelli logici definiti sono : </a:t>
            </a:r>
          </a:p>
          <a:p>
            <a:pPr lvl="0"/>
            <a:r>
              <a:rPr lang="it-IT" b="1" dirty="0">
                <a:solidFill>
                  <a:srgbClr val="00B050"/>
                </a:solidFill>
              </a:rPr>
              <a:t>Presentation </a:t>
            </a:r>
            <a:r>
              <a:rPr lang="it-IT" b="1" dirty="0" err="1">
                <a:solidFill>
                  <a:srgbClr val="00B050"/>
                </a:solidFill>
              </a:rPr>
              <a:t>Layer</a:t>
            </a:r>
            <a:r>
              <a:rPr lang="it-IT" b="1" dirty="0">
                <a:solidFill>
                  <a:srgbClr val="00B050"/>
                </a:solidFill>
              </a:rPr>
              <a:t> </a:t>
            </a:r>
            <a:r>
              <a:rPr lang="it-IT" b="1" dirty="0"/>
              <a:t>: </a:t>
            </a:r>
            <a:r>
              <a:rPr lang="it-IT" dirty="0" err="1"/>
              <a:t>layer</a:t>
            </a:r>
            <a:r>
              <a:rPr lang="it-IT" dirty="0"/>
              <a:t> che comprende </a:t>
            </a:r>
            <a:r>
              <a:rPr lang="it-IT" i="1" dirty="0" err="1"/>
              <a:t>boundary</a:t>
            </a:r>
            <a:r>
              <a:rPr lang="it-IT" i="1" dirty="0"/>
              <a:t> </a:t>
            </a:r>
            <a:r>
              <a:rPr lang="it-IT" i="1" dirty="0" err="1"/>
              <a:t>objects</a:t>
            </a:r>
            <a:r>
              <a:rPr lang="it-IT" dirty="0"/>
              <a:t>,</a:t>
            </a:r>
            <a:r>
              <a:rPr lang="it-IT" i="1" dirty="0"/>
              <a:t> </a:t>
            </a:r>
            <a:r>
              <a:rPr lang="it-IT" i="1" dirty="0" err="1"/>
              <a:t>forms</a:t>
            </a:r>
            <a:r>
              <a:rPr lang="it-IT" dirty="0"/>
              <a:t>, </a:t>
            </a:r>
            <a:r>
              <a:rPr lang="it-IT" i="1" dirty="0"/>
              <a:t>web </a:t>
            </a:r>
            <a:r>
              <a:rPr lang="it-IT" i="1" dirty="0" err="1"/>
              <a:t>pages</a:t>
            </a:r>
            <a:r>
              <a:rPr lang="it-IT" dirty="0"/>
              <a:t> e altri strumenti utili per l’interazione tra il sistema e l’utente.</a:t>
            </a:r>
          </a:p>
          <a:p>
            <a:pPr lvl="0"/>
            <a:r>
              <a:rPr lang="it-IT" b="1" dirty="0">
                <a:solidFill>
                  <a:srgbClr val="00B050"/>
                </a:solidFill>
              </a:rPr>
              <a:t>Application </a:t>
            </a:r>
            <a:r>
              <a:rPr lang="it-IT" b="1" dirty="0" err="1">
                <a:solidFill>
                  <a:srgbClr val="00B050"/>
                </a:solidFill>
              </a:rPr>
              <a:t>Layer</a:t>
            </a:r>
            <a:r>
              <a:rPr lang="it-IT" b="1" dirty="0">
                <a:solidFill>
                  <a:srgbClr val="00B050"/>
                </a:solidFill>
              </a:rPr>
              <a:t> </a:t>
            </a:r>
            <a:r>
              <a:rPr lang="it-IT" b="1" dirty="0"/>
              <a:t>:</a:t>
            </a:r>
            <a:r>
              <a:rPr lang="it-IT" dirty="0"/>
              <a:t> </a:t>
            </a:r>
            <a:r>
              <a:rPr lang="it-IT" dirty="0" err="1"/>
              <a:t>layer</a:t>
            </a:r>
            <a:r>
              <a:rPr lang="it-IT" dirty="0"/>
              <a:t> che serve per la gestione dei processi logici. Gli strumenti utilizzati </a:t>
            </a:r>
            <a:r>
              <a:rPr lang="it-IT" dirty="0" smtClean="0"/>
              <a:t>garantiscono </a:t>
            </a:r>
            <a:r>
              <a:rPr lang="it-IT" dirty="0"/>
              <a:t>il controllo e la gestione del sito. Tali strumenti sono i </a:t>
            </a:r>
            <a:r>
              <a:rPr lang="it-IT" i="1" dirty="0"/>
              <a:t>control </a:t>
            </a:r>
            <a:r>
              <a:rPr lang="it-IT" i="1" dirty="0" err="1" smtClean="0"/>
              <a:t>objects</a:t>
            </a:r>
            <a:r>
              <a:rPr lang="it-IT" i="1" dirty="0" smtClean="0"/>
              <a:t>.</a:t>
            </a:r>
            <a:endParaRPr lang="it-IT" dirty="0"/>
          </a:p>
          <a:p>
            <a:pPr lvl="0"/>
            <a:r>
              <a:rPr lang="it-IT" b="1" dirty="0">
                <a:solidFill>
                  <a:srgbClr val="00B050"/>
                </a:solidFill>
              </a:rPr>
              <a:t>Data </a:t>
            </a:r>
            <a:r>
              <a:rPr lang="it-IT" b="1" dirty="0" err="1">
                <a:solidFill>
                  <a:srgbClr val="00B050"/>
                </a:solidFill>
              </a:rPr>
              <a:t>Layer</a:t>
            </a:r>
            <a:r>
              <a:rPr lang="it-IT" b="1" dirty="0">
                <a:solidFill>
                  <a:srgbClr val="00B050"/>
                </a:solidFill>
              </a:rPr>
              <a:t> </a:t>
            </a:r>
            <a:r>
              <a:rPr lang="it-IT" b="1" dirty="0"/>
              <a:t>: </a:t>
            </a:r>
            <a:r>
              <a:rPr lang="it-IT" dirty="0"/>
              <a:t>si occupa della gestione dei dati persistenti appartenenti al sistema. Offre servizi ai moduli sovrastanti che richiedono i dati rendendo invisibili le operazioni di accesso al database relazionale</a:t>
            </a:r>
            <a:r>
              <a:rPr lang="it-IT" dirty="0" smtClean="0"/>
              <a:t>. Nel nostro caso utilizziamo delle classi denominate DM dove sono descritte le operazioni per l’accesso al database.</a:t>
            </a:r>
            <a:endParaRPr lang="it-IT" dirty="0"/>
          </a:p>
          <a:p>
            <a:endParaRPr lang="it-IT" dirty="0"/>
          </a:p>
        </p:txBody>
      </p:sp>
    </p:spTree>
    <p:extLst>
      <p:ext uri="{BB962C8B-B14F-4D97-AF65-F5344CB8AC3E}">
        <p14:creationId xmlns:p14="http://schemas.microsoft.com/office/powerpoint/2010/main" val="32315875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Design : </a:t>
            </a:r>
            <a:r>
              <a:rPr lang="it-IT" b="1" dirty="0" err="1" smtClean="0">
                <a:solidFill>
                  <a:schemeClr val="tx1"/>
                </a:solidFill>
                <a:effectLst>
                  <a:outerShdw blurRad="38100" dist="38100" dir="2700000" algn="tl">
                    <a:srgbClr val="000000">
                      <a:alpha val="43137"/>
                    </a:srgbClr>
                  </a:outerShdw>
                </a:effectLst>
              </a:rPr>
              <a:t>Subsystems</a:t>
            </a:r>
            <a:endParaRPr lang="it-IT" dirty="0"/>
          </a:p>
        </p:txBody>
      </p:sp>
      <p:sp>
        <p:nvSpPr>
          <p:cNvPr id="3" name="Segnaposto contenuto 2"/>
          <p:cNvSpPr>
            <a:spLocks noGrp="1"/>
          </p:cNvSpPr>
          <p:nvPr>
            <p:ph idx="1"/>
          </p:nvPr>
        </p:nvSpPr>
        <p:spPr>
          <a:xfrm>
            <a:off x="232229" y="867681"/>
            <a:ext cx="11843657" cy="5460547"/>
          </a:xfrm>
        </p:spPr>
        <p:txBody>
          <a:bodyPr>
            <a:normAutofit/>
          </a:bodyPr>
          <a:lstStyle/>
          <a:p>
            <a:pPr marL="0" indent="0">
              <a:buNone/>
            </a:pPr>
            <a:r>
              <a:rPr lang="it-IT" dirty="0" smtClean="0"/>
              <a:t>Ecco come abbiamo decomposto il sistema :</a:t>
            </a:r>
          </a:p>
          <a:p>
            <a:endParaRPr lang="it-IT" dirty="0"/>
          </a:p>
          <a:p>
            <a:endParaRPr lang="it-IT" dirty="0"/>
          </a:p>
        </p:txBody>
      </p:sp>
      <p:pic>
        <p:nvPicPr>
          <p:cNvPr id="5" name="Immagine 4"/>
          <p:cNvPicPr/>
          <p:nvPr/>
        </p:nvPicPr>
        <p:blipFill>
          <a:blip r:embed="rId2">
            <a:extLst>
              <a:ext uri="{28A0092B-C50C-407E-A947-70E740481C1C}">
                <a14:useLocalDpi xmlns:a14="http://schemas.microsoft.com/office/drawing/2010/main" val="0"/>
              </a:ext>
            </a:extLst>
          </a:blip>
          <a:stretch>
            <a:fillRect/>
          </a:stretch>
        </p:blipFill>
        <p:spPr>
          <a:xfrm>
            <a:off x="2090056" y="1445986"/>
            <a:ext cx="7431315" cy="5261428"/>
          </a:xfrm>
          <a:prstGeom prst="rect">
            <a:avLst/>
          </a:prstGeom>
          <a:effectLst>
            <a:innerShdw blurRad="114300">
              <a:prstClr val="black"/>
            </a:innerShdw>
          </a:effectLst>
        </p:spPr>
      </p:pic>
    </p:spTree>
    <p:extLst>
      <p:ext uri="{BB962C8B-B14F-4D97-AF65-F5344CB8AC3E}">
        <p14:creationId xmlns:p14="http://schemas.microsoft.com/office/powerpoint/2010/main" val="2645600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7797800" cy="955675"/>
          </a:xfrm>
        </p:spPr>
        <p:txBody>
          <a:bodyPr/>
          <a:lstStyle/>
          <a:p>
            <a:r>
              <a:rPr lang="it-IT" b="1" dirty="0" smtClean="0">
                <a:solidFill>
                  <a:srgbClr val="FFC000"/>
                </a:solidFill>
                <a:effectLst>
                  <a:outerShdw blurRad="38100" dist="38100" dir="2700000" algn="tl">
                    <a:srgbClr val="000000">
                      <a:alpha val="43137"/>
                    </a:srgbClr>
                  </a:outerShdw>
                </a:effectLst>
              </a:rPr>
              <a:t>Scopo </a:t>
            </a:r>
            <a:r>
              <a:rPr lang="it-IT" dirty="0" smtClean="0"/>
              <a:t> </a:t>
            </a:r>
            <a:r>
              <a:rPr lang="it-IT" dirty="0" smtClean="0">
                <a:solidFill>
                  <a:schemeClr val="accent5">
                    <a:lumMod val="20000"/>
                    <a:lumOff val="80000"/>
                  </a:schemeClr>
                </a:solidFill>
              </a:rPr>
              <a:t>del sistema</a:t>
            </a:r>
            <a:endParaRPr lang="it-IT" dirty="0"/>
          </a:p>
        </p:txBody>
      </p:sp>
      <p:sp>
        <p:nvSpPr>
          <p:cNvPr id="4" name="Segnaposto contenuto 2"/>
          <p:cNvSpPr>
            <a:spLocks noGrp="1"/>
          </p:cNvSpPr>
          <p:nvPr>
            <p:ph idx="1"/>
          </p:nvPr>
        </p:nvSpPr>
        <p:spPr>
          <a:xfrm>
            <a:off x="596900" y="955675"/>
            <a:ext cx="10796588" cy="5575300"/>
          </a:xfrm>
          <a:solidFill>
            <a:schemeClr val="accent2">
              <a:lumMod val="50000"/>
            </a:schemeClr>
          </a:solidFill>
          <a:ln w="57150">
            <a:solidFill>
              <a:schemeClr val="tx2">
                <a:lumMod val="50000"/>
              </a:schemeClr>
            </a:solidFill>
          </a:ln>
          <a:effectLst>
            <a:outerShdw blurRad="63500" sx="102000" sy="102000" algn="ctr" rotWithShape="0">
              <a:prstClr val="black">
                <a:alpha val="40000"/>
              </a:prstClr>
            </a:outerShdw>
          </a:effectLst>
        </p:spPr>
        <p:txBody>
          <a:bodyPr>
            <a:normAutofit lnSpcReduction="10000"/>
          </a:bodyPr>
          <a:lstStyle/>
          <a:p>
            <a:r>
              <a:rPr lang="it-IT" dirty="0" smtClean="0">
                <a:solidFill>
                  <a:schemeClr val="bg1"/>
                </a:solidFill>
              </a:rPr>
              <a:t>Offrire all’utente la possibilità di acquistare i prodotti in modo semplice e sbrigativo.</a:t>
            </a:r>
          </a:p>
          <a:p>
            <a:pPr marL="0" indent="0">
              <a:buNone/>
            </a:pPr>
            <a:endParaRPr lang="it-IT" dirty="0" smtClean="0">
              <a:solidFill>
                <a:schemeClr val="bg1"/>
              </a:solidFill>
            </a:endParaRPr>
          </a:p>
          <a:p>
            <a:r>
              <a:rPr lang="it-IT" dirty="0" smtClean="0">
                <a:solidFill>
                  <a:schemeClr val="bg1"/>
                </a:solidFill>
              </a:rPr>
              <a:t>Consentire all’utente di ricercare i prodotti mediante l’apposita sezione o attraverso una barra di ricerca.</a:t>
            </a:r>
          </a:p>
          <a:p>
            <a:pPr marL="0" indent="0">
              <a:buNone/>
            </a:pPr>
            <a:endParaRPr lang="it-IT" dirty="0" smtClean="0">
              <a:solidFill>
                <a:schemeClr val="bg1"/>
              </a:solidFill>
            </a:endParaRPr>
          </a:p>
          <a:p>
            <a:r>
              <a:rPr lang="it-IT" dirty="0" smtClean="0">
                <a:solidFill>
                  <a:schemeClr val="bg1"/>
                </a:solidFill>
              </a:rPr>
              <a:t>Fornire una compilazione dell’ordine attraverso semplici passaggi, mediante l’inserimento dei prodotti all’interno di un carrello virtuale.</a:t>
            </a:r>
          </a:p>
          <a:p>
            <a:r>
              <a:rPr lang="it-IT" dirty="0" smtClean="0">
                <a:solidFill>
                  <a:schemeClr val="bg1"/>
                </a:solidFill>
              </a:rPr>
              <a:t>Permettere di modificare i dati dell’account utente quando necessario.</a:t>
            </a:r>
          </a:p>
          <a:p>
            <a:endParaRPr lang="it-IT" dirty="0">
              <a:solidFill>
                <a:schemeClr val="bg1"/>
              </a:solidFill>
            </a:endParaRPr>
          </a:p>
          <a:p>
            <a:r>
              <a:rPr lang="it-IT" dirty="0" smtClean="0">
                <a:solidFill>
                  <a:schemeClr val="bg1"/>
                </a:solidFill>
              </a:rPr>
              <a:t>Offrire una gestione del sito semplice  ed intuitiva al venditore mettendo a disposizione l’area </a:t>
            </a:r>
            <a:r>
              <a:rPr lang="it-IT" dirty="0" err="1" smtClean="0">
                <a:solidFill>
                  <a:schemeClr val="bg1"/>
                </a:solidFill>
              </a:rPr>
              <a:t>Admin</a:t>
            </a:r>
            <a:r>
              <a:rPr lang="it-IT" dirty="0" smtClean="0">
                <a:solidFill>
                  <a:schemeClr val="bg1"/>
                </a:solidFill>
              </a:rPr>
              <a:t>.</a:t>
            </a:r>
            <a:endParaRPr lang="it-IT" dirty="0">
              <a:solidFill>
                <a:schemeClr val="bg1"/>
              </a:solidFill>
            </a:endParaRPr>
          </a:p>
        </p:txBody>
      </p:sp>
    </p:spTree>
    <p:extLst>
      <p:ext uri="{BB962C8B-B14F-4D97-AF65-F5344CB8AC3E}">
        <p14:creationId xmlns:p14="http://schemas.microsoft.com/office/powerpoint/2010/main" val="13312253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Design : </a:t>
            </a:r>
            <a:r>
              <a:rPr lang="it-IT" b="1" dirty="0" err="1" smtClean="0">
                <a:solidFill>
                  <a:schemeClr val="tx1"/>
                </a:solidFill>
                <a:effectLst>
                  <a:outerShdw blurRad="38100" dist="38100" dir="2700000" algn="tl">
                    <a:srgbClr val="000000">
                      <a:alpha val="43137"/>
                    </a:srgbClr>
                  </a:outerShdw>
                </a:effectLst>
              </a:rPr>
              <a:t>Subsystems</a:t>
            </a:r>
            <a:endParaRPr lang="it-IT" dirty="0"/>
          </a:p>
        </p:txBody>
      </p:sp>
      <p:sp>
        <p:nvSpPr>
          <p:cNvPr id="3" name="Segnaposto contenuto 2"/>
          <p:cNvSpPr>
            <a:spLocks noGrp="1"/>
          </p:cNvSpPr>
          <p:nvPr>
            <p:ph idx="1"/>
          </p:nvPr>
        </p:nvSpPr>
        <p:spPr>
          <a:xfrm>
            <a:off x="232229" y="867681"/>
            <a:ext cx="11843657" cy="5460547"/>
          </a:xfrm>
        </p:spPr>
        <p:txBody>
          <a:bodyPr>
            <a:normAutofit/>
          </a:bodyPr>
          <a:lstStyle/>
          <a:p>
            <a:pPr marL="0" indent="0">
              <a:buNone/>
            </a:pPr>
            <a:r>
              <a:rPr lang="it-IT" dirty="0" smtClean="0"/>
              <a:t>Ecco come abbiamo decomposto il sistema :</a:t>
            </a:r>
          </a:p>
          <a:p>
            <a:endParaRPr lang="it-IT" dirty="0"/>
          </a:p>
          <a:p>
            <a:r>
              <a:rPr lang="it-IT" dirty="0" smtClean="0"/>
              <a:t>Come si vede dal diagramma , il sistema è stato suddiviso in 3 sottosistemi, detti anche </a:t>
            </a:r>
            <a:r>
              <a:rPr lang="it-IT" dirty="0" err="1" smtClean="0"/>
              <a:t>layer</a:t>
            </a:r>
            <a:r>
              <a:rPr lang="it-IT" dirty="0" smtClean="0"/>
              <a:t>: </a:t>
            </a:r>
            <a:r>
              <a:rPr lang="it-IT" dirty="0" err="1" smtClean="0"/>
              <a:t>presentation</a:t>
            </a:r>
            <a:r>
              <a:rPr lang="it-IT" dirty="0" smtClean="0"/>
              <a:t> </a:t>
            </a:r>
            <a:r>
              <a:rPr lang="it-IT" dirty="0" err="1" smtClean="0"/>
              <a:t>layer</a:t>
            </a:r>
            <a:r>
              <a:rPr lang="it-IT" dirty="0" smtClean="0"/>
              <a:t>, </a:t>
            </a:r>
            <a:r>
              <a:rPr lang="it-IT" dirty="0" err="1" smtClean="0"/>
              <a:t>application</a:t>
            </a:r>
            <a:r>
              <a:rPr lang="it-IT" dirty="0" smtClean="0"/>
              <a:t> </a:t>
            </a:r>
            <a:r>
              <a:rPr lang="it-IT" dirty="0" err="1" smtClean="0"/>
              <a:t>layer</a:t>
            </a:r>
            <a:r>
              <a:rPr lang="it-IT" dirty="0"/>
              <a:t> </a:t>
            </a:r>
            <a:r>
              <a:rPr lang="it-IT" dirty="0" smtClean="0"/>
              <a:t>e data </a:t>
            </a:r>
            <a:r>
              <a:rPr lang="it-IT" dirty="0" err="1" smtClean="0"/>
              <a:t>layer</a:t>
            </a:r>
            <a:r>
              <a:rPr lang="it-IT" dirty="0" smtClean="0"/>
              <a:t> .</a:t>
            </a:r>
          </a:p>
          <a:p>
            <a:r>
              <a:rPr lang="it-IT" dirty="0"/>
              <a:t>L’architettura utilizzata per il flusso dei dati è Client-Server</a:t>
            </a:r>
            <a:r>
              <a:rPr lang="it-IT" dirty="0" smtClean="0"/>
              <a:t>.</a:t>
            </a:r>
          </a:p>
          <a:p>
            <a:r>
              <a:rPr lang="it-IT" dirty="0" smtClean="0"/>
              <a:t> </a:t>
            </a:r>
            <a:r>
              <a:rPr lang="it-IT" dirty="0"/>
              <a:t>Gli utenti utilizzano la componente Web Server per interagire con il </a:t>
            </a:r>
            <a:r>
              <a:rPr lang="it-IT" i="1" dirty="0"/>
              <a:t>Presentation </a:t>
            </a:r>
            <a:r>
              <a:rPr lang="it-IT" i="1" dirty="0" err="1"/>
              <a:t>Layer</a:t>
            </a:r>
            <a:r>
              <a:rPr lang="it-IT" dirty="0"/>
              <a:t>, il quale rappresenta l’interfaccia di sistema. Questo modulo interagisce con l’</a:t>
            </a:r>
            <a:r>
              <a:rPr lang="it-IT" i="1" dirty="0"/>
              <a:t>Application </a:t>
            </a:r>
            <a:r>
              <a:rPr lang="it-IT" i="1" dirty="0" err="1"/>
              <a:t>Layer</a:t>
            </a:r>
            <a:r>
              <a:rPr lang="it-IT" dirty="0"/>
              <a:t>, che a sua volta esegue le operazioni richieste interfacciandosi con il </a:t>
            </a:r>
            <a:r>
              <a:rPr lang="it-IT" i="1" dirty="0"/>
              <a:t>Data </a:t>
            </a:r>
            <a:r>
              <a:rPr lang="it-IT" i="1" dirty="0" err="1"/>
              <a:t>Layer</a:t>
            </a:r>
            <a:r>
              <a:rPr lang="it-IT" dirty="0"/>
              <a:t>, al fine di portare a termine le operazioni che necessitano l’accesso ai dati persistenti.</a:t>
            </a:r>
            <a:br>
              <a:rPr lang="it-IT" dirty="0"/>
            </a:br>
            <a:r>
              <a:rPr lang="it-IT" dirty="0"/>
              <a:t>Il </a:t>
            </a:r>
            <a:r>
              <a:rPr lang="it-IT" i="1" dirty="0"/>
              <a:t>Data </a:t>
            </a:r>
            <a:r>
              <a:rPr lang="it-IT" i="1" dirty="0" err="1"/>
              <a:t>Layer</a:t>
            </a:r>
            <a:r>
              <a:rPr lang="it-IT" dirty="0"/>
              <a:t> utilizza le componenti JDBC per interfacciarsi con i servizi del DBMS.</a:t>
            </a:r>
          </a:p>
          <a:p>
            <a:endParaRPr lang="it-IT" dirty="0" smtClean="0"/>
          </a:p>
        </p:txBody>
      </p:sp>
    </p:spTree>
    <p:extLst>
      <p:ext uri="{BB962C8B-B14F-4D97-AF65-F5344CB8AC3E}">
        <p14:creationId xmlns:p14="http://schemas.microsoft.com/office/powerpoint/2010/main" val="35152098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Design : </a:t>
            </a:r>
            <a:r>
              <a:rPr lang="it-IT" b="1" dirty="0" err="1" smtClean="0">
                <a:solidFill>
                  <a:schemeClr val="tx1"/>
                </a:solidFill>
                <a:effectLst>
                  <a:outerShdw blurRad="38100" dist="38100" dir="2700000" algn="tl">
                    <a:srgbClr val="000000">
                      <a:alpha val="43137"/>
                    </a:srgbClr>
                  </a:outerShdw>
                </a:effectLst>
              </a:rPr>
              <a:t>Subsystems</a:t>
            </a:r>
            <a:endParaRPr lang="it-IT" dirty="0"/>
          </a:p>
        </p:txBody>
      </p:sp>
      <p:sp>
        <p:nvSpPr>
          <p:cNvPr id="3" name="Segnaposto contenuto 2"/>
          <p:cNvSpPr>
            <a:spLocks noGrp="1"/>
          </p:cNvSpPr>
          <p:nvPr>
            <p:ph idx="1"/>
          </p:nvPr>
        </p:nvSpPr>
        <p:spPr>
          <a:xfrm>
            <a:off x="232229" y="867681"/>
            <a:ext cx="11843657" cy="5808890"/>
          </a:xfrm>
        </p:spPr>
        <p:txBody>
          <a:bodyPr>
            <a:normAutofit fontScale="85000" lnSpcReduction="20000"/>
          </a:bodyPr>
          <a:lstStyle/>
          <a:p>
            <a:r>
              <a:rPr lang="it-IT" dirty="0"/>
              <a:t>Il </a:t>
            </a:r>
            <a:r>
              <a:rPr lang="it-IT" dirty="0" smtClean="0"/>
              <a:t>sito sviluppato si </a:t>
            </a:r>
            <a:r>
              <a:rPr lang="it-IT" dirty="0"/>
              <a:t>basa sull’architettura MVC(Model </a:t>
            </a:r>
            <a:r>
              <a:rPr lang="it-IT" dirty="0" smtClean="0"/>
              <a:t>Controller </a:t>
            </a:r>
            <a:r>
              <a:rPr lang="it-IT" dirty="0" err="1"/>
              <a:t>View</a:t>
            </a:r>
            <a:r>
              <a:rPr lang="it-IT" dirty="0"/>
              <a:t>) . Tale architettura preme per una separazione netta fra logica di business e logica di presentazione</a:t>
            </a:r>
            <a:r>
              <a:rPr lang="it-IT" dirty="0" smtClean="0"/>
              <a:t>.</a:t>
            </a:r>
          </a:p>
          <a:p>
            <a:endParaRPr lang="it-IT" dirty="0" smtClean="0"/>
          </a:p>
          <a:p>
            <a:endParaRPr lang="it-IT" dirty="0" smtClean="0"/>
          </a:p>
          <a:p>
            <a:endParaRPr lang="it-IT" dirty="0"/>
          </a:p>
          <a:p>
            <a:endParaRPr lang="it-IT" dirty="0" smtClean="0"/>
          </a:p>
          <a:p>
            <a:endParaRPr lang="it-IT" dirty="0"/>
          </a:p>
          <a:p>
            <a:endParaRPr lang="it-IT" dirty="0" smtClean="0"/>
          </a:p>
          <a:p>
            <a:endParaRPr lang="it-IT" dirty="0" smtClean="0"/>
          </a:p>
          <a:p>
            <a:pPr marL="0" indent="0">
              <a:buNone/>
            </a:pPr>
            <a:r>
              <a:rPr lang="it-IT" dirty="0" smtClean="0"/>
              <a:t>• </a:t>
            </a:r>
            <a:r>
              <a:rPr lang="it-IT" dirty="0"/>
              <a:t>Il </a:t>
            </a:r>
            <a:r>
              <a:rPr lang="it-IT" b="1" dirty="0">
                <a:solidFill>
                  <a:srgbClr val="00B050"/>
                </a:solidFill>
              </a:rPr>
              <a:t>Model</a:t>
            </a:r>
            <a:r>
              <a:rPr lang="it-IT" b="1" dirty="0"/>
              <a:t> </a:t>
            </a:r>
            <a:r>
              <a:rPr lang="it-IT" dirty="0"/>
              <a:t>rappresenta il livello dei dati, incluse operazioni per accesso e modifica. Esso deve notificare le </a:t>
            </a:r>
            <a:r>
              <a:rPr lang="it-IT" b="1" dirty="0" err="1">
                <a:solidFill>
                  <a:srgbClr val="FF0000"/>
                </a:solidFill>
              </a:rPr>
              <a:t>View</a:t>
            </a:r>
            <a:r>
              <a:rPr lang="it-IT" dirty="0"/>
              <a:t> associate quando viene modificato.</a:t>
            </a:r>
          </a:p>
          <a:p>
            <a:pPr marL="0" indent="0">
              <a:buNone/>
            </a:pPr>
            <a:r>
              <a:rPr lang="it-IT" dirty="0"/>
              <a:t> </a:t>
            </a:r>
          </a:p>
          <a:p>
            <a:pPr marL="0" indent="0">
              <a:buNone/>
            </a:pPr>
            <a:r>
              <a:rPr lang="it-IT" dirty="0"/>
              <a:t>• La </a:t>
            </a:r>
            <a:r>
              <a:rPr lang="it-IT" b="1" dirty="0" err="1">
                <a:solidFill>
                  <a:srgbClr val="FF0000"/>
                </a:solidFill>
              </a:rPr>
              <a:t>View</a:t>
            </a:r>
            <a:r>
              <a:rPr lang="it-IT" b="1" dirty="0"/>
              <a:t> </a:t>
            </a:r>
            <a:r>
              <a:rPr lang="it-IT" dirty="0"/>
              <a:t> si occupa del </a:t>
            </a:r>
            <a:r>
              <a:rPr lang="it-IT" dirty="0" err="1"/>
              <a:t>rendering</a:t>
            </a:r>
            <a:r>
              <a:rPr lang="it-IT" dirty="0"/>
              <a:t> dei contenuti del model. Accede ai dati tramite il model e specifica come essi debbano essere presentati.</a:t>
            </a:r>
          </a:p>
          <a:p>
            <a:pPr marL="0" indent="0">
              <a:buNone/>
            </a:pPr>
            <a:r>
              <a:rPr lang="it-IT" dirty="0"/>
              <a:t> </a:t>
            </a:r>
          </a:p>
          <a:p>
            <a:pPr marL="0" indent="0">
              <a:buNone/>
            </a:pPr>
            <a:r>
              <a:rPr lang="it-IT" dirty="0" smtClean="0"/>
              <a:t>• </a:t>
            </a:r>
            <a:r>
              <a:rPr lang="it-IT" dirty="0"/>
              <a:t>Il </a:t>
            </a:r>
            <a:r>
              <a:rPr lang="it-IT" b="1" dirty="0">
                <a:solidFill>
                  <a:srgbClr val="0070C0"/>
                </a:solidFill>
              </a:rPr>
              <a:t>Controller</a:t>
            </a:r>
            <a:r>
              <a:rPr lang="it-IT" b="1" dirty="0"/>
              <a:t> </a:t>
            </a:r>
            <a:r>
              <a:rPr lang="it-IT" dirty="0"/>
              <a:t> definisce il comportamento dell’applicazione.</a:t>
            </a:r>
          </a:p>
          <a:p>
            <a:endParaRPr lang="it-IT" dirty="0" smtClean="0"/>
          </a:p>
        </p:txBody>
      </p:sp>
      <p:pic>
        <p:nvPicPr>
          <p:cNvPr id="4" name="Immagine 3"/>
          <p:cNvPicPr/>
          <p:nvPr/>
        </p:nvPicPr>
        <p:blipFill>
          <a:blip r:embed="rId3">
            <a:extLst>
              <a:ext uri="{28A0092B-C50C-407E-A947-70E740481C1C}">
                <a14:useLocalDpi xmlns:a14="http://schemas.microsoft.com/office/drawing/2010/main" val="0"/>
              </a:ext>
            </a:extLst>
          </a:blip>
          <a:srcRect/>
          <a:stretch>
            <a:fillRect/>
          </a:stretch>
        </p:blipFill>
        <p:spPr bwMode="auto">
          <a:xfrm>
            <a:off x="4464004" y="1624693"/>
            <a:ext cx="3380105" cy="2266950"/>
          </a:xfrm>
          <a:prstGeom prst="rect">
            <a:avLst/>
          </a:prstGeom>
          <a:noFill/>
          <a:ln>
            <a:noFill/>
          </a:ln>
          <a:effectLst>
            <a:innerShdw blurRad="114300">
              <a:prstClr val="black"/>
            </a:innerShdw>
          </a:effectLst>
        </p:spPr>
      </p:pic>
    </p:spTree>
    <p:extLst>
      <p:ext uri="{BB962C8B-B14F-4D97-AF65-F5344CB8AC3E}">
        <p14:creationId xmlns:p14="http://schemas.microsoft.com/office/powerpoint/2010/main" val="10642708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Design : </a:t>
            </a:r>
            <a:r>
              <a:rPr lang="it-IT" b="1" dirty="0" err="1" smtClean="0">
                <a:solidFill>
                  <a:schemeClr val="tx1"/>
                </a:solidFill>
                <a:effectLst>
                  <a:outerShdw blurRad="38100" dist="38100" dir="2700000" algn="tl">
                    <a:srgbClr val="000000">
                      <a:alpha val="43137"/>
                    </a:srgbClr>
                  </a:outerShdw>
                </a:effectLst>
              </a:rPr>
              <a:t>Mapping</a:t>
            </a:r>
            <a:r>
              <a:rPr lang="it-IT" b="1" dirty="0" smtClean="0">
                <a:solidFill>
                  <a:schemeClr val="tx1"/>
                </a:solidFill>
                <a:effectLst>
                  <a:outerShdw blurRad="38100" dist="38100" dir="2700000" algn="tl">
                    <a:srgbClr val="000000">
                      <a:alpha val="43137"/>
                    </a:srgbClr>
                  </a:outerShdw>
                </a:effectLst>
              </a:rPr>
              <a:t> HW/ SW</a:t>
            </a:r>
            <a:endParaRPr lang="it-IT" dirty="0"/>
          </a:p>
        </p:txBody>
      </p:sp>
      <p:sp>
        <p:nvSpPr>
          <p:cNvPr id="3" name="Segnaposto contenuto 2"/>
          <p:cNvSpPr>
            <a:spLocks noGrp="1"/>
          </p:cNvSpPr>
          <p:nvPr>
            <p:ph idx="1"/>
          </p:nvPr>
        </p:nvSpPr>
        <p:spPr>
          <a:xfrm>
            <a:off x="232229" y="867681"/>
            <a:ext cx="11843657" cy="5808890"/>
          </a:xfrm>
        </p:spPr>
        <p:txBody>
          <a:bodyPr>
            <a:normAutofit fontScale="62500" lnSpcReduction="20000"/>
          </a:bodyPr>
          <a:lstStyle/>
          <a:p>
            <a:r>
              <a:rPr lang="it-IT" dirty="0"/>
              <a:t>L’architettura può essere scomposta in 2 livelli, un livello </a:t>
            </a:r>
            <a:r>
              <a:rPr lang="it-IT" i="1" dirty="0"/>
              <a:t>Client </a:t>
            </a:r>
            <a:r>
              <a:rPr lang="it-IT" dirty="0"/>
              <a:t>ed un livello </a:t>
            </a:r>
            <a:r>
              <a:rPr lang="it-IT" i="1" dirty="0"/>
              <a:t>Server</a:t>
            </a:r>
            <a:r>
              <a:rPr lang="it-IT" dirty="0"/>
              <a:t>. </a:t>
            </a:r>
            <a:endParaRPr lang="it-IT" dirty="0" smtClean="0"/>
          </a:p>
          <a:p>
            <a:endParaRPr lang="it-IT" dirty="0" smtClean="0"/>
          </a:p>
          <a:p>
            <a:endParaRPr lang="it-IT" dirty="0"/>
          </a:p>
          <a:p>
            <a:endParaRPr lang="it-IT" dirty="0" smtClean="0"/>
          </a:p>
          <a:p>
            <a:endParaRPr lang="it-IT" dirty="0"/>
          </a:p>
          <a:p>
            <a:endParaRPr lang="it-IT" dirty="0" smtClean="0"/>
          </a:p>
          <a:p>
            <a:endParaRPr lang="it-IT" dirty="0"/>
          </a:p>
          <a:p>
            <a:endParaRPr lang="it-IT" dirty="0" smtClean="0"/>
          </a:p>
          <a:p>
            <a:endParaRPr lang="it-IT" dirty="0"/>
          </a:p>
          <a:p>
            <a:endParaRPr lang="it-IT" dirty="0" smtClean="0"/>
          </a:p>
          <a:p>
            <a:endParaRPr lang="it-IT" dirty="0"/>
          </a:p>
          <a:p>
            <a:endParaRPr lang="it-IT" dirty="0" smtClean="0"/>
          </a:p>
          <a:p>
            <a:endParaRPr lang="it-IT" dirty="0"/>
          </a:p>
          <a:p>
            <a:endParaRPr lang="it-IT" dirty="0" smtClean="0"/>
          </a:p>
          <a:p>
            <a:r>
              <a:rPr lang="it-IT" dirty="0" smtClean="0"/>
              <a:t>le </a:t>
            </a:r>
            <a:r>
              <a:rPr lang="it-IT" dirty="0"/>
              <a:t>richieste del browser client vengono passate al </a:t>
            </a:r>
            <a:r>
              <a:rPr lang="it-IT" b="1" dirty="0"/>
              <a:t>Controller</a:t>
            </a:r>
            <a:r>
              <a:rPr lang="it-IT" dirty="0"/>
              <a:t> (implementato dalle </a:t>
            </a:r>
            <a:r>
              <a:rPr lang="it-IT" i="1" dirty="0" err="1"/>
              <a:t>Servlets</a:t>
            </a:r>
            <a:r>
              <a:rPr lang="it-IT" dirty="0"/>
              <a:t>). Il </a:t>
            </a:r>
            <a:r>
              <a:rPr lang="it-IT" b="1" dirty="0"/>
              <a:t>Controller </a:t>
            </a:r>
            <a:r>
              <a:rPr lang="it-IT" dirty="0"/>
              <a:t>si occupa di eseguire logica business necessaria per ottenere il contenuto da mostrare. Il </a:t>
            </a:r>
            <a:r>
              <a:rPr lang="it-IT" b="1" dirty="0"/>
              <a:t>Controller</a:t>
            </a:r>
            <a:r>
              <a:rPr lang="it-IT" dirty="0"/>
              <a:t> mette il contenuto nel </a:t>
            </a:r>
            <a:r>
              <a:rPr lang="it-IT" b="1" dirty="0"/>
              <a:t>Model </a:t>
            </a:r>
            <a:r>
              <a:rPr lang="it-IT" dirty="0"/>
              <a:t>(implementato con </a:t>
            </a:r>
            <a:r>
              <a:rPr lang="it-IT" i="1" dirty="0" err="1"/>
              <a:t>JavaBean</a:t>
            </a:r>
            <a:r>
              <a:rPr lang="it-IT" dirty="0"/>
              <a:t> o </a:t>
            </a:r>
            <a:r>
              <a:rPr lang="it-IT" dirty="0" err="1"/>
              <a:t>Plain</a:t>
            </a:r>
            <a:r>
              <a:rPr lang="it-IT" dirty="0"/>
              <a:t> </a:t>
            </a:r>
            <a:r>
              <a:rPr lang="it-IT" dirty="0" err="1"/>
              <a:t>Old</a:t>
            </a:r>
            <a:r>
              <a:rPr lang="it-IT" dirty="0"/>
              <a:t> Java Object - </a:t>
            </a:r>
            <a:r>
              <a:rPr lang="it-IT" i="1" dirty="0"/>
              <a:t>POJO</a:t>
            </a:r>
            <a:r>
              <a:rPr lang="it-IT" dirty="0"/>
              <a:t>) in un messaggio e decide a quale </a:t>
            </a:r>
            <a:r>
              <a:rPr lang="it-IT" b="1" dirty="0" err="1"/>
              <a:t>View</a:t>
            </a:r>
            <a:r>
              <a:rPr lang="it-IT" b="1" dirty="0"/>
              <a:t> </a:t>
            </a:r>
            <a:r>
              <a:rPr lang="it-IT" dirty="0"/>
              <a:t>(implementata da </a:t>
            </a:r>
            <a:r>
              <a:rPr lang="it-IT" i="1" dirty="0"/>
              <a:t>JSP</a:t>
            </a:r>
            <a:r>
              <a:rPr lang="it-IT" dirty="0"/>
              <a:t>) passare la richiesta. La </a:t>
            </a:r>
            <a:r>
              <a:rPr lang="it-IT" b="1" dirty="0" err="1"/>
              <a:t>View</a:t>
            </a:r>
            <a:r>
              <a:rPr lang="it-IT" dirty="0"/>
              <a:t> si occupa della visualizzazione del contenuto (ad es. stampa dei valori contenuti in struttura dati o </a:t>
            </a:r>
            <a:r>
              <a:rPr lang="it-IT" dirty="0" err="1"/>
              <a:t>bean</a:t>
            </a:r>
            <a:r>
              <a:rPr lang="it-IT" dirty="0"/>
              <a:t>, ma anche operazioni più complesse come invocazione metodi per ottenere dati).</a:t>
            </a:r>
          </a:p>
          <a:p>
            <a:endParaRPr lang="it-IT" dirty="0"/>
          </a:p>
          <a:p>
            <a:endParaRPr lang="it-IT" dirty="0" smtClean="0"/>
          </a:p>
        </p:txBody>
      </p:sp>
      <p:pic>
        <p:nvPicPr>
          <p:cNvPr id="5" name="Immagine 4"/>
          <p:cNvPicPr/>
          <p:nvPr/>
        </p:nvPicPr>
        <p:blipFill>
          <a:blip r:embed="rId3">
            <a:extLst>
              <a:ext uri="{28A0092B-C50C-407E-A947-70E740481C1C}">
                <a14:useLocalDpi xmlns:a14="http://schemas.microsoft.com/office/drawing/2010/main" val="0"/>
              </a:ext>
            </a:extLst>
          </a:blip>
          <a:stretch>
            <a:fillRect/>
          </a:stretch>
        </p:blipFill>
        <p:spPr>
          <a:xfrm>
            <a:off x="1938881" y="1278141"/>
            <a:ext cx="8633551" cy="3884431"/>
          </a:xfrm>
          <a:prstGeom prst="rect">
            <a:avLst/>
          </a:prstGeom>
          <a:effectLst>
            <a:innerShdw blurRad="114300">
              <a:prstClr val="black"/>
            </a:innerShdw>
          </a:effectLst>
        </p:spPr>
      </p:pic>
    </p:spTree>
    <p:extLst>
      <p:ext uri="{BB962C8B-B14F-4D97-AF65-F5344CB8AC3E}">
        <p14:creationId xmlns:p14="http://schemas.microsoft.com/office/powerpoint/2010/main" val="15811626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Design : </a:t>
            </a:r>
            <a:r>
              <a:rPr lang="it-IT" b="1" dirty="0" smtClean="0">
                <a:solidFill>
                  <a:schemeClr val="tx1"/>
                </a:solidFill>
                <a:effectLst>
                  <a:outerShdw blurRad="38100" dist="38100" dir="2700000" algn="tl">
                    <a:srgbClr val="000000">
                      <a:alpha val="43137"/>
                    </a:srgbClr>
                  </a:outerShdw>
                </a:effectLst>
              </a:rPr>
              <a:t>Database design</a:t>
            </a:r>
            <a:endParaRPr lang="it-IT" dirty="0"/>
          </a:p>
        </p:txBody>
      </p:sp>
      <p:sp>
        <p:nvSpPr>
          <p:cNvPr id="3" name="Segnaposto contenuto 2"/>
          <p:cNvSpPr>
            <a:spLocks noGrp="1"/>
          </p:cNvSpPr>
          <p:nvPr>
            <p:ph idx="1"/>
          </p:nvPr>
        </p:nvSpPr>
        <p:spPr>
          <a:xfrm>
            <a:off x="232229" y="867681"/>
            <a:ext cx="11843657" cy="5808890"/>
          </a:xfrm>
        </p:spPr>
        <p:txBody>
          <a:bodyPr>
            <a:normAutofit/>
          </a:bodyPr>
          <a:lstStyle/>
          <a:p>
            <a:endParaRPr lang="it-IT" dirty="0"/>
          </a:p>
          <a:p>
            <a:endParaRPr lang="it-IT" dirty="0" smtClean="0"/>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7994" y="1158534"/>
            <a:ext cx="5156011" cy="5227183"/>
          </a:xfrm>
          <a:prstGeom prst="rect">
            <a:avLst/>
          </a:prstGeom>
          <a:effectLst>
            <a:innerShdw blurRad="114300">
              <a:prstClr val="black"/>
            </a:innerShdw>
          </a:effectLst>
        </p:spPr>
      </p:pic>
    </p:spTree>
    <p:extLst>
      <p:ext uri="{BB962C8B-B14F-4D97-AF65-F5344CB8AC3E}">
        <p14:creationId xmlns:p14="http://schemas.microsoft.com/office/powerpoint/2010/main" val="910852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Design : </a:t>
            </a:r>
            <a:r>
              <a:rPr lang="it-IT" b="1" dirty="0" smtClean="0">
                <a:solidFill>
                  <a:schemeClr val="tx1"/>
                </a:solidFill>
                <a:effectLst>
                  <a:outerShdw blurRad="38100" dist="38100" dir="2700000" algn="tl">
                    <a:srgbClr val="000000">
                      <a:alpha val="43137"/>
                    </a:srgbClr>
                  </a:outerShdw>
                </a:effectLst>
              </a:rPr>
              <a:t>Database design</a:t>
            </a:r>
            <a:endParaRPr lang="it-IT" dirty="0"/>
          </a:p>
        </p:txBody>
      </p:sp>
      <p:sp>
        <p:nvSpPr>
          <p:cNvPr id="3" name="Segnaposto contenuto 2"/>
          <p:cNvSpPr>
            <a:spLocks noGrp="1"/>
          </p:cNvSpPr>
          <p:nvPr>
            <p:ph idx="1"/>
          </p:nvPr>
        </p:nvSpPr>
        <p:spPr>
          <a:xfrm>
            <a:off x="232229" y="867681"/>
            <a:ext cx="11843657" cy="5808890"/>
          </a:xfrm>
        </p:spPr>
        <p:txBody>
          <a:bodyPr>
            <a:normAutofit/>
          </a:bodyPr>
          <a:lstStyle/>
          <a:p>
            <a:r>
              <a:rPr lang="it-IT" dirty="0" smtClean="0"/>
              <a:t>L’utilizzo di un DBMS è di estrema importanza poiché ci consente di immagazzinare e gestire una grande quantità di dati garantendo un certo livello di sicurezza  ed integrità. </a:t>
            </a:r>
          </a:p>
          <a:p>
            <a:endParaRPr lang="it-IT" dirty="0" smtClean="0"/>
          </a:p>
          <a:p>
            <a:r>
              <a:rPr lang="it-IT" dirty="0" smtClean="0"/>
              <a:t>Il DBMS ci permette inoltre di gestire al meglio la concorrenza che è causata dall’elevato numero di utenti che si connettono in maniera simultanea.</a:t>
            </a:r>
          </a:p>
          <a:p>
            <a:endParaRPr lang="it-IT" dirty="0"/>
          </a:p>
          <a:p>
            <a:r>
              <a:rPr lang="it-IT" dirty="0" smtClean="0"/>
              <a:t>Per garantire sicurezza agli utenti è opportuno gestire le politiche d’accesso. Bisogna dunque differenziare l’area utente in base al tipo di utente che si connette allo </a:t>
            </a:r>
            <a:r>
              <a:rPr lang="it-IT" dirty="0" err="1" smtClean="0"/>
              <a:t>store</a:t>
            </a:r>
            <a:r>
              <a:rPr lang="it-IT" dirty="0" smtClean="0"/>
              <a:t>.</a:t>
            </a:r>
            <a:endParaRPr lang="it-IT" dirty="0"/>
          </a:p>
          <a:p>
            <a:endParaRPr lang="it-IT" dirty="0" smtClean="0"/>
          </a:p>
        </p:txBody>
      </p:sp>
    </p:spTree>
    <p:extLst>
      <p:ext uri="{BB962C8B-B14F-4D97-AF65-F5344CB8AC3E}">
        <p14:creationId xmlns:p14="http://schemas.microsoft.com/office/powerpoint/2010/main" val="10741746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Design : </a:t>
            </a:r>
            <a:r>
              <a:rPr lang="it-IT" b="1" dirty="0" smtClean="0">
                <a:solidFill>
                  <a:schemeClr val="tx1"/>
                </a:solidFill>
                <a:effectLst>
                  <a:outerShdw blurRad="38100" dist="38100" dir="2700000" algn="tl">
                    <a:srgbClr val="000000">
                      <a:alpha val="43137"/>
                    </a:srgbClr>
                  </a:outerShdw>
                </a:effectLst>
              </a:rPr>
              <a:t>Servizi dei sottosistemi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554478513"/>
              </p:ext>
            </p:extLst>
          </p:nvPr>
        </p:nvGraphicFramePr>
        <p:xfrm>
          <a:off x="1844232" y="2485470"/>
          <a:ext cx="8706735" cy="3255486"/>
        </p:xfrm>
        <a:graphic>
          <a:graphicData uri="http://schemas.openxmlformats.org/drawingml/2006/table">
            <a:tbl>
              <a:tblPr>
                <a:tableStyleId>{5C22544A-7EE6-4342-B048-85BDC9FD1C3A}</a:tableStyleId>
              </a:tblPr>
              <a:tblGrid>
                <a:gridCol w="2198136">
                  <a:extLst>
                    <a:ext uri="{9D8B030D-6E8A-4147-A177-3AD203B41FA5}">
                      <a16:colId xmlns:a16="http://schemas.microsoft.com/office/drawing/2014/main" val="1799007423"/>
                    </a:ext>
                  </a:extLst>
                </a:gridCol>
                <a:gridCol w="3345597">
                  <a:extLst>
                    <a:ext uri="{9D8B030D-6E8A-4147-A177-3AD203B41FA5}">
                      <a16:colId xmlns:a16="http://schemas.microsoft.com/office/drawing/2014/main" val="608738869"/>
                    </a:ext>
                  </a:extLst>
                </a:gridCol>
                <a:gridCol w="3163002">
                  <a:extLst>
                    <a:ext uri="{9D8B030D-6E8A-4147-A177-3AD203B41FA5}">
                      <a16:colId xmlns:a16="http://schemas.microsoft.com/office/drawing/2014/main" val="4285349622"/>
                    </a:ext>
                  </a:extLst>
                </a:gridCol>
              </a:tblGrid>
              <a:tr h="310948">
                <a:tc>
                  <a:txBody>
                    <a:bodyPr/>
                    <a:lstStyle/>
                    <a:p>
                      <a:pPr algn="ctr">
                        <a:lnSpc>
                          <a:spcPct val="107000"/>
                        </a:lnSpc>
                        <a:spcAft>
                          <a:spcPts val="800"/>
                        </a:spcAft>
                      </a:pPr>
                      <a:r>
                        <a:rPr lang="it-IT" sz="1100" dirty="0">
                          <a:effectLst/>
                        </a:rPr>
                        <a:t>Application </a:t>
                      </a:r>
                      <a:r>
                        <a:rPr lang="it-IT" sz="1100" dirty="0" err="1">
                          <a:effectLst/>
                        </a:rPr>
                        <a:t>Layer</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070C0"/>
                    </a:solidFill>
                  </a:tcPr>
                </a:tc>
                <a:tc>
                  <a:txBody>
                    <a:bodyPr/>
                    <a:lstStyle/>
                    <a:p>
                      <a:pPr algn="ctr">
                        <a:lnSpc>
                          <a:spcPct val="107000"/>
                        </a:lnSpc>
                        <a:spcAft>
                          <a:spcPts val="800"/>
                        </a:spcAft>
                      </a:pPr>
                      <a:r>
                        <a:rPr lang="it-IT" sz="1100" dirty="0">
                          <a:effectLst/>
                        </a:rPr>
                        <a:t>Presentation </a:t>
                      </a:r>
                      <a:r>
                        <a:rPr lang="it-IT" sz="1100" dirty="0" err="1">
                          <a:effectLst/>
                        </a:rPr>
                        <a:t>Layer</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070C0"/>
                    </a:solidFill>
                  </a:tcPr>
                </a:tc>
                <a:tc>
                  <a:txBody>
                    <a:bodyPr/>
                    <a:lstStyle/>
                    <a:p>
                      <a:pPr algn="ctr">
                        <a:lnSpc>
                          <a:spcPct val="107000"/>
                        </a:lnSpc>
                        <a:spcAft>
                          <a:spcPts val="800"/>
                        </a:spcAft>
                      </a:pPr>
                      <a:r>
                        <a:rPr lang="it-IT" sz="1100" dirty="0">
                          <a:effectLst/>
                        </a:rPr>
                        <a:t>Data </a:t>
                      </a:r>
                      <a:r>
                        <a:rPr lang="it-IT" sz="1100" dirty="0" err="1">
                          <a:effectLst/>
                        </a:rPr>
                        <a:t>Layer</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070C0"/>
                    </a:solidFill>
                  </a:tcPr>
                </a:tc>
                <a:extLst>
                  <a:ext uri="{0D108BD9-81ED-4DB2-BD59-A6C34878D82A}">
                    <a16:rowId xmlns:a16="http://schemas.microsoft.com/office/drawing/2014/main" val="363614861"/>
                  </a:ext>
                </a:extLst>
              </a:tr>
              <a:tr h="1995787">
                <a:tc>
                  <a:txBody>
                    <a:bodyPr/>
                    <a:lstStyle/>
                    <a:p>
                      <a:pPr algn="ctr">
                        <a:lnSpc>
                          <a:spcPct val="107000"/>
                        </a:lnSpc>
                        <a:spcAft>
                          <a:spcPts val="800"/>
                        </a:spcAft>
                      </a:pPr>
                      <a:r>
                        <a:rPr lang="it-IT" sz="1100" dirty="0">
                          <a:effectLst/>
                        </a:rPr>
                        <a:t>Login-</a:t>
                      </a:r>
                      <a:r>
                        <a:rPr lang="it-IT" sz="1100" dirty="0" err="1">
                          <a:effectLst/>
                        </a:rPr>
                        <a:t>searchUser</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dirty="0" err="1">
                          <a:effectLst/>
                        </a:rPr>
                        <a:t>Home.jsp</a:t>
                      </a:r>
                      <a:r>
                        <a:rPr lang="it-IT" sz="1100" dirty="0">
                          <a:effectLst/>
                        </a:rPr>
                        <a:t>-&gt;</a:t>
                      </a:r>
                      <a:r>
                        <a:rPr lang="it-IT" sz="1100" dirty="0" err="1">
                          <a:effectLst/>
                        </a:rPr>
                        <a:t>LoginForm,LoginButton</a:t>
                      </a:r>
                      <a:endParaRPr lang="it-IT" sz="1100" dirty="0">
                        <a:effectLst/>
                      </a:endParaRPr>
                    </a:p>
                    <a:p>
                      <a:pPr algn="ctr">
                        <a:lnSpc>
                          <a:spcPct val="107000"/>
                        </a:lnSpc>
                        <a:spcAft>
                          <a:spcPts val="800"/>
                        </a:spcAft>
                      </a:pPr>
                      <a:r>
                        <a:rPr lang="it-IT" sz="1100" dirty="0">
                          <a:effectLst/>
                        </a:rPr>
                        <a:t>-&gt;</a:t>
                      </a:r>
                      <a:r>
                        <a:rPr lang="it-IT" sz="1100" dirty="0" err="1">
                          <a:effectLst/>
                        </a:rPr>
                        <a:t>AreaUtente.jsp</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dirty="0">
                          <a:effectLst/>
                        </a:rPr>
                        <a:t>//</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896017884"/>
                  </a:ext>
                </a:extLst>
              </a:tr>
              <a:tr h="948751">
                <a:tc>
                  <a:txBody>
                    <a:bodyPr/>
                    <a:lstStyle/>
                    <a:p>
                      <a:pPr algn="ctr">
                        <a:lnSpc>
                          <a:spcPct val="107000"/>
                        </a:lnSpc>
                        <a:spcAft>
                          <a:spcPts val="800"/>
                        </a:spcAft>
                      </a:pPr>
                      <a:r>
                        <a:rPr lang="it-IT" sz="1100">
                          <a:effectLst/>
                        </a:rPr>
                        <a:t>Logout</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a:effectLst/>
                        </a:rPr>
                        <a:t>LogoutButton-&gt;Home.jsp</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dirty="0">
                          <a:effectLst/>
                        </a:rPr>
                        <a:t>//</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260795961"/>
                  </a:ext>
                </a:extLst>
              </a:tr>
            </a:tbl>
          </a:graphicData>
        </a:graphic>
      </p:graphicFrame>
      <p:sp>
        <p:nvSpPr>
          <p:cNvPr id="5" name="Rettangolo 4"/>
          <p:cNvSpPr/>
          <p:nvPr/>
        </p:nvSpPr>
        <p:spPr>
          <a:xfrm>
            <a:off x="101600" y="1055246"/>
            <a:ext cx="6096000" cy="584775"/>
          </a:xfrm>
          <a:prstGeom prst="rect">
            <a:avLst/>
          </a:prstGeom>
        </p:spPr>
        <p:txBody>
          <a:bodyPr>
            <a:spAutoFit/>
          </a:bodyPr>
          <a:lstStyle/>
          <a:p>
            <a:r>
              <a:rPr lang="it-IT" sz="3200" dirty="0">
                <a:solidFill>
                  <a:srgbClr val="00B050"/>
                </a:solidFill>
              </a:rPr>
              <a:t>Gestione Autenticazione (Utente</a:t>
            </a:r>
            <a:r>
              <a:rPr lang="it-IT" sz="3200" dirty="0" smtClean="0">
                <a:solidFill>
                  <a:srgbClr val="00B050"/>
                </a:solidFill>
              </a:rPr>
              <a:t>)</a:t>
            </a:r>
            <a:endParaRPr lang="it-IT" sz="3200" dirty="0">
              <a:solidFill>
                <a:srgbClr val="00B050"/>
              </a:solidFill>
            </a:endParaRPr>
          </a:p>
        </p:txBody>
      </p:sp>
    </p:spTree>
    <p:extLst>
      <p:ext uri="{BB962C8B-B14F-4D97-AF65-F5344CB8AC3E}">
        <p14:creationId xmlns:p14="http://schemas.microsoft.com/office/powerpoint/2010/main" val="18496561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Design : </a:t>
            </a:r>
            <a:r>
              <a:rPr lang="it-IT" b="1" dirty="0" smtClean="0">
                <a:solidFill>
                  <a:schemeClr val="tx1"/>
                </a:solidFill>
                <a:effectLst>
                  <a:outerShdw blurRad="38100" dist="38100" dir="2700000" algn="tl">
                    <a:srgbClr val="000000">
                      <a:alpha val="43137"/>
                    </a:srgbClr>
                  </a:outerShdw>
                </a:effectLst>
              </a:rPr>
              <a:t>Servizi dei sottosistemi</a:t>
            </a:r>
            <a:endParaRPr lang="it-IT" dirty="0"/>
          </a:p>
        </p:txBody>
      </p:sp>
      <p:sp>
        <p:nvSpPr>
          <p:cNvPr id="5" name="Rettangolo 4"/>
          <p:cNvSpPr/>
          <p:nvPr/>
        </p:nvSpPr>
        <p:spPr>
          <a:xfrm>
            <a:off x="101600" y="1055246"/>
            <a:ext cx="6096000" cy="584775"/>
          </a:xfrm>
          <a:prstGeom prst="rect">
            <a:avLst/>
          </a:prstGeom>
        </p:spPr>
        <p:txBody>
          <a:bodyPr>
            <a:spAutoFit/>
          </a:bodyPr>
          <a:lstStyle/>
          <a:p>
            <a:r>
              <a:rPr lang="it-IT" sz="3200" dirty="0">
                <a:solidFill>
                  <a:srgbClr val="00B050"/>
                </a:solidFill>
              </a:rPr>
              <a:t>Gestione </a:t>
            </a:r>
            <a:r>
              <a:rPr lang="it-IT" sz="3200" dirty="0" smtClean="0">
                <a:solidFill>
                  <a:srgbClr val="00B050"/>
                </a:solidFill>
              </a:rPr>
              <a:t>Area Riservata </a:t>
            </a:r>
            <a:r>
              <a:rPr lang="it-IT" sz="3200" dirty="0">
                <a:solidFill>
                  <a:srgbClr val="00B050"/>
                </a:solidFill>
              </a:rPr>
              <a:t>(Utente</a:t>
            </a:r>
            <a:r>
              <a:rPr lang="it-IT" sz="3200" dirty="0" smtClean="0">
                <a:solidFill>
                  <a:srgbClr val="00B050"/>
                </a:solidFill>
              </a:rPr>
              <a:t>)</a:t>
            </a:r>
            <a:endParaRPr lang="it-IT" sz="3200" dirty="0">
              <a:solidFill>
                <a:srgbClr val="00B050"/>
              </a:solidFill>
            </a:endParaRPr>
          </a:p>
        </p:txBody>
      </p:sp>
      <p:graphicFrame>
        <p:nvGraphicFramePr>
          <p:cNvPr id="7" name="Segnaposto contenuto 6"/>
          <p:cNvGraphicFramePr>
            <a:graphicFrameLocks noGrp="1"/>
          </p:cNvGraphicFramePr>
          <p:nvPr>
            <p:ph idx="1"/>
            <p:extLst>
              <p:ext uri="{D42A27DB-BD31-4B8C-83A1-F6EECF244321}">
                <p14:modId xmlns:p14="http://schemas.microsoft.com/office/powerpoint/2010/main" val="3018290866"/>
              </p:ext>
            </p:extLst>
          </p:nvPr>
        </p:nvGraphicFramePr>
        <p:xfrm>
          <a:off x="1541304" y="2394251"/>
          <a:ext cx="9312592" cy="3437924"/>
        </p:xfrm>
        <a:graphic>
          <a:graphicData uri="http://schemas.openxmlformats.org/drawingml/2006/table">
            <a:tbl>
              <a:tblPr>
                <a:tableStyleId>{5C22544A-7EE6-4342-B048-85BDC9FD1C3A}</a:tableStyleId>
              </a:tblPr>
              <a:tblGrid>
                <a:gridCol w="2351093">
                  <a:extLst>
                    <a:ext uri="{9D8B030D-6E8A-4147-A177-3AD203B41FA5}">
                      <a16:colId xmlns:a16="http://schemas.microsoft.com/office/drawing/2014/main" val="1715832585"/>
                    </a:ext>
                  </a:extLst>
                </a:gridCol>
                <a:gridCol w="3578400">
                  <a:extLst>
                    <a:ext uri="{9D8B030D-6E8A-4147-A177-3AD203B41FA5}">
                      <a16:colId xmlns:a16="http://schemas.microsoft.com/office/drawing/2014/main" val="2536645166"/>
                    </a:ext>
                  </a:extLst>
                </a:gridCol>
                <a:gridCol w="3383099">
                  <a:extLst>
                    <a:ext uri="{9D8B030D-6E8A-4147-A177-3AD203B41FA5}">
                      <a16:colId xmlns:a16="http://schemas.microsoft.com/office/drawing/2014/main" val="2000913350"/>
                    </a:ext>
                  </a:extLst>
                </a:gridCol>
              </a:tblGrid>
              <a:tr h="529278">
                <a:tc>
                  <a:txBody>
                    <a:bodyPr/>
                    <a:lstStyle/>
                    <a:p>
                      <a:pPr algn="ctr">
                        <a:lnSpc>
                          <a:spcPct val="107000"/>
                        </a:lnSpc>
                        <a:spcAft>
                          <a:spcPts val="800"/>
                        </a:spcAft>
                      </a:pPr>
                      <a:r>
                        <a:rPr lang="it-IT" sz="1100" dirty="0">
                          <a:effectLst/>
                        </a:rPr>
                        <a:t>Application </a:t>
                      </a:r>
                      <a:r>
                        <a:rPr lang="it-IT" sz="1100" dirty="0" err="1">
                          <a:effectLst/>
                        </a:rPr>
                        <a:t>Layer</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070C0"/>
                    </a:solidFill>
                  </a:tcPr>
                </a:tc>
                <a:tc>
                  <a:txBody>
                    <a:bodyPr/>
                    <a:lstStyle/>
                    <a:p>
                      <a:pPr algn="ctr">
                        <a:lnSpc>
                          <a:spcPct val="107000"/>
                        </a:lnSpc>
                        <a:spcAft>
                          <a:spcPts val="800"/>
                        </a:spcAft>
                      </a:pPr>
                      <a:r>
                        <a:rPr lang="it-IT" sz="1100" dirty="0">
                          <a:effectLst/>
                        </a:rPr>
                        <a:t>Presentation </a:t>
                      </a:r>
                      <a:r>
                        <a:rPr lang="it-IT" sz="1100" dirty="0" err="1">
                          <a:effectLst/>
                        </a:rPr>
                        <a:t>Layer</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070C0"/>
                    </a:solidFill>
                  </a:tcPr>
                </a:tc>
                <a:tc>
                  <a:txBody>
                    <a:bodyPr/>
                    <a:lstStyle/>
                    <a:p>
                      <a:pPr algn="ctr">
                        <a:lnSpc>
                          <a:spcPct val="107000"/>
                        </a:lnSpc>
                        <a:spcAft>
                          <a:spcPts val="800"/>
                        </a:spcAft>
                      </a:pPr>
                      <a:r>
                        <a:rPr lang="it-IT" sz="1100" dirty="0">
                          <a:effectLst/>
                        </a:rPr>
                        <a:t>Data </a:t>
                      </a:r>
                      <a:r>
                        <a:rPr lang="it-IT" sz="1100" dirty="0" err="1">
                          <a:effectLst/>
                        </a:rPr>
                        <a:t>Layer</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070C0"/>
                    </a:solidFill>
                  </a:tcPr>
                </a:tc>
                <a:extLst>
                  <a:ext uri="{0D108BD9-81ED-4DB2-BD59-A6C34878D82A}">
                    <a16:rowId xmlns:a16="http://schemas.microsoft.com/office/drawing/2014/main" val="2402263477"/>
                  </a:ext>
                </a:extLst>
              </a:tr>
              <a:tr h="1327169">
                <a:tc>
                  <a:txBody>
                    <a:bodyPr/>
                    <a:lstStyle/>
                    <a:p>
                      <a:pPr algn="ctr">
                        <a:lnSpc>
                          <a:spcPct val="107000"/>
                        </a:lnSpc>
                        <a:spcAft>
                          <a:spcPts val="800"/>
                        </a:spcAft>
                      </a:pPr>
                      <a:r>
                        <a:rPr lang="it-IT" sz="1100" dirty="0" err="1">
                          <a:effectLst/>
                        </a:rPr>
                        <a:t>Registation-insertUser</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dirty="0" err="1">
                          <a:effectLst/>
                        </a:rPr>
                        <a:t>Home.jsp</a:t>
                      </a:r>
                      <a:r>
                        <a:rPr lang="it-IT" sz="1100" dirty="0">
                          <a:effectLst/>
                        </a:rPr>
                        <a:t>-&gt;</a:t>
                      </a:r>
                      <a:r>
                        <a:rPr lang="it-IT" sz="1100" dirty="0" err="1">
                          <a:effectLst/>
                        </a:rPr>
                        <a:t>RegistrationButton</a:t>
                      </a:r>
                      <a:r>
                        <a:rPr lang="it-IT" sz="1100" dirty="0">
                          <a:effectLst/>
                        </a:rPr>
                        <a:t/>
                      </a:r>
                      <a:br>
                        <a:rPr lang="it-IT" sz="1100" dirty="0">
                          <a:effectLst/>
                        </a:rPr>
                      </a:br>
                      <a:r>
                        <a:rPr lang="it-IT" sz="1100" dirty="0">
                          <a:effectLst/>
                        </a:rPr>
                        <a:t>-&gt;</a:t>
                      </a:r>
                      <a:r>
                        <a:rPr lang="it-IT" sz="1100" dirty="0" err="1">
                          <a:effectLst/>
                        </a:rPr>
                        <a:t>Registration.jsp</a:t>
                      </a:r>
                      <a:r>
                        <a:rPr lang="it-IT" sz="1100" dirty="0">
                          <a:effectLst/>
                        </a:rPr>
                        <a:t>-&gt;</a:t>
                      </a:r>
                      <a:r>
                        <a:rPr lang="it-IT" sz="1100" dirty="0" err="1">
                          <a:effectLst/>
                        </a:rPr>
                        <a:t>RegistrationForm</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a:effectLst/>
                        </a:rPr>
                        <a:t>//</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356168047"/>
                  </a:ext>
                </a:extLst>
              </a:tr>
              <a:tr h="1581477">
                <a:tc>
                  <a:txBody>
                    <a:bodyPr/>
                    <a:lstStyle/>
                    <a:p>
                      <a:pPr algn="ctr">
                        <a:lnSpc>
                          <a:spcPct val="107000"/>
                        </a:lnSpc>
                        <a:spcAft>
                          <a:spcPts val="800"/>
                        </a:spcAft>
                      </a:pPr>
                      <a:r>
                        <a:rPr lang="it-IT" sz="1100">
                          <a:effectLst/>
                        </a:rPr>
                        <a:t>Modifiy-redirectForUpdate</a:t>
                      </a:r>
                      <a:br>
                        <a:rPr lang="it-IT" sz="1100">
                          <a:effectLst/>
                        </a:rPr>
                      </a:br>
                      <a:r>
                        <a:rPr lang="it-IT" sz="1100">
                          <a:effectLst/>
                        </a:rPr>
                        <a:t>aggiornaUtente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u="sng">
                          <a:effectLst/>
                        </a:rPr>
                        <a:t>Home.jsp -&gt; ImpostazioniUtente.jsp</a:t>
                      </a:r>
                      <a:endParaRPr lang="it-IT" sz="1100">
                        <a:effectLst/>
                      </a:endParaRPr>
                    </a:p>
                    <a:p>
                      <a:pPr algn="ctr">
                        <a:lnSpc>
                          <a:spcPct val="107000"/>
                        </a:lnSpc>
                        <a:spcAft>
                          <a:spcPts val="800"/>
                        </a:spcAft>
                      </a:pPr>
                      <a:r>
                        <a:rPr lang="it-IT" sz="1100">
                          <a:effectLst/>
                        </a:rPr>
                        <a:t>-&gt;ModificaForm</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dirty="0">
                          <a:effectLst/>
                        </a:rPr>
                        <a:t>//</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708904500"/>
                  </a:ext>
                </a:extLst>
              </a:tr>
            </a:tbl>
          </a:graphicData>
        </a:graphic>
      </p:graphicFrame>
    </p:spTree>
    <p:extLst>
      <p:ext uri="{BB962C8B-B14F-4D97-AF65-F5344CB8AC3E}">
        <p14:creationId xmlns:p14="http://schemas.microsoft.com/office/powerpoint/2010/main" val="25108965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a:solidFill>
                  <a:srgbClr val="FFC000"/>
                </a:solidFill>
                <a:effectLst>
                  <a:outerShdw blurRad="38100" dist="38100" dir="2700000" algn="tl">
                    <a:srgbClr val="000000">
                      <a:alpha val="43137"/>
                    </a:srgbClr>
                  </a:outerShdw>
                </a:effectLst>
              </a:rPr>
              <a:t>System Design : </a:t>
            </a:r>
            <a:r>
              <a:rPr lang="it-IT" b="1" dirty="0" smtClean="0">
                <a:solidFill>
                  <a:schemeClr val="tx1"/>
                </a:solidFill>
                <a:effectLst>
                  <a:outerShdw blurRad="38100" dist="38100" dir="2700000" algn="tl">
                    <a:srgbClr val="000000">
                      <a:alpha val="43137"/>
                    </a:srgbClr>
                  </a:outerShdw>
                </a:effectLst>
              </a:rPr>
              <a:t>Servizi dei sottosistemi</a:t>
            </a:r>
            <a:endParaRPr lang="it-IT" dirty="0"/>
          </a:p>
        </p:txBody>
      </p:sp>
      <p:sp>
        <p:nvSpPr>
          <p:cNvPr id="5" name="Rettangolo 4"/>
          <p:cNvSpPr/>
          <p:nvPr/>
        </p:nvSpPr>
        <p:spPr>
          <a:xfrm>
            <a:off x="101600" y="1055246"/>
            <a:ext cx="6096000" cy="584775"/>
          </a:xfrm>
          <a:prstGeom prst="rect">
            <a:avLst/>
          </a:prstGeom>
        </p:spPr>
        <p:txBody>
          <a:bodyPr>
            <a:spAutoFit/>
          </a:bodyPr>
          <a:lstStyle/>
          <a:p>
            <a:r>
              <a:rPr lang="it-IT" sz="3200" dirty="0">
                <a:solidFill>
                  <a:srgbClr val="00B050"/>
                </a:solidFill>
              </a:rPr>
              <a:t>Gestione </a:t>
            </a:r>
            <a:r>
              <a:rPr lang="it-IT" sz="3200" dirty="0" smtClean="0">
                <a:solidFill>
                  <a:srgbClr val="00B050"/>
                </a:solidFill>
              </a:rPr>
              <a:t>Prodotti (</a:t>
            </a:r>
            <a:r>
              <a:rPr lang="it-IT" sz="3200" dirty="0" err="1" smtClean="0">
                <a:solidFill>
                  <a:srgbClr val="00B050"/>
                </a:solidFill>
              </a:rPr>
              <a:t>Admin</a:t>
            </a:r>
            <a:r>
              <a:rPr lang="it-IT" sz="3200" dirty="0" smtClean="0">
                <a:solidFill>
                  <a:srgbClr val="00B050"/>
                </a:solidFill>
              </a:rPr>
              <a:t>)</a:t>
            </a:r>
            <a:endParaRPr lang="it-IT" sz="3200" dirty="0">
              <a:solidFill>
                <a:srgbClr val="00B050"/>
              </a:solidFill>
            </a:endParaRP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205869544"/>
              </p:ext>
            </p:extLst>
          </p:nvPr>
        </p:nvGraphicFramePr>
        <p:xfrm>
          <a:off x="1901371" y="2100181"/>
          <a:ext cx="8389257" cy="4440818"/>
        </p:xfrm>
        <a:graphic>
          <a:graphicData uri="http://schemas.openxmlformats.org/drawingml/2006/table">
            <a:tbl>
              <a:tblPr>
                <a:tableStyleId>{5C22544A-7EE6-4342-B048-85BDC9FD1C3A}</a:tableStyleId>
              </a:tblPr>
              <a:tblGrid>
                <a:gridCol w="2117984">
                  <a:extLst>
                    <a:ext uri="{9D8B030D-6E8A-4147-A177-3AD203B41FA5}">
                      <a16:colId xmlns:a16="http://schemas.microsoft.com/office/drawing/2014/main" val="1517932705"/>
                    </a:ext>
                  </a:extLst>
                </a:gridCol>
                <a:gridCol w="3223605">
                  <a:extLst>
                    <a:ext uri="{9D8B030D-6E8A-4147-A177-3AD203B41FA5}">
                      <a16:colId xmlns:a16="http://schemas.microsoft.com/office/drawing/2014/main" val="3890595320"/>
                    </a:ext>
                  </a:extLst>
                </a:gridCol>
                <a:gridCol w="3047668">
                  <a:extLst>
                    <a:ext uri="{9D8B030D-6E8A-4147-A177-3AD203B41FA5}">
                      <a16:colId xmlns:a16="http://schemas.microsoft.com/office/drawing/2014/main" val="2231015507"/>
                    </a:ext>
                  </a:extLst>
                </a:gridCol>
              </a:tblGrid>
              <a:tr h="372679">
                <a:tc>
                  <a:txBody>
                    <a:bodyPr/>
                    <a:lstStyle/>
                    <a:p>
                      <a:pPr algn="ctr">
                        <a:lnSpc>
                          <a:spcPct val="107000"/>
                        </a:lnSpc>
                        <a:spcAft>
                          <a:spcPts val="800"/>
                        </a:spcAft>
                      </a:pPr>
                      <a:r>
                        <a:rPr lang="it-IT" sz="1100" dirty="0">
                          <a:effectLst/>
                        </a:rPr>
                        <a:t>Application </a:t>
                      </a:r>
                      <a:r>
                        <a:rPr lang="it-IT" sz="1100" dirty="0" err="1">
                          <a:effectLst/>
                        </a:rPr>
                        <a:t>Layer</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070C0"/>
                    </a:solidFill>
                  </a:tcPr>
                </a:tc>
                <a:tc>
                  <a:txBody>
                    <a:bodyPr/>
                    <a:lstStyle/>
                    <a:p>
                      <a:pPr algn="ctr">
                        <a:lnSpc>
                          <a:spcPct val="107000"/>
                        </a:lnSpc>
                        <a:spcAft>
                          <a:spcPts val="800"/>
                        </a:spcAft>
                      </a:pPr>
                      <a:r>
                        <a:rPr lang="it-IT" sz="1100">
                          <a:effectLst/>
                        </a:rPr>
                        <a:t>Presentation Layer</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070C0"/>
                    </a:solidFill>
                  </a:tcPr>
                </a:tc>
                <a:tc>
                  <a:txBody>
                    <a:bodyPr/>
                    <a:lstStyle/>
                    <a:p>
                      <a:pPr algn="ctr">
                        <a:lnSpc>
                          <a:spcPct val="107000"/>
                        </a:lnSpc>
                        <a:spcAft>
                          <a:spcPts val="800"/>
                        </a:spcAft>
                      </a:pPr>
                      <a:r>
                        <a:rPr lang="it-IT" sz="1100" dirty="0">
                          <a:effectLst/>
                        </a:rPr>
                        <a:t>Data </a:t>
                      </a:r>
                      <a:r>
                        <a:rPr lang="it-IT" sz="1100" dirty="0" err="1">
                          <a:effectLst/>
                        </a:rPr>
                        <a:t>Layer</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solidFill>
                      <a:srgbClr val="0070C0"/>
                    </a:solidFill>
                  </a:tcPr>
                </a:tc>
                <a:extLst>
                  <a:ext uri="{0D108BD9-81ED-4DB2-BD59-A6C34878D82A}">
                    <a16:rowId xmlns:a16="http://schemas.microsoft.com/office/drawing/2014/main" val="1843635430"/>
                  </a:ext>
                </a:extLst>
              </a:tr>
              <a:tr h="1250659">
                <a:tc>
                  <a:txBody>
                    <a:bodyPr/>
                    <a:lstStyle/>
                    <a:p>
                      <a:pPr algn="ctr">
                        <a:lnSpc>
                          <a:spcPct val="107000"/>
                        </a:lnSpc>
                        <a:spcAft>
                          <a:spcPts val="800"/>
                        </a:spcAft>
                      </a:pPr>
                      <a:r>
                        <a:rPr lang="it-IT" sz="1100" dirty="0" err="1">
                          <a:effectLst/>
                        </a:rPr>
                        <a:t>Insert</a:t>
                      </a:r>
                      <a:r>
                        <a:rPr lang="it-IT" sz="1100" dirty="0">
                          <a:effectLst/>
                        </a:rPr>
                        <a:t> </a:t>
                      </a:r>
                      <a:r>
                        <a:rPr lang="it-IT" sz="1100" dirty="0" err="1">
                          <a:effectLst/>
                        </a:rPr>
                        <a:t>product</a:t>
                      </a:r>
                      <a:r>
                        <a:rPr lang="it-IT" sz="1100" dirty="0">
                          <a:effectLst/>
                        </a:rPr>
                        <a:t> -</a:t>
                      </a:r>
                      <a:br>
                        <a:rPr lang="it-IT" sz="1100" dirty="0">
                          <a:effectLst/>
                        </a:rPr>
                      </a:br>
                      <a:r>
                        <a:rPr lang="it-IT" sz="1100" dirty="0" err="1">
                          <a:effectLst/>
                        </a:rPr>
                        <a:t>insertProduct</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dirty="0" err="1">
                          <a:effectLst/>
                        </a:rPr>
                        <a:t>AreaAdmin.jsp</a:t>
                      </a:r>
                      <a:r>
                        <a:rPr lang="it-IT" sz="1100" dirty="0">
                          <a:effectLst/>
                        </a:rPr>
                        <a:t> -&gt; </a:t>
                      </a:r>
                      <a:r>
                        <a:rPr lang="it-IT" sz="1100" dirty="0" err="1">
                          <a:effectLst/>
                        </a:rPr>
                        <a:t>InsertProductButton</a:t>
                      </a:r>
                      <a:r>
                        <a:rPr lang="it-IT" sz="1100" dirty="0">
                          <a:effectLst/>
                        </a:rPr>
                        <a:t/>
                      </a:r>
                      <a:br>
                        <a:rPr lang="it-IT" sz="1100" dirty="0">
                          <a:effectLst/>
                        </a:rPr>
                      </a:br>
                      <a:r>
                        <a:rPr lang="it-IT" sz="1100" dirty="0">
                          <a:effectLst/>
                        </a:rPr>
                        <a:t>-&gt; </a:t>
                      </a:r>
                      <a:r>
                        <a:rPr lang="it-IT" sz="1100" dirty="0" err="1">
                          <a:effectLst/>
                        </a:rPr>
                        <a:t>AggiungiProdotto.jsp</a:t>
                      </a:r>
                      <a:r>
                        <a:rPr lang="it-IT" sz="1100" dirty="0">
                          <a:effectLst/>
                        </a:rPr>
                        <a:t> </a:t>
                      </a:r>
                      <a:br>
                        <a:rPr lang="it-IT" sz="1100" dirty="0">
                          <a:effectLst/>
                        </a:rPr>
                      </a:br>
                      <a:r>
                        <a:rPr lang="it-IT" sz="1100" dirty="0">
                          <a:effectLst/>
                        </a:rPr>
                        <a:t>-&gt; </a:t>
                      </a:r>
                      <a:r>
                        <a:rPr lang="it-IT" sz="1100" dirty="0" err="1">
                          <a:effectLst/>
                        </a:rPr>
                        <a:t>AggiungiProdottoForm</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dirty="0">
                          <a:effectLst/>
                        </a:rPr>
                        <a:t>//</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4088772205"/>
                  </a:ext>
                </a:extLst>
              </a:tr>
              <a:tr h="1882983">
                <a:tc>
                  <a:txBody>
                    <a:bodyPr/>
                    <a:lstStyle/>
                    <a:p>
                      <a:pPr algn="ctr">
                        <a:lnSpc>
                          <a:spcPct val="107000"/>
                        </a:lnSpc>
                        <a:spcAft>
                          <a:spcPts val="800"/>
                        </a:spcAft>
                      </a:pPr>
                      <a:r>
                        <a:rPr lang="it-IT" sz="1100">
                          <a:effectLst/>
                        </a:rPr>
                        <a:t>Modify product -</a:t>
                      </a:r>
                      <a:br>
                        <a:rPr lang="it-IT" sz="1100">
                          <a:effectLst/>
                        </a:rPr>
                      </a:br>
                      <a:r>
                        <a:rPr lang="it-IT" sz="1100">
                          <a:effectLst/>
                        </a:rPr>
                        <a:t>redirectForUpdate</a:t>
                      </a:r>
                      <a:br>
                        <a:rPr lang="it-IT" sz="1100">
                          <a:effectLst/>
                        </a:rPr>
                      </a:br>
                      <a:r>
                        <a:rPr lang="it-IT" sz="1100">
                          <a:effectLst/>
                        </a:rPr>
                        <a:t>aggiorna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a:effectLst/>
                        </a:rPr>
                        <a:t>AreaAdmin.jsp -&gt; VisualizzaProdottiForm</a:t>
                      </a:r>
                      <a:br>
                        <a:rPr lang="it-IT" sz="1100">
                          <a:effectLst/>
                        </a:rPr>
                      </a:br>
                      <a:r>
                        <a:rPr lang="it-IT" sz="1100">
                          <a:effectLst/>
                        </a:rPr>
                        <a:t>-&gt; ListaProdotti.jsp</a:t>
                      </a:r>
                      <a:br>
                        <a:rPr lang="it-IT" sz="1100">
                          <a:effectLst/>
                        </a:rPr>
                      </a:br>
                      <a:r>
                        <a:rPr lang="it-IT" sz="1100">
                          <a:effectLst/>
                        </a:rPr>
                        <a:t>-&gt; ModifyButton</a:t>
                      </a:r>
                      <a:br>
                        <a:rPr lang="it-IT" sz="1100">
                          <a:effectLst/>
                        </a:rPr>
                      </a:br>
                      <a:r>
                        <a:rPr lang="it-IT" sz="1100">
                          <a:effectLst/>
                        </a:rPr>
                        <a:t>-&gt; ModificaProdotto.jsp</a:t>
                      </a:r>
                      <a:br>
                        <a:rPr lang="it-IT" sz="1100">
                          <a:effectLst/>
                        </a:rPr>
                      </a:br>
                      <a:r>
                        <a:rPr lang="it-IT" sz="1100">
                          <a:effectLst/>
                        </a:rPr>
                        <a:t>-&gt; MoficaProdottoForm</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a:effectLst/>
                        </a:rPr>
                        <a:t>//</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887387825"/>
                  </a:ext>
                </a:extLst>
              </a:tr>
              <a:tr h="934497">
                <a:tc>
                  <a:txBody>
                    <a:bodyPr/>
                    <a:lstStyle/>
                    <a:p>
                      <a:pPr algn="ctr">
                        <a:lnSpc>
                          <a:spcPct val="107000"/>
                        </a:lnSpc>
                        <a:spcAft>
                          <a:spcPts val="800"/>
                        </a:spcAft>
                      </a:pPr>
                      <a:r>
                        <a:rPr lang="it-IT" sz="1100">
                          <a:effectLst/>
                        </a:rPr>
                        <a:t>Remove product -</a:t>
                      </a:r>
                      <a:br>
                        <a:rPr lang="it-IT" sz="1100">
                          <a:effectLst/>
                        </a:rPr>
                      </a:br>
                      <a:r>
                        <a:rPr lang="it-IT" sz="1100">
                          <a:effectLst/>
                        </a:rPr>
                        <a:t>deleteProduct</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a:effectLst/>
                        </a:rPr>
                        <a:t>AreaAdmin.jsp -&gt; VisualizzaProdottiForm</a:t>
                      </a:r>
                      <a:br>
                        <a:rPr lang="it-IT" sz="1100">
                          <a:effectLst/>
                        </a:rPr>
                      </a:br>
                      <a:r>
                        <a:rPr lang="it-IT" sz="1100">
                          <a:effectLst/>
                        </a:rPr>
                        <a:t>-&gt; ListaProdotti.jsp-&gt;deleteButton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800"/>
                        </a:spcAft>
                      </a:pPr>
                      <a:r>
                        <a:rPr lang="it-IT" sz="1100" dirty="0">
                          <a:effectLst/>
                        </a:rPr>
                        <a:t>//</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59979697"/>
                  </a:ext>
                </a:extLst>
              </a:tr>
            </a:tbl>
          </a:graphicData>
        </a:graphic>
      </p:graphicFrame>
    </p:spTree>
    <p:extLst>
      <p:ext uri="{BB962C8B-B14F-4D97-AF65-F5344CB8AC3E}">
        <p14:creationId xmlns:p14="http://schemas.microsoft.com/office/powerpoint/2010/main" val="16968018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a:t>
            </a:r>
            <a:r>
              <a:rPr lang="it-IT" b="1" dirty="0">
                <a:solidFill>
                  <a:srgbClr val="FFC000"/>
                </a:solidFill>
                <a:effectLst>
                  <a:outerShdw blurRad="38100" dist="38100" dir="2700000" algn="tl">
                    <a:srgbClr val="000000">
                      <a:alpha val="43137"/>
                    </a:srgbClr>
                  </a:outerShdw>
                </a:effectLst>
              </a:rPr>
              <a:t>Design : </a:t>
            </a:r>
            <a:r>
              <a:rPr lang="it-IT" b="1" dirty="0" smtClean="0">
                <a:solidFill>
                  <a:schemeClr val="tx1"/>
                </a:solidFill>
                <a:effectLst>
                  <a:outerShdw blurRad="38100" dist="38100" dir="2700000" algn="tl">
                    <a:srgbClr val="000000">
                      <a:alpha val="43137"/>
                    </a:srgbClr>
                  </a:outerShdw>
                </a:effectLst>
              </a:rPr>
              <a:t>Introduzione</a:t>
            </a:r>
            <a:endParaRPr lang="it-IT" dirty="0"/>
          </a:p>
        </p:txBody>
      </p:sp>
      <p:sp>
        <p:nvSpPr>
          <p:cNvPr id="5" name="Rettangolo 4"/>
          <p:cNvSpPr/>
          <p:nvPr/>
        </p:nvSpPr>
        <p:spPr>
          <a:xfrm>
            <a:off x="101600" y="1055246"/>
            <a:ext cx="6096000" cy="584775"/>
          </a:xfrm>
          <a:prstGeom prst="rect">
            <a:avLst/>
          </a:prstGeom>
        </p:spPr>
        <p:txBody>
          <a:bodyPr>
            <a:spAutoFit/>
          </a:bodyPr>
          <a:lstStyle/>
          <a:p>
            <a:r>
              <a:rPr lang="it-IT" sz="3200" dirty="0" smtClean="0">
                <a:solidFill>
                  <a:srgbClr val="00B050"/>
                </a:solidFill>
              </a:rPr>
              <a:t>		</a:t>
            </a:r>
            <a:endParaRPr lang="it-IT" sz="3200" dirty="0">
              <a:solidFill>
                <a:srgbClr val="00B050"/>
              </a:solidFill>
            </a:endParaRPr>
          </a:p>
        </p:txBody>
      </p:sp>
      <p:sp>
        <p:nvSpPr>
          <p:cNvPr id="3" name="Segnaposto contenuto 2"/>
          <p:cNvSpPr>
            <a:spLocks noGrp="1"/>
          </p:cNvSpPr>
          <p:nvPr>
            <p:ph idx="1"/>
          </p:nvPr>
        </p:nvSpPr>
        <p:spPr>
          <a:xfrm>
            <a:off x="595086" y="943429"/>
            <a:ext cx="10758714" cy="5233534"/>
          </a:xfrm>
        </p:spPr>
        <p:txBody>
          <a:bodyPr/>
          <a:lstStyle/>
          <a:p>
            <a:r>
              <a:rPr lang="it-IT" dirty="0" smtClean="0"/>
              <a:t>Durante la fase di Object Design è stata impostata l’implementazione.</a:t>
            </a:r>
          </a:p>
          <a:p>
            <a:pPr marL="0" indent="0">
              <a:buNone/>
            </a:pPr>
            <a:endParaRPr lang="it-IT" dirty="0" smtClean="0"/>
          </a:p>
          <a:p>
            <a:pPr lvl="1">
              <a:buFont typeface="Wingdings" panose="05000000000000000000" pitchFamily="2" charset="2"/>
              <a:buChar char="Ø"/>
            </a:pPr>
            <a:r>
              <a:rPr lang="it-IT" dirty="0" smtClean="0"/>
              <a:t>  Sono stati definiti i compromessi e le linee guida per l’implementazione.</a:t>
            </a:r>
          </a:p>
          <a:p>
            <a:pPr marL="457200" lvl="1" indent="0">
              <a:buNone/>
            </a:pPr>
            <a:endParaRPr lang="it-IT" dirty="0" smtClean="0"/>
          </a:p>
          <a:p>
            <a:pPr lvl="1">
              <a:buFont typeface="Wingdings" panose="05000000000000000000" pitchFamily="2" charset="2"/>
              <a:buChar char="Ø"/>
            </a:pPr>
            <a:r>
              <a:rPr lang="it-IT" dirty="0" smtClean="0"/>
              <a:t>  Sono stati specificati i </a:t>
            </a:r>
            <a:r>
              <a:rPr lang="it-IT" dirty="0" err="1" smtClean="0"/>
              <a:t>Packages</a:t>
            </a:r>
            <a:endParaRPr lang="it-IT" dirty="0" smtClean="0"/>
          </a:p>
          <a:p>
            <a:pPr marL="457200" lvl="1" indent="0">
              <a:buNone/>
            </a:pPr>
            <a:endParaRPr lang="it-IT" dirty="0" smtClean="0"/>
          </a:p>
          <a:p>
            <a:pPr lvl="1">
              <a:buFont typeface="Wingdings" panose="05000000000000000000" pitchFamily="2" charset="2"/>
              <a:buChar char="Ø"/>
            </a:pPr>
            <a:r>
              <a:rPr lang="it-IT" dirty="0" smtClean="0"/>
              <a:t>  Sono stati definiti eventuali design </a:t>
            </a:r>
            <a:r>
              <a:rPr lang="it-IT" dirty="0" err="1" smtClean="0"/>
              <a:t>patterns</a:t>
            </a:r>
            <a:r>
              <a:rPr lang="it-IT" dirty="0" smtClean="0"/>
              <a:t> da utilizzare</a:t>
            </a:r>
          </a:p>
          <a:p>
            <a:pPr marL="457200" lvl="1" indent="0">
              <a:buNone/>
            </a:pPr>
            <a:endParaRPr lang="it-IT" dirty="0" smtClean="0"/>
          </a:p>
          <a:p>
            <a:pPr lvl="1">
              <a:buFont typeface="Wingdings" panose="05000000000000000000" pitchFamily="2" charset="2"/>
              <a:buChar char="Ø"/>
            </a:pPr>
            <a:r>
              <a:rPr lang="it-IT" dirty="0" smtClean="0"/>
              <a:t> Sono state specificate le Class </a:t>
            </a:r>
            <a:r>
              <a:rPr lang="it-IT" dirty="0" err="1" smtClean="0"/>
              <a:t>Interfaces</a:t>
            </a:r>
            <a:endParaRPr lang="it-IT" dirty="0"/>
          </a:p>
        </p:txBody>
      </p:sp>
    </p:spTree>
    <p:extLst>
      <p:ext uri="{BB962C8B-B14F-4D97-AF65-F5344CB8AC3E}">
        <p14:creationId xmlns:p14="http://schemas.microsoft.com/office/powerpoint/2010/main" val="41588811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a:t>
            </a:r>
            <a:r>
              <a:rPr lang="it-IT" b="1" dirty="0">
                <a:solidFill>
                  <a:srgbClr val="FFC000"/>
                </a:solidFill>
                <a:effectLst>
                  <a:outerShdw blurRad="38100" dist="38100" dir="2700000" algn="tl">
                    <a:srgbClr val="000000">
                      <a:alpha val="43137"/>
                    </a:srgbClr>
                  </a:outerShdw>
                </a:effectLst>
              </a:rPr>
              <a:t>Design : </a:t>
            </a:r>
            <a:r>
              <a:rPr lang="it-IT" b="1" dirty="0" smtClean="0">
                <a:solidFill>
                  <a:schemeClr val="tx1"/>
                </a:solidFill>
                <a:effectLst>
                  <a:outerShdw blurRad="38100" dist="38100" dir="2700000" algn="tl">
                    <a:srgbClr val="000000">
                      <a:alpha val="43137"/>
                    </a:srgbClr>
                  </a:outerShdw>
                </a:effectLst>
              </a:rPr>
              <a:t>Compromessi</a:t>
            </a:r>
            <a:endParaRPr lang="it-IT" dirty="0"/>
          </a:p>
        </p:txBody>
      </p:sp>
      <p:sp>
        <p:nvSpPr>
          <p:cNvPr id="5" name="Rettangolo 4"/>
          <p:cNvSpPr/>
          <p:nvPr/>
        </p:nvSpPr>
        <p:spPr>
          <a:xfrm>
            <a:off x="101600" y="1055246"/>
            <a:ext cx="6096000" cy="584775"/>
          </a:xfrm>
          <a:prstGeom prst="rect">
            <a:avLst/>
          </a:prstGeom>
        </p:spPr>
        <p:txBody>
          <a:bodyPr>
            <a:spAutoFit/>
          </a:bodyPr>
          <a:lstStyle/>
          <a:p>
            <a:r>
              <a:rPr lang="it-IT" sz="3200" dirty="0" smtClean="0">
                <a:solidFill>
                  <a:srgbClr val="00B050"/>
                </a:solidFill>
              </a:rPr>
              <a:t>		</a:t>
            </a:r>
            <a:endParaRPr lang="it-IT" sz="3200" dirty="0">
              <a:solidFill>
                <a:srgbClr val="00B050"/>
              </a:solidFill>
            </a:endParaRPr>
          </a:p>
        </p:txBody>
      </p:sp>
      <p:sp>
        <p:nvSpPr>
          <p:cNvPr id="3" name="Segnaposto contenuto 2"/>
          <p:cNvSpPr>
            <a:spLocks noGrp="1"/>
          </p:cNvSpPr>
          <p:nvPr>
            <p:ph idx="1"/>
          </p:nvPr>
        </p:nvSpPr>
        <p:spPr>
          <a:xfrm>
            <a:off x="595086" y="943428"/>
            <a:ext cx="10758714" cy="5675085"/>
          </a:xfrm>
        </p:spPr>
        <p:txBody>
          <a:bodyPr>
            <a:normAutofit/>
          </a:bodyPr>
          <a:lstStyle/>
          <a:p>
            <a:pPr>
              <a:buFont typeface="Wingdings" panose="05000000000000000000" pitchFamily="2" charset="2"/>
              <a:buChar char="Ø"/>
            </a:pPr>
            <a:r>
              <a:rPr lang="it-IT" dirty="0" smtClean="0">
                <a:solidFill>
                  <a:srgbClr val="00B050"/>
                </a:solidFill>
              </a:rPr>
              <a:t> </a:t>
            </a:r>
            <a:r>
              <a:rPr lang="it-IT" b="1" dirty="0">
                <a:solidFill>
                  <a:srgbClr val="00B050"/>
                </a:solidFill>
              </a:rPr>
              <a:t>Memoria vs Efficienza</a:t>
            </a:r>
            <a:endParaRPr lang="it-IT" dirty="0">
              <a:solidFill>
                <a:srgbClr val="00B050"/>
              </a:solidFill>
            </a:endParaRPr>
          </a:p>
          <a:p>
            <a:pPr marL="0" indent="0">
              <a:buNone/>
            </a:pPr>
            <a:r>
              <a:rPr lang="it-IT" dirty="0" smtClean="0"/>
              <a:t>Si è preferito utilizzare più memoria per memorizzare un maggior numero di dati, rinunciando al massimo livello di efficienza.</a:t>
            </a:r>
          </a:p>
          <a:p>
            <a:pPr marL="0" indent="0">
              <a:buNone/>
            </a:pPr>
            <a:endParaRPr lang="it-IT" dirty="0"/>
          </a:p>
          <a:p>
            <a:pPr>
              <a:buFont typeface="Wingdings" panose="05000000000000000000" pitchFamily="2" charset="2"/>
              <a:buChar char="Ø"/>
            </a:pPr>
            <a:r>
              <a:rPr lang="it-IT" dirty="0" smtClean="0">
                <a:solidFill>
                  <a:srgbClr val="00B050"/>
                </a:solidFill>
              </a:rPr>
              <a:t> </a:t>
            </a:r>
            <a:r>
              <a:rPr lang="it-IT" b="1" dirty="0">
                <a:solidFill>
                  <a:srgbClr val="00B050"/>
                </a:solidFill>
              </a:rPr>
              <a:t>Sicurezza vs Efficienza</a:t>
            </a:r>
            <a:endParaRPr lang="it-IT" dirty="0">
              <a:solidFill>
                <a:srgbClr val="00B050"/>
              </a:solidFill>
            </a:endParaRPr>
          </a:p>
          <a:p>
            <a:pPr marL="0" indent="0">
              <a:buNone/>
            </a:pPr>
            <a:r>
              <a:rPr lang="it-IT" dirty="0"/>
              <a:t>Si è </a:t>
            </a:r>
            <a:r>
              <a:rPr lang="it-IT" dirty="0" smtClean="0"/>
              <a:t>preferito offrire un maggior controllo logico delle operazioni a discapito dell’efficienza. Facendo uso di sessioni di navigazione e di controlli per la tipologia d’utente , il sistema ne risente in efficienza ma ne guadagna in termini di sicurezza.</a:t>
            </a:r>
          </a:p>
          <a:p>
            <a:pPr marL="0" indent="0">
              <a:buNone/>
            </a:pPr>
            <a:endParaRPr lang="it-IT" dirty="0">
              <a:solidFill>
                <a:srgbClr val="00B050"/>
              </a:solidFill>
            </a:endParaRPr>
          </a:p>
          <a:p>
            <a:pPr>
              <a:buFont typeface="Wingdings" panose="05000000000000000000" pitchFamily="2" charset="2"/>
              <a:buChar char="Ø"/>
            </a:pPr>
            <a:r>
              <a:rPr lang="it-IT" dirty="0" smtClean="0">
                <a:solidFill>
                  <a:srgbClr val="00B050"/>
                </a:solidFill>
              </a:rPr>
              <a:t> </a:t>
            </a:r>
            <a:r>
              <a:rPr lang="it-IT" b="1" dirty="0">
                <a:solidFill>
                  <a:srgbClr val="00B050"/>
                </a:solidFill>
              </a:rPr>
              <a:t>Costi vs </a:t>
            </a:r>
            <a:r>
              <a:rPr lang="it-IT" b="1" dirty="0" smtClean="0">
                <a:solidFill>
                  <a:srgbClr val="00B050"/>
                </a:solidFill>
              </a:rPr>
              <a:t>Mantenimento</a:t>
            </a:r>
          </a:p>
          <a:p>
            <a:pPr marL="0" indent="0">
              <a:buNone/>
            </a:pPr>
            <a:r>
              <a:rPr lang="it-IT" dirty="0" smtClean="0"/>
              <a:t>L’utilizzo di componenti open source  non nega un buon mantenimento.</a:t>
            </a:r>
            <a:endParaRPr lang="it-IT" dirty="0"/>
          </a:p>
          <a:p>
            <a:pPr marL="0" indent="0">
              <a:buNone/>
            </a:pPr>
            <a:endParaRPr lang="it-IT" dirty="0">
              <a:solidFill>
                <a:schemeClr val="tx1">
                  <a:lumMod val="95000"/>
                </a:schemeClr>
              </a:solidFill>
            </a:endParaRPr>
          </a:p>
          <a:p>
            <a:pPr>
              <a:buFont typeface="Wingdings" panose="05000000000000000000" pitchFamily="2" charset="2"/>
              <a:buChar char="Ø"/>
            </a:pPr>
            <a:endParaRPr lang="it-IT" dirty="0">
              <a:solidFill>
                <a:srgbClr val="00B050"/>
              </a:solidFill>
            </a:endParaRPr>
          </a:p>
        </p:txBody>
      </p:sp>
    </p:spTree>
    <p:extLst>
      <p:ext uri="{BB962C8B-B14F-4D97-AF65-F5344CB8AC3E}">
        <p14:creationId xmlns:p14="http://schemas.microsoft.com/office/powerpoint/2010/main" val="794431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7072086" cy="1042761"/>
          </a:xfrm>
        </p:spPr>
        <p:txBody>
          <a:bodyPr/>
          <a:lstStyle/>
          <a:p>
            <a:r>
              <a:rPr lang="it-IT" b="1" dirty="0" smtClean="0">
                <a:solidFill>
                  <a:srgbClr val="FFC000"/>
                </a:solidFill>
                <a:effectLst>
                  <a:outerShdw blurRad="38100" dist="38100" dir="2700000" algn="tl">
                    <a:srgbClr val="000000">
                      <a:alpha val="43137"/>
                    </a:srgbClr>
                  </a:outerShdw>
                </a:effectLst>
              </a:rPr>
              <a:t>Attori</a:t>
            </a:r>
            <a:r>
              <a:rPr lang="it-IT" dirty="0"/>
              <a:t> </a:t>
            </a:r>
            <a:r>
              <a:rPr lang="it-IT" dirty="0" smtClean="0">
                <a:solidFill>
                  <a:schemeClr val="accent5">
                    <a:lumMod val="20000"/>
                    <a:lumOff val="80000"/>
                  </a:schemeClr>
                </a:solidFill>
              </a:rPr>
              <a:t>del </a:t>
            </a:r>
            <a:r>
              <a:rPr lang="it-IT" dirty="0">
                <a:solidFill>
                  <a:schemeClr val="accent5">
                    <a:lumMod val="20000"/>
                    <a:lumOff val="80000"/>
                  </a:schemeClr>
                </a:solidFill>
              </a:rPr>
              <a:t>sistema</a:t>
            </a:r>
            <a:endParaRPr lang="it-IT" dirty="0"/>
          </a:p>
        </p:txBody>
      </p:sp>
      <p:sp>
        <p:nvSpPr>
          <p:cNvPr id="3" name="Segnaposto contenuto 2"/>
          <p:cNvSpPr>
            <a:spLocks noGrp="1"/>
          </p:cNvSpPr>
          <p:nvPr>
            <p:ph idx="1"/>
          </p:nvPr>
        </p:nvSpPr>
        <p:spPr>
          <a:xfrm>
            <a:off x="665843" y="1098551"/>
            <a:ext cx="10860314" cy="4914220"/>
          </a:xfrm>
        </p:spPr>
        <p:txBody>
          <a:bodyPr/>
          <a:lstStyle/>
          <a:p>
            <a:pPr marL="0" lvl="0" indent="0">
              <a:buNone/>
            </a:pPr>
            <a:r>
              <a:rPr lang="it-IT" b="1" dirty="0" smtClean="0"/>
              <a:t>Si suddividono in :</a:t>
            </a:r>
          </a:p>
          <a:p>
            <a:pPr lvl="0"/>
            <a:endParaRPr lang="it-IT" b="1" i="1" dirty="0" smtClean="0"/>
          </a:p>
          <a:p>
            <a:pPr lvl="0"/>
            <a:r>
              <a:rPr lang="it-IT" b="1" i="1" dirty="0" smtClean="0">
                <a:solidFill>
                  <a:srgbClr val="00B050"/>
                </a:solidFill>
              </a:rPr>
              <a:t>Utente-esterno</a:t>
            </a:r>
            <a:r>
              <a:rPr lang="it-IT" b="1" i="1" dirty="0" smtClean="0"/>
              <a:t> </a:t>
            </a:r>
            <a:r>
              <a:rPr lang="it-IT" i="1" dirty="0"/>
              <a:t>: </a:t>
            </a:r>
            <a:r>
              <a:rPr lang="it-IT" dirty="0"/>
              <a:t>un utente che può visualizzare e ricercare prodotti ma non può portare a termine l’ordine poiché non è </a:t>
            </a:r>
            <a:r>
              <a:rPr lang="it-IT" dirty="0" smtClean="0"/>
              <a:t>registrato </a:t>
            </a:r>
            <a:r>
              <a:rPr lang="it-IT" dirty="0"/>
              <a:t>al sito.</a:t>
            </a:r>
          </a:p>
          <a:p>
            <a:pPr lvl="0"/>
            <a:r>
              <a:rPr lang="it-IT" b="1" i="1" dirty="0" smtClean="0">
                <a:solidFill>
                  <a:srgbClr val="00B050"/>
                </a:solidFill>
              </a:rPr>
              <a:t>Utente-cliente</a:t>
            </a:r>
            <a:r>
              <a:rPr lang="it-IT" i="1" dirty="0" smtClean="0"/>
              <a:t> </a:t>
            </a:r>
            <a:r>
              <a:rPr lang="it-IT" i="1" dirty="0"/>
              <a:t>: </a:t>
            </a:r>
            <a:r>
              <a:rPr lang="it-IT" dirty="0"/>
              <a:t>u</a:t>
            </a:r>
            <a:r>
              <a:rPr lang="it-IT" dirty="0" smtClean="0"/>
              <a:t>tente </a:t>
            </a:r>
            <a:r>
              <a:rPr lang="it-IT" dirty="0"/>
              <a:t>che, essendo registrato al sito, si può loggare ed avere completo accesso all’area riservata.</a:t>
            </a:r>
          </a:p>
          <a:p>
            <a:pPr lvl="0"/>
            <a:r>
              <a:rPr lang="it-IT" b="1" i="1" dirty="0">
                <a:solidFill>
                  <a:srgbClr val="00B050"/>
                </a:solidFill>
              </a:rPr>
              <a:t>Administrator</a:t>
            </a:r>
            <a:r>
              <a:rPr lang="it-IT" i="1" dirty="0"/>
              <a:t>: </a:t>
            </a:r>
            <a:r>
              <a:rPr lang="it-IT" dirty="0"/>
              <a:t>p</a:t>
            </a:r>
            <a:r>
              <a:rPr lang="it-IT" dirty="0" smtClean="0"/>
              <a:t>ersona che si occupa della gestione </a:t>
            </a:r>
            <a:r>
              <a:rPr lang="it-IT" dirty="0"/>
              <a:t>del sito. </a:t>
            </a:r>
            <a:endParaRPr lang="it-IT" dirty="0" smtClean="0"/>
          </a:p>
          <a:p>
            <a:pPr lvl="0"/>
            <a:endParaRPr lang="it-IT" dirty="0"/>
          </a:p>
          <a:p>
            <a:pPr lvl="0"/>
            <a:endParaRPr lang="it-IT" dirty="0"/>
          </a:p>
        </p:txBody>
      </p:sp>
      <p:pic>
        <p:nvPicPr>
          <p:cNvPr id="5" name="Immagine 4" descr="C:\Users\Utente\AppData\Local\Microsoft\Windows\INetCache\Content.Word\Actors.png"/>
          <p:cNvPicPr/>
          <p:nvPr/>
        </p:nvPicPr>
        <p:blipFill>
          <a:blip r:embed="rId2">
            <a:extLst>
              <a:ext uri="{28A0092B-C50C-407E-A947-70E740481C1C}">
                <a14:useLocalDpi xmlns:a14="http://schemas.microsoft.com/office/drawing/2010/main" val="0"/>
              </a:ext>
            </a:extLst>
          </a:blip>
          <a:srcRect/>
          <a:stretch>
            <a:fillRect/>
          </a:stretch>
        </p:blipFill>
        <p:spPr bwMode="auto">
          <a:xfrm>
            <a:off x="3736066" y="4698413"/>
            <a:ext cx="4508047" cy="1716902"/>
          </a:xfrm>
          <a:prstGeom prst="rect">
            <a:avLst/>
          </a:prstGeom>
          <a:solidFill>
            <a:schemeClr val="accent2">
              <a:lumMod val="50000"/>
            </a:schemeClr>
          </a:solidFill>
          <a:ln w="19050">
            <a:solidFill>
              <a:schemeClr val="accent1">
                <a:lumMod val="75000"/>
              </a:schemeClr>
            </a:solidFill>
          </a:ln>
          <a:effectLst>
            <a:innerShdw blurRad="63500" dist="50800" dir="10800000">
              <a:prstClr val="black">
                <a:alpha val="50000"/>
              </a:prstClr>
            </a:innerShdw>
          </a:effectLst>
        </p:spPr>
      </p:pic>
    </p:spTree>
    <p:extLst>
      <p:ext uri="{BB962C8B-B14F-4D97-AF65-F5344CB8AC3E}">
        <p14:creationId xmlns:p14="http://schemas.microsoft.com/office/powerpoint/2010/main" val="3208745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a:t>
            </a:r>
            <a:r>
              <a:rPr lang="it-IT" b="1" dirty="0">
                <a:solidFill>
                  <a:srgbClr val="FFC000"/>
                </a:solidFill>
                <a:effectLst>
                  <a:outerShdw blurRad="38100" dist="38100" dir="2700000" algn="tl">
                    <a:srgbClr val="000000">
                      <a:alpha val="43137"/>
                    </a:srgbClr>
                  </a:outerShdw>
                </a:effectLst>
              </a:rPr>
              <a:t>Design : </a:t>
            </a:r>
            <a:r>
              <a:rPr lang="it-IT" b="1" dirty="0" smtClean="0">
                <a:solidFill>
                  <a:schemeClr val="tx1"/>
                </a:solidFill>
                <a:effectLst>
                  <a:outerShdw blurRad="38100" dist="38100" dir="2700000" algn="tl">
                    <a:srgbClr val="000000">
                      <a:alpha val="43137"/>
                    </a:srgbClr>
                  </a:outerShdw>
                </a:effectLst>
              </a:rPr>
              <a:t>Compromessi</a:t>
            </a:r>
            <a:endParaRPr lang="it-IT" dirty="0"/>
          </a:p>
        </p:txBody>
      </p:sp>
      <p:sp>
        <p:nvSpPr>
          <p:cNvPr id="5" name="Rettangolo 4"/>
          <p:cNvSpPr/>
          <p:nvPr/>
        </p:nvSpPr>
        <p:spPr>
          <a:xfrm>
            <a:off x="101600" y="1055246"/>
            <a:ext cx="6096000" cy="584775"/>
          </a:xfrm>
          <a:prstGeom prst="rect">
            <a:avLst/>
          </a:prstGeom>
        </p:spPr>
        <p:txBody>
          <a:bodyPr>
            <a:spAutoFit/>
          </a:bodyPr>
          <a:lstStyle/>
          <a:p>
            <a:r>
              <a:rPr lang="it-IT" sz="3200" dirty="0" smtClean="0">
                <a:solidFill>
                  <a:srgbClr val="00B050"/>
                </a:solidFill>
              </a:rPr>
              <a:t>		</a:t>
            </a:r>
            <a:endParaRPr lang="it-IT" sz="3200" dirty="0">
              <a:solidFill>
                <a:srgbClr val="00B050"/>
              </a:solidFill>
            </a:endParaRPr>
          </a:p>
        </p:txBody>
      </p:sp>
      <p:sp>
        <p:nvSpPr>
          <p:cNvPr id="3" name="Segnaposto contenuto 2"/>
          <p:cNvSpPr>
            <a:spLocks noGrp="1"/>
          </p:cNvSpPr>
          <p:nvPr>
            <p:ph idx="1"/>
          </p:nvPr>
        </p:nvSpPr>
        <p:spPr>
          <a:xfrm>
            <a:off x="595086" y="943428"/>
            <a:ext cx="10758714" cy="5776685"/>
          </a:xfrm>
        </p:spPr>
        <p:txBody>
          <a:bodyPr>
            <a:normAutofit lnSpcReduction="10000"/>
          </a:bodyPr>
          <a:lstStyle/>
          <a:p>
            <a:pPr>
              <a:buFont typeface="Wingdings" panose="05000000000000000000" pitchFamily="2" charset="2"/>
              <a:buChar char="Ø"/>
            </a:pPr>
            <a:r>
              <a:rPr lang="it-IT" dirty="0" smtClean="0">
                <a:solidFill>
                  <a:srgbClr val="00B050"/>
                </a:solidFill>
              </a:rPr>
              <a:t> </a:t>
            </a:r>
            <a:r>
              <a:rPr lang="it-IT" b="1" dirty="0">
                <a:solidFill>
                  <a:srgbClr val="00B050"/>
                </a:solidFill>
              </a:rPr>
              <a:t>Comprensibilità della </a:t>
            </a:r>
            <a:r>
              <a:rPr lang="it-IT" b="1" dirty="0" smtClean="0">
                <a:solidFill>
                  <a:srgbClr val="00B050"/>
                </a:solidFill>
              </a:rPr>
              <a:t>codifica</a:t>
            </a:r>
            <a:endParaRPr lang="it-IT" dirty="0">
              <a:solidFill>
                <a:srgbClr val="00B050"/>
              </a:solidFill>
            </a:endParaRPr>
          </a:p>
          <a:p>
            <a:pPr marL="0" indent="0">
              <a:buNone/>
            </a:pPr>
            <a:r>
              <a:rPr lang="it-IT" dirty="0" smtClean="0"/>
              <a:t>Per rendere l’implementazione più chiara si era previsto di far uso di commenti </a:t>
            </a:r>
            <a:r>
              <a:rPr lang="it-IT" dirty="0" err="1" smtClean="0"/>
              <a:t>javadoc</a:t>
            </a:r>
            <a:r>
              <a:rPr lang="it-IT" dirty="0" smtClean="0"/>
              <a:t> all’interno del codice. Tale scelta però non è stata attuata a tutto il sistema per mancanza di tempo.</a:t>
            </a:r>
          </a:p>
          <a:p>
            <a:pPr marL="0" indent="0">
              <a:buNone/>
            </a:pPr>
            <a:endParaRPr lang="it-IT" dirty="0"/>
          </a:p>
          <a:p>
            <a:pPr>
              <a:buFont typeface="Wingdings" panose="05000000000000000000" pitchFamily="2" charset="2"/>
              <a:buChar char="Ø"/>
            </a:pPr>
            <a:r>
              <a:rPr lang="it-IT" dirty="0" smtClean="0">
                <a:solidFill>
                  <a:srgbClr val="00B050"/>
                </a:solidFill>
              </a:rPr>
              <a:t> </a:t>
            </a:r>
            <a:r>
              <a:rPr lang="it-IT" b="1" dirty="0">
                <a:solidFill>
                  <a:srgbClr val="00B050"/>
                </a:solidFill>
              </a:rPr>
              <a:t>Prestazioni vs Costi</a:t>
            </a:r>
            <a:endParaRPr lang="it-IT" dirty="0">
              <a:solidFill>
                <a:srgbClr val="00B050"/>
              </a:solidFill>
            </a:endParaRPr>
          </a:p>
          <a:p>
            <a:pPr marL="0" indent="0">
              <a:buNone/>
            </a:pPr>
            <a:r>
              <a:rPr lang="it-IT" dirty="0"/>
              <a:t>Non avendo budget a disposizione per l’acquisto di hardware e software </a:t>
            </a:r>
            <a:r>
              <a:rPr lang="it-IT" dirty="0" smtClean="0"/>
              <a:t>sono state utilizzate solamente </a:t>
            </a:r>
            <a:r>
              <a:rPr lang="it-IT" dirty="0"/>
              <a:t>componenti open source</a:t>
            </a:r>
            <a:r>
              <a:rPr lang="it-IT" dirty="0" smtClean="0"/>
              <a:t>. Tutto ciò non influisce in maniera determinante sulle prestazioni.</a:t>
            </a:r>
          </a:p>
          <a:p>
            <a:endParaRPr lang="it-IT" dirty="0"/>
          </a:p>
          <a:p>
            <a:pPr>
              <a:buFont typeface="Wingdings" panose="05000000000000000000" pitchFamily="2" charset="2"/>
              <a:buChar char="Ø"/>
            </a:pPr>
            <a:r>
              <a:rPr lang="it-IT" b="1" dirty="0">
                <a:solidFill>
                  <a:srgbClr val="00B050"/>
                </a:solidFill>
              </a:rPr>
              <a:t>Costi vs implementazione</a:t>
            </a:r>
            <a:endParaRPr lang="it-IT" dirty="0">
              <a:solidFill>
                <a:srgbClr val="00B050"/>
              </a:solidFill>
            </a:endParaRPr>
          </a:p>
          <a:p>
            <a:pPr marL="0" indent="0">
              <a:buNone/>
            </a:pPr>
            <a:r>
              <a:rPr lang="it-IT" dirty="0"/>
              <a:t>Data l’assenza di budget </a:t>
            </a:r>
            <a:r>
              <a:rPr lang="it-IT" dirty="0" smtClean="0"/>
              <a:t>,ogni </a:t>
            </a:r>
            <a:r>
              <a:rPr lang="it-IT" dirty="0"/>
              <a:t>componente verrà realizzata partendo da zero, o meglio, </a:t>
            </a:r>
            <a:r>
              <a:rPr lang="it-IT" dirty="0" smtClean="0"/>
              <a:t>si parte da </a:t>
            </a:r>
            <a:r>
              <a:rPr lang="it-IT" dirty="0"/>
              <a:t>un sistema che è stato da </a:t>
            </a:r>
            <a:r>
              <a:rPr lang="it-IT" dirty="0" smtClean="0"/>
              <a:t>me </a:t>
            </a:r>
            <a:r>
              <a:rPr lang="it-IT" dirty="0"/>
              <a:t>già implementato ma che non è stato </a:t>
            </a:r>
            <a:r>
              <a:rPr lang="it-IT" dirty="0" smtClean="0"/>
              <a:t>ultimato e rilasciato.</a:t>
            </a:r>
            <a:endParaRPr lang="it-IT" dirty="0"/>
          </a:p>
          <a:p>
            <a:endParaRPr lang="it-IT" dirty="0"/>
          </a:p>
        </p:txBody>
      </p:sp>
    </p:spTree>
    <p:extLst>
      <p:ext uri="{BB962C8B-B14F-4D97-AF65-F5344CB8AC3E}">
        <p14:creationId xmlns:p14="http://schemas.microsoft.com/office/powerpoint/2010/main" val="17626024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Design: </a:t>
            </a:r>
            <a:r>
              <a:rPr lang="it-IT" b="1" dirty="0" err="1" smtClean="0">
                <a:solidFill>
                  <a:schemeClr val="tx1"/>
                </a:solidFill>
                <a:effectLst>
                  <a:outerShdw blurRad="38100" dist="38100" dir="2700000" algn="tl">
                    <a:srgbClr val="000000">
                      <a:alpha val="43137"/>
                    </a:srgbClr>
                  </a:outerShdw>
                </a:effectLst>
              </a:rPr>
              <a:t>Packages</a:t>
            </a:r>
            <a:endParaRPr lang="it-IT" dirty="0"/>
          </a:p>
        </p:txBody>
      </p:sp>
      <p:sp>
        <p:nvSpPr>
          <p:cNvPr id="3" name="Segnaposto contenuto 2"/>
          <p:cNvSpPr>
            <a:spLocks noGrp="1"/>
          </p:cNvSpPr>
          <p:nvPr>
            <p:ph idx="1"/>
          </p:nvPr>
        </p:nvSpPr>
        <p:spPr>
          <a:xfrm>
            <a:off x="232228" y="899886"/>
            <a:ext cx="11843657" cy="5958114"/>
          </a:xfrm>
        </p:spPr>
        <p:txBody>
          <a:bodyPr/>
          <a:lstStyle/>
          <a:p>
            <a:pPr marL="0" indent="0">
              <a:buNone/>
            </a:pPr>
            <a:r>
              <a:rPr lang="it-IT" dirty="0" smtClean="0"/>
              <a:t>Ecco come è stata suddivisa ed organizzata l’implementazione del sistema:</a:t>
            </a:r>
          </a:p>
          <a:p>
            <a:pPr>
              <a:buFont typeface="Wingdings" panose="05000000000000000000" pitchFamily="2" charset="2"/>
              <a:buChar char="Ø"/>
            </a:pPr>
            <a:r>
              <a:rPr lang="it-IT" dirty="0" smtClean="0">
                <a:solidFill>
                  <a:schemeClr val="accent6">
                    <a:lumMod val="50000"/>
                  </a:schemeClr>
                </a:solidFill>
              </a:rPr>
              <a:t>Package</a:t>
            </a:r>
            <a:r>
              <a:rPr lang="it-IT" dirty="0" smtClean="0"/>
              <a:t> </a:t>
            </a:r>
            <a:r>
              <a:rPr lang="it-IT" dirty="0" smtClean="0">
                <a:solidFill>
                  <a:schemeClr val="accent4"/>
                </a:solidFill>
              </a:rPr>
              <a:t>Bean</a:t>
            </a:r>
            <a:endParaRPr lang="it-IT" dirty="0"/>
          </a:p>
        </p:txBody>
      </p:sp>
      <p:pic>
        <p:nvPicPr>
          <p:cNvPr id="7" name="Immagine 6"/>
          <p:cNvPicPr/>
          <p:nvPr/>
        </p:nvPicPr>
        <p:blipFill>
          <a:blip r:embed="rId3">
            <a:extLst>
              <a:ext uri="{28A0092B-C50C-407E-A947-70E740481C1C}">
                <a14:useLocalDpi xmlns:a14="http://schemas.microsoft.com/office/drawing/2010/main" val="0"/>
              </a:ext>
            </a:extLst>
          </a:blip>
          <a:stretch>
            <a:fillRect/>
          </a:stretch>
        </p:blipFill>
        <p:spPr>
          <a:xfrm>
            <a:off x="2357777" y="1954031"/>
            <a:ext cx="7476445" cy="4693513"/>
          </a:xfrm>
          <a:prstGeom prst="rect">
            <a:avLst/>
          </a:prstGeom>
          <a:effectLst>
            <a:innerShdw blurRad="114300">
              <a:prstClr val="black"/>
            </a:innerShdw>
          </a:effectLst>
        </p:spPr>
      </p:pic>
    </p:spTree>
    <p:extLst>
      <p:ext uri="{BB962C8B-B14F-4D97-AF65-F5344CB8AC3E}">
        <p14:creationId xmlns:p14="http://schemas.microsoft.com/office/powerpoint/2010/main" val="23315661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Design: </a:t>
            </a:r>
            <a:r>
              <a:rPr lang="it-IT" b="1" dirty="0" err="1" smtClean="0">
                <a:solidFill>
                  <a:schemeClr val="tx1"/>
                </a:solidFill>
                <a:effectLst>
                  <a:outerShdw blurRad="38100" dist="38100" dir="2700000" algn="tl">
                    <a:srgbClr val="000000">
                      <a:alpha val="43137"/>
                    </a:srgbClr>
                  </a:outerShdw>
                </a:effectLst>
              </a:rPr>
              <a:t>Packages</a:t>
            </a:r>
            <a:endParaRPr lang="it-IT" dirty="0"/>
          </a:p>
        </p:txBody>
      </p:sp>
      <p:sp>
        <p:nvSpPr>
          <p:cNvPr id="3" name="Segnaposto contenuto 2"/>
          <p:cNvSpPr>
            <a:spLocks noGrp="1"/>
          </p:cNvSpPr>
          <p:nvPr>
            <p:ph idx="1"/>
          </p:nvPr>
        </p:nvSpPr>
        <p:spPr>
          <a:xfrm>
            <a:off x="232229" y="899886"/>
            <a:ext cx="11625942" cy="5428343"/>
          </a:xfrm>
        </p:spPr>
        <p:txBody>
          <a:bodyPr/>
          <a:lstStyle/>
          <a:p>
            <a:pPr marL="0" indent="0">
              <a:buNone/>
            </a:pPr>
            <a:r>
              <a:rPr lang="it-IT" dirty="0" smtClean="0"/>
              <a:t>Ecco come è stata suddivisa ed organizzata l’implementazione del sistema:</a:t>
            </a:r>
          </a:p>
          <a:p>
            <a:pPr>
              <a:buFont typeface="Wingdings" panose="05000000000000000000" pitchFamily="2" charset="2"/>
              <a:buChar char="Ø"/>
            </a:pPr>
            <a:r>
              <a:rPr lang="it-IT" dirty="0" smtClean="0">
                <a:solidFill>
                  <a:schemeClr val="accent6">
                    <a:lumMod val="50000"/>
                  </a:schemeClr>
                </a:solidFill>
              </a:rPr>
              <a:t>Package </a:t>
            </a:r>
            <a:r>
              <a:rPr lang="it-IT" dirty="0" err="1" smtClean="0">
                <a:solidFill>
                  <a:srgbClr val="00B050"/>
                </a:solidFill>
              </a:rPr>
              <a:t>DataModel</a:t>
            </a:r>
            <a:endParaRPr lang="it-IT" dirty="0"/>
          </a:p>
          <a:p>
            <a:pPr marL="0" indent="0">
              <a:buNone/>
            </a:pPr>
            <a:endParaRPr lang="it-IT" dirty="0"/>
          </a:p>
          <a:p>
            <a:pPr marL="0" indent="0">
              <a:buNone/>
            </a:pPr>
            <a:endParaRPr lang="it-IT" dirty="0"/>
          </a:p>
        </p:txBody>
      </p:sp>
      <p:pic>
        <p:nvPicPr>
          <p:cNvPr id="5" name="Immagine 4"/>
          <p:cNvPicPr/>
          <p:nvPr/>
        </p:nvPicPr>
        <p:blipFill>
          <a:blip r:embed="rId3">
            <a:extLst>
              <a:ext uri="{28A0092B-C50C-407E-A947-70E740481C1C}">
                <a14:useLocalDpi xmlns:a14="http://schemas.microsoft.com/office/drawing/2010/main" val="0"/>
              </a:ext>
            </a:extLst>
          </a:blip>
          <a:stretch>
            <a:fillRect/>
          </a:stretch>
        </p:blipFill>
        <p:spPr>
          <a:xfrm>
            <a:off x="3004458" y="1984510"/>
            <a:ext cx="6676572" cy="4532405"/>
          </a:xfrm>
          <a:prstGeom prst="rect">
            <a:avLst/>
          </a:prstGeom>
          <a:effectLst>
            <a:innerShdw blurRad="114300">
              <a:prstClr val="black"/>
            </a:innerShdw>
          </a:effectLst>
        </p:spPr>
      </p:pic>
    </p:spTree>
    <p:extLst>
      <p:ext uri="{BB962C8B-B14F-4D97-AF65-F5344CB8AC3E}">
        <p14:creationId xmlns:p14="http://schemas.microsoft.com/office/powerpoint/2010/main" val="11582637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Design: </a:t>
            </a:r>
            <a:r>
              <a:rPr lang="it-IT" b="1" dirty="0" err="1" smtClean="0">
                <a:solidFill>
                  <a:schemeClr val="tx1"/>
                </a:solidFill>
                <a:effectLst>
                  <a:outerShdw blurRad="38100" dist="38100" dir="2700000" algn="tl">
                    <a:srgbClr val="000000">
                      <a:alpha val="43137"/>
                    </a:srgbClr>
                  </a:outerShdw>
                </a:effectLst>
              </a:rPr>
              <a:t>Packages</a:t>
            </a:r>
            <a:endParaRPr lang="it-IT" dirty="0"/>
          </a:p>
        </p:txBody>
      </p:sp>
      <p:sp>
        <p:nvSpPr>
          <p:cNvPr id="3" name="Segnaposto contenuto 2"/>
          <p:cNvSpPr>
            <a:spLocks noGrp="1"/>
          </p:cNvSpPr>
          <p:nvPr>
            <p:ph idx="1"/>
          </p:nvPr>
        </p:nvSpPr>
        <p:spPr>
          <a:xfrm>
            <a:off x="232229" y="899886"/>
            <a:ext cx="11625942" cy="5428343"/>
          </a:xfrm>
        </p:spPr>
        <p:txBody>
          <a:bodyPr/>
          <a:lstStyle/>
          <a:p>
            <a:pPr marL="0" indent="0">
              <a:buNone/>
            </a:pPr>
            <a:r>
              <a:rPr lang="it-IT" dirty="0" smtClean="0"/>
              <a:t>Ecco come è stata suddivisa ed organizzata l’implementazione del sistema:</a:t>
            </a:r>
          </a:p>
          <a:p>
            <a:pPr>
              <a:buFont typeface="Wingdings" panose="05000000000000000000" pitchFamily="2" charset="2"/>
              <a:buChar char="Ø"/>
            </a:pPr>
            <a:r>
              <a:rPr lang="it-IT" dirty="0" smtClean="0">
                <a:solidFill>
                  <a:schemeClr val="accent6">
                    <a:lumMod val="50000"/>
                  </a:schemeClr>
                </a:solidFill>
              </a:rPr>
              <a:t>Package </a:t>
            </a:r>
            <a:r>
              <a:rPr lang="it-IT" dirty="0" err="1" smtClean="0">
                <a:solidFill>
                  <a:srgbClr val="00B050"/>
                </a:solidFill>
              </a:rPr>
              <a:t>AdminServlet</a:t>
            </a:r>
            <a:endParaRPr lang="it-IT" dirty="0" smtClean="0">
              <a:solidFill>
                <a:srgbClr val="00B050"/>
              </a:solidFill>
            </a:endParaRPr>
          </a:p>
          <a:p>
            <a:pPr>
              <a:buFont typeface="Wingdings" panose="05000000000000000000" pitchFamily="2" charset="2"/>
              <a:buChar char="Ø"/>
            </a:pPr>
            <a:endParaRPr lang="it-IT" dirty="0">
              <a:solidFill>
                <a:srgbClr val="00B050"/>
              </a:solidFill>
            </a:endParaRPr>
          </a:p>
          <a:p>
            <a:pPr marL="0" indent="0">
              <a:buNone/>
            </a:pPr>
            <a:endParaRPr lang="it-IT" dirty="0"/>
          </a:p>
          <a:p>
            <a:pPr marL="0" indent="0">
              <a:buNone/>
            </a:pPr>
            <a:endParaRPr lang="it-IT" dirty="0"/>
          </a:p>
          <a:p>
            <a:pPr marL="0" indent="0">
              <a:buNone/>
            </a:pPr>
            <a:endParaRPr lang="it-IT" dirty="0"/>
          </a:p>
        </p:txBody>
      </p:sp>
      <p:pic>
        <p:nvPicPr>
          <p:cNvPr id="6" name="Immagine 5"/>
          <p:cNvPicPr/>
          <p:nvPr/>
        </p:nvPicPr>
        <p:blipFill>
          <a:blip r:embed="rId3">
            <a:extLst>
              <a:ext uri="{28A0092B-C50C-407E-A947-70E740481C1C}">
                <a14:useLocalDpi xmlns:a14="http://schemas.microsoft.com/office/drawing/2010/main" val="0"/>
              </a:ext>
            </a:extLst>
          </a:blip>
          <a:stretch>
            <a:fillRect/>
          </a:stretch>
        </p:blipFill>
        <p:spPr>
          <a:xfrm>
            <a:off x="2673078" y="2386694"/>
            <a:ext cx="7298236" cy="4130221"/>
          </a:xfrm>
          <a:prstGeom prst="rect">
            <a:avLst/>
          </a:prstGeom>
          <a:effectLst>
            <a:innerShdw blurRad="114300">
              <a:prstClr val="black"/>
            </a:innerShdw>
          </a:effectLst>
        </p:spPr>
      </p:pic>
    </p:spTree>
    <p:extLst>
      <p:ext uri="{BB962C8B-B14F-4D97-AF65-F5344CB8AC3E}">
        <p14:creationId xmlns:p14="http://schemas.microsoft.com/office/powerpoint/2010/main" val="15102882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Design: </a:t>
            </a:r>
            <a:r>
              <a:rPr lang="it-IT" b="1" dirty="0" err="1" smtClean="0">
                <a:solidFill>
                  <a:schemeClr val="tx1"/>
                </a:solidFill>
                <a:effectLst>
                  <a:outerShdw blurRad="38100" dist="38100" dir="2700000" algn="tl">
                    <a:srgbClr val="000000">
                      <a:alpha val="43137"/>
                    </a:srgbClr>
                  </a:outerShdw>
                </a:effectLst>
              </a:rPr>
              <a:t>Packages</a:t>
            </a:r>
            <a:endParaRPr lang="it-IT" dirty="0"/>
          </a:p>
        </p:txBody>
      </p:sp>
      <p:sp>
        <p:nvSpPr>
          <p:cNvPr id="3" name="Segnaposto contenuto 2"/>
          <p:cNvSpPr>
            <a:spLocks noGrp="1"/>
          </p:cNvSpPr>
          <p:nvPr>
            <p:ph idx="1"/>
          </p:nvPr>
        </p:nvSpPr>
        <p:spPr>
          <a:xfrm>
            <a:off x="232229" y="899886"/>
            <a:ext cx="11625942" cy="5428343"/>
          </a:xfrm>
        </p:spPr>
        <p:txBody>
          <a:bodyPr/>
          <a:lstStyle/>
          <a:p>
            <a:pPr marL="0" indent="0">
              <a:buNone/>
            </a:pPr>
            <a:r>
              <a:rPr lang="it-IT" dirty="0" smtClean="0"/>
              <a:t>Ecco come è stata suddivisa ed organizzata l’implementazione del sistema:</a:t>
            </a:r>
          </a:p>
          <a:p>
            <a:pPr>
              <a:buFont typeface="Wingdings" panose="05000000000000000000" pitchFamily="2" charset="2"/>
              <a:buChar char="Ø"/>
            </a:pPr>
            <a:r>
              <a:rPr lang="it-IT" dirty="0" smtClean="0">
                <a:solidFill>
                  <a:schemeClr val="accent6">
                    <a:lumMod val="50000"/>
                  </a:schemeClr>
                </a:solidFill>
              </a:rPr>
              <a:t>Package </a:t>
            </a:r>
            <a:r>
              <a:rPr lang="it-IT" dirty="0" err="1" smtClean="0">
                <a:solidFill>
                  <a:srgbClr val="00B050"/>
                </a:solidFill>
              </a:rPr>
              <a:t>ServletUser</a:t>
            </a:r>
            <a:endParaRPr lang="it-IT" dirty="0" smtClean="0">
              <a:solidFill>
                <a:srgbClr val="00B050"/>
              </a:solidFill>
            </a:endParaRPr>
          </a:p>
          <a:p>
            <a:pPr marL="0" indent="0">
              <a:buNone/>
            </a:pPr>
            <a:endParaRPr lang="it-IT" dirty="0">
              <a:solidFill>
                <a:srgbClr val="00B050"/>
              </a:solidFill>
            </a:endParaRPr>
          </a:p>
          <a:p>
            <a:pPr marL="0" indent="0">
              <a:buNone/>
            </a:pPr>
            <a:endParaRPr lang="it-IT" dirty="0">
              <a:solidFill>
                <a:srgbClr val="00B050"/>
              </a:solidFill>
            </a:endParaRPr>
          </a:p>
          <a:p>
            <a:pPr marL="0" indent="0">
              <a:buNone/>
            </a:pPr>
            <a:endParaRPr lang="it-IT" dirty="0"/>
          </a:p>
          <a:p>
            <a:pPr marL="0" indent="0">
              <a:buNone/>
            </a:pPr>
            <a:endParaRPr lang="it-IT" dirty="0"/>
          </a:p>
          <a:p>
            <a:pPr marL="0" indent="0">
              <a:buNone/>
            </a:pPr>
            <a:endParaRPr lang="it-IT" dirty="0"/>
          </a:p>
        </p:txBody>
      </p:sp>
      <p:pic>
        <p:nvPicPr>
          <p:cNvPr id="5" name="Immagine 4"/>
          <p:cNvPicPr/>
          <p:nvPr/>
        </p:nvPicPr>
        <p:blipFill>
          <a:blip r:embed="rId3">
            <a:extLst>
              <a:ext uri="{28A0092B-C50C-407E-A947-70E740481C1C}">
                <a14:useLocalDpi xmlns:a14="http://schemas.microsoft.com/office/drawing/2010/main" val="0"/>
              </a:ext>
            </a:extLst>
          </a:blip>
          <a:stretch>
            <a:fillRect/>
          </a:stretch>
        </p:blipFill>
        <p:spPr>
          <a:xfrm>
            <a:off x="2615020" y="1948089"/>
            <a:ext cx="7515951" cy="4568826"/>
          </a:xfrm>
          <a:prstGeom prst="rect">
            <a:avLst/>
          </a:prstGeom>
          <a:effectLst>
            <a:innerShdw blurRad="114300">
              <a:prstClr val="black"/>
            </a:innerShdw>
          </a:effectLst>
        </p:spPr>
      </p:pic>
    </p:spTree>
    <p:extLst>
      <p:ext uri="{BB962C8B-B14F-4D97-AF65-F5344CB8AC3E}">
        <p14:creationId xmlns:p14="http://schemas.microsoft.com/office/powerpoint/2010/main" val="13496461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Design: </a:t>
            </a:r>
            <a:r>
              <a:rPr lang="it-IT" b="1" dirty="0" err="1" smtClean="0">
                <a:solidFill>
                  <a:schemeClr val="tx1"/>
                </a:solidFill>
                <a:effectLst>
                  <a:outerShdw blurRad="38100" dist="38100" dir="2700000" algn="tl">
                    <a:srgbClr val="000000">
                      <a:alpha val="43137"/>
                    </a:srgbClr>
                  </a:outerShdw>
                </a:effectLst>
              </a:rPr>
              <a:t>Packages</a:t>
            </a:r>
            <a:endParaRPr lang="it-IT" dirty="0"/>
          </a:p>
        </p:txBody>
      </p:sp>
      <p:sp>
        <p:nvSpPr>
          <p:cNvPr id="3" name="Segnaposto contenuto 2"/>
          <p:cNvSpPr>
            <a:spLocks noGrp="1"/>
          </p:cNvSpPr>
          <p:nvPr>
            <p:ph idx="1"/>
          </p:nvPr>
        </p:nvSpPr>
        <p:spPr>
          <a:xfrm>
            <a:off x="232229" y="899886"/>
            <a:ext cx="11625942" cy="5428343"/>
          </a:xfrm>
        </p:spPr>
        <p:txBody>
          <a:bodyPr/>
          <a:lstStyle/>
          <a:p>
            <a:pPr marL="0" indent="0">
              <a:buNone/>
            </a:pPr>
            <a:r>
              <a:rPr lang="it-IT" dirty="0" smtClean="0"/>
              <a:t>Ecco come è stata suddivisa ed organizzata l’implementazione del sistema:</a:t>
            </a:r>
          </a:p>
          <a:p>
            <a:pPr>
              <a:buFont typeface="Wingdings" panose="05000000000000000000" pitchFamily="2" charset="2"/>
              <a:buChar char="Ø"/>
            </a:pPr>
            <a:r>
              <a:rPr lang="it-IT" dirty="0" smtClean="0">
                <a:solidFill>
                  <a:schemeClr val="accent6">
                    <a:lumMod val="50000"/>
                  </a:schemeClr>
                </a:solidFill>
              </a:rPr>
              <a:t>Package </a:t>
            </a:r>
            <a:r>
              <a:rPr lang="it-IT" dirty="0" err="1" smtClean="0">
                <a:solidFill>
                  <a:srgbClr val="00B050"/>
                </a:solidFill>
              </a:rPr>
              <a:t>controllerDB</a:t>
            </a:r>
            <a:endParaRPr lang="it-IT" dirty="0">
              <a:solidFill>
                <a:srgbClr val="00B050"/>
              </a:solidFill>
            </a:endParaRPr>
          </a:p>
          <a:p>
            <a:pPr marL="0" indent="0">
              <a:buNone/>
            </a:pPr>
            <a:endParaRPr lang="it-IT" dirty="0">
              <a:solidFill>
                <a:srgbClr val="00B050"/>
              </a:solidFill>
            </a:endParaRPr>
          </a:p>
          <a:p>
            <a:pPr marL="0" indent="0">
              <a:buNone/>
            </a:pPr>
            <a:endParaRPr lang="it-IT" dirty="0"/>
          </a:p>
          <a:p>
            <a:pPr marL="0" indent="0">
              <a:buNone/>
            </a:pPr>
            <a:endParaRPr lang="it-IT" dirty="0"/>
          </a:p>
          <a:p>
            <a:pPr marL="0" indent="0">
              <a:buNone/>
            </a:pPr>
            <a:endParaRPr lang="it-IT" dirty="0"/>
          </a:p>
        </p:txBody>
      </p:sp>
      <p:pic>
        <p:nvPicPr>
          <p:cNvPr id="6" name="Immagine 5"/>
          <p:cNvPicPr/>
          <p:nvPr/>
        </p:nvPicPr>
        <p:blipFill>
          <a:blip r:embed="rId3">
            <a:extLst>
              <a:ext uri="{28A0092B-C50C-407E-A947-70E740481C1C}">
                <a14:useLocalDpi xmlns:a14="http://schemas.microsoft.com/office/drawing/2010/main" val="0"/>
              </a:ext>
            </a:extLst>
          </a:blip>
          <a:stretch>
            <a:fillRect/>
          </a:stretch>
        </p:blipFill>
        <p:spPr>
          <a:xfrm>
            <a:off x="2697571" y="2362426"/>
            <a:ext cx="6680744" cy="3675517"/>
          </a:xfrm>
          <a:prstGeom prst="rect">
            <a:avLst/>
          </a:prstGeom>
          <a:effectLst>
            <a:innerShdw blurRad="114300">
              <a:prstClr val="black"/>
            </a:innerShdw>
          </a:effectLst>
        </p:spPr>
      </p:pic>
    </p:spTree>
    <p:extLst>
      <p:ext uri="{BB962C8B-B14F-4D97-AF65-F5344CB8AC3E}">
        <p14:creationId xmlns:p14="http://schemas.microsoft.com/office/powerpoint/2010/main" val="8281819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Design: </a:t>
            </a:r>
            <a:r>
              <a:rPr lang="it-IT" b="1" dirty="0" err="1" smtClean="0">
                <a:solidFill>
                  <a:schemeClr val="tx1"/>
                </a:solidFill>
                <a:effectLst>
                  <a:outerShdw blurRad="38100" dist="38100" dir="2700000" algn="tl">
                    <a:srgbClr val="000000">
                      <a:alpha val="43137"/>
                    </a:srgbClr>
                  </a:outerShdw>
                </a:effectLst>
              </a:rPr>
              <a:t>Packages</a:t>
            </a:r>
            <a:endParaRPr lang="it-IT" dirty="0"/>
          </a:p>
        </p:txBody>
      </p:sp>
      <p:sp>
        <p:nvSpPr>
          <p:cNvPr id="3" name="Segnaposto contenuto 2"/>
          <p:cNvSpPr>
            <a:spLocks noGrp="1"/>
          </p:cNvSpPr>
          <p:nvPr>
            <p:ph idx="1"/>
          </p:nvPr>
        </p:nvSpPr>
        <p:spPr>
          <a:xfrm>
            <a:off x="232229" y="899886"/>
            <a:ext cx="11625942" cy="5428343"/>
          </a:xfrm>
        </p:spPr>
        <p:txBody>
          <a:bodyPr/>
          <a:lstStyle/>
          <a:p>
            <a:pPr marL="0" indent="0">
              <a:buNone/>
            </a:pPr>
            <a:endParaRPr lang="it-IT" dirty="0">
              <a:solidFill>
                <a:srgbClr val="00B050"/>
              </a:solidFill>
            </a:endParaRPr>
          </a:p>
          <a:p>
            <a:pPr marL="0" indent="0">
              <a:buNone/>
            </a:pPr>
            <a:endParaRPr lang="it-IT" dirty="0"/>
          </a:p>
          <a:p>
            <a:pPr marL="0" indent="0">
              <a:buNone/>
            </a:pPr>
            <a:endParaRPr lang="it-IT" dirty="0"/>
          </a:p>
          <a:p>
            <a:pPr marL="0" indent="0">
              <a:buNone/>
            </a:pPr>
            <a:endParaRPr lang="it-IT" dirty="0"/>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43" y="711200"/>
            <a:ext cx="4441371" cy="6057842"/>
          </a:xfrm>
          <a:prstGeom prst="rect">
            <a:avLst/>
          </a:prstGeom>
          <a:effectLst>
            <a:innerShdw blurRad="114300">
              <a:prstClr val="black"/>
            </a:innerShdw>
          </a:effectLst>
        </p:spPr>
      </p:pic>
    </p:spTree>
    <p:extLst>
      <p:ext uri="{BB962C8B-B14F-4D97-AF65-F5344CB8AC3E}">
        <p14:creationId xmlns:p14="http://schemas.microsoft.com/office/powerpoint/2010/main" val="25066494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Design: </a:t>
            </a:r>
            <a:r>
              <a:rPr lang="it-IT" b="1" dirty="0" smtClean="0">
                <a:solidFill>
                  <a:schemeClr val="tx1"/>
                </a:solidFill>
                <a:effectLst>
                  <a:outerShdw blurRad="38100" dist="38100" dir="2700000" algn="tl">
                    <a:srgbClr val="000000">
                      <a:alpha val="43137"/>
                    </a:srgbClr>
                  </a:outerShdw>
                </a:effectLst>
              </a:rPr>
              <a:t>Design </a:t>
            </a:r>
            <a:r>
              <a:rPr lang="it-IT" b="1" dirty="0" err="1" smtClean="0">
                <a:solidFill>
                  <a:schemeClr val="tx1"/>
                </a:solidFill>
                <a:effectLst>
                  <a:outerShdw blurRad="38100" dist="38100" dir="2700000" algn="tl">
                    <a:srgbClr val="000000">
                      <a:alpha val="43137"/>
                    </a:srgbClr>
                  </a:outerShdw>
                </a:effectLst>
              </a:rPr>
              <a:t>Patterns</a:t>
            </a:r>
            <a:endParaRPr lang="it-IT" dirty="0"/>
          </a:p>
        </p:txBody>
      </p:sp>
      <p:sp>
        <p:nvSpPr>
          <p:cNvPr id="3" name="Segnaposto contenuto 2"/>
          <p:cNvSpPr>
            <a:spLocks noGrp="1"/>
          </p:cNvSpPr>
          <p:nvPr>
            <p:ph idx="1"/>
          </p:nvPr>
        </p:nvSpPr>
        <p:spPr>
          <a:xfrm>
            <a:off x="232229" y="899886"/>
            <a:ext cx="11625942" cy="5428343"/>
          </a:xfrm>
        </p:spPr>
        <p:txBody>
          <a:bodyPr/>
          <a:lstStyle/>
          <a:p>
            <a:pPr marL="0" indent="0">
              <a:buNone/>
            </a:pPr>
            <a:endParaRPr lang="it-IT" dirty="0"/>
          </a:p>
          <a:p>
            <a:pPr>
              <a:buFont typeface="Wingdings" panose="05000000000000000000" pitchFamily="2" charset="2"/>
              <a:buChar char="Ø"/>
            </a:pPr>
            <a:r>
              <a:rPr lang="it-IT" b="1" dirty="0">
                <a:solidFill>
                  <a:srgbClr val="00B050"/>
                </a:solidFill>
              </a:rPr>
              <a:t>Bridge Pattern</a:t>
            </a:r>
            <a:endParaRPr lang="it-IT" dirty="0">
              <a:solidFill>
                <a:srgbClr val="00B050"/>
              </a:solidFill>
            </a:endParaRPr>
          </a:p>
          <a:p>
            <a:pPr marL="0" indent="0">
              <a:buNone/>
            </a:pPr>
            <a:r>
              <a:rPr lang="it-IT" dirty="0" smtClean="0"/>
              <a:t>Fa </a:t>
            </a:r>
            <a:r>
              <a:rPr lang="it-IT" dirty="0"/>
              <a:t>in modo che vengano oscurati i dettagli implementativi relativi alla parte di Storage, disaccoppiando l’implementazione di basso livello dall’interfaccia</a:t>
            </a:r>
            <a:r>
              <a:rPr lang="it-IT" dirty="0" smtClean="0"/>
              <a:t>.(Crea un «ponte»)</a:t>
            </a:r>
            <a:endParaRPr lang="it-IT" dirty="0"/>
          </a:p>
          <a:p>
            <a:pPr>
              <a:buFont typeface="Wingdings" panose="05000000000000000000" pitchFamily="2" charset="2"/>
              <a:buChar char="Ø"/>
            </a:pPr>
            <a:r>
              <a:rPr lang="it-IT" b="1" dirty="0">
                <a:solidFill>
                  <a:srgbClr val="00B050"/>
                </a:solidFill>
              </a:rPr>
              <a:t>Singleton Pattern</a:t>
            </a:r>
            <a:endParaRPr lang="it-IT" dirty="0">
              <a:solidFill>
                <a:srgbClr val="00B050"/>
              </a:solidFill>
            </a:endParaRPr>
          </a:p>
          <a:p>
            <a:pPr marL="0" indent="0">
              <a:buNone/>
            </a:pPr>
            <a:r>
              <a:rPr lang="it-IT" dirty="0" smtClean="0"/>
              <a:t> </a:t>
            </a:r>
            <a:r>
              <a:rPr lang="it-IT" dirty="0"/>
              <a:t>V</a:t>
            </a:r>
            <a:r>
              <a:rPr lang="it-IT" dirty="0" smtClean="0"/>
              <a:t>iene </a:t>
            </a:r>
            <a:r>
              <a:rPr lang="it-IT" dirty="0"/>
              <a:t>utilizzato per istanziare un’oggetto manager in caso di necessità.</a:t>
            </a:r>
          </a:p>
          <a:p>
            <a:pPr marL="0" indent="0">
              <a:buNone/>
            </a:pPr>
            <a:endParaRPr lang="it-IT" dirty="0" smtClean="0"/>
          </a:p>
          <a:p>
            <a:pPr marL="0" indent="0">
              <a:buNone/>
            </a:pPr>
            <a:r>
              <a:rPr lang="it-IT" dirty="0"/>
              <a:t>In un primo momento si pensava fosse utile utilizzare i design </a:t>
            </a:r>
            <a:r>
              <a:rPr lang="it-IT" dirty="0" err="1"/>
              <a:t>patterns</a:t>
            </a:r>
            <a:r>
              <a:rPr lang="it-IT" dirty="0"/>
              <a:t> sopra citati, ma, </a:t>
            </a:r>
            <a:r>
              <a:rPr lang="it-IT" dirty="0" smtClean="0"/>
              <a:t>successivamente si è deciso che </a:t>
            </a:r>
            <a:r>
              <a:rPr lang="it-IT" dirty="0"/>
              <a:t>per il sistema progettato tali </a:t>
            </a:r>
            <a:r>
              <a:rPr lang="it-IT" dirty="0" err="1"/>
              <a:t>patterns</a:t>
            </a:r>
            <a:r>
              <a:rPr lang="it-IT" dirty="0"/>
              <a:t> potevano essere utilizzati in maniera opzionale.</a:t>
            </a:r>
          </a:p>
          <a:p>
            <a:pPr marL="0" indent="0">
              <a:buNone/>
            </a:pPr>
            <a:endParaRPr lang="it-IT" dirty="0"/>
          </a:p>
        </p:txBody>
      </p:sp>
    </p:spTree>
    <p:extLst>
      <p:ext uri="{BB962C8B-B14F-4D97-AF65-F5344CB8AC3E}">
        <p14:creationId xmlns:p14="http://schemas.microsoft.com/office/powerpoint/2010/main" val="7862511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Design: </a:t>
            </a:r>
            <a:r>
              <a:rPr lang="it-IT" b="1" dirty="0" smtClean="0">
                <a:solidFill>
                  <a:schemeClr val="tx1"/>
                </a:solidFill>
                <a:effectLst>
                  <a:outerShdw blurRad="38100" dist="38100" dir="2700000" algn="tl">
                    <a:srgbClr val="000000">
                      <a:alpha val="43137"/>
                    </a:srgbClr>
                  </a:outerShdw>
                </a:effectLst>
              </a:rPr>
              <a:t>Components off-the-</a:t>
            </a:r>
            <a:r>
              <a:rPr lang="it-IT" b="1" dirty="0" err="1" smtClean="0">
                <a:solidFill>
                  <a:schemeClr val="tx1"/>
                </a:solidFill>
                <a:effectLst>
                  <a:outerShdw blurRad="38100" dist="38100" dir="2700000" algn="tl">
                    <a:srgbClr val="000000">
                      <a:alpha val="43137"/>
                    </a:srgbClr>
                  </a:outerShdw>
                </a:effectLst>
              </a:rPr>
              <a:t>shelf</a:t>
            </a:r>
            <a:endParaRPr lang="it-IT" dirty="0"/>
          </a:p>
        </p:txBody>
      </p:sp>
      <p:sp>
        <p:nvSpPr>
          <p:cNvPr id="3" name="Segnaposto contenuto 2"/>
          <p:cNvSpPr>
            <a:spLocks noGrp="1"/>
          </p:cNvSpPr>
          <p:nvPr>
            <p:ph idx="1"/>
          </p:nvPr>
        </p:nvSpPr>
        <p:spPr>
          <a:xfrm>
            <a:off x="232229" y="899886"/>
            <a:ext cx="11625942" cy="5428343"/>
          </a:xfrm>
        </p:spPr>
        <p:txBody>
          <a:bodyPr/>
          <a:lstStyle/>
          <a:p>
            <a:pPr marL="0" indent="0">
              <a:buNone/>
            </a:pPr>
            <a:endParaRPr lang="it-IT" dirty="0"/>
          </a:p>
          <a:p>
            <a:pPr marL="0" indent="0">
              <a:buNone/>
            </a:pPr>
            <a:r>
              <a:rPr lang="it-IT" dirty="0" smtClean="0"/>
              <a:t>Non è stata utilizzata alcuna componente off-the-</a:t>
            </a:r>
            <a:r>
              <a:rPr lang="it-IT" dirty="0" err="1" smtClean="0"/>
              <a:t>shelf</a:t>
            </a:r>
            <a:endParaRPr lang="it-IT" dirty="0"/>
          </a:p>
        </p:txBody>
      </p:sp>
    </p:spTree>
    <p:extLst>
      <p:ext uri="{BB962C8B-B14F-4D97-AF65-F5344CB8AC3E}">
        <p14:creationId xmlns:p14="http://schemas.microsoft.com/office/powerpoint/2010/main" val="2884347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Design: </a:t>
            </a:r>
            <a:r>
              <a:rPr lang="it-IT" b="1" dirty="0" smtClean="0">
                <a:solidFill>
                  <a:schemeClr val="tx1"/>
                </a:solidFill>
                <a:effectLst>
                  <a:outerShdw blurRad="38100" dist="38100" dir="2700000" algn="tl">
                    <a:srgbClr val="000000">
                      <a:alpha val="43137"/>
                    </a:srgbClr>
                  </a:outerShdw>
                </a:effectLst>
              </a:rPr>
              <a:t>Class </a:t>
            </a:r>
            <a:r>
              <a:rPr lang="it-IT" b="1" dirty="0" err="1" smtClean="0">
                <a:solidFill>
                  <a:schemeClr val="tx1"/>
                </a:solidFill>
                <a:effectLst>
                  <a:outerShdw blurRad="38100" dist="38100" dir="2700000" algn="tl">
                    <a:srgbClr val="000000">
                      <a:alpha val="43137"/>
                    </a:srgbClr>
                  </a:outerShdw>
                </a:effectLst>
              </a:rPr>
              <a:t>interfaces</a:t>
            </a:r>
            <a:endParaRPr lang="it-IT" dirty="0"/>
          </a:p>
        </p:txBody>
      </p:sp>
      <p:sp>
        <p:nvSpPr>
          <p:cNvPr id="3" name="Segnaposto contenuto 2"/>
          <p:cNvSpPr>
            <a:spLocks noGrp="1"/>
          </p:cNvSpPr>
          <p:nvPr>
            <p:ph idx="1"/>
          </p:nvPr>
        </p:nvSpPr>
        <p:spPr>
          <a:xfrm>
            <a:off x="232229" y="899886"/>
            <a:ext cx="11625942" cy="5428343"/>
          </a:xfrm>
        </p:spPr>
        <p:txBody>
          <a:bodyPr/>
          <a:lstStyle/>
          <a:p>
            <a:pPr marL="0" indent="0">
              <a:buNone/>
            </a:pPr>
            <a:r>
              <a:rPr lang="it-IT" dirty="0" smtClean="0"/>
              <a:t>Tabella </a:t>
            </a:r>
            <a:r>
              <a:rPr lang="it-IT" dirty="0" err="1" smtClean="0"/>
              <a:t>OrdineBean</a:t>
            </a:r>
            <a:endParaRPr lang="it-IT" dirty="0" smtClean="0"/>
          </a:p>
          <a:p>
            <a:pPr marL="0" indent="0">
              <a:buNone/>
            </a:pPr>
            <a:endParaRPr lang="it-IT" dirty="0"/>
          </a:p>
          <a:p>
            <a:pPr marL="0" indent="0">
              <a:buNone/>
            </a:pP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2201081040"/>
              </p:ext>
            </p:extLst>
          </p:nvPr>
        </p:nvGraphicFramePr>
        <p:xfrm>
          <a:off x="3278801" y="1509487"/>
          <a:ext cx="7244055" cy="5007428"/>
        </p:xfrm>
        <a:graphic>
          <a:graphicData uri="http://schemas.openxmlformats.org/drawingml/2006/table">
            <a:tbl>
              <a:tblPr firstRow="1" firstCol="1" bandRow="1">
                <a:effectLst>
                  <a:innerShdw blurRad="114300">
                    <a:prstClr val="black"/>
                  </a:innerShdw>
                </a:effectLst>
                <a:tableStyleId>{5C22544A-7EE6-4342-B048-85BDC9FD1C3A}</a:tableStyleId>
              </a:tblPr>
              <a:tblGrid>
                <a:gridCol w="1655117">
                  <a:extLst>
                    <a:ext uri="{9D8B030D-6E8A-4147-A177-3AD203B41FA5}">
                      <a16:colId xmlns:a16="http://schemas.microsoft.com/office/drawing/2014/main" val="921311607"/>
                    </a:ext>
                  </a:extLst>
                </a:gridCol>
                <a:gridCol w="5588938">
                  <a:extLst>
                    <a:ext uri="{9D8B030D-6E8A-4147-A177-3AD203B41FA5}">
                      <a16:colId xmlns:a16="http://schemas.microsoft.com/office/drawing/2014/main" val="4283427115"/>
                    </a:ext>
                  </a:extLst>
                </a:gridCol>
              </a:tblGrid>
              <a:tr h="358781">
                <a:tc>
                  <a:txBody>
                    <a:bodyPr/>
                    <a:lstStyle/>
                    <a:p>
                      <a:pPr marL="457200">
                        <a:lnSpc>
                          <a:spcPct val="107000"/>
                        </a:lnSpc>
                        <a:spcAft>
                          <a:spcPts val="0"/>
                        </a:spcAft>
                      </a:pPr>
                      <a:r>
                        <a:rPr lang="it-IT" sz="1000">
                          <a:effectLst/>
                        </a:rPr>
                        <a:t>Nome Classe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99" marR="54299" marT="0" marB="0"/>
                </a:tc>
                <a:tc>
                  <a:txBody>
                    <a:bodyPr/>
                    <a:lstStyle/>
                    <a:p>
                      <a:pPr marL="457200">
                        <a:lnSpc>
                          <a:spcPct val="107000"/>
                        </a:lnSpc>
                        <a:spcAft>
                          <a:spcPts val="0"/>
                        </a:spcAft>
                      </a:pPr>
                      <a:r>
                        <a:rPr lang="it-IT" sz="1000">
                          <a:effectLst/>
                        </a:rPr>
                        <a:t>OrdineBean</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99" marR="54299" marT="0" marB="0"/>
                </a:tc>
                <a:extLst>
                  <a:ext uri="{0D108BD9-81ED-4DB2-BD59-A6C34878D82A}">
                    <a16:rowId xmlns:a16="http://schemas.microsoft.com/office/drawing/2014/main" val="2686636864"/>
                  </a:ext>
                </a:extLst>
              </a:tr>
              <a:tr h="358781">
                <a:tc>
                  <a:txBody>
                    <a:bodyPr/>
                    <a:lstStyle/>
                    <a:p>
                      <a:pPr marL="457200">
                        <a:lnSpc>
                          <a:spcPct val="107000"/>
                        </a:lnSpc>
                        <a:spcAft>
                          <a:spcPts val="0"/>
                        </a:spcAft>
                      </a:pPr>
                      <a:r>
                        <a:rPr lang="it-IT" sz="1000">
                          <a:effectLst/>
                        </a:rPr>
                        <a:t>Descrizione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99" marR="54299" marT="0" marB="0"/>
                </a:tc>
                <a:tc>
                  <a:txBody>
                    <a:bodyPr/>
                    <a:lstStyle/>
                    <a:p>
                      <a:pPr marL="457200">
                        <a:lnSpc>
                          <a:spcPct val="107000"/>
                        </a:lnSpc>
                        <a:spcAft>
                          <a:spcPts val="0"/>
                        </a:spcAft>
                      </a:pPr>
                      <a:r>
                        <a:rPr lang="it-IT" sz="900">
                          <a:effectLst/>
                        </a:rPr>
                        <a:t>Questa classe indica un ordine sul nostro sito</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99" marR="54299" marT="0" marB="0"/>
                </a:tc>
                <a:extLst>
                  <a:ext uri="{0D108BD9-81ED-4DB2-BD59-A6C34878D82A}">
                    <a16:rowId xmlns:a16="http://schemas.microsoft.com/office/drawing/2014/main" val="2462852315"/>
                  </a:ext>
                </a:extLst>
              </a:tr>
              <a:tr h="1167502">
                <a:tc>
                  <a:txBody>
                    <a:bodyPr/>
                    <a:lstStyle/>
                    <a:p>
                      <a:pPr marL="457200">
                        <a:lnSpc>
                          <a:spcPct val="107000"/>
                        </a:lnSpc>
                        <a:spcAft>
                          <a:spcPts val="0"/>
                        </a:spcAft>
                      </a:pPr>
                      <a:r>
                        <a:rPr lang="it-IT" sz="1000">
                          <a:effectLst/>
                        </a:rPr>
                        <a:t>Pre-condizioni</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99" marR="54299" marT="0" marB="0"/>
                </a:tc>
                <a:tc>
                  <a:txBody>
                    <a:bodyPr/>
                    <a:lstStyle/>
                    <a:p>
                      <a:pPr>
                        <a:lnSpc>
                          <a:spcPct val="107000"/>
                        </a:lnSpc>
                        <a:spcAft>
                          <a:spcPts val="0"/>
                        </a:spcAft>
                      </a:pPr>
                      <a:r>
                        <a:rPr lang="it-IT" sz="800">
                          <a:effectLst/>
                        </a:rPr>
                        <a:t>		this.codiceOrdine = 0;</a:t>
                      </a:r>
                      <a:endParaRPr lang="it-IT" sz="900">
                        <a:effectLst/>
                      </a:endParaRPr>
                    </a:p>
                    <a:p>
                      <a:pPr>
                        <a:lnSpc>
                          <a:spcPct val="107000"/>
                        </a:lnSpc>
                        <a:spcAft>
                          <a:spcPts val="0"/>
                        </a:spcAft>
                      </a:pPr>
                      <a:r>
                        <a:rPr lang="it-IT" sz="800">
                          <a:effectLst/>
                        </a:rPr>
                        <a:t>		this.dataOrdine = "";</a:t>
                      </a:r>
                      <a:endParaRPr lang="it-IT" sz="900">
                        <a:effectLst/>
                      </a:endParaRPr>
                    </a:p>
                    <a:p>
                      <a:pPr>
                        <a:lnSpc>
                          <a:spcPct val="107000"/>
                        </a:lnSpc>
                        <a:spcAft>
                          <a:spcPts val="0"/>
                        </a:spcAft>
                      </a:pPr>
                      <a:r>
                        <a:rPr lang="it-IT" sz="800">
                          <a:effectLst/>
                        </a:rPr>
                        <a:t>		this.mezzo = "";</a:t>
                      </a:r>
                      <a:endParaRPr lang="it-IT" sz="900">
                        <a:effectLst/>
                      </a:endParaRPr>
                    </a:p>
                    <a:p>
                      <a:pPr>
                        <a:lnSpc>
                          <a:spcPct val="107000"/>
                        </a:lnSpc>
                        <a:spcAft>
                          <a:spcPts val="0"/>
                        </a:spcAft>
                      </a:pPr>
                      <a:r>
                        <a:rPr lang="it-IT" sz="800">
                          <a:effectLst/>
                        </a:rPr>
                        <a:t>		this.nMerci = 0;</a:t>
                      </a:r>
                      <a:endParaRPr lang="it-IT" sz="900">
                        <a:effectLst/>
                      </a:endParaRPr>
                    </a:p>
                    <a:p>
                      <a:pPr>
                        <a:lnSpc>
                          <a:spcPct val="107000"/>
                        </a:lnSpc>
                        <a:spcAft>
                          <a:spcPts val="0"/>
                        </a:spcAft>
                      </a:pPr>
                      <a:r>
                        <a:rPr lang="it-IT" sz="800">
                          <a:effectLst/>
                        </a:rPr>
                        <a:t>		this.totale = 0;</a:t>
                      </a:r>
                      <a:endParaRPr lang="it-IT" sz="900">
                        <a:effectLst/>
                      </a:endParaRPr>
                    </a:p>
                    <a:p>
                      <a:pPr>
                        <a:lnSpc>
                          <a:spcPct val="107000"/>
                        </a:lnSpc>
                        <a:spcAft>
                          <a:spcPts val="0"/>
                        </a:spcAft>
                      </a:pPr>
                      <a:r>
                        <a:rPr lang="it-IT" sz="800">
                          <a:effectLst/>
                        </a:rPr>
                        <a:t>		this.metodoDiPagamento = "";</a:t>
                      </a:r>
                      <a:endParaRPr lang="it-IT" sz="900">
                        <a:effectLst/>
                      </a:endParaRPr>
                    </a:p>
                    <a:p>
                      <a:pPr>
                        <a:lnSpc>
                          <a:spcPct val="107000"/>
                        </a:lnSpc>
                        <a:spcAft>
                          <a:spcPts val="0"/>
                        </a:spcAft>
                      </a:pPr>
                      <a:r>
                        <a:rPr lang="it-IT" sz="800">
                          <a:effectLst/>
                        </a:rPr>
                        <a:t>		this.numCard = "";</a:t>
                      </a:r>
                      <a:endParaRPr lang="it-IT" sz="900">
                        <a:effectLst/>
                      </a:endParaRPr>
                    </a:p>
                    <a:p>
                      <a:pPr marL="457200">
                        <a:lnSpc>
                          <a:spcPct val="107000"/>
                        </a:lnSpc>
                        <a:spcAft>
                          <a:spcPts val="0"/>
                        </a:spcAft>
                      </a:pPr>
                      <a:r>
                        <a:rPr lang="it-IT" sz="800">
                          <a:effectLst/>
                        </a:rPr>
                        <a:t>		this.CodiceUtente = 0;</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99" marR="54299" marT="0" marB="0"/>
                </a:tc>
                <a:extLst>
                  <a:ext uri="{0D108BD9-81ED-4DB2-BD59-A6C34878D82A}">
                    <a16:rowId xmlns:a16="http://schemas.microsoft.com/office/drawing/2014/main" val="1252154437"/>
                  </a:ext>
                </a:extLst>
              </a:tr>
              <a:tr h="1973937">
                <a:tc>
                  <a:txBody>
                    <a:bodyPr/>
                    <a:lstStyle/>
                    <a:p>
                      <a:pPr marL="457200">
                        <a:lnSpc>
                          <a:spcPct val="107000"/>
                        </a:lnSpc>
                        <a:spcAft>
                          <a:spcPts val="0"/>
                        </a:spcAft>
                      </a:pPr>
                      <a:r>
                        <a:rPr lang="it-IT" sz="1000">
                          <a:effectLst/>
                        </a:rPr>
                        <a:t>Post-condizioni</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99" marR="54299" marT="0" marB="0"/>
                </a:tc>
                <a:tc>
                  <a:txBody>
                    <a:bodyPr/>
                    <a:lstStyle/>
                    <a:p>
                      <a:pPr marL="342900" lvl="0" indent="-342900">
                        <a:lnSpc>
                          <a:spcPct val="107000"/>
                        </a:lnSpc>
                        <a:spcAft>
                          <a:spcPts val="0"/>
                        </a:spcAft>
                        <a:buFont typeface="Symbol" panose="05050102010706020507" pitchFamily="18" charset="2"/>
                        <a:buChar char=""/>
                      </a:pPr>
                      <a:r>
                        <a:rPr lang="it-IT" sz="900" dirty="0" err="1">
                          <a:effectLst/>
                        </a:rPr>
                        <a:t>context</a:t>
                      </a:r>
                      <a:r>
                        <a:rPr lang="it-IT" sz="900" dirty="0">
                          <a:effectLst/>
                        </a:rPr>
                        <a:t> </a:t>
                      </a:r>
                      <a:r>
                        <a:rPr lang="it-IT" sz="900" dirty="0" err="1">
                          <a:effectLst/>
                        </a:rPr>
                        <a:t>OrdineBean</a:t>
                      </a:r>
                      <a:r>
                        <a:rPr lang="it-IT" sz="900" dirty="0">
                          <a:effectLst/>
                        </a:rPr>
                        <a:t> :: </a:t>
                      </a:r>
                      <a:r>
                        <a:rPr lang="it-IT" sz="900" dirty="0" err="1">
                          <a:effectLst/>
                        </a:rPr>
                        <a:t>getCodiceOrdine</a:t>
                      </a:r>
                      <a:r>
                        <a:rPr lang="it-IT" sz="900" dirty="0">
                          <a:effectLst/>
                        </a:rPr>
                        <a:t>(), post </a:t>
                      </a:r>
                      <a:r>
                        <a:rPr lang="it-IT" sz="900" dirty="0" err="1">
                          <a:effectLst/>
                        </a:rPr>
                        <a:t>codiceOrdine</a:t>
                      </a:r>
                      <a:r>
                        <a:rPr lang="it-IT" sz="900" dirty="0">
                          <a:effectLst/>
                        </a:rPr>
                        <a:t> </a:t>
                      </a:r>
                      <a:r>
                        <a:rPr lang="it-IT" sz="900" dirty="0" err="1">
                          <a:effectLst/>
                        </a:rPr>
                        <a:t>autogenerated</a:t>
                      </a:r>
                      <a:endParaRPr lang="it-IT" sz="900" dirty="0">
                        <a:effectLst/>
                      </a:endParaRPr>
                    </a:p>
                    <a:p>
                      <a:pPr marL="342900" lvl="0" indent="-342900">
                        <a:lnSpc>
                          <a:spcPct val="107000"/>
                        </a:lnSpc>
                        <a:spcAft>
                          <a:spcPts val="0"/>
                        </a:spcAft>
                        <a:buFont typeface="Symbol" panose="05050102010706020507" pitchFamily="18" charset="2"/>
                        <a:buChar char=""/>
                      </a:pPr>
                      <a:r>
                        <a:rPr lang="it-IT" sz="900" dirty="0" err="1">
                          <a:effectLst/>
                        </a:rPr>
                        <a:t>context</a:t>
                      </a:r>
                      <a:r>
                        <a:rPr lang="it-IT" sz="900" dirty="0">
                          <a:effectLst/>
                        </a:rPr>
                        <a:t> </a:t>
                      </a:r>
                      <a:r>
                        <a:rPr lang="it-IT" sz="900" dirty="0" err="1">
                          <a:effectLst/>
                        </a:rPr>
                        <a:t>OrdineBean</a:t>
                      </a:r>
                      <a:r>
                        <a:rPr lang="it-IT" sz="900" dirty="0">
                          <a:effectLst/>
                        </a:rPr>
                        <a:t> :: </a:t>
                      </a:r>
                      <a:r>
                        <a:rPr lang="it-IT" sz="900" dirty="0" err="1">
                          <a:effectLst/>
                        </a:rPr>
                        <a:t>getDataOrdine</a:t>
                      </a:r>
                      <a:r>
                        <a:rPr lang="it-IT" sz="900" dirty="0">
                          <a:effectLst/>
                        </a:rPr>
                        <a:t>(), post </a:t>
                      </a:r>
                      <a:r>
                        <a:rPr lang="it-IT" sz="900" dirty="0" err="1">
                          <a:effectLst/>
                        </a:rPr>
                        <a:t>dataOrdine</a:t>
                      </a:r>
                      <a:r>
                        <a:rPr lang="it-IT" sz="900" dirty="0">
                          <a:effectLst/>
                        </a:rPr>
                        <a:t> != </a:t>
                      </a:r>
                      <a:r>
                        <a:rPr lang="it-IT" sz="900" dirty="0" err="1">
                          <a:effectLst/>
                        </a:rPr>
                        <a:t>null</a:t>
                      </a:r>
                      <a:endParaRPr lang="it-IT" sz="900" dirty="0">
                        <a:effectLst/>
                      </a:endParaRPr>
                    </a:p>
                    <a:p>
                      <a:pPr marL="342900" lvl="0" indent="-342900">
                        <a:lnSpc>
                          <a:spcPct val="107000"/>
                        </a:lnSpc>
                        <a:spcAft>
                          <a:spcPts val="0"/>
                        </a:spcAft>
                        <a:buFont typeface="Symbol" panose="05050102010706020507" pitchFamily="18" charset="2"/>
                        <a:buChar char=""/>
                      </a:pPr>
                      <a:r>
                        <a:rPr lang="it-IT" sz="900" dirty="0" err="1">
                          <a:effectLst/>
                        </a:rPr>
                        <a:t>context</a:t>
                      </a:r>
                      <a:r>
                        <a:rPr lang="it-IT" sz="900" dirty="0">
                          <a:effectLst/>
                        </a:rPr>
                        <a:t> </a:t>
                      </a:r>
                      <a:r>
                        <a:rPr lang="it-IT" sz="900" dirty="0" err="1">
                          <a:effectLst/>
                        </a:rPr>
                        <a:t>OrdineBean</a:t>
                      </a:r>
                      <a:r>
                        <a:rPr lang="it-IT" sz="900" dirty="0">
                          <a:effectLst/>
                        </a:rPr>
                        <a:t> :: </a:t>
                      </a:r>
                      <a:r>
                        <a:rPr lang="it-IT" sz="900" dirty="0" err="1">
                          <a:effectLst/>
                        </a:rPr>
                        <a:t>getMezzo</a:t>
                      </a:r>
                      <a:r>
                        <a:rPr lang="it-IT" sz="900" dirty="0">
                          <a:effectLst/>
                        </a:rPr>
                        <a:t>(), post </a:t>
                      </a:r>
                      <a:r>
                        <a:rPr lang="it-IT" sz="900" dirty="0" err="1">
                          <a:effectLst/>
                        </a:rPr>
                        <a:t>mezzo.lenght</a:t>
                      </a:r>
                      <a:r>
                        <a:rPr lang="it-IT" sz="900" dirty="0">
                          <a:effectLst/>
                        </a:rPr>
                        <a:t>() &gt; 0 &amp;&amp; </a:t>
                      </a:r>
                      <a:r>
                        <a:rPr lang="it-IT" sz="900" dirty="0" err="1">
                          <a:effectLst/>
                        </a:rPr>
                        <a:t>mezzo.lenght</a:t>
                      </a:r>
                      <a:r>
                        <a:rPr lang="it-IT" sz="900" dirty="0">
                          <a:effectLst/>
                        </a:rPr>
                        <a:t> &lt;= 45 </a:t>
                      </a:r>
                    </a:p>
                    <a:p>
                      <a:pPr marL="342900" lvl="0" indent="-342900">
                        <a:lnSpc>
                          <a:spcPct val="107000"/>
                        </a:lnSpc>
                        <a:spcAft>
                          <a:spcPts val="0"/>
                        </a:spcAft>
                        <a:buFont typeface="Symbol" panose="05050102010706020507" pitchFamily="18" charset="2"/>
                        <a:buChar char=""/>
                      </a:pPr>
                      <a:r>
                        <a:rPr lang="it-IT" sz="900" dirty="0" err="1">
                          <a:effectLst/>
                        </a:rPr>
                        <a:t>context</a:t>
                      </a:r>
                      <a:r>
                        <a:rPr lang="it-IT" sz="900" dirty="0">
                          <a:effectLst/>
                        </a:rPr>
                        <a:t> </a:t>
                      </a:r>
                      <a:r>
                        <a:rPr lang="it-IT" sz="900" dirty="0" err="1">
                          <a:effectLst/>
                        </a:rPr>
                        <a:t>OrdineBean</a:t>
                      </a:r>
                      <a:r>
                        <a:rPr lang="it-IT" sz="900" dirty="0">
                          <a:effectLst/>
                        </a:rPr>
                        <a:t> :: </a:t>
                      </a:r>
                      <a:r>
                        <a:rPr lang="it-IT" sz="900" dirty="0" err="1">
                          <a:effectLst/>
                        </a:rPr>
                        <a:t>getTotale</a:t>
                      </a:r>
                      <a:r>
                        <a:rPr lang="it-IT" sz="900" dirty="0">
                          <a:effectLst/>
                        </a:rPr>
                        <a:t>(), post </a:t>
                      </a:r>
                      <a:r>
                        <a:rPr lang="it-IT" sz="900" dirty="0" err="1">
                          <a:effectLst/>
                        </a:rPr>
                        <a:t>totale.numberMaxDigits</a:t>
                      </a:r>
                      <a:r>
                        <a:rPr lang="it-IT" sz="900" dirty="0">
                          <a:effectLst/>
                        </a:rPr>
                        <a:t>() == 10,2</a:t>
                      </a:r>
                    </a:p>
                    <a:p>
                      <a:pPr marL="342900" lvl="0" indent="-342900">
                        <a:lnSpc>
                          <a:spcPct val="107000"/>
                        </a:lnSpc>
                        <a:spcAft>
                          <a:spcPts val="0"/>
                        </a:spcAft>
                        <a:buFont typeface="Symbol" panose="05050102010706020507" pitchFamily="18" charset="2"/>
                        <a:buChar char=""/>
                      </a:pPr>
                      <a:r>
                        <a:rPr lang="it-IT" sz="900" dirty="0" err="1">
                          <a:effectLst/>
                        </a:rPr>
                        <a:t>context</a:t>
                      </a:r>
                      <a:r>
                        <a:rPr lang="it-IT" sz="900" dirty="0">
                          <a:effectLst/>
                        </a:rPr>
                        <a:t> </a:t>
                      </a:r>
                      <a:r>
                        <a:rPr lang="it-IT" sz="900" dirty="0" err="1">
                          <a:effectLst/>
                        </a:rPr>
                        <a:t>OrdineBean</a:t>
                      </a:r>
                      <a:r>
                        <a:rPr lang="it-IT" sz="900" dirty="0">
                          <a:effectLst/>
                        </a:rPr>
                        <a:t> :: </a:t>
                      </a:r>
                      <a:r>
                        <a:rPr lang="it-IT" sz="900" dirty="0" err="1">
                          <a:effectLst/>
                        </a:rPr>
                        <a:t>getMetodoDiPagamento</a:t>
                      </a:r>
                      <a:r>
                        <a:rPr lang="it-IT" sz="900" dirty="0">
                          <a:effectLst/>
                        </a:rPr>
                        <a:t>(), post </a:t>
                      </a:r>
                      <a:r>
                        <a:rPr lang="it-IT" sz="900" dirty="0" err="1">
                          <a:effectLst/>
                        </a:rPr>
                        <a:t>metodoDiPagamento.lenght</a:t>
                      </a:r>
                      <a:r>
                        <a:rPr lang="it-IT" sz="900" dirty="0">
                          <a:effectLst/>
                        </a:rPr>
                        <a:t>() &gt; 0 &amp;&amp; </a:t>
                      </a:r>
                      <a:r>
                        <a:rPr lang="it-IT" sz="900" dirty="0" err="1">
                          <a:effectLst/>
                        </a:rPr>
                        <a:t>metodoDiPagamento.lenght</a:t>
                      </a:r>
                      <a:r>
                        <a:rPr lang="it-IT" sz="900" dirty="0">
                          <a:effectLst/>
                        </a:rPr>
                        <a:t>() &lt;= 20</a:t>
                      </a:r>
                    </a:p>
                    <a:p>
                      <a:pPr marL="342900" lvl="0" indent="-342900">
                        <a:lnSpc>
                          <a:spcPct val="107000"/>
                        </a:lnSpc>
                        <a:spcAft>
                          <a:spcPts val="0"/>
                        </a:spcAft>
                        <a:buFont typeface="Symbol" panose="05050102010706020507" pitchFamily="18" charset="2"/>
                        <a:buChar char=""/>
                      </a:pPr>
                      <a:r>
                        <a:rPr lang="it-IT" sz="900" dirty="0" err="1">
                          <a:effectLst/>
                        </a:rPr>
                        <a:t>context</a:t>
                      </a:r>
                      <a:r>
                        <a:rPr lang="it-IT" sz="900" dirty="0">
                          <a:effectLst/>
                        </a:rPr>
                        <a:t> </a:t>
                      </a:r>
                      <a:r>
                        <a:rPr lang="it-IT" sz="900" dirty="0" err="1">
                          <a:effectLst/>
                        </a:rPr>
                        <a:t>OrdineBean</a:t>
                      </a:r>
                      <a:r>
                        <a:rPr lang="it-IT" sz="900" dirty="0">
                          <a:effectLst/>
                        </a:rPr>
                        <a:t> :: </a:t>
                      </a:r>
                      <a:r>
                        <a:rPr lang="it-IT" sz="900" dirty="0" err="1">
                          <a:effectLst/>
                        </a:rPr>
                        <a:t>getNumCard</a:t>
                      </a:r>
                      <a:r>
                        <a:rPr lang="it-IT" sz="900" dirty="0">
                          <a:effectLst/>
                        </a:rPr>
                        <a:t>(), post </a:t>
                      </a:r>
                      <a:r>
                        <a:rPr lang="it-IT" sz="900" dirty="0" err="1">
                          <a:effectLst/>
                        </a:rPr>
                        <a:t>numCard.lenght</a:t>
                      </a:r>
                      <a:r>
                        <a:rPr lang="it-IT" sz="900" dirty="0">
                          <a:effectLst/>
                        </a:rPr>
                        <a:t>() &gt; 0 &amp;&amp; </a:t>
                      </a:r>
                      <a:r>
                        <a:rPr lang="it-IT" sz="900" dirty="0" err="1">
                          <a:effectLst/>
                        </a:rPr>
                        <a:t>numCard.lenght</a:t>
                      </a:r>
                      <a:r>
                        <a:rPr lang="it-IT" sz="900" dirty="0">
                          <a:effectLst/>
                        </a:rPr>
                        <a:t>() &lt;= 23</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299" marR="54299" marT="0" marB="0"/>
                </a:tc>
                <a:extLst>
                  <a:ext uri="{0D108BD9-81ED-4DB2-BD59-A6C34878D82A}">
                    <a16:rowId xmlns:a16="http://schemas.microsoft.com/office/drawing/2014/main" val="2542881115"/>
                  </a:ext>
                </a:extLst>
              </a:tr>
              <a:tr h="1148427">
                <a:tc>
                  <a:txBody>
                    <a:bodyPr/>
                    <a:lstStyle/>
                    <a:p>
                      <a:pPr marL="457200">
                        <a:lnSpc>
                          <a:spcPct val="107000"/>
                        </a:lnSpc>
                        <a:spcAft>
                          <a:spcPts val="0"/>
                        </a:spcAft>
                      </a:pPr>
                      <a:r>
                        <a:rPr lang="it-IT" sz="1000">
                          <a:effectLst/>
                        </a:rPr>
                        <a:t>Invarianti</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54299" marR="54299" marT="0" marB="0"/>
                </a:tc>
                <a:tc>
                  <a:txBody>
                    <a:bodyPr/>
                    <a:lstStyle/>
                    <a:p>
                      <a:pPr marL="457200">
                        <a:lnSpc>
                          <a:spcPct val="107000"/>
                        </a:lnSpc>
                        <a:spcAft>
                          <a:spcPts val="0"/>
                        </a:spcAft>
                      </a:pPr>
                      <a:r>
                        <a:rPr lang="it-IT" sz="900" dirty="0" err="1">
                          <a:effectLst/>
                        </a:rPr>
                        <a:t>context</a:t>
                      </a:r>
                      <a:r>
                        <a:rPr lang="it-IT" sz="900" dirty="0">
                          <a:effectLst/>
                        </a:rPr>
                        <a:t> </a:t>
                      </a:r>
                      <a:r>
                        <a:rPr lang="it-IT" sz="900" dirty="0" err="1">
                          <a:effectLst/>
                        </a:rPr>
                        <a:t>OrdineBean</a:t>
                      </a:r>
                      <a:r>
                        <a:rPr lang="it-IT" sz="900" dirty="0">
                          <a:effectLst/>
                        </a:rPr>
                        <a:t> </a:t>
                      </a:r>
                      <a:r>
                        <a:rPr lang="it-IT" sz="900" dirty="0" err="1">
                          <a:effectLst/>
                        </a:rPr>
                        <a:t>invariant</a:t>
                      </a:r>
                      <a:r>
                        <a:rPr lang="it-IT" sz="900" dirty="0">
                          <a:effectLst/>
                        </a:rPr>
                        <a:t> : </a:t>
                      </a:r>
                    </a:p>
                    <a:p>
                      <a:pPr marL="457200">
                        <a:lnSpc>
                          <a:spcPct val="107000"/>
                        </a:lnSpc>
                        <a:spcAft>
                          <a:spcPts val="0"/>
                        </a:spcAft>
                      </a:pPr>
                      <a:r>
                        <a:rPr lang="it-IT" sz="900" dirty="0" err="1">
                          <a:effectLst/>
                        </a:rPr>
                        <a:t>codiceOrdine</a:t>
                      </a:r>
                      <a:r>
                        <a:rPr lang="it-IT" sz="900" dirty="0">
                          <a:effectLst/>
                        </a:rPr>
                        <a:t> </a:t>
                      </a:r>
                      <a:r>
                        <a:rPr lang="it-IT" sz="900" dirty="0" err="1">
                          <a:effectLst/>
                        </a:rPr>
                        <a:t>autogenerated</a:t>
                      </a:r>
                      <a:r>
                        <a:rPr lang="it-IT" sz="900" dirty="0">
                          <a:effectLst/>
                        </a:rPr>
                        <a:t>; </a:t>
                      </a:r>
                    </a:p>
                    <a:p>
                      <a:pPr marL="457200">
                        <a:lnSpc>
                          <a:spcPct val="107000"/>
                        </a:lnSpc>
                        <a:spcAft>
                          <a:spcPts val="0"/>
                        </a:spcAft>
                      </a:pPr>
                      <a:r>
                        <a:rPr lang="it-IT" sz="900" dirty="0" err="1">
                          <a:effectLst/>
                        </a:rPr>
                        <a:t>dataOrdine</a:t>
                      </a:r>
                      <a:r>
                        <a:rPr lang="it-IT" sz="900" dirty="0">
                          <a:effectLst/>
                        </a:rPr>
                        <a:t> != </a:t>
                      </a:r>
                      <a:r>
                        <a:rPr lang="it-IT" sz="900" dirty="0" err="1">
                          <a:effectLst/>
                        </a:rPr>
                        <a:t>null</a:t>
                      </a:r>
                      <a:r>
                        <a:rPr lang="it-IT" sz="900" dirty="0">
                          <a:effectLst/>
                        </a:rPr>
                        <a:t>; </a:t>
                      </a:r>
                      <a:r>
                        <a:rPr lang="it-IT" sz="900" dirty="0" err="1">
                          <a:effectLst/>
                        </a:rPr>
                        <a:t>mezzo.lenght</a:t>
                      </a:r>
                      <a:r>
                        <a:rPr lang="it-IT" sz="900" dirty="0">
                          <a:effectLst/>
                        </a:rPr>
                        <a:t>() &gt;0 &amp;&amp; </a:t>
                      </a:r>
                      <a:r>
                        <a:rPr lang="it-IT" sz="900" dirty="0" err="1">
                          <a:effectLst/>
                        </a:rPr>
                        <a:t>mezzo.lenght</a:t>
                      </a:r>
                      <a:r>
                        <a:rPr lang="it-IT" sz="900" dirty="0">
                          <a:effectLst/>
                        </a:rPr>
                        <a:t>() &lt;= 45; </a:t>
                      </a:r>
                      <a:r>
                        <a:rPr lang="it-IT" sz="900" dirty="0" err="1">
                          <a:effectLst/>
                        </a:rPr>
                        <a:t>totale.numberMaxDigits</a:t>
                      </a:r>
                      <a:r>
                        <a:rPr lang="it-IT" sz="900" dirty="0">
                          <a:effectLst/>
                        </a:rPr>
                        <a:t>() == 10,2;</a:t>
                      </a:r>
                    </a:p>
                    <a:p>
                      <a:pPr marL="457200">
                        <a:lnSpc>
                          <a:spcPct val="107000"/>
                        </a:lnSpc>
                        <a:spcAft>
                          <a:spcPts val="0"/>
                        </a:spcAft>
                      </a:pPr>
                      <a:r>
                        <a:rPr lang="it-IT" sz="900" dirty="0" err="1">
                          <a:effectLst/>
                        </a:rPr>
                        <a:t>metodoDiPagamento.lenght</a:t>
                      </a:r>
                      <a:r>
                        <a:rPr lang="it-IT" sz="900" dirty="0">
                          <a:effectLst/>
                        </a:rPr>
                        <a:t>() &gt; 0 &amp;&amp; </a:t>
                      </a:r>
                      <a:r>
                        <a:rPr lang="it-IT" sz="900" dirty="0" err="1">
                          <a:effectLst/>
                        </a:rPr>
                        <a:t>metodoDiPagamento.lenght</a:t>
                      </a:r>
                      <a:r>
                        <a:rPr lang="it-IT" sz="900" dirty="0">
                          <a:effectLst/>
                        </a:rPr>
                        <a:t>() &lt;= 20;</a:t>
                      </a:r>
                    </a:p>
                    <a:p>
                      <a:pPr marL="457200">
                        <a:lnSpc>
                          <a:spcPct val="107000"/>
                        </a:lnSpc>
                        <a:spcAft>
                          <a:spcPts val="0"/>
                        </a:spcAft>
                      </a:pPr>
                      <a:r>
                        <a:rPr lang="it-IT" sz="900" dirty="0" err="1">
                          <a:effectLst/>
                        </a:rPr>
                        <a:t>numCard.lenght</a:t>
                      </a:r>
                      <a:r>
                        <a:rPr lang="it-IT" sz="900" dirty="0">
                          <a:effectLst/>
                        </a:rPr>
                        <a:t>() &gt; 0 &amp;&amp; </a:t>
                      </a:r>
                      <a:r>
                        <a:rPr lang="it-IT" sz="900" dirty="0" err="1">
                          <a:effectLst/>
                        </a:rPr>
                        <a:t>numCard.lenght</a:t>
                      </a:r>
                      <a:r>
                        <a:rPr lang="it-IT" sz="900" dirty="0">
                          <a:effectLst/>
                        </a:rPr>
                        <a:t>() &lt;= 23; ,    </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299" marR="54299" marT="0" marB="0"/>
                </a:tc>
                <a:extLst>
                  <a:ext uri="{0D108BD9-81ED-4DB2-BD59-A6C34878D82A}">
                    <a16:rowId xmlns:a16="http://schemas.microsoft.com/office/drawing/2014/main" val="2468839549"/>
                  </a:ext>
                </a:extLst>
              </a:tr>
            </a:tbl>
          </a:graphicData>
        </a:graphic>
      </p:graphicFrame>
    </p:spTree>
    <p:extLst>
      <p:ext uri="{BB962C8B-B14F-4D97-AF65-F5344CB8AC3E}">
        <p14:creationId xmlns:p14="http://schemas.microsoft.com/office/powerpoint/2010/main" val="2992398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0515600" cy="1325563"/>
          </a:xfrm>
        </p:spPr>
        <p:txBody>
          <a:bodyPr/>
          <a:lstStyle/>
          <a:p>
            <a:r>
              <a:rPr lang="it-IT" b="1" dirty="0">
                <a:solidFill>
                  <a:srgbClr val="FFC000"/>
                </a:solidFill>
                <a:effectLst>
                  <a:outerShdw blurRad="38100" dist="38100" dir="2700000" algn="tl">
                    <a:srgbClr val="000000">
                      <a:alpha val="43137"/>
                    </a:srgbClr>
                  </a:outerShdw>
                </a:effectLst>
              </a:rPr>
              <a:t>Attori</a:t>
            </a:r>
            <a:r>
              <a:rPr lang="it-IT" dirty="0"/>
              <a:t>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319314" y="1325563"/>
            <a:ext cx="11078029" cy="5088392"/>
          </a:xfrm>
        </p:spPr>
        <p:txBody>
          <a:bodyPr/>
          <a:lstStyle/>
          <a:p>
            <a:r>
              <a:rPr lang="it-IT" dirty="0" smtClean="0">
                <a:solidFill>
                  <a:srgbClr val="00B050"/>
                </a:solidFill>
              </a:rPr>
              <a:t>Utente-esterno </a:t>
            </a:r>
            <a:r>
              <a:rPr lang="it-IT" dirty="0" smtClean="0"/>
              <a:t>: può esclusivamente visualizzare i prodotti. Si deve registrare per accedere alle funzionalità del sito.</a:t>
            </a:r>
          </a:p>
          <a:p>
            <a:r>
              <a:rPr lang="it-IT" dirty="0" smtClean="0">
                <a:solidFill>
                  <a:srgbClr val="00B050"/>
                </a:solidFill>
              </a:rPr>
              <a:t>Utente-cliente</a:t>
            </a:r>
            <a:r>
              <a:rPr lang="it-IT" dirty="0" smtClean="0"/>
              <a:t> : può loggarsi al sito, ricercare i prodotti, effettuare l’acquisto mediante l’aggiunta dei prodotti al carrello e all’occorrenza modificare i propri dati.</a:t>
            </a:r>
          </a:p>
          <a:p>
            <a:r>
              <a:rPr lang="it-IT" dirty="0" smtClean="0">
                <a:solidFill>
                  <a:srgbClr val="00B050"/>
                </a:solidFill>
              </a:rPr>
              <a:t>Administrator </a:t>
            </a:r>
            <a:r>
              <a:rPr lang="it-IT" dirty="0" smtClean="0"/>
              <a:t>: può visualizzare gli utenti registrati al sito ed eliminare i loro account ,se necessario. Può inserire, modificare e rimuovere i prodotti dallo </a:t>
            </a:r>
            <a:r>
              <a:rPr lang="it-IT" dirty="0" err="1" smtClean="0"/>
              <a:t>store</a:t>
            </a:r>
            <a:r>
              <a:rPr lang="it-IT" dirty="0" smtClean="0"/>
              <a:t>. Inoltre può visualizzare tutti gli ordini effettuati dagli utenti che all’occorrenza possono essere rimossi.</a:t>
            </a:r>
            <a:endParaRPr lang="it-IT" dirty="0"/>
          </a:p>
        </p:txBody>
      </p:sp>
    </p:spTree>
    <p:extLst>
      <p:ext uri="{BB962C8B-B14F-4D97-AF65-F5344CB8AC3E}">
        <p14:creationId xmlns:p14="http://schemas.microsoft.com/office/powerpoint/2010/main" val="8333869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Design: </a:t>
            </a:r>
            <a:r>
              <a:rPr lang="it-IT" b="1" dirty="0" smtClean="0">
                <a:solidFill>
                  <a:schemeClr val="tx1"/>
                </a:solidFill>
                <a:effectLst>
                  <a:outerShdw blurRad="38100" dist="38100" dir="2700000" algn="tl">
                    <a:srgbClr val="000000">
                      <a:alpha val="43137"/>
                    </a:srgbClr>
                  </a:outerShdw>
                </a:effectLst>
              </a:rPr>
              <a:t>Class </a:t>
            </a:r>
            <a:r>
              <a:rPr lang="it-IT" b="1" dirty="0" err="1" smtClean="0">
                <a:solidFill>
                  <a:schemeClr val="tx1"/>
                </a:solidFill>
                <a:effectLst>
                  <a:outerShdw blurRad="38100" dist="38100" dir="2700000" algn="tl">
                    <a:srgbClr val="000000">
                      <a:alpha val="43137"/>
                    </a:srgbClr>
                  </a:outerShdw>
                </a:effectLst>
              </a:rPr>
              <a:t>interfaces</a:t>
            </a:r>
            <a:endParaRPr lang="it-IT" dirty="0"/>
          </a:p>
        </p:txBody>
      </p:sp>
      <p:sp>
        <p:nvSpPr>
          <p:cNvPr id="3" name="Segnaposto contenuto 2"/>
          <p:cNvSpPr>
            <a:spLocks noGrp="1"/>
          </p:cNvSpPr>
          <p:nvPr>
            <p:ph idx="1"/>
          </p:nvPr>
        </p:nvSpPr>
        <p:spPr>
          <a:xfrm>
            <a:off x="232229" y="899886"/>
            <a:ext cx="11625942" cy="5428343"/>
          </a:xfrm>
        </p:spPr>
        <p:txBody>
          <a:bodyPr/>
          <a:lstStyle/>
          <a:p>
            <a:pPr marL="0" indent="0">
              <a:buNone/>
            </a:pPr>
            <a:r>
              <a:rPr lang="it-IT" dirty="0" smtClean="0"/>
              <a:t>Tabella </a:t>
            </a:r>
            <a:r>
              <a:rPr lang="it-IT" dirty="0" err="1" smtClean="0"/>
              <a:t>ProdottiBean</a:t>
            </a:r>
            <a:endParaRPr lang="it-IT" dirty="0" smtClean="0"/>
          </a:p>
          <a:p>
            <a:pPr marL="0" indent="0">
              <a:buNone/>
            </a:pPr>
            <a:endParaRPr lang="it-IT" dirty="0"/>
          </a:p>
          <a:p>
            <a:pPr marL="0" indent="0">
              <a:buNone/>
            </a:pPr>
            <a:endParaRPr lang="it-IT" dirty="0"/>
          </a:p>
          <a:p>
            <a:pPr marL="0" indent="0">
              <a:buNone/>
            </a:pPr>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1282210259"/>
              </p:ext>
            </p:extLst>
          </p:nvPr>
        </p:nvGraphicFramePr>
        <p:xfrm>
          <a:off x="3972413" y="1023259"/>
          <a:ext cx="6840730" cy="5493656"/>
        </p:xfrm>
        <a:graphic>
          <a:graphicData uri="http://schemas.openxmlformats.org/drawingml/2006/table">
            <a:tbl>
              <a:tblPr firstRow="1" firstCol="1" bandRow="1">
                <a:effectLst>
                  <a:innerShdw blurRad="114300">
                    <a:prstClr val="black"/>
                  </a:innerShdw>
                </a:effectLst>
                <a:tableStyleId>{5C22544A-7EE6-4342-B048-85BDC9FD1C3A}</a:tableStyleId>
              </a:tblPr>
              <a:tblGrid>
                <a:gridCol w="1562967">
                  <a:extLst>
                    <a:ext uri="{9D8B030D-6E8A-4147-A177-3AD203B41FA5}">
                      <a16:colId xmlns:a16="http://schemas.microsoft.com/office/drawing/2014/main" val="4208578758"/>
                    </a:ext>
                  </a:extLst>
                </a:gridCol>
                <a:gridCol w="5277763">
                  <a:extLst>
                    <a:ext uri="{9D8B030D-6E8A-4147-A177-3AD203B41FA5}">
                      <a16:colId xmlns:a16="http://schemas.microsoft.com/office/drawing/2014/main" val="3330441575"/>
                    </a:ext>
                  </a:extLst>
                </a:gridCol>
              </a:tblGrid>
              <a:tr h="324592">
                <a:tc>
                  <a:txBody>
                    <a:bodyPr/>
                    <a:lstStyle/>
                    <a:p>
                      <a:pPr marL="457200">
                        <a:lnSpc>
                          <a:spcPct val="107000"/>
                        </a:lnSpc>
                        <a:spcAft>
                          <a:spcPts val="0"/>
                        </a:spcAft>
                      </a:pPr>
                      <a:r>
                        <a:rPr lang="it-IT" sz="800">
                          <a:effectLst/>
                        </a:rPr>
                        <a:t>Nome Classe</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633" marR="45633" marT="0" marB="0"/>
                </a:tc>
                <a:tc>
                  <a:txBody>
                    <a:bodyPr/>
                    <a:lstStyle/>
                    <a:p>
                      <a:pPr marL="457200">
                        <a:lnSpc>
                          <a:spcPct val="107000"/>
                        </a:lnSpc>
                        <a:spcAft>
                          <a:spcPts val="0"/>
                        </a:spcAft>
                      </a:pPr>
                      <a:r>
                        <a:rPr lang="it-IT" sz="800" dirty="0" err="1">
                          <a:effectLst/>
                        </a:rPr>
                        <a:t>ProdottiBean</a:t>
                      </a:r>
                      <a:endParaRPr lang="it-IT"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633" marR="45633" marT="0" marB="0"/>
                </a:tc>
                <a:extLst>
                  <a:ext uri="{0D108BD9-81ED-4DB2-BD59-A6C34878D82A}">
                    <a16:rowId xmlns:a16="http://schemas.microsoft.com/office/drawing/2014/main" val="1983100920"/>
                  </a:ext>
                </a:extLst>
              </a:tr>
              <a:tr h="324592">
                <a:tc>
                  <a:txBody>
                    <a:bodyPr/>
                    <a:lstStyle/>
                    <a:p>
                      <a:pPr marL="457200">
                        <a:lnSpc>
                          <a:spcPct val="107000"/>
                        </a:lnSpc>
                        <a:spcAft>
                          <a:spcPts val="0"/>
                        </a:spcAft>
                      </a:pPr>
                      <a:r>
                        <a:rPr lang="it-IT" sz="800">
                          <a:effectLst/>
                        </a:rPr>
                        <a:t>Descrizione</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633" marR="45633" marT="0" marB="0"/>
                </a:tc>
                <a:tc>
                  <a:txBody>
                    <a:bodyPr/>
                    <a:lstStyle/>
                    <a:p>
                      <a:pPr marL="457200">
                        <a:lnSpc>
                          <a:spcPct val="107000"/>
                        </a:lnSpc>
                        <a:spcAft>
                          <a:spcPts val="0"/>
                        </a:spcAft>
                      </a:pPr>
                      <a:r>
                        <a:rPr lang="it-IT" sz="700">
                          <a:effectLst/>
                        </a:rPr>
                        <a:t>Questa classe indica un Prodotto sul nostro sito</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633" marR="45633" marT="0" marB="0"/>
                </a:tc>
                <a:extLst>
                  <a:ext uri="{0D108BD9-81ED-4DB2-BD59-A6C34878D82A}">
                    <a16:rowId xmlns:a16="http://schemas.microsoft.com/office/drawing/2014/main" val="2677575630"/>
                  </a:ext>
                </a:extLst>
              </a:tr>
              <a:tr h="1422926">
                <a:tc>
                  <a:txBody>
                    <a:bodyPr/>
                    <a:lstStyle/>
                    <a:p>
                      <a:pPr marL="457200">
                        <a:lnSpc>
                          <a:spcPct val="107000"/>
                        </a:lnSpc>
                        <a:spcAft>
                          <a:spcPts val="0"/>
                        </a:spcAft>
                      </a:pPr>
                      <a:r>
                        <a:rPr lang="it-IT" sz="800">
                          <a:effectLst/>
                        </a:rPr>
                        <a:t>Pre-condizioni</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633" marR="45633" marT="0" marB="0"/>
                </a:tc>
                <a:tc>
                  <a:txBody>
                    <a:bodyPr/>
                    <a:lstStyle/>
                    <a:p>
                      <a:pPr>
                        <a:lnSpc>
                          <a:spcPct val="107000"/>
                        </a:lnSpc>
                        <a:spcAft>
                          <a:spcPts val="0"/>
                        </a:spcAft>
                      </a:pPr>
                      <a:r>
                        <a:rPr lang="it-IT" sz="700">
                          <a:effectLst/>
                        </a:rPr>
                        <a:t>	this.CodiceProdotto=000000000;</a:t>
                      </a:r>
                    </a:p>
                    <a:p>
                      <a:pPr>
                        <a:lnSpc>
                          <a:spcPct val="107000"/>
                        </a:lnSpc>
                        <a:spcAft>
                          <a:spcPts val="0"/>
                        </a:spcAft>
                      </a:pPr>
                      <a:r>
                        <a:rPr lang="it-IT" sz="700">
                          <a:effectLst/>
                        </a:rPr>
                        <a:t>	this.Disponibilità=0;</a:t>
                      </a:r>
                    </a:p>
                    <a:p>
                      <a:pPr>
                        <a:lnSpc>
                          <a:spcPct val="107000"/>
                        </a:lnSpc>
                        <a:spcAft>
                          <a:spcPts val="0"/>
                        </a:spcAft>
                      </a:pPr>
                      <a:r>
                        <a:rPr lang="it-IT" sz="700">
                          <a:effectLst/>
                        </a:rPr>
                        <a:t>	this.prezzo=0;</a:t>
                      </a:r>
                    </a:p>
                    <a:p>
                      <a:pPr>
                        <a:lnSpc>
                          <a:spcPct val="107000"/>
                        </a:lnSpc>
                        <a:spcAft>
                          <a:spcPts val="0"/>
                        </a:spcAft>
                      </a:pPr>
                      <a:r>
                        <a:rPr lang="it-IT" sz="700">
                          <a:effectLst/>
                        </a:rPr>
                        <a:t>	this.ISBN="";</a:t>
                      </a:r>
                    </a:p>
                    <a:p>
                      <a:pPr>
                        <a:lnSpc>
                          <a:spcPct val="107000"/>
                        </a:lnSpc>
                        <a:spcAft>
                          <a:spcPts val="0"/>
                        </a:spcAft>
                      </a:pPr>
                      <a:r>
                        <a:rPr lang="it-IT" sz="700">
                          <a:effectLst/>
                        </a:rPr>
                        <a:t>	this.ISRC="";</a:t>
                      </a:r>
                    </a:p>
                    <a:p>
                      <a:pPr>
                        <a:lnSpc>
                          <a:spcPct val="107000"/>
                        </a:lnSpc>
                        <a:spcAft>
                          <a:spcPts val="0"/>
                        </a:spcAft>
                      </a:pPr>
                      <a:r>
                        <a:rPr lang="it-IT" sz="700">
                          <a:effectLst/>
                        </a:rPr>
                        <a:t>	this.Descrizione="";</a:t>
                      </a:r>
                    </a:p>
                    <a:p>
                      <a:pPr>
                        <a:lnSpc>
                          <a:spcPct val="107000"/>
                        </a:lnSpc>
                        <a:spcAft>
                          <a:spcPts val="0"/>
                        </a:spcAft>
                      </a:pPr>
                      <a:r>
                        <a:rPr lang="it-IT" sz="700">
                          <a:effectLst/>
                        </a:rPr>
                        <a:t>	this.titolo="";</a:t>
                      </a:r>
                    </a:p>
                    <a:p>
                      <a:pPr>
                        <a:lnSpc>
                          <a:spcPct val="107000"/>
                        </a:lnSpc>
                        <a:spcAft>
                          <a:spcPts val="0"/>
                        </a:spcAft>
                      </a:pPr>
                      <a:r>
                        <a:rPr lang="it-IT" sz="700">
                          <a:effectLst/>
                        </a:rPr>
                        <a:t>	this.autore="";</a:t>
                      </a:r>
                    </a:p>
                    <a:p>
                      <a:pPr>
                        <a:lnSpc>
                          <a:spcPct val="107000"/>
                        </a:lnSpc>
                        <a:spcAft>
                          <a:spcPts val="0"/>
                        </a:spcAft>
                      </a:pPr>
                      <a:r>
                        <a:rPr lang="it-IT" sz="700">
                          <a:effectLst/>
                        </a:rPr>
                        <a:t>	this.immagine="";</a:t>
                      </a:r>
                    </a:p>
                    <a:p>
                      <a:pPr marL="457200">
                        <a:lnSpc>
                          <a:spcPct val="107000"/>
                        </a:lnSpc>
                        <a:spcAft>
                          <a:spcPts val="0"/>
                        </a:spcAft>
                      </a:pPr>
                      <a:r>
                        <a:rPr lang="it-IT" sz="700">
                          <a:effectLst/>
                        </a:rPr>
                        <a:t>	this.codiceOrdine = 0;</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633" marR="45633" marT="0" marB="0"/>
                </a:tc>
                <a:extLst>
                  <a:ext uri="{0D108BD9-81ED-4DB2-BD59-A6C34878D82A}">
                    <a16:rowId xmlns:a16="http://schemas.microsoft.com/office/drawing/2014/main" val="194210466"/>
                  </a:ext>
                </a:extLst>
              </a:tr>
              <a:tr h="2082680">
                <a:tc>
                  <a:txBody>
                    <a:bodyPr/>
                    <a:lstStyle/>
                    <a:p>
                      <a:pPr marL="457200">
                        <a:lnSpc>
                          <a:spcPct val="107000"/>
                        </a:lnSpc>
                        <a:spcAft>
                          <a:spcPts val="0"/>
                        </a:spcAft>
                      </a:pPr>
                      <a:r>
                        <a:rPr lang="it-IT" sz="800">
                          <a:effectLst/>
                        </a:rPr>
                        <a:t>Post-condizioni</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633" marR="45633" marT="0" marB="0"/>
                </a:tc>
                <a:tc>
                  <a:txBody>
                    <a:bodyPr/>
                    <a:lstStyle/>
                    <a:p>
                      <a:pPr marL="342900" lvl="0" indent="-342900">
                        <a:lnSpc>
                          <a:spcPct val="107000"/>
                        </a:lnSpc>
                        <a:spcAft>
                          <a:spcPts val="0"/>
                        </a:spcAft>
                        <a:buFont typeface="Symbol" panose="05050102010706020507" pitchFamily="18" charset="2"/>
                        <a:buChar char=""/>
                      </a:pPr>
                      <a:r>
                        <a:rPr lang="it-IT" sz="700">
                          <a:effectLst/>
                        </a:rPr>
                        <a:t>context ProdottiBean :: getCodiceProdotto(), post codiceProdotto != null </a:t>
                      </a:r>
                    </a:p>
                    <a:p>
                      <a:pPr marL="342900" lvl="0" indent="-342900">
                        <a:lnSpc>
                          <a:spcPct val="107000"/>
                        </a:lnSpc>
                        <a:spcAft>
                          <a:spcPts val="0"/>
                        </a:spcAft>
                        <a:buFont typeface="Symbol" panose="05050102010706020507" pitchFamily="18" charset="2"/>
                        <a:buChar char=""/>
                      </a:pPr>
                      <a:r>
                        <a:rPr lang="it-IT" sz="700">
                          <a:effectLst/>
                        </a:rPr>
                        <a:t>context ProdottiBean :: getPrezzo(), post prezzo.numberMaxDigits() == 8,2</a:t>
                      </a:r>
                    </a:p>
                    <a:p>
                      <a:pPr marL="342900" lvl="0" indent="-342900">
                        <a:lnSpc>
                          <a:spcPct val="107000"/>
                        </a:lnSpc>
                        <a:spcAft>
                          <a:spcPts val="0"/>
                        </a:spcAft>
                        <a:buFont typeface="Symbol" panose="05050102010706020507" pitchFamily="18" charset="2"/>
                        <a:buChar char=""/>
                      </a:pPr>
                      <a:r>
                        <a:rPr lang="it-IT" sz="700">
                          <a:effectLst/>
                        </a:rPr>
                        <a:t>context  ProdottiBean :: getISBN(), post ISBN.lenght() ==14 </a:t>
                      </a:r>
                    </a:p>
                    <a:p>
                      <a:pPr marL="342900" lvl="0" indent="-342900">
                        <a:lnSpc>
                          <a:spcPct val="107000"/>
                        </a:lnSpc>
                        <a:spcAft>
                          <a:spcPts val="0"/>
                        </a:spcAft>
                        <a:buFont typeface="Symbol" panose="05050102010706020507" pitchFamily="18" charset="2"/>
                        <a:buChar char=""/>
                      </a:pPr>
                      <a:r>
                        <a:rPr lang="it-IT" sz="700">
                          <a:effectLst/>
                        </a:rPr>
                        <a:t>context  ProdottiBean :: getISRC(), post ISRC.lenght() == 12 </a:t>
                      </a:r>
                    </a:p>
                    <a:p>
                      <a:pPr marL="342900" lvl="0" indent="-342900">
                        <a:lnSpc>
                          <a:spcPct val="107000"/>
                        </a:lnSpc>
                        <a:spcAft>
                          <a:spcPts val="0"/>
                        </a:spcAft>
                        <a:buFont typeface="Symbol" panose="05050102010706020507" pitchFamily="18" charset="2"/>
                        <a:buChar char=""/>
                      </a:pPr>
                      <a:r>
                        <a:rPr lang="it-IT" sz="700">
                          <a:effectLst/>
                        </a:rPr>
                        <a:t>context  ProdottiBean :: getTitotlo(), post titolo.lenght() &gt; 0 &amp;&amp; titolo.lenght() &lt;= 30 </a:t>
                      </a:r>
                    </a:p>
                    <a:p>
                      <a:pPr marL="342900" lvl="0" indent="-342900">
                        <a:lnSpc>
                          <a:spcPct val="107000"/>
                        </a:lnSpc>
                        <a:spcAft>
                          <a:spcPts val="0"/>
                        </a:spcAft>
                        <a:buFont typeface="Symbol" panose="05050102010706020507" pitchFamily="18" charset="2"/>
                        <a:buChar char=""/>
                      </a:pPr>
                      <a:r>
                        <a:rPr lang="it-IT" sz="700">
                          <a:effectLst/>
                        </a:rPr>
                        <a:t>context  ProdottiBean :: getAutore(), post autore.lenght() &gt; 0 &amp;&amp; autore.lenght() &lt;= 25 </a:t>
                      </a:r>
                    </a:p>
                    <a:p>
                      <a:pPr marL="342900" lvl="0" indent="-342900">
                        <a:lnSpc>
                          <a:spcPct val="107000"/>
                        </a:lnSpc>
                        <a:spcAft>
                          <a:spcPts val="0"/>
                        </a:spcAft>
                        <a:buFont typeface="Symbol" panose="05050102010706020507" pitchFamily="18" charset="2"/>
                        <a:buChar char=""/>
                      </a:pPr>
                      <a:r>
                        <a:rPr lang="it-IT" sz="700">
                          <a:effectLst/>
                        </a:rPr>
                        <a:t>context  ProdottiBean :: getImmagine(), post immagine.lenght() &gt; 0 &amp;&amp; immagine.lenght() &lt;= 500 </a:t>
                      </a:r>
                    </a:p>
                    <a:p>
                      <a:pPr marL="342900" lvl="0" indent="-342900">
                        <a:lnSpc>
                          <a:spcPct val="107000"/>
                        </a:lnSpc>
                        <a:spcAft>
                          <a:spcPts val="0"/>
                        </a:spcAft>
                        <a:buFont typeface="Symbol" panose="05050102010706020507" pitchFamily="18" charset="2"/>
                        <a:buChar char=""/>
                      </a:pPr>
                      <a:r>
                        <a:rPr lang="it-IT" sz="700">
                          <a:effectLst/>
                        </a:rPr>
                        <a:t>context  ProdottiBean :: getDescrizione(), post descrizione.lenght() &gt; 0 &amp;&amp; descrizione.lenght() &lt;= 200 </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633" marR="45633" marT="0" marB="0"/>
                </a:tc>
                <a:extLst>
                  <a:ext uri="{0D108BD9-81ED-4DB2-BD59-A6C34878D82A}">
                    <a16:rowId xmlns:a16="http://schemas.microsoft.com/office/drawing/2014/main" val="84923405"/>
                  </a:ext>
                </a:extLst>
              </a:tr>
              <a:tr h="1338866">
                <a:tc>
                  <a:txBody>
                    <a:bodyPr/>
                    <a:lstStyle/>
                    <a:p>
                      <a:pPr marL="457200">
                        <a:lnSpc>
                          <a:spcPct val="107000"/>
                        </a:lnSpc>
                        <a:spcAft>
                          <a:spcPts val="0"/>
                        </a:spcAft>
                      </a:pPr>
                      <a:r>
                        <a:rPr lang="it-IT" sz="800">
                          <a:effectLst/>
                        </a:rPr>
                        <a:t>Invarianti</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633" marR="45633" marT="0" marB="0"/>
                </a:tc>
                <a:tc>
                  <a:txBody>
                    <a:bodyPr/>
                    <a:lstStyle/>
                    <a:p>
                      <a:pPr marL="457200">
                        <a:lnSpc>
                          <a:spcPct val="107000"/>
                        </a:lnSpc>
                        <a:spcAft>
                          <a:spcPts val="0"/>
                        </a:spcAft>
                      </a:pPr>
                      <a:r>
                        <a:rPr lang="it-IT" sz="700" dirty="0" err="1">
                          <a:effectLst/>
                        </a:rPr>
                        <a:t>context</a:t>
                      </a:r>
                      <a:r>
                        <a:rPr lang="it-IT" sz="700" dirty="0">
                          <a:effectLst/>
                        </a:rPr>
                        <a:t> </a:t>
                      </a:r>
                      <a:r>
                        <a:rPr lang="it-IT" sz="700" dirty="0" err="1">
                          <a:effectLst/>
                        </a:rPr>
                        <a:t>ProdottiBean</a:t>
                      </a:r>
                      <a:r>
                        <a:rPr lang="it-IT" sz="700" dirty="0">
                          <a:effectLst/>
                        </a:rPr>
                        <a:t> </a:t>
                      </a:r>
                      <a:r>
                        <a:rPr lang="it-IT" sz="700" dirty="0" err="1">
                          <a:effectLst/>
                        </a:rPr>
                        <a:t>invariant</a:t>
                      </a:r>
                      <a:r>
                        <a:rPr lang="it-IT" sz="700" dirty="0">
                          <a:effectLst/>
                        </a:rPr>
                        <a:t> : </a:t>
                      </a:r>
                    </a:p>
                    <a:p>
                      <a:pPr marL="457200">
                        <a:lnSpc>
                          <a:spcPct val="107000"/>
                        </a:lnSpc>
                        <a:spcAft>
                          <a:spcPts val="0"/>
                        </a:spcAft>
                      </a:pPr>
                      <a:r>
                        <a:rPr lang="it-IT" sz="700" dirty="0">
                          <a:effectLst/>
                        </a:rPr>
                        <a:t> </a:t>
                      </a:r>
                      <a:r>
                        <a:rPr lang="it-IT" sz="700" dirty="0" err="1">
                          <a:effectLst/>
                        </a:rPr>
                        <a:t>codiceProdotto</a:t>
                      </a:r>
                      <a:r>
                        <a:rPr lang="it-IT" sz="700" dirty="0">
                          <a:effectLst/>
                        </a:rPr>
                        <a:t> != </a:t>
                      </a:r>
                      <a:r>
                        <a:rPr lang="it-IT" sz="700" dirty="0" err="1">
                          <a:effectLst/>
                        </a:rPr>
                        <a:t>null</a:t>
                      </a:r>
                      <a:r>
                        <a:rPr lang="it-IT" sz="700" dirty="0">
                          <a:effectLst/>
                        </a:rPr>
                        <a:t>;</a:t>
                      </a:r>
                    </a:p>
                    <a:p>
                      <a:pPr marL="457200">
                        <a:lnSpc>
                          <a:spcPct val="107000"/>
                        </a:lnSpc>
                        <a:spcAft>
                          <a:spcPts val="0"/>
                        </a:spcAft>
                      </a:pPr>
                      <a:r>
                        <a:rPr lang="it-IT" sz="700" dirty="0" err="1">
                          <a:effectLst/>
                        </a:rPr>
                        <a:t>prezzo.numberMaxDigits</a:t>
                      </a:r>
                      <a:r>
                        <a:rPr lang="it-IT" sz="700" dirty="0">
                          <a:effectLst/>
                        </a:rPr>
                        <a:t>() == 8,2;</a:t>
                      </a:r>
                    </a:p>
                    <a:p>
                      <a:pPr marL="457200">
                        <a:lnSpc>
                          <a:spcPct val="107000"/>
                        </a:lnSpc>
                        <a:spcAft>
                          <a:spcPts val="0"/>
                        </a:spcAft>
                      </a:pPr>
                      <a:r>
                        <a:rPr lang="it-IT" sz="700" dirty="0" err="1">
                          <a:effectLst/>
                        </a:rPr>
                        <a:t>ISBN.lenght</a:t>
                      </a:r>
                      <a:r>
                        <a:rPr lang="it-IT" sz="700" dirty="0">
                          <a:effectLst/>
                        </a:rPr>
                        <a:t>() ==14;</a:t>
                      </a:r>
                    </a:p>
                    <a:p>
                      <a:pPr marL="457200">
                        <a:lnSpc>
                          <a:spcPct val="107000"/>
                        </a:lnSpc>
                        <a:spcAft>
                          <a:spcPts val="0"/>
                        </a:spcAft>
                      </a:pPr>
                      <a:r>
                        <a:rPr lang="it-IT" sz="700" dirty="0" err="1">
                          <a:effectLst/>
                        </a:rPr>
                        <a:t>ISRC.lenght</a:t>
                      </a:r>
                      <a:r>
                        <a:rPr lang="it-IT" sz="700" dirty="0">
                          <a:effectLst/>
                        </a:rPr>
                        <a:t>() == 12;</a:t>
                      </a:r>
                    </a:p>
                    <a:p>
                      <a:pPr marL="457200">
                        <a:lnSpc>
                          <a:spcPct val="107000"/>
                        </a:lnSpc>
                        <a:spcAft>
                          <a:spcPts val="0"/>
                        </a:spcAft>
                      </a:pPr>
                      <a:r>
                        <a:rPr lang="it-IT" sz="700" dirty="0" err="1">
                          <a:effectLst/>
                        </a:rPr>
                        <a:t>titolo.lenght</a:t>
                      </a:r>
                      <a:r>
                        <a:rPr lang="it-IT" sz="700" dirty="0">
                          <a:effectLst/>
                        </a:rPr>
                        <a:t>() &gt; 0 &amp;&amp; </a:t>
                      </a:r>
                      <a:r>
                        <a:rPr lang="it-IT" sz="700" dirty="0" err="1">
                          <a:effectLst/>
                        </a:rPr>
                        <a:t>titolo.lenght</a:t>
                      </a:r>
                      <a:r>
                        <a:rPr lang="it-IT" sz="700" dirty="0">
                          <a:effectLst/>
                        </a:rPr>
                        <a:t>() &lt;= 30;</a:t>
                      </a:r>
                    </a:p>
                    <a:p>
                      <a:pPr marL="457200">
                        <a:lnSpc>
                          <a:spcPct val="107000"/>
                        </a:lnSpc>
                        <a:spcAft>
                          <a:spcPts val="0"/>
                        </a:spcAft>
                      </a:pPr>
                      <a:r>
                        <a:rPr lang="it-IT" sz="700" dirty="0" err="1">
                          <a:effectLst/>
                        </a:rPr>
                        <a:t>autore.lenght</a:t>
                      </a:r>
                      <a:r>
                        <a:rPr lang="it-IT" sz="700" dirty="0">
                          <a:effectLst/>
                        </a:rPr>
                        <a:t>() &gt; 0 &amp;&amp; </a:t>
                      </a:r>
                      <a:r>
                        <a:rPr lang="it-IT" sz="700" dirty="0" err="1">
                          <a:effectLst/>
                        </a:rPr>
                        <a:t>autore.lenght</a:t>
                      </a:r>
                      <a:r>
                        <a:rPr lang="it-IT" sz="700" dirty="0">
                          <a:effectLst/>
                        </a:rPr>
                        <a:t>() &lt;= 25;</a:t>
                      </a:r>
                    </a:p>
                    <a:p>
                      <a:pPr marL="457200">
                        <a:lnSpc>
                          <a:spcPct val="107000"/>
                        </a:lnSpc>
                        <a:spcAft>
                          <a:spcPts val="0"/>
                        </a:spcAft>
                      </a:pPr>
                      <a:r>
                        <a:rPr lang="it-IT" sz="700" dirty="0" err="1">
                          <a:effectLst/>
                        </a:rPr>
                        <a:t>immagine.lenght</a:t>
                      </a:r>
                      <a:r>
                        <a:rPr lang="it-IT" sz="700" dirty="0">
                          <a:effectLst/>
                        </a:rPr>
                        <a:t>() &gt; 0 &amp;&amp; </a:t>
                      </a:r>
                      <a:r>
                        <a:rPr lang="it-IT" sz="700" dirty="0" err="1">
                          <a:effectLst/>
                        </a:rPr>
                        <a:t>immagine.lenght</a:t>
                      </a:r>
                      <a:r>
                        <a:rPr lang="it-IT" sz="700" dirty="0">
                          <a:effectLst/>
                        </a:rPr>
                        <a:t>() &lt;= 500;</a:t>
                      </a:r>
                    </a:p>
                    <a:p>
                      <a:pPr marL="457200">
                        <a:lnSpc>
                          <a:spcPct val="107000"/>
                        </a:lnSpc>
                        <a:spcAft>
                          <a:spcPts val="0"/>
                        </a:spcAft>
                      </a:pPr>
                      <a:r>
                        <a:rPr lang="it-IT" sz="700" dirty="0" err="1">
                          <a:effectLst/>
                        </a:rPr>
                        <a:t>descrizione.lenght</a:t>
                      </a:r>
                      <a:r>
                        <a:rPr lang="it-IT" sz="700" dirty="0">
                          <a:effectLst/>
                        </a:rPr>
                        <a:t>() &gt; 0 &amp;&amp; </a:t>
                      </a:r>
                      <a:r>
                        <a:rPr lang="it-IT" sz="700" dirty="0" err="1">
                          <a:effectLst/>
                        </a:rPr>
                        <a:t>descrizione.lenght</a:t>
                      </a:r>
                      <a:r>
                        <a:rPr lang="it-IT" sz="700" dirty="0">
                          <a:effectLst/>
                        </a:rPr>
                        <a:t>() &lt;= 200;</a:t>
                      </a:r>
                      <a:endParaRPr lang="it-IT"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633" marR="45633" marT="0" marB="0"/>
                </a:tc>
                <a:extLst>
                  <a:ext uri="{0D108BD9-81ED-4DB2-BD59-A6C34878D82A}">
                    <a16:rowId xmlns:a16="http://schemas.microsoft.com/office/drawing/2014/main" val="3170974185"/>
                  </a:ext>
                </a:extLst>
              </a:tr>
            </a:tbl>
          </a:graphicData>
        </a:graphic>
      </p:graphicFrame>
    </p:spTree>
    <p:extLst>
      <p:ext uri="{BB962C8B-B14F-4D97-AF65-F5344CB8AC3E}">
        <p14:creationId xmlns:p14="http://schemas.microsoft.com/office/powerpoint/2010/main" val="38312482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smtClean="0">
                <a:solidFill>
                  <a:srgbClr val="FFC000"/>
                </a:solidFill>
                <a:effectLst>
                  <a:outerShdw blurRad="38100" dist="38100" dir="2700000" algn="tl">
                    <a:srgbClr val="000000">
                      <a:alpha val="43137"/>
                    </a:srgbClr>
                  </a:outerShdw>
                </a:effectLst>
              </a:rPr>
              <a:t>Object Design: </a:t>
            </a:r>
            <a:r>
              <a:rPr lang="it-IT" b="1" dirty="0" smtClean="0">
                <a:solidFill>
                  <a:schemeClr val="tx1"/>
                </a:solidFill>
                <a:effectLst>
                  <a:outerShdw blurRad="38100" dist="38100" dir="2700000" algn="tl">
                    <a:srgbClr val="000000">
                      <a:alpha val="43137"/>
                    </a:srgbClr>
                  </a:outerShdw>
                </a:effectLst>
              </a:rPr>
              <a:t>Class </a:t>
            </a:r>
            <a:r>
              <a:rPr lang="it-IT" b="1" dirty="0" err="1" smtClean="0">
                <a:solidFill>
                  <a:schemeClr val="tx1"/>
                </a:solidFill>
                <a:effectLst>
                  <a:outerShdw blurRad="38100" dist="38100" dir="2700000" algn="tl">
                    <a:srgbClr val="000000">
                      <a:alpha val="43137"/>
                    </a:srgbClr>
                  </a:outerShdw>
                </a:effectLst>
              </a:rPr>
              <a:t>interfaces</a:t>
            </a:r>
            <a:endParaRPr lang="it-IT" dirty="0"/>
          </a:p>
        </p:txBody>
      </p:sp>
      <p:sp>
        <p:nvSpPr>
          <p:cNvPr id="3" name="Segnaposto contenuto 2"/>
          <p:cNvSpPr>
            <a:spLocks noGrp="1"/>
          </p:cNvSpPr>
          <p:nvPr>
            <p:ph idx="1"/>
          </p:nvPr>
        </p:nvSpPr>
        <p:spPr>
          <a:xfrm>
            <a:off x="232229" y="899886"/>
            <a:ext cx="11625942" cy="5428343"/>
          </a:xfrm>
        </p:spPr>
        <p:txBody>
          <a:bodyPr/>
          <a:lstStyle/>
          <a:p>
            <a:pPr marL="0" indent="0">
              <a:buNone/>
            </a:pPr>
            <a:r>
              <a:rPr lang="it-IT" dirty="0" smtClean="0"/>
              <a:t>Tabella </a:t>
            </a:r>
            <a:r>
              <a:rPr lang="it-IT" dirty="0" err="1" smtClean="0"/>
              <a:t>UtenteBean</a:t>
            </a:r>
            <a:endParaRPr lang="it-IT" dirty="0" smtClean="0"/>
          </a:p>
          <a:p>
            <a:pPr marL="0" indent="0">
              <a:buNone/>
            </a:pPr>
            <a:endParaRPr lang="it-IT" dirty="0"/>
          </a:p>
          <a:p>
            <a:pPr marL="0" indent="0">
              <a:buNone/>
            </a:pPr>
            <a:endParaRPr lang="it-IT" dirty="0" smtClean="0"/>
          </a:p>
          <a:p>
            <a:pPr marL="0" indent="0">
              <a:buNone/>
            </a:pPr>
            <a:endParaRPr lang="it-IT" dirty="0"/>
          </a:p>
          <a:p>
            <a:pPr marL="0" indent="0">
              <a:buNone/>
            </a:pPr>
            <a:endParaRPr lang="it-IT" dirty="0"/>
          </a:p>
          <a:p>
            <a:pPr marL="0" indent="0">
              <a:buNone/>
            </a:pPr>
            <a:endParaRPr lang="it-IT" dirty="0"/>
          </a:p>
        </p:txBody>
      </p:sp>
      <p:graphicFrame>
        <p:nvGraphicFramePr>
          <p:cNvPr id="6" name="Tabella 5"/>
          <p:cNvGraphicFramePr>
            <a:graphicFrameLocks noGrp="1"/>
          </p:cNvGraphicFramePr>
          <p:nvPr>
            <p:extLst>
              <p:ext uri="{D42A27DB-BD31-4B8C-83A1-F6EECF244321}">
                <p14:modId xmlns:p14="http://schemas.microsoft.com/office/powerpoint/2010/main" val="1170308069"/>
              </p:ext>
            </p:extLst>
          </p:nvPr>
        </p:nvGraphicFramePr>
        <p:xfrm>
          <a:off x="3860801" y="1175658"/>
          <a:ext cx="6676570" cy="5054570"/>
        </p:xfrm>
        <a:graphic>
          <a:graphicData uri="http://schemas.openxmlformats.org/drawingml/2006/table">
            <a:tbl>
              <a:tblPr firstRow="1" firstCol="1" bandRow="1">
                <a:effectLst>
                  <a:innerShdw blurRad="114300">
                    <a:prstClr val="black"/>
                  </a:innerShdw>
                </a:effectLst>
                <a:tableStyleId>{5C22544A-7EE6-4342-B048-85BDC9FD1C3A}</a:tableStyleId>
              </a:tblPr>
              <a:tblGrid>
                <a:gridCol w="1525459">
                  <a:extLst>
                    <a:ext uri="{9D8B030D-6E8A-4147-A177-3AD203B41FA5}">
                      <a16:colId xmlns:a16="http://schemas.microsoft.com/office/drawing/2014/main" val="1624924247"/>
                    </a:ext>
                  </a:extLst>
                </a:gridCol>
                <a:gridCol w="5151111">
                  <a:extLst>
                    <a:ext uri="{9D8B030D-6E8A-4147-A177-3AD203B41FA5}">
                      <a16:colId xmlns:a16="http://schemas.microsoft.com/office/drawing/2014/main" val="2096882011"/>
                    </a:ext>
                  </a:extLst>
                </a:gridCol>
              </a:tblGrid>
              <a:tr h="293239">
                <a:tc>
                  <a:txBody>
                    <a:bodyPr/>
                    <a:lstStyle/>
                    <a:p>
                      <a:pPr marL="457200">
                        <a:lnSpc>
                          <a:spcPct val="107000"/>
                        </a:lnSpc>
                        <a:spcAft>
                          <a:spcPts val="0"/>
                        </a:spcAft>
                      </a:pPr>
                      <a:r>
                        <a:rPr lang="it-IT" sz="800">
                          <a:effectLst/>
                        </a:rPr>
                        <a:t>Nome Classe</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406" marR="45406" marT="0" marB="0"/>
                </a:tc>
                <a:tc>
                  <a:txBody>
                    <a:bodyPr/>
                    <a:lstStyle/>
                    <a:p>
                      <a:pPr marL="457200">
                        <a:lnSpc>
                          <a:spcPct val="107000"/>
                        </a:lnSpc>
                        <a:spcAft>
                          <a:spcPts val="0"/>
                        </a:spcAft>
                      </a:pPr>
                      <a:r>
                        <a:rPr lang="it-IT" sz="800">
                          <a:effectLst/>
                        </a:rPr>
                        <a:t>UtenteBean</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406" marR="45406" marT="0" marB="0"/>
                </a:tc>
                <a:extLst>
                  <a:ext uri="{0D108BD9-81ED-4DB2-BD59-A6C34878D82A}">
                    <a16:rowId xmlns:a16="http://schemas.microsoft.com/office/drawing/2014/main" val="2542096439"/>
                  </a:ext>
                </a:extLst>
              </a:tr>
              <a:tr h="293239">
                <a:tc>
                  <a:txBody>
                    <a:bodyPr/>
                    <a:lstStyle/>
                    <a:p>
                      <a:pPr marL="457200">
                        <a:lnSpc>
                          <a:spcPct val="107000"/>
                        </a:lnSpc>
                        <a:spcAft>
                          <a:spcPts val="0"/>
                        </a:spcAft>
                      </a:pPr>
                      <a:r>
                        <a:rPr lang="it-IT" sz="800">
                          <a:effectLst/>
                        </a:rPr>
                        <a:t>Descrizione</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406" marR="45406" marT="0" marB="0"/>
                </a:tc>
                <a:tc>
                  <a:txBody>
                    <a:bodyPr/>
                    <a:lstStyle/>
                    <a:p>
                      <a:pPr marL="457200">
                        <a:lnSpc>
                          <a:spcPct val="107000"/>
                        </a:lnSpc>
                        <a:spcAft>
                          <a:spcPts val="0"/>
                        </a:spcAft>
                      </a:pPr>
                      <a:r>
                        <a:rPr lang="it-IT" sz="700">
                          <a:effectLst/>
                        </a:rPr>
                        <a:t>Questa classe indica un utente sul nostro sito</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406" marR="45406" marT="0" marB="0"/>
                </a:tc>
                <a:extLst>
                  <a:ext uri="{0D108BD9-81ED-4DB2-BD59-A6C34878D82A}">
                    <a16:rowId xmlns:a16="http://schemas.microsoft.com/office/drawing/2014/main" val="1506359452"/>
                  </a:ext>
                </a:extLst>
              </a:tr>
              <a:tr h="436289">
                <a:tc>
                  <a:txBody>
                    <a:bodyPr/>
                    <a:lstStyle/>
                    <a:p>
                      <a:pPr marL="457200">
                        <a:lnSpc>
                          <a:spcPct val="107000"/>
                        </a:lnSpc>
                        <a:spcAft>
                          <a:spcPts val="0"/>
                        </a:spcAft>
                      </a:pPr>
                      <a:r>
                        <a:rPr lang="it-IT" sz="800">
                          <a:effectLst/>
                        </a:rPr>
                        <a:t>Pre-condizioni</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406" marR="45406" marT="0" marB="0"/>
                </a:tc>
                <a:tc>
                  <a:txBody>
                    <a:bodyPr/>
                    <a:lstStyle/>
                    <a:p>
                      <a:pPr>
                        <a:lnSpc>
                          <a:spcPct val="107000"/>
                        </a:lnSpc>
                        <a:spcAft>
                          <a:spcPts val="0"/>
                        </a:spcAft>
                      </a:pPr>
                      <a:r>
                        <a:rPr lang="it-IT" sz="700">
                          <a:effectLst/>
                        </a:rPr>
                        <a:t>	</a:t>
                      </a:r>
                    </a:p>
                    <a:p>
                      <a:pPr marL="457200">
                        <a:lnSpc>
                          <a:spcPct val="107000"/>
                        </a:lnSpc>
                        <a:spcAft>
                          <a:spcPts val="0"/>
                        </a:spcAft>
                      </a:pPr>
                      <a:r>
                        <a:rPr lang="it-IT" sz="1000">
                          <a:effectLst/>
                        </a:rPr>
                        <a:t> </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406" marR="45406" marT="0" marB="0"/>
                </a:tc>
                <a:extLst>
                  <a:ext uri="{0D108BD9-81ED-4DB2-BD59-A6C34878D82A}">
                    <a16:rowId xmlns:a16="http://schemas.microsoft.com/office/drawing/2014/main" val="1633856402"/>
                  </a:ext>
                </a:extLst>
              </a:tr>
              <a:tr h="2553475">
                <a:tc>
                  <a:txBody>
                    <a:bodyPr/>
                    <a:lstStyle/>
                    <a:p>
                      <a:pPr marL="457200">
                        <a:lnSpc>
                          <a:spcPct val="107000"/>
                        </a:lnSpc>
                        <a:spcAft>
                          <a:spcPts val="0"/>
                        </a:spcAft>
                      </a:pPr>
                      <a:r>
                        <a:rPr lang="it-IT" sz="800">
                          <a:effectLst/>
                        </a:rPr>
                        <a:t>Post-condizioni</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406" marR="45406" marT="0" marB="0"/>
                </a:tc>
                <a:tc>
                  <a:txBody>
                    <a:bodyPr/>
                    <a:lstStyle/>
                    <a:p>
                      <a:pPr marL="342900" lvl="0" indent="-342900">
                        <a:lnSpc>
                          <a:spcPct val="107000"/>
                        </a:lnSpc>
                        <a:spcAft>
                          <a:spcPts val="0"/>
                        </a:spcAft>
                        <a:buFont typeface="Symbol" panose="05050102010706020507" pitchFamily="18" charset="2"/>
                        <a:buChar char=""/>
                      </a:pPr>
                      <a:r>
                        <a:rPr lang="it-IT" sz="700" dirty="0" err="1">
                          <a:effectLst/>
                        </a:rPr>
                        <a:t>context</a:t>
                      </a:r>
                      <a:r>
                        <a:rPr lang="it-IT" sz="700" dirty="0">
                          <a:effectLst/>
                        </a:rPr>
                        <a:t> </a:t>
                      </a:r>
                      <a:r>
                        <a:rPr lang="it-IT" sz="700" dirty="0" err="1">
                          <a:effectLst/>
                        </a:rPr>
                        <a:t>UtenteBean</a:t>
                      </a:r>
                      <a:r>
                        <a:rPr lang="it-IT" sz="700" dirty="0">
                          <a:effectLst/>
                        </a:rPr>
                        <a:t> :: </a:t>
                      </a:r>
                      <a:r>
                        <a:rPr lang="it-IT" sz="700" dirty="0" err="1">
                          <a:effectLst/>
                        </a:rPr>
                        <a:t>getCodiceUtente</a:t>
                      </a:r>
                      <a:r>
                        <a:rPr lang="it-IT" sz="700" dirty="0">
                          <a:effectLst/>
                        </a:rPr>
                        <a:t>(), post </a:t>
                      </a:r>
                      <a:r>
                        <a:rPr lang="it-IT" sz="700" dirty="0" err="1">
                          <a:effectLst/>
                        </a:rPr>
                        <a:t>codiceUtente</a:t>
                      </a:r>
                      <a:r>
                        <a:rPr lang="it-IT" sz="700" dirty="0">
                          <a:effectLst/>
                        </a:rPr>
                        <a:t> </a:t>
                      </a:r>
                      <a:r>
                        <a:rPr lang="it-IT" sz="700" dirty="0" err="1">
                          <a:effectLst/>
                        </a:rPr>
                        <a:t>autogenerated</a:t>
                      </a:r>
                      <a:r>
                        <a:rPr lang="it-IT" sz="700" dirty="0">
                          <a:effectLst/>
                        </a:rPr>
                        <a:t> &amp;&amp; </a:t>
                      </a:r>
                      <a:r>
                        <a:rPr lang="it-IT" sz="700" dirty="0" err="1">
                          <a:effectLst/>
                        </a:rPr>
                        <a:t>codiceUtente</a:t>
                      </a:r>
                      <a:r>
                        <a:rPr lang="it-IT" sz="700" dirty="0">
                          <a:effectLst/>
                        </a:rPr>
                        <a:t> != </a:t>
                      </a:r>
                      <a:r>
                        <a:rPr lang="it-IT" sz="700" dirty="0" err="1">
                          <a:effectLst/>
                        </a:rPr>
                        <a:t>null</a:t>
                      </a:r>
                      <a:endParaRPr lang="it-IT" sz="700" dirty="0">
                        <a:effectLst/>
                      </a:endParaRPr>
                    </a:p>
                    <a:p>
                      <a:pPr marL="342900" lvl="0" indent="-342900">
                        <a:lnSpc>
                          <a:spcPct val="107000"/>
                        </a:lnSpc>
                        <a:spcAft>
                          <a:spcPts val="0"/>
                        </a:spcAft>
                        <a:buFont typeface="Symbol" panose="05050102010706020507" pitchFamily="18" charset="2"/>
                        <a:buChar char=""/>
                      </a:pPr>
                      <a:r>
                        <a:rPr lang="it-IT" sz="700" dirty="0" err="1">
                          <a:effectLst/>
                        </a:rPr>
                        <a:t>context</a:t>
                      </a:r>
                      <a:r>
                        <a:rPr lang="it-IT" sz="700" dirty="0">
                          <a:effectLst/>
                        </a:rPr>
                        <a:t> </a:t>
                      </a:r>
                      <a:r>
                        <a:rPr lang="it-IT" sz="700" dirty="0" err="1">
                          <a:effectLst/>
                        </a:rPr>
                        <a:t>UtenteBean</a:t>
                      </a:r>
                      <a:r>
                        <a:rPr lang="it-IT" sz="700" dirty="0">
                          <a:effectLst/>
                        </a:rPr>
                        <a:t> :: </a:t>
                      </a:r>
                      <a:r>
                        <a:rPr lang="it-IT" sz="700" dirty="0" err="1">
                          <a:effectLst/>
                        </a:rPr>
                        <a:t>getNome</a:t>
                      </a:r>
                      <a:r>
                        <a:rPr lang="it-IT" sz="700" dirty="0">
                          <a:effectLst/>
                        </a:rPr>
                        <a:t>(), post </a:t>
                      </a:r>
                      <a:r>
                        <a:rPr lang="it-IT" sz="700" dirty="0" err="1">
                          <a:effectLst/>
                        </a:rPr>
                        <a:t>nome.lenght</a:t>
                      </a:r>
                      <a:r>
                        <a:rPr lang="it-IT" sz="700" dirty="0">
                          <a:effectLst/>
                        </a:rPr>
                        <a:t>() &gt; 0 &amp;&amp; </a:t>
                      </a:r>
                      <a:r>
                        <a:rPr lang="it-IT" sz="700" dirty="0" err="1">
                          <a:effectLst/>
                        </a:rPr>
                        <a:t>nome.lenght</a:t>
                      </a:r>
                      <a:r>
                        <a:rPr lang="it-IT" sz="700" dirty="0">
                          <a:effectLst/>
                        </a:rPr>
                        <a:t>() &lt;= 25</a:t>
                      </a:r>
                    </a:p>
                    <a:p>
                      <a:pPr marL="342900" lvl="0" indent="-342900">
                        <a:lnSpc>
                          <a:spcPct val="107000"/>
                        </a:lnSpc>
                        <a:spcAft>
                          <a:spcPts val="0"/>
                        </a:spcAft>
                        <a:buFont typeface="Symbol" panose="05050102010706020507" pitchFamily="18" charset="2"/>
                        <a:buChar char=""/>
                      </a:pPr>
                      <a:r>
                        <a:rPr lang="it-IT" sz="700" dirty="0" err="1">
                          <a:effectLst/>
                        </a:rPr>
                        <a:t>context</a:t>
                      </a:r>
                      <a:r>
                        <a:rPr lang="it-IT" sz="700" dirty="0">
                          <a:effectLst/>
                        </a:rPr>
                        <a:t> </a:t>
                      </a:r>
                      <a:r>
                        <a:rPr lang="it-IT" sz="700" dirty="0" err="1">
                          <a:effectLst/>
                        </a:rPr>
                        <a:t>UtenteBean</a:t>
                      </a:r>
                      <a:r>
                        <a:rPr lang="it-IT" sz="700" dirty="0">
                          <a:effectLst/>
                        </a:rPr>
                        <a:t> :: </a:t>
                      </a:r>
                      <a:r>
                        <a:rPr lang="it-IT" sz="700" dirty="0" err="1">
                          <a:effectLst/>
                        </a:rPr>
                        <a:t>getCognome</a:t>
                      </a:r>
                      <a:r>
                        <a:rPr lang="it-IT" sz="700" dirty="0">
                          <a:effectLst/>
                        </a:rPr>
                        <a:t>(), post </a:t>
                      </a:r>
                      <a:r>
                        <a:rPr lang="it-IT" sz="700" dirty="0" err="1">
                          <a:effectLst/>
                        </a:rPr>
                        <a:t>cognome.lenght</a:t>
                      </a:r>
                      <a:r>
                        <a:rPr lang="it-IT" sz="700" dirty="0">
                          <a:effectLst/>
                        </a:rPr>
                        <a:t>() &gt; 0 &amp;&amp; </a:t>
                      </a:r>
                      <a:r>
                        <a:rPr lang="it-IT" sz="700" dirty="0" err="1">
                          <a:effectLst/>
                        </a:rPr>
                        <a:t>cognome.lenght</a:t>
                      </a:r>
                      <a:r>
                        <a:rPr lang="it-IT" sz="700" dirty="0">
                          <a:effectLst/>
                        </a:rPr>
                        <a:t>() &lt;= 25</a:t>
                      </a:r>
                    </a:p>
                    <a:p>
                      <a:pPr marL="342900" lvl="0" indent="-342900">
                        <a:lnSpc>
                          <a:spcPct val="107000"/>
                        </a:lnSpc>
                        <a:spcAft>
                          <a:spcPts val="0"/>
                        </a:spcAft>
                        <a:buFont typeface="Symbol" panose="05050102010706020507" pitchFamily="18" charset="2"/>
                        <a:buChar char=""/>
                      </a:pPr>
                      <a:r>
                        <a:rPr lang="it-IT" sz="700" dirty="0" err="1">
                          <a:effectLst/>
                        </a:rPr>
                        <a:t>context</a:t>
                      </a:r>
                      <a:r>
                        <a:rPr lang="it-IT" sz="700" dirty="0">
                          <a:effectLst/>
                        </a:rPr>
                        <a:t> </a:t>
                      </a:r>
                      <a:r>
                        <a:rPr lang="it-IT" sz="700" dirty="0" err="1">
                          <a:effectLst/>
                        </a:rPr>
                        <a:t>UtenteBean</a:t>
                      </a:r>
                      <a:r>
                        <a:rPr lang="it-IT" sz="700" dirty="0">
                          <a:effectLst/>
                        </a:rPr>
                        <a:t> :: </a:t>
                      </a:r>
                      <a:r>
                        <a:rPr lang="it-IT" sz="700" dirty="0" err="1">
                          <a:effectLst/>
                        </a:rPr>
                        <a:t>getEmail</a:t>
                      </a:r>
                      <a:r>
                        <a:rPr lang="it-IT" sz="700" dirty="0">
                          <a:effectLst/>
                        </a:rPr>
                        <a:t>(), post </a:t>
                      </a:r>
                      <a:r>
                        <a:rPr lang="it-IT" sz="700" dirty="0" err="1">
                          <a:effectLst/>
                        </a:rPr>
                        <a:t>email.lenght</a:t>
                      </a:r>
                      <a:r>
                        <a:rPr lang="it-IT" sz="700" dirty="0">
                          <a:effectLst/>
                        </a:rPr>
                        <a:t>() &gt; 0 &amp;&amp; </a:t>
                      </a:r>
                      <a:r>
                        <a:rPr lang="it-IT" sz="700" dirty="0" err="1">
                          <a:effectLst/>
                        </a:rPr>
                        <a:t>email.lenght</a:t>
                      </a:r>
                      <a:r>
                        <a:rPr lang="it-IT" sz="700" dirty="0">
                          <a:effectLst/>
                        </a:rPr>
                        <a:t>() &lt;= 60</a:t>
                      </a:r>
                    </a:p>
                    <a:p>
                      <a:pPr marL="342900" lvl="0" indent="-342900">
                        <a:lnSpc>
                          <a:spcPct val="107000"/>
                        </a:lnSpc>
                        <a:spcAft>
                          <a:spcPts val="0"/>
                        </a:spcAft>
                        <a:buFont typeface="Symbol" panose="05050102010706020507" pitchFamily="18" charset="2"/>
                        <a:buChar char=""/>
                      </a:pPr>
                      <a:r>
                        <a:rPr lang="it-IT" sz="700" dirty="0" err="1">
                          <a:effectLst/>
                        </a:rPr>
                        <a:t>context</a:t>
                      </a:r>
                      <a:r>
                        <a:rPr lang="it-IT" sz="700" dirty="0">
                          <a:effectLst/>
                        </a:rPr>
                        <a:t> </a:t>
                      </a:r>
                      <a:r>
                        <a:rPr lang="it-IT" sz="700" dirty="0" err="1">
                          <a:effectLst/>
                        </a:rPr>
                        <a:t>UtenteBeano</a:t>
                      </a:r>
                      <a:r>
                        <a:rPr lang="it-IT" sz="700" dirty="0">
                          <a:effectLst/>
                        </a:rPr>
                        <a:t> :: </a:t>
                      </a:r>
                      <a:r>
                        <a:rPr lang="it-IT" sz="700" dirty="0" err="1">
                          <a:effectLst/>
                        </a:rPr>
                        <a:t>getVia</a:t>
                      </a:r>
                      <a:r>
                        <a:rPr lang="it-IT" sz="700" dirty="0">
                          <a:effectLst/>
                        </a:rPr>
                        <a:t>(), post </a:t>
                      </a:r>
                      <a:r>
                        <a:rPr lang="it-IT" sz="700" dirty="0" err="1">
                          <a:effectLst/>
                        </a:rPr>
                        <a:t>via.lenght</a:t>
                      </a:r>
                      <a:r>
                        <a:rPr lang="it-IT" sz="700" dirty="0">
                          <a:effectLst/>
                        </a:rPr>
                        <a:t>() &gt; 0 &amp;&amp; </a:t>
                      </a:r>
                      <a:r>
                        <a:rPr lang="it-IT" sz="700" dirty="0" err="1">
                          <a:effectLst/>
                        </a:rPr>
                        <a:t>via.lenght</a:t>
                      </a:r>
                      <a:r>
                        <a:rPr lang="it-IT" sz="700" dirty="0">
                          <a:effectLst/>
                        </a:rPr>
                        <a:t>() &lt;= 30</a:t>
                      </a:r>
                    </a:p>
                    <a:p>
                      <a:pPr marL="342900" lvl="0" indent="-342900">
                        <a:lnSpc>
                          <a:spcPct val="107000"/>
                        </a:lnSpc>
                        <a:spcAft>
                          <a:spcPts val="0"/>
                        </a:spcAft>
                        <a:buFont typeface="Symbol" panose="05050102010706020507" pitchFamily="18" charset="2"/>
                        <a:buChar char=""/>
                      </a:pPr>
                      <a:r>
                        <a:rPr lang="it-IT" sz="700" dirty="0" err="1">
                          <a:effectLst/>
                        </a:rPr>
                        <a:t>context</a:t>
                      </a:r>
                      <a:r>
                        <a:rPr lang="it-IT" sz="700" dirty="0">
                          <a:effectLst/>
                        </a:rPr>
                        <a:t> </a:t>
                      </a:r>
                      <a:r>
                        <a:rPr lang="it-IT" sz="700" dirty="0" err="1">
                          <a:effectLst/>
                        </a:rPr>
                        <a:t>UtenteBean</a:t>
                      </a:r>
                      <a:r>
                        <a:rPr lang="it-IT" sz="700" dirty="0">
                          <a:effectLst/>
                        </a:rPr>
                        <a:t> :: </a:t>
                      </a:r>
                      <a:r>
                        <a:rPr lang="it-IT" sz="700" dirty="0" err="1">
                          <a:effectLst/>
                        </a:rPr>
                        <a:t>getN_civico</a:t>
                      </a:r>
                      <a:r>
                        <a:rPr lang="it-IT" sz="700" dirty="0">
                          <a:effectLst/>
                        </a:rPr>
                        <a:t>(), post </a:t>
                      </a:r>
                      <a:r>
                        <a:rPr lang="it-IT" sz="700" dirty="0" err="1">
                          <a:effectLst/>
                        </a:rPr>
                        <a:t>n_civico.numberMaxDigits</a:t>
                      </a:r>
                      <a:r>
                        <a:rPr lang="it-IT" sz="700" dirty="0">
                          <a:effectLst/>
                        </a:rPr>
                        <a:t>() == 3 </a:t>
                      </a:r>
                    </a:p>
                    <a:p>
                      <a:pPr marL="342900" lvl="0" indent="-342900">
                        <a:lnSpc>
                          <a:spcPct val="107000"/>
                        </a:lnSpc>
                        <a:spcAft>
                          <a:spcPts val="0"/>
                        </a:spcAft>
                        <a:buFont typeface="Symbol" panose="05050102010706020507" pitchFamily="18" charset="2"/>
                        <a:buChar char=""/>
                      </a:pPr>
                      <a:r>
                        <a:rPr lang="it-IT" sz="700" dirty="0" err="1">
                          <a:effectLst/>
                        </a:rPr>
                        <a:t>context</a:t>
                      </a:r>
                      <a:r>
                        <a:rPr lang="it-IT" sz="700" dirty="0">
                          <a:effectLst/>
                        </a:rPr>
                        <a:t> </a:t>
                      </a:r>
                      <a:r>
                        <a:rPr lang="it-IT" sz="700" dirty="0" err="1">
                          <a:effectLst/>
                        </a:rPr>
                        <a:t>UtenteBean</a:t>
                      </a:r>
                      <a:r>
                        <a:rPr lang="it-IT" sz="700" dirty="0">
                          <a:effectLst/>
                        </a:rPr>
                        <a:t> :: </a:t>
                      </a:r>
                      <a:r>
                        <a:rPr lang="it-IT" sz="700" dirty="0" err="1">
                          <a:effectLst/>
                        </a:rPr>
                        <a:t>getCitta</a:t>
                      </a:r>
                      <a:r>
                        <a:rPr lang="it-IT" sz="700" dirty="0">
                          <a:effectLst/>
                        </a:rPr>
                        <a:t>(), post </a:t>
                      </a:r>
                      <a:r>
                        <a:rPr lang="it-IT" sz="700" dirty="0" err="1">
                          <a:effectLst/>
                        </a:rPr>
                        <a:t>citta.lenght</a:t>
                      </a:r>
                      <a:r>
                        <a:rPr lang="it-IT" sz="700" dirty="0">
                          <a:effectLst/>
                        </a:rPr>
                        <a:t>() &gt; 0  &amp;&amp; </a:t>
                      </a:r>
                      <a:r>
                        <a:rPr lang="it-IT" sz="700" dirty="0" err="1">
                          <a:effectLst/>
                        </a:rPr>
                        <a:t>citta.lenght</a:t>
                      </a:r>
                      <a:r>
                        <a:rPr lang="it-IT" sz="700" dirty="0">
                          <a:effectLst/>
                        </a:rPr>
                        <a:t>() &lt;= 30 </a:t>
                      </a:r>
                    </a:p>
                    <a:p>
                      <a:pPr marL="342900" lvl="0" indent="-342900">
                        <a:lnSpc>
                          <a:spcPct val="107000"/>
                        </a:lnSpc>
                        <a:spcAft>
                          <a:spcPts val="0"/>
                        </a:spcAft>
                        <a:buFont typeface="Symbol" panose="05050102010706020507" pitchFamily="18" charset="2"/>
                        <a:buChar char=""/>
                      </a:pPr>
                      <a:r>
                        <a:rPr lang="it-IT" sz="700" dirty="0" err="1">
                          <a:effectLst/>
                        </a:rPr>
                        <a:t>context</a:t>
                      </a:r>
                      <a:r>
                        <a:rPr lang="it-IT" sz="700" dirty="0">
                          <a:effectLst/>
                        </a:rPr>
                        <a:t> </a:t>
                      </a:r>
                      <a:r>
                        <a:rPr lang="it-IT" sz="700" dirty="0" err="1">
                          <a:effectLst/>
                        </a:rPr>
                        <a:t>UtenteBean</a:t>
                      </a:r>
                      <a:r>
                        <a:rPr lang="it-IT" sz="700" dirty="0">
                          <a:effectLst/>
                        </a:rPr>
                        <a:t> :: </a:t>
                      </a:r>
                      <a:r>
                        <a:rPr lang="it-IT" sz="700" dirty="0" err="1">
                          <a:effectLst/>
                        </a:rPr>
                        <a:t>getUsername</a:t>
                      </a:r>
                      <a:r>
                        <a:rPr lang="it-IT" sz="700" dirty="0">
                          <a:effectLst/>
                        </a:rPr>
                        <a:t>(), post </a:t>
                      </a:r>
                      <a:r>
                        <a:rPr lang="it-IT" sz="700" dirty="0" err="1">
                          <a:effectLst/>
                        </a:rPr>
                        <a:t>username.lenght</a:t>
                      </a:r>
                      <a:r>
                        <a:rPr lang="it-IT" sz="700" dirty="0">
                          <a:effectLst/>
                        </a:rPr>
                        <a:t>() &gt; 0 &amp;&amp; </a:t>
                      </a:r>
                      <a:r>
                        <a:rPr lang="it-IT" sz="700" dirty="0" err="1">
                          <a:effectLst/>
                        </a:rPr>
                        <a:t>username.lenght</a:t>
                      </a:r>
                      <a:r>
                        <a:rPr lang="it-IT" sz="700" dirty="0">
                          <a:effectLst/>
                        </a:rPr>
                        <a:t>() &lt;= 30 &amp;&amp; username != </a:t>
                      </a:r>
                      <a:r>
                        <a:rPr lang="it-IT" sz="700" dirty="0" err="1">
                          <a:effectLst/>
                        </a:rPr>
                        <a:t>null</a:t>
                      </a:r>
                      <a:endParaRPr lang="it-IT" sz="700" dirty="0">
                        <a:effectLst/>
                      </a:endParaRPr>
                    </a:p>
                    <a:p>
                      <a:pPr marL="342900" lvl="0" indent="-342900">
                        <a:lnSpc>
                          <a:spcPct val="107000"/>
                        </a:lnSpc>
                        <a:spcAft>
                          <a:spcPts val="0"/>
                        </a:spcAft>
                        <a:buFont typeface="Symbol" panose="05050102010706020507" pitchFamily="18" charset="2"/>
                        <a:buChar char=""/>
                      </a:pPr>
                      <a:r>
                        <a:rPr lang="it-IT" sz="700" dirty="0" err="1">
                          <a:effectLst/>
                        </a:rPr>
                        <a:t>context</a:t>
                      </a:r>
                      <a:r>
                        <a:rPr lang="it-IT" sz="700" dirty="0">
                          <a:effectLst/>
                        </a:rPr>
                        <a:t> </a:t>
                      </a:r>
                      <a:r>
                        <a:rPr lang="it-IT" sz="700" dirty="0" err="1">
                          <a:effectLst/>
                        </a:rPr>
                        <a:t>UtenteBean</a:t>
                      </a:r>
                      <a:r>
                        <a:rPr lang="it-IT" sz="700" dirty="0">
                          <a:effectLst/>
                        </a:rPr>
                        <a:t> :: </a:t>
                      </a:r>
                      <a:r>
                        <a:rPr lang="it-IT" sz="700" dirty="0" err="1">
                          <a:effectLst/>
                        </a:rPr>
                        <a:t>getPass</a:t>
                      </a:r>
                      <a:r>
                        <a:rPr lang="it-IT" sz="700" dirty="0">
                          <a:effectLst/>
                        </a:rPr>
                        <a:t>(), post </a:t>
                      </a:r>
                      <a:r>
                        <a:rPr lang="it-IT" sz="700" dirty="0" err="1">
                          <a:effectLst/>
                        </a:rPr>
                        <a:t>pass.lenght</a:t>
                      </a:r>
                      <a:r>
                        <a:rPr lang="it-IT" sz="700" dirty="0">
                          <a:effectLst/>
                        </a:rPr>
                        <a:t>() &gt; 0 &amp;&amp; </a:t>
                      </a:r>
                      <a:r>
                        <a:rPr lang="it-IT" sz="700" dirty="0" err="1">
                          <a:effectLst/>
                        </a:rPr>
                        <a:t>pass.lenght</a:t>
                      </a:r>
                      <a:r>
                        <a:rPr lang="it-IT" sz="700" dirty="0">
                          <a:effectLst/>
                        </a:rPr>
                        <a:t>() &lt;= 30  &amp;&amp; username !=</a:t>
                      </a:r>
                      <a:r>
                        <a:rPr lang="it-IT" sz="700" dirty="0" err="1">
                          <a:effectLst/>
                        </a:rPr>
                        <a:t>null</a:t>
                      </a:r>
                      <a:endParaRPr lang="it-IT" sz="700" dirty="0">
                        <a:effectLst/>
                      </a:endParaRPr>
                    </a:p>
                    <a:p>
                      <a:pPr marL="342900" lvl="0" indent="-342900">
                        <a:lnSpc>
                          <a:spcPct val="107000"/>
                        </a:lnSpc>
                        <a:spcAft>
                          <a:spcPts val="0"/>
                        </a:spcAft>
                        <a:buFont typeface="Symbol" panose="05050102010706020507" pitchFamily="18" charset="2"/>
                        <a:buChar char=""/>
                      </a:pPr>
                      <a:r>
                        <a:rPr lang="it-IT" sz="700" dirty="0">
                          <a:effectLst/>
                        </a:rPr>
                        <a:t> </a:t>
                      </a:r>
                      <a:endParaRPr lang="it-IT"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406" marR="45406" marT="0" marB="0"/>
                </a:tc>
                <a:extLst>
                  <a:ext uri="{0D108BD9-81ED-4DB2-BD59-A6C34878D82A}">
                    <a16:rowId xmlns:a16="http://schemas.microsoft.com/office/drawing/2014/main" val="1054172063"/>
                  </a:ext>
                </a:extLst>
              </a:tr>
              <a:tr h="1478328">
                <a:tc>
                  <a:txBody>
                    <a:bodyPr/>
                    <a:lstStyle/>
                    <a:p>
                      <a:pPr marL="457200">
                        <a:lnSpc>
                          <a:spcPct val="107000"/>
                        </a:lnSpc>
                        <a:spcAft>
                          <a:spcPts val="0"/>
                        </a:spcAft>
                      </a:pPr>
                      <a:r>
                        <a:rPr lang="it-IT" sz="800">
                          <a:effectLst/>
                        </a:rPr>
                        <a:t>Invarianti</a:t>
                      </a:r>
                      <a:endParaRPr lang="it-IT" sz="700">
                        <a:effectLst/>
                        <a:latin typeface="Calibri" panose="020F0502020204030204" pitchFamily="34" charset="0"/>
                        <a:ea typeface="Calibri" panose="020F0502020204030204" pitchFamily="34" charset="0"/>
                        <a:cs typeface="Times New Roman" panose="02020603050405020304" pitchFamily="18" charset="0"/>
                      </a:endParaRPr>
                    </a:p>
                  </a:txBody>
                  <a:tcPr marL="45406" marR="45406" marT="0" marB="0"/>
                </a:tc>
                <a:tc>
                  <a:txBody>
                    <a:bodyPr/>
                    <a:lstStyle/>
                    <a:p>
                      <a:pPr marL="36195">
                        <a:lnSpc>
                          <a:spcPct val="107000"/>
                        </a:lnSpc>
                        <a:spcAft>
                          <a:spcPts val="0"/>
                        </a:spcAft>
                      </a:pPr>
                      <a:r>
                        <a:rPr lang="it-IT" sz="700" dirty="0" err="1">
                          <a:effectLst/>
                        </a:rPr>
                        <a:t>context</a:t>
                      </a:r>
                      <a:r>
                        <a:rPr lang="it-IT" sz="700" dirty="0">
                          <a:effectLst/>
                        </a:rPr>
                        <a:t> </a:t>
                      </a:r>
                      <a:r>
                        <a:rPr lang="it-IT" sz="700" dirty="0" err="1">
                          <a:effectLst/>
                        </a:rPr>
                        <a:t>UtenteBean</a:t>
                      </a:r>
                      <a:r>
                        <a:rPr lang="it-IT" sz="700" dirty="0">
                          <a:effectLst/>
                        </a:rPr>
                        <a:t> </a:t>
                      </a:r>
                      <a:r>
                        <a:rPr lang="it-IT" sz="700" dirty="0" err="1">
                          <a:effectLst/>
                        </a:rPr>
                        <a:t>invariant</a:t>
                      </a:r>
                      <a:r>
                        <a:rPr lang="it-IT" sz="700" dirty="0">
                          <a:effectLst/>
                        </a:rPr>
                        <a:t> : </a:t>
                      </a:r>
                    </a:p>
                    <a:p>
                      <a:pPr marL="36195">
                        <a:lnSpc>
                          <a:spcPct val="107000"/>
                        </a:lnSpc>
                        <a:spcAft>
                          <a:spcPts val="0"/>
                        </a:spcAft>
                      </a:pPr>
                      <a:r>
                        <a:rPr lang="it-IT" sz="700" dirty="0" err="1">
                          <a:effectLst/>
                        </a:rPr>
                        <a:t>codiceUtente</a:t>
                      </a:r>
                      <a:r>
                        <a:rPr lang="it-IT" sz="700" dirty="0">
                          <a:effectLst/>
                        </a:rPr>
                        <a:t> </a:t>
                      </a:r>
                      <a:r>
                        <a:rPr lang="it-IT" sz="700" dirty="0" err="1">
                          <a:effectLst/>
                        </a:rPr>
                        <a:t>autogenerated</a:t>
                      </a:r>
                      <a:r>
                        <a:rPr lang="it-IT" sz="700" dirty="0">
                          <a:effectLst/>
                        </a:rPr>
                        <a:t> &amp;&amp; </a:t>
                      </a:r>
                      <a:r>
                        <a:rPr lang="it-IT" sz="700" dirty="0" err="1">
                          <a:effectLst/>
                        </a:rPr>
                        <a:t>codiceUtente</a:t>
                      </a:r>
                      <a:r>
                        <a:rPr lang="it-IT" sz="700" dirty="0">
                          <a:effectLst/>
                        </a:rPr>
                        <a:t> != </a:t>
                      </a:r>
                      <a:r>
                        <a:rPr lang="it-IT" sz="700" dirty="0" err="1">
                          <a:effectLst/>
                        </a:rPr>
                        <a:t>null</a:t>
                      </a:r>
                      <a:r>
                        <a:rPr lang="it-IT" sz="700" dirty="0">
                          <a:effectLst/>
                        </a:rPr>
                        <a:t>;</a:t>
                      </a:r>
                    </a:p>
                    <a:p>
                      <a:pPr marL="36195">
                        <a:lnSpc>
                          <a:spcPct val="107000"/>
                        </a:lnSpc>
                        <a:spcAft>
                          <a:spcPts val="0"/>
                        </a:spcAft>
                      </a:pPr>
                      <a:r>
                        <a:rPr lang="it-IT" sz="700" dirty="0" err="1">
                          <a:effectLst/>
                        </a:rPr>
                        <a:t>nome.lenght</a:t>
                      </a:r>
                      <a:r>
                        <a:rPr lang="it-IT" sz="700" dirty="0">
                          <a:effectLst/>
                        </a:rPr>
                        <a:t>() &gt; 0 &amp;&amp; </a:t>
                      </a:r>
                      <a:r>
                        <a:rPr lang="it-IT" sz="700" dirty="0" err="1">
                          <a:effectLst/>
                        </a:rPr>
                        <a:t>nome.lenght</a:t>
                      </a:r>
                      <a:r>
                        <a:rPr lang="it-IT" sz="700" dirty="0">
                          <a:effectLst/>
                        </a:rPr>
                        <a:t>() &lt;= 25;</a:t>
                      </a:r>
                    </a:p>
                    <a:p>
                      <a:pPr marL="36195">
                        <a:lnSpc>
                          <a:spcPct val="107000"/>
                        </a:lnSpc>
                        <a:spcAft>
                          <a:spcPts val="0"/>
                        </a:spcAft>
                      </a:pPr>
                      <a:r>
                        <a:rPr lang="it-IT" sz="700" dirty="0" err="1">
                          <a:effectLst/>
                        </a:rPr>
                        <a:t>cognome.lenght</a:t>
                      </a:r>
                      <a:r>
                        <a:rPr lang="it-IT" sz="700" dirty="0">
                          <a:effectLst/>
                        </a:rPr>
                        <a:t>() &gt; 0 &amp;&amp; </a:t>
                      </a:r>
                      <a:r>
                        <a:rPr lang="it-IT" sz="700" dirty="0" err="1">
                          <a:effectLst/>
                        </a:rPr>
                        <a:t>cognome.lenght</a:t>
                      </a:r>
                      <a:r>
                        <a:rPr lang="it-IT" sz="700" dirty="0">
                          <a:effectLst/>
                        </a:rPr>
                        <a:t>() &lt;= 25;</a:t>
                      </a:r>
                    </a:p>
                    <a:p>
                      <a:pPr marL="36195">
                        <a:lnSpc>
                          <a:spcPct val="107000"/>
                        </a:lnSpc>
                        <a:spcAft>
                          <a:spcPts val="0"/>
                        </a:spcAft>
                      </a:pPr>
                      <a:r>
                        <a:rPr lang="it-IT" sz="700" dirty="0" err="1">
                          <a:effectLst/>
                        </a:rPr>
                        <a:t>email.lenght</a:t>
                      </a:r>
                      <a:r>
                        <a:rPr lang="it-IT" sz="700" dirty="0">
                          <a:effectLst/>
                        </a:rPr>
                        <a:t>() &gt; 0 &amp;&amp; </a:t>
                      </a:r>
                      <a:r>
                        <a:rPr lang="it-IT" sz="700" dirty="0" err="1">
                          <a:effectLst/>
                        </a:rPr>
                        <a:t>email.lenght</a:t>
                      </a:r>
                      <a:r>
                        <a:rPr lang="it-IT" sz="700" dirty="0">
                          <a:effectLst/>
                        </a:rPr>
                        <a:t>() &lt;= 60;</a:t>
                      </a:r>
                    </a:p>
                    <a:p>
                      <a:pPr marL="36195">
                        <a:lnSpc>
                          <a:spcPct val="107000"/>
                        </a:lnSpc>
                        <a:spcAft>
                          <a:spcPts val="0"/>
                        </a:spcAft>
                      </a:pPr>
                      <a:r>
                        <a:rPr lang="it-IT" sz="700" dirty="0" err="1">
                          <a:effectLst/>
                        </a:rPr>
                        <a:t>via.lenght</a:t>
                      </a:r>
                      <a:r>
                        <a:rPr lang="it-IT" sz="700" dirty="0">
                          <a:effectLst/>
                        </a:rPr>
                        <a:t>() &gt; 0 &amp;&amp; </a:t>
                      </a:r>
                      <a:r>
                        <a:rPr lang="it-IT" sz="700" dirty="0" err="1">
                          <a:effectLst/>
                        </a:rPr>
                        <a:t>via.lenght</a:t>
                      </a:r>
                      <a:r>
                        <a:rPr lang="it-IT" sz="700" dirty="0">
                          <a:effectLst/>
                        </a:rPr>
                        <a:t>() &lt;= 30;</a:t>
                      </a:r>
                    </a:p>
                    <a:p>
                      <a:pPr marL="36195">
                        <a:lnSpc>
                          <a:spcPct val="107000"/>
                        </a:lnSpc>
                        <a:spcAft>
                          <a:spcPts val="0"/>
                        </a:spcAft>
                      </a:pPr>
                      <a:r>
                        <a:rPr lang="it-IT" sz="700" dirty="0" err="1">
                          <a:effectLst/>
                        </a:rPr>
                        <a:t>n_civico.numberMaxDigits</a:t>
                      </a:r>
                      <a:r>
                        <a:rPr lang="it-IT" sz="700" dirty="0">
                          <a:effectLst/>
                        </a:rPr>
                        <a:t>() == 3;</a:t>
                      </a:r>
                    </a:p>
                    <a:p>
                      <a:pPr marL="36195">
                        <a:lnSpc>
                          <a:spcPct val="107000"/>
                        </a:lnSpc>
                        <a:spcAft>
                          <a:spcPts val="0"/>
                        </a:spcAft>
                      </a:pPr>
                      <a:r>
                        <a:rPr lang="it-IT" sz="700" dirty="0" err="1">
                          <a:effectLst/>
                        </a:rPr>
                        <a:t>citta.lenght</a:t>
                      </a:r>
                      <a:r>
                        <a:rPr lang="it-IT" sz="700" dirty="0">
                          <a:effectLst/>
                        </a:rPr>
                        <a:t>() &gt; 0  &amp;&amp; </a:t>
                      </a:r>
                      <a:r>
                        <a:rPr lang="it-IT" sz="700" dirty="0" err="1">
                          <a:effectLst/>
                        </a:rPr>
                        <a:t>citta.lenght</a:t>
                      </a:r>
                      <a:r>
                        <a:rPr lang="it-IT" sz="700" dirty="0">
                          <a:effectLst/>
                        </a:rPr>
                        <a:t>() &lt;= 30;</a:t>
                      </a:r>
                    </a:p>
                    <a:p>
                      <a:pPr marL="36195">
                        <a:lnSpc>
                          <a:spcPct val="107000"/>
                        </a:lnSpc>
                        <a:spcAft>
                          <a:spcPts val="0"/>
                        </a:spcAft>
                      </a:pPr>
                      <a:r>
                        <a:rPr lang="it-IT" sz="700" dirty="0" err="1">
                          <a:effectLst/>
                        </a:rPr>
                        <a:t>username.lenght</a:t>
                      </a:r>
                      <a:r>
                        <a:rPr lang="it-IT" sz="700" dirty="0">
                          <a:effectLst/>
                        </a:rPr>
                        <a:t>() &gt; 0 &amp;&amp; </a:t>
                      </a:r>
                      <a:r>
                        <a:rPr lang="it-IT" sz="700" dirty="0" err="1">
                          <a:effectLst/>
                        </a:rPr>
                        <a:t>username.lenght</a:t>
                      </a:r>
                      <a:r>
                        <a:rPr lang="it-IT" sz="700" dirty="0">
                          <a:effectLst/>
                        </a:rPr>
                        <a:t>() &lt;= 30 &amp;&amp; username != </a:t>
                      </a:r>
                      <a:r>
                        <a:rPr lang="it-IT" sz="700" dirty="0" err="1">
                          <a:effectLst/>
                        </a:rPr>
                        <a:t>null</a:t>
                      </a:r>
                      <a:r>
                        <a:rPr lang="it-IT" sz="700" dirty="0">
                          <a:effectLst/>
                        </a:rPr>
                        <a:t>;</a:t>
                      </a:r>
                    </a:p>
                    <a:p>
                      <a:pPr marL="36195">
                        <a:lnSpc>
                          <a:spcPct val="107000"/>
                        </a:lnSpc>
                        <a:spcAft>
                          <a:spcPts val="0"/>
                        </a:spcAft>
                      </a:pPr>
                      <a:r>
                        <a:rPr lang="it-IT" sz="700" dirty="0" err="1">
                          <a:effectLst/>
                        </a:rPr>
                        <a:t>pass.lenght</a:t>
                      </a:r>
                      <a:r>
                        <a:rPr lang="it-IT" sz="700" dirty="0">
                          <a:effectLst/>
                        </a:rPr>
                        <a:t>() &gt; 0 &amp;&amp; </a:t>
                      </a:r>
                      <a:r>
                        <a:rPr lang="it-IT" sz="700" dirty="0" err="1">
                          <a:effectLst/>
                        </a:rPr>
                        <a:t>pass.lenght</a:t>
                      </a:r>
                      <a:r>
                        <a:rPr lang="it-IT" sz="700" dirty="0">
                          <a:effectLst/>
                        </a:rPr>
                        <a:t>() &lt;= 30  &amp;&amp; username !=</a:t>
                      </a:r>
                      <a:r>
                        <a:rPr lang="it-IT" sz="700" dirty="0" err="1">
                          <a:effectLst/>
                        </a:rPr>
                        <a:t>null</a:t>
                      </a:r>
                      <a:r>
                        <a:rPr lang="it-IT" sz="700" dirty="0">
                          <a:effectLst/>
                        </a:rPr>
                        <a:t>;</a:t>
                      </a:r>
                    </a:p>
                    <a:p>
                      <a:pPr marL="36195">
                        <a:lnSpc>
                          <a:spcPct val="107000"/>
                        </a:lnSpc>
                        <a:spcAft>
                          <a:spcPts val="0"/>
                        </a:spcAft>
                      </a:pPr>
                      <a:r>
                        <a:rPr lang="it-IT" sz="700" dirty="0">
                          <a:effectLst/>
                        </a:rPr>
                        <a:t> </a:t>
                      </a:r>
                      <a:endParaRPr lang="it-IT"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5406" marR="45406" marT="0" marB="0"/>
                </a:tc>
                <a:extLst>
                  <a:ext uri="{0D108BD9-81ED-4DB2-BD59-A6C34878D82A}">
                    <a16:rowId xmlns:a16="http://schemas.microsoft.com/office/drawing/2014/main" val="2460009005"/>
                  </a:ext>
                </a:extLst>
              </a:tr>
            </a:tbl>
          </a:graphicData>
        </a:graphic>
      </p:graphicFrame>
    </p:spTree>
    <p:extLst>
      <p:ext uri="{BB962C8B-B14F-4D97-AF65-F5344CB8AC3E}">
        <p14:creationId xmlns:p14="http://schemas.microsoft.com/office/powerpoint/2010/main" val="24719190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Introduzione</a:t>
            </a:r>
            <a:endParaRPr lang="it-IT" dirty="0"/>
          </a:p>
        </p:txBody>
      </p:sp>
      <p:sp>
        <p:nvSpPr>
          <p:cNvPr id="3" name="Segnaposto contenuto 2"/>
          <p:cNvSpPr>
            <a:spLocks noGrp="1"/>
          </p:cNvSpPr>
          <p:nvPr>
            <p:ph idx="1"/>
          </p:nvPr>
        </p:nvSpPr>
        <p:spPr>
          <a:xfrm>
            <a:off x="232229" y="899886"/>
            <a:ext cx="11625942" cy="5428343"/>
          </a:xfrm>
        </p:spPr>
        <p:txBody>
          <a:bodyPr>
            <a:normAutofit fontScale="70000" lnSpcReduction="20000"/>
          </a:bodyPr>
          <a:lstStyle/>
          <a:p>
            <a:pPr marL="0" indent="0">
              <a:buNone/>
            </a:pPr>
            <a:r>
              <a:rPr lang="it-IT" dirty="0"/>
              <a:t>I casi di test si basano sulle funzionalità individuate nel documento di raccolta ed analisi dei requisiti (RAD).</a:t>
            </a:r>
            <a:endParaRPr lang="it-IT" dirty="0"/>
          </a:p>
          <a:p>
            <a:pPr marL="0" indent="0">
              <a:buNone/>
            </a:pPr>
            <a:endParaRPr lang="it-IT" dirty="0" smtClean="0"/>
          </a:p>
          <a:p>
            <a:pPr marL="0" indent="0">
              <a:buNone/>
            </a:pPr>
            <a:r>
              <a:rPr lang="it-IT" dirty="0" smtClean="0"/>
              <a:t>2 tipi di test effettuati :</a:t>
            </a:r>
          </a:p>
          <a:p>
            <a:pPr marL="0" indent="0">
              <a:buNone/>
            </a:pPr>
            <a:endParaRPr lang="it-IT" dirty="0"/>
          </a:p>
          <a:p>
            <a:pPr>
              <a:buFont typeface="Wingdings" panose="05000000000000000000" pitchFamily="2" charset="2"/>
              <a:buChar char="Ø"/>
            </a:pPr>
            <a:r>
              <a:rPr lang="it-IT" dirty="0" smtClean="0"/>
              <a:t> </a:t>
            </a:r>
            <a:r>
              <a:rPr lang="it-IT" dirty="0" smtClean="0">
                <a:solidFill>
                  <a:srgbClr val="00B050"/>
                </a:solidFill>
              </a:rPr>
              <a:t>Unit Test </a:t>
            </a:r>
            <a:r>
              <a:rPr lang="it-IT" dirty="0" smtClean="0"/>
              <a:t>: Test delle singole componenti con </a:t>
            </a:r>
            <a:r>
              <a:rPr lang="it-IT" dirty="0" err="1" smtClean="0"/>
              <a:t>JUnit</a:t>
            </a:r>
            <a:r>
              <a:rPr lang="it-IT" dirty="0" smtClean="0"/>
              <a:t>.</a:t>
            </a:r>
          </a:p>
          <a:p>
            <a:pPr>
              <a:buFont typeface="Wingdings" panose="05000000000000000000" pitchFamily="2" charset="2"/>
              <a:buChar char="Ø"/>
            </a:pPr>
            <a:r>
              <a:rPr lang="it-IT" dirty="0" smtClean="0"/>
              <a:t> </a:t>
            </a:r>
            <a:r>
              <a:rPr lang="it-IT" dirty="0" smtClean="0">
                <a:solidFill>
                  <a:srgbClr val="00B050"/>
                </a:solidFill>
              </a:rPr>
              <a:t>System Test </a:t>
            </a:r>
            <a:r>
              <a:rPr lang="it-IT" dirty="0" smtClean="0"/>
              <a:t>: Test di tutte le componenti aggregate; sono state testate le funzionalità dell’intero sistema 	              con </a:t>
            </a:r>
            <a:r>
              <a:rPr lang="it-IT" dirty="0" err="1" smtClean="0"/>
              <a:t>SeleniumIDE</a:t>
            </a:r>
            <a:r>
              <a:rPr lang="it-IT" dirty="0" smtClean="0"/>
              <a:t>.</a:t>
            </a:r>
          </a:p>
          <a:p>
            <a:pPr marL="0" indent="0">
              <a:buNone/>
            </a:pPr>
            <a:endParaRPr lang="it-IT" dirty="0"/>
          </a:p>
          <a:p>
            <a:pPr marL="0" indent="0">
              <a:buNone/>
            </a:pPr>
            <a:r>
              <a:rPr lang="it-IT" dirty="0" smtClean="0"/>
              <a:t>L’obiettivo è stato quello di ricercare eventuali falle all’interno del sistema.</a:t>
            </a:r>
          </a:p>
          <a:p>
            <a:pPr marL="0" indent="0">
              <a:buNone/>
            </a:pPr>
            <a:endParaRPr lang="it-IT" dirty="0" smtClean="0"/>
          </a:p>
          <a:p>
            <a:pPr marL="0" indent="0">
              <a:buNone/>
            </a:pPr>
            <a:r>
              <a:rPr lang="it-IT" dirty="0" smtClean="0">
                <a:solidFill>
                  <a:srgbClr val="00B0F0"/>
                </a:solidFill>
              </a:rPr>
              <a:t>Oracolo : rappresenta quello che ci si aspetta in output da uno specifico caso di test.</a:t>
            </a:r>
          </a:p>
          <a:p>
            <a:pPr marL="0" indent="0">
              <a:buNone/>
            </a:pPr>
            <a:r>
              <a:rPr lang="it-IT" dirty="0" smtClean="0">
                <a:solidFill>
                  <a:srgbClr val="92D050"/>
                </a:solidFill>
              </a:rPr>
              <a:t>Il test ha successo se viene individuata una </a:t>
            </a:r>
            <a:r>
              <a:rPr lang="it-IT" dirty="0" err="1" smtClean="0">
                <a:solidFill>
                  <a:srgbClr val="92D050"/>
                </a:solidFill>
              </a:rPr>
              <a:t>failure</a:t>
            </a:r>
            <a:r>
              <a:rPr lang="it-IT" dirty="0" smtClean="0">
                <a:solidFill>
                  <a:srgbClr val="92D050"/>
                </a:solidFill>
              </a:rPr>
              <a:t>.</a:t>
            </a:r>
          </a:p>
          <a:p>
            <a:pPr marL="0" indent="0">
              <a:buNone/>
            </a:pPr>
            <a:r>
              <a:rPr lang="it-IT" dirty="0"/>
              <a:t>	</a:t>
            </a:r>
            <a:endParaRPr lang="it-IT" dirty="0" smtClean="0"/>
          </a:p>
          <a:p>
            <a:pPr marL="0" indent="0">
              <a:buNone/>
            </a:pPr>
            <a:r>
              <a:rPr lang="it-IT" dirty="0" smtClean="0"/>
              <a:t>Se viene individuata una </a:t>
            </a:r>
            <a:r>
              <a:rPr lang="it-IT" dirty="0" err="1" smtClean="0"/>
              <a:t>failure</a:t>
            </a:r>
            <a:r>
              <a:rPr lang="it-IT" dirty="0" smtClean="0"/>
              <a:t> vuol dire che output test != oracolo		la funzionalità non è corretta</a:t>
            </a:r>
          </a:p>
          <a:p>
            <a:pPr marL="0" indent="0">
              <a:buNone/>
            </a:pPr>
            <a:endParaRPr lang="it-IT" dirty="0"/>
          </a:p>
          <a:p>
            <a:pPr marL="0" indent="0">
              <a:buNone/>
            </a:pPr>
            <a:r>
              <a:rPr lang="it-IT" dirty="0" smtClean="0"/>
              <a:t>Se viene non viene individuata una </a:t>
            </a:r>
            <a:r>
              <a:rPr lang="it-IT" dirty="0" err="1" smtClean="0"/>
              <a:t>failure</a:t>
            </a:r>
            <a:r>
              <a:rPr lang="it-IT" dirty="0" smtClean="0"/>
              <a:t> : output del test == oracolo		 la funzionalità è corretta</a:t>
            </a:r>
          </a:p>
          <a:p>
            <a:pPr marL="0" indent="0">
              <a:buNone/>
            </a:pPr>
            <a:endParaRPr lang="it-IT" dirty="0">
              <a:solidFill>
                <a:srgbClr val="00B0F0"/>
              </a:solidFill>
            </a:endParaRPr>
          </a:p>
          <a:p>
            <a:pPr marL="0" indent="0">
              <a:buNone/>
            </a:pPr>
            <a:endParaRPr lang="it-IT" dirty="0">
              <a:solidFill>
                <a:srgbClr val="00B0F0"/>
              </a:solidFill>
            </a:endParaRPr>
          </a:p>
          <a:p>
            <a:pPr marL="0" indent="0">
              <a:buNone/>
            </a:pPr>
            <a:endParaRPr lang="it-IT" dirty="0"/>
          </a:p>
          <a:p>
            <a:pPr marL="0" indent="0">
              <a:buNone/>
            </a:pPr>
            <a:endParaRPr lang="it-IT" dirty="0"/>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490" y="5673293"/>
            <a:ext cx="667657" cy="512218"/>
          </a:xfrm>
          <a:prstGeom prst="rect">
            <a:avLst/>
          </a:prstGeom>
        </p:spPr>
      </p:pic>
      <p:pic>
        <p:nvPicPr>
          <p:cNvPr id="7" name="Immagin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9490" y="5049473"/>
            <a:ext cx="604837" cy="691243"/>
          </a:xfrm>
          <a:prstGeom prst="rect">
            <a:avLst/>
          </a:prstGeom>
        </p:spPr>
      </p:pic>
    </p:spTree>
    <p:extLst>
      <p:ext uri="{BB962C8B-B14F-4D97-AF65-F5344CB8AC3E}">
        <p14:creationId xmlns:p14="http://schemas.microsoft.com/office/powerpoint/2010/main" val="27679635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Introduzione</a:t>
            </a:r>
            <a:endParaRPr lang="it-IT" dirty="0"/>
          </a:p>
        </p:txBody>
      </p:sp>
      <p:sp>
        <p:nvSpPr>
          <p:cNvPr id="3" name="Segnaposto contenuto 2"/>
          <p:cNvSpPr>
            <a:spLocks noGrp="1"/>
          </p:cNvSpPr>
          <p:nvPr>
            <p:ph idx="1"/>
          </p:nvPr>
        </p:nvSpPr>
        <p:spPr>
          <a:xfrm>
            <a:off x="232229" y="899886"/>
            <a:ext cx="11625942" cy="5428343"/>
          </a:xfrm>
        </p:spPr>
        <p:txBody>
          <a:bodyPr>
            <a:normAutofit fontScale="92500" lnSpcReduction="20000"/>
          </a:bodyPr>
          <a:lstStyle/>
          <a:p>
            <a:pPr marL="0" indent="0">
              <a:buNone/>
            </a:pPr>
            <a:r>
              <a:rPr lang="it-IT" dirty="0" smtClean="0"/>
              <a:t>E’ stato deciso di non sottoporre tutte le funzionalità al </a:t>
            </a:r>
            <a:r>
              <a:rPr lang="it-IT" dirty="0" err="1" smtClean="0"/>
              <a:t>testing</a:t>
            </a:r>
            <a:r>
              <a:rPr lang="it-IT" dirty="0" smtClean="0"/>
              <a:t>.</a:t>
            </a:r>
            <a:br>
              <a:rPr lang="it-IT" dirty="0" smtClean="0"/>
            </a:br>
            <a:r>
              <a:rPr lang="it-IT" dirty="0" smtClean="0"/>
              <a:t>Sono state testate esclusivamente le funzionalità reputate più importanti : </a:t>
            </a:r>
          </a:p>
          <a:p>
            <a:pPr>
              <a:buFont typeface="Wingdings" panose="05000000000000000000" pitchFamily="2" charset="2"/>
              <a:buChar char="Ø"/>
            </a:pPr>
            <a:endParaRPr lang="it-IT" dirty="0"/>
          </a:p>
          <a:p>
            <a:pPr>
              <a:buFont typeface="Wingdings" panose="05000000000000000000" pitchFamily="2" charset="2"/>
              <a:buChar char="Ø"/>
            </a:pPr>
            <a:r>
              <a:rPr lang="it-IT" dirty="0" smtClean="0"/>
              <a:t> il sito può essere rilasciato poiché dispone delle corrette funzionalità di base , utili per poter offrire il servizio promesso agli utenti.</a:t>
            </a:r>
          </a:p>
          <a:p>
            <a:pPr>
              <a:buFont typeface="Wingdings" panose="05000000000000000000" pitchFamily="2" charset="2"/>
              <a:buChar char="Ø"/>
            </a:pPr>
            <a:r>
              <a:rPr lang="it-IT" dirty="0"/>
              <a:t> </a:t>
            </a:r>
            <a:r>
              <a:rPr lang="it-IT" dirty="0" smtClean="0"/>
              <a:t>eventuali bug verranno rilevati, analizzati e corretti immediatamente dopo il rilascio.</a:t>
            </a:r>
            <a:br>
              <a:rPr lang="it-IT" dirty="0" smtClean="0"/>
            </a:br>
            <a:endParaRPr lang="it-IT" dirty="0" smtClean="0"/>
          </a:p>
          <a:p>
            <a:pPr marL="0" indent="0">
              <a:buNone/>
            </a:pPr>
            <a:r>
              <a:rPr lang="it-IT" dirty="0" smtClean="0"/>
              <a:t>Le funzionalità che sono state testate sono :</a:t>
            </a:r>
          </a:p>
          <a:p>
            <a:pPr marL="514350" indent="-514350">
              <a:buFont typeface="+mj-lt"/>
              <a:buAutoNum type="arabicPeriod"/>
            </a:pPr>
            <a:r>
              <a:rPr lang="it-IT" dirty="0" smtClean="0">
                <a:solidFill>
                  <a:srgbClr val="00B050"/>
                </a:solidFill>
              </a:rPr>
              <a:t>Registrazione (</a:t>
            </a:r>
            <a:r>
              <a:rPr lang="it-IT" dirty="0" smtClean="0">
                <a:solidFill>
                  <a:srgbClr val="FFC000"/>
                </a:solidFill>
              </a:rPr>
              <a:t>utente-esterno</a:t>
            </a:r>
            <a:r>
              <a:rPr lang="it-IT" dirty="0" smtClean="0">
                <a:solidFill>
                  <a:srgbClr val="00B050"/>
                </a:solidFill>
              </a:rPr>
              <a:t>)</a:t>
            </a:r>
          </a:p>
          <a:p>
            <a:pPr marL="514350" indent="-514350">
              <a:buFont typeface="+mj-lt"/>
              <a:buAutoNum type="arabicPeriod"/>
            </a:pPr>
            <a:r>
              <a:rPr lang="it-IT" dirty="0" smtClean="0">
                <a:solidFill>
                  <a:srgbClr val="00B050"/>
                </a:solidFill>
              </a:rPr>
              <a:t>Login (</a:t>
            </a:r>
            <a:r>
              <a:rPr lang="it-IT" dirty="0" smtClean="0">
                <a:solidFill>
                  <a:srgbClr val="FFC000"/>
                </a:solidFill>
              </a:rPr>
              <a:t>utente-cliente</a:t>
            </a:r>
            <a:r>
              <a:rPr lang="it-IT" dirty="0" smtClean="0">
                <a:solidFill>
                  <a:srgbClr val="00B050"/>
                </a:solidFill>
              </a:rPr>
              <a:t>)</a:t>
            </a:r>
          </a:p>
          <a:p>
            <a:pPr marL="514350" indent="-514350">
              <a:buFont typeface="+mj-lt"/>
              <a:buAutoNum type="arabicPeriod"/>
            </a:pPr>
            <a:r>
              <a:rPr lang="it-IT" dirty="0" smtClean="0">
                <a:solidFill>
                  <a:srgbClr val="00B050"/>
                </a:solidFill>
              </a:rPr>
              <a:t>Effettuazione ordine (</a:t>
            </a:r>
            <a:r>
              <a:rPr lang="it-IT" dirty="0" smtClean="0">
                <a:solidFill>
                  <a:srgbClr val="FFC000"/>
                </a:solidFill>
              </a:rPr>
              <a:t>utente-cliente</a:t>
            </a:r>
            <a:r>
              <a:rPr lang="it-IT" dirty="0" smtClean="0">
                <a:solidFill>
                  <a:srgbClr val="00B050"/>
                </a:solidFill>
              </a:rPr>
              <a:t>)</a:t>
            </a:r>
          </a:p>
          <a:p>
            <a:pPr marL="514350" indent="-514350">
              <a:buFont typeface="+mj-lt"/>
              <a:buAutoNum type="arabicPeriod"/>
            </a:pPr>
            <a:r>
              <a:rPr lang="it-IT" dirty="0" smtClean="0">
                <a:solidFill>
                  <a:srgbClr val="00B050"/>
                </a:solidFill>
              </a:rPr>
              <a:t>Inserimento prodotto (</a:t>
            </a:r>
            <a:r>
              <a:rPr lang="it-IT" dirty="0" err="1" smtClean="0">
                <a:solidFill>
                  <a:srgbClr val="FFC000"/>
                </a:solidFill>
              </a:rPr>
              <a:t>admin</a:t>
            </a:r>
            <a:r>
              <a:rPr lang="it-IT" dirty="0" smtClean="0">
                <a:solidFill>
                  <a:srgbClr val="00B050"/>
                </a:solidFill>
              </a:rPr>
              <a:t>)</a:t>
            </a:r>
            <a:r>
              <a:rPr lang="it-IT" dirty="0" smtClean="0"/>
              <a:t/>
            </a:r>
            <a:br>
              <a:rPr lang="it-IT" dirty="0" smtClean="0"/>
            </a:br>
            <a:r>
              <a:rPr lang="it-IT" dirty="0" smtClean="0"/>
              <a:t> 	</a:t>
            </a:r>
            <a:endParaRPr lang="it-IT"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17684309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Unit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254000" y="711200"/>
            <a:ext cx="11567886" cy="5617030"/>
          </a:xfrm>
        </p:spPr>
        <p:txBody>
          <a:bodyPr>
            <a:normAutofit/>
          </a:bodyPr>
          <a:lstStyle/>
          <a:p>
            <a:pPr marL="0" indent="0">
              <a:buNone/>
            </a:pPr>
            <a:endParaRPr lang="it-IT" dirty="0" smtClean="0"/>
          </a:p>
          <a:p>
            <a:pPr marL="0" indent="0">
              <a:buNone/>
            </a:pPr>
            <a:endParaRPr lang="it-IT" dirty="0"/>
          </a:p>
          <a:p>
            <a:pPr marL="0" indent="0">
              <a:buNone/>
            </a:pPr>
            <a:endParaRPr lang="it-IT" dirty="0"/>
          </a:p>
          <a:p>
            <a:pPr marL="514350" indent="-514350" algn="just">
              <a:buFont typeface="+mj-lt"/>
              <a:buAutoNum type="arabicPeriod"/>
            </a:pPr>
            <a:r>
              <a:rPr lang="it-IT" dirty="0" smtClean="0"/>
              <a:t> Documenti</a:t>
            </a:r>
          </a:p>
          <a:p>
            <a:pPr marL="514350" indent="-514350" algn="just">
              <a:buFont typeface="+mj-lt"/>
              <a:buAutoNum type="arabicPeriod"/>
            </a:pPr>
            <a:r>
              <a:rPr lang="it-IT" dirty="0" smtClean="0"/>
              <a:t>Framework</a:t>
            </a:r>
          </a:p>
          <a:p>
            <a:pPr marL="514350" indent="-514350" algn="just">
              <a:buFont typeface="+mj-lt"/>
              <a:buAutoNum type="arabicPeriod"/>
            </a:pPr>
            <a:r>
              <a:rPr lang="it-IT" dirty="0" smtClean="0"/>
              <a:t>Componenti Testate		</a:t>
            </a:r>
          </a:p>
          <a:p>
            <a:pPr marL="514350" indent="-514350" algn="just">
              <a:buFont typeface="+mj-lt"/>
              <a:buAutoNum type="arabicPeriod"/>
            </a:pPr>
            <a:r>
              <a:rPr lang="it-IT" dirty="0" smtClean="0"/>
              <a:t>Conclusioni</a:t>
            </a:r>
            <a:endParaRPr lang="it-IT" dirty="0"/>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938" y="1925751"/>
            <a:ext cx="5565775" cy="2820987"/>
          </a:xfrm>
          <a:prstGeom prst="rect">
            <a:avLst/>
          </a:prstGeom>
          <a:effectLst>
            <a:innerShdw blurRad="114300">
              <a:prstClr val="black"/>
            </a:innerShdw>
          </a:effectLst>
        </p:spPr>
      </p:pic>
    </p:spTree>
    <p:extLst>
      <p:ext uri="{BB962C8B-B14F-4D97-AF65-F5344CB8AC3E}">
        <p14:creationId xmlns:p14="http://schemas.microsoft.com/office/powerpoint/2010/main" val="12022644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Unit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254000" y="711200"/>
            <a:ext cx="11567886" cy="5617030"/>
          </a:xfrm>
        </p:spPr>
        <p:txBody>
          <a:bodyPr>
            <a:normAutofit/>
          </a:bodyPr>
          <a:lstStyle/>
          <a:p>
            <a:pPr marL="0" indent="0">
              <a:buNone/>
            </a:pPr>
            <a:endParaRPr lang="it-IT" dirty="0" smtClean="0"/>
          </a:p>
          <a:p>
            <a:pPr marL="0" indent="0">
              <a:buNone/>
            </a:pPr>
            <a:endParaRPr lang="it-IT" dirty="0" smtClean="0"/>
          </a:p>
          <a:p>
            <a:pPr>
              <a:buFont typeface="Wingdings" panose="05000000000000000000" pitchFamily="2" charset="2"/>
              <a:buChar char="Ø"/>
            </a:pPr>
            <a:r>
              <a:rPr lang="it-IT" dirty="0" smtClean="0">
                <a:solidFill>
                  <a:srgbClr val="00B050"/>
                </a:solidFill>
              </a:rPr>
              <a:t> Unit Test Plan </a:t>
            </a:r>
            <a:r>
              <a:rPr lang="it-IT" dirty="0" smtClean="0"/>
              <a:t>: documento utilizzato per identificare la strategia  adottata per lo </a:t>
            </a:r>
            <a:r>
              <a:rPr lang="it-IT" dirty="0" err="1" smtClean="0"/>
              <a:t>unit</a:t>
            </a:r>
            <a:r>
              <a:rPr lang="it-IT" dirty="0" smtClean="0"/>
              <a:t> </a:t>
            </a:r>
            <a:r>
              <a:rPr lang="it-IT" dirty="0" err="1" smtClean="0"/>
              <a:t>testing</a:t>
            </a:r>
            <a:r>
              <a:rPr lang="it-IT" dirty="0" smtClean="0"/>
              <a:t> effettuato sul sistema </a:t>
            </a:r>
            <a:r>
              <a:rPr lang="it-IT" dirty="0" err="1" smtClean="0"/>
              <a:t>E-StoreLibri&amp;Musica</a:t>
            </a:r>
            <a:r>
              <a:rPr lang="it-IT" dirty="0" smtClean="0"/>
              <a:t>. In esso sono specificate le componenti da testare e il modo in cui è stato eseguito il test.</a:t>
            </a:r>
          </a:p>
          <a:p>
            <a:pPr>
              <a:buFont typeface="Wingdings" panose="05000000000000000000" pitchFamily="2" charset="2"/>
              <a:buChar char="Ø"/>
            </a:pPr>
            <a:endParaRPr lang="it-IT" dirty="0" smtClean="0"/>
          </a:p>
          <a:p>
            <a:pPr>
              <a:buFont typeface="Wingdings" panose="05000000000000000000" pitchFamily="2" charset="2"/>
              <a:buChar char="Ø"/>
            </a:pPr>
            <a:endParaRPr lang="it-IT" dirty="0"/>
          </a:p>
          <a:p>
            <a:pPr marL="0" indent="0">
              <a:buNone/>
            </a:pPr>
            <a:endParaRPr lang="it-IT" dirty="0"/>
          </a:p>
          <a:p>
            <a:pPr>
              <a:buFont typeface="Wingdings" panose="05000000000000000000" pitchFamily="2" charset="2"/>
              <a:buChar char="Ø"/>
            </a:pPr>
            <a:r>
              <a:rPr lang="it-IT" dirty="0" smtClean="0">
                <a:solidFill>
                  <a:srgbClr val="00B050"/>
                </a:solidFill>
              </a:rPr>
              <a:t>Unit Test Report </a:t>
            </a:r>
            <a:r>
              <a:rPr lang="it-IT" dirty="0" smtClean="0"/>
              <a:t>: documento utilizzato per documentare i risultati del test.</a:t>
            </a:r>
            <a:endParaRPr lang="it-IT" dirty="0"/>
          </a:p>
        </p:txBody>
      </p:sp>
    </p:spTree>
    <p:extLst>
      <p:ext uri="{BB962C8B-B14F-4D97-AF65-F5344CB8AC3E}">
        <p14:creationId xmlns:p14="http://schemas.microsoft.com/office/powerpoint/2010/main" val="10179811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Unit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0" y="655480"/>
            <a:ext cx="11567886" cy="6028813"/>
          </a:xfrm>
        </p:spPr>
        <p:txBody>
          <a:bodyPr>
            <a:normAutofit fontScale="62500" lnSpcReduction="20000"/>
          </a:bodyPr>
          <a:lstStyle/>
          <a:p>
            <a:pPr marL="0" indent="0">
              <a:buNone/>
            </a:pPr>
            <a:endParaRPr lang="it-IT" dirty="0">
              <a:solidFill>
                <a:srgbClr val="00B050"/>
              </a:solidFill>
            </a:endParaRPr>
          </a:p>
          <a:p>
            <a:pPr marL="0" indent="0">
              <a:buNone/>
            </a:pPr>
            <a:endParaRPr lang="it-IT" dirty="0" smtClean="0">
              <a:solidFill>
                <a:srgbClr val="00B050"/>
              </a:solidFill>
            </a:endParaRPr>
          </a:p>
          <a:p>
            <a:pPr marL="0" indent="0">
              <a:buNone/>
            </a:pPr>
            <a:endParaRPr lang="it-IT" sz="4300" dirty="0" smtClean="0">
              <a:solidFill>
                <a:srgbClr val="00B050"/>
              </a:solidFill>
            </a:endParaRPr>
          </a:p>
          <a:p>
            <a:pPr marL="0" indent="0">
              <a:buNone/>
            </a:pPr>
            <a:r>
              <a:rPr lang="it-IT" sz="4300" dirty="0" smtClean="0">
                <a:solidFill>
                  <a:srgbClr val="00B050"/>
                </a:solidFill>
              </a:rPr>
              <a:t>								Componenti Testate </a:t>
            </a:r>
            <a:endParaRPr lang="it-IT" sz="4300" dirty="0">
              <a:solidFill>
                <a:srgbClr val="00B050"/>
              </a:solidFill>
            </a:endParaRPr>
          </a:p>
          <a:p>
            <a:pPr marL="0" indent="0">
              <a:buNone/>
            </a:pPr>
            <a:endParaRPr lang="it-IT" dirty="0">
              <a:solidFill>
                <a:srgbClr val="00B050"/>
              </a:solidFill>
            </a:endParaRPr>
          </a:p>
          <a:p>
            <a:pPr marL="0" indent="0">
              <a:buNone/>
            </a:pPr>
            <a:endParaRPr lang="it-IT" dirty="0" smtClean="0">
              <a:solidFill>
                <a:srgbClr val="00B050"/>
              </a:solidFill>
            </a:endParaRPr>
          </a:p>
          <a:p>
            <a:pPr marL="0" indent="0">
              <a:buNone/>
            </a:pPr>
            <a:endParaRPr lang="it-IT" dirty="0">
              <a:solidFill>
                <a:srgbClr val="00B050"/>
              </a:solidFill>
            </a:endParaRPr>
          </a:p>
          <a:p>
            <a:pPr marL="0" indent="0">
              <a:buNone/>
            </a:pPr>
            <a:endParaRPr lang="it-IT" dirty="0" smtClean="0">
              <a:solidFill>
                <a:srgbClr val="00B050"/>
              </a:solidFill>
            </a:endParaRPr>
          </a:p>
          <a:p>
            <a:pPr marL="0" indent="0">
              <a:buNone/>
            </a:pPr>
            <a:endParaRPr lang="it-IT" dirty="0">
              <a:solidFill>
                <a:srgbClr val="00B050"/>
              </a:solidFill>
            </a:endParaRPr>
          </a:p>
          <a:p>
            <a:pPr marL="0" indent="0">
              <a:buNone/>
            </a:pPr>
            <a:endParaRPr lang="it-IT" dirty="0" smtClean="0">
              <a:solidFill>
                <a:srgbClr val="00B050"/>
              </a:solidFill>
            </a:endParaRPr>
          </a:p>
          <a:p>
            <a:pPr marL="0" indent="0">
              <a:buNone/>
            </a:pPr>
            <a:endParaRPr lang="it-IT" dirty="0">
              <a:solidFill>
                <a:srgbClr val="00B050"/>
              </a:solidFill>
            </a:endParaRPr>
          </a:p>
          <a:p>
            <a:pPr marL="0" indent="0">
              <a:buNone/>
            </a:pPr>
            <a:r>
              <a:rPr lang="it-IT" dirty="0" smtClean="0">
                <a:solidFill>
                  <a:srgbClr val="00B050"/>
                </a:solidFill>
              </a:rPr>
              <a:t>Sono stati eseguiti i seguenti metodi di test :</a:t>
            </a:r>
          </a:p>
          <a:p>
            <a:pPr lvl="0"/>
            <a:r>
              <a:rPr lang="it-IT" dirty="0" err="1"/>
              <a:t>TestMyOrder</a:t>
            </a:r>
            <a:r>
              <a:rPr lang="it-IT" dirty="0"/>
              <a:t>()</a:t>
            </a:r>
          </a:p>
          <a:p>
            <a:pPr lvl="0"/>
            <a:r>
              <a:rPr lang="it-IT" dirty="0" err="1"/>
              <a:t>TestInsertNewOrder</a:t>
            </a:r>
            <a:r>
              <a:rPr lang="it-IT" dirty="0"/>
              <a:t>()</a:t>
            </a:r>
          </a:p>
          <a:p>
            <a:pPr lvl="0"/>
            <a:r>
              <a:rPr lang="it-IT" dirty="0" err="1"/>
              <a:t>TestGetAllProdotti</a:t>
            </a:r>
            <a:r>
              <a:rPr lang="it-IT" dirty="0"/>
              <a:t>()</a:t>
            </a:r>
          </a:p>
          <a:p>
            <a:pPr lvl="0"/>
            <a:r>
              <a:rPr lang="it-IT" dirty="0" err="1"/>
              <a:t>TestSearchProdottoDaTitolo</a:t>
            </a:r>
            <a:r>
              <a:rPr lang="it-IT" dirty="0"/>
              <a:t>()</a:t>
            </a:r>
          </a:p>
          <a:p>
            <a:pPr lvl="0"/>
            <a:r>
              <a:rPr lang="it-IT" dirty="0" err="1"/>
              <a:t>TestSearchProdottoByCodice</a:t>
            </a:r>
            <a:r>
              <a:rPr lang="it-IT" dirty="0"/>
              <a:t>()</a:t>
            </a:r>
          </a:p>
          <a:p>
            <a:pPr lvl="0"/>
            <a:r>
              <a:rPr lang="it-IT" dirty="0" err="1"/>
              <a:t>TestInsertNewProdotto</a:t>
            </a:r>
            <a:r>
              <a:rPr lang="it-IT" dirty="0"/>
              <a:t>()</a:t>
            </a:r>
          </a:p>
          <a:p>
            <a:pPr marL="0" indent="0">
              <a:buNone/>
            </a:pPr>
            <a:endParaRPr lang="it-IT" dirty="0" smtClean="0">
              <a:solidFill>
                <a:srgbClr val="00B050"/>
              </a:solidFill>
            </a:endParaRPr>
          </a:p>
          <a:p>
            <a:pPr marL="0" indent="0">
              <a:buNone/>
            </a:pPr>
            <a:endParaRPr lang="it-IT" dirty="0">
              <a:solidFill>
                <a:srgbClr val="00B050"/>
              </a:solidFill>
            </a:endParaRPr>
          </a:p>
          <a:p>
            <a:pPr marL="0" indent="0">
              <a:buNone/>
            </a:pPr>
            <a:endParaRPr lang="it-IT" dirty="0" smtClean="0">
              <a:solidFill>
                <a:srgbClr val="00B050"/>
              </a:solidFill>
            </a:endParaRPr>
          </a:p>
        </p:txBody>
      </p:sp>
      <p:graphicFrame>
        <p:nvGraphicFramePr>
          <p:cNvPr id="4" name="Tabella 3"/>
          <p:cNvGraphicFramePr>
            <a:graphicFrameLocks noGrp="1"/>
          </p:cNvGraphicFramePr>
          <p:nvPr>
            <p:extLst>
              <p:ext uri="{D42A27DB-BD31-4B8C-83A1-F6EECF244321}">
                <p14:modId xmlns:p14="http://schemas.microsoft.com/office/powerpoint/2010/main" val="745607306"/>
              </p:ext>
            </p:extLst>
          </p:nvPr>
        </p:nvGraphicFramePr>
        <p:xfrm>
          <a:off x="4916079" y="2975333"/>
          <a:ext cx="3282360" cy="3856448"/>
        </p:xfrm>
        <a:graphic>
          <a:graphicData uri="http://schemas.openxmlformats.org/drawingml/2006/table">
            <a:tbl>
              <a:tblPr firstRow="1" firstCol="1" bandRow="1">
                <a:tableStyleId>{5C22544A-7EE6-4342-B048-85BDC9FD1C3A}</a:tableStyleId>
              </a:tblPr>
              <a:tblGrid>
                <a:gridCol w="3282360">
                  <a:extLst>
                    <a:ext uri="{9D8B030D-6E8A-4147-A177-3AD203B41FA5}">
                      <a16:colId xmlns:a16="http://schemas.microsoft.com/office/drawing/2014/main" val="1564769709"/>
                    </a:ext>
                  </a:extLst>
                </a:gridCol>
              </a:tblGrid>
              <a:tr h="482056">
                <a:tc>
                  <a:txBody>
                    <a:bodyPr/>
                    <a:lstStyle/>
                    <a:p>
                      <a:pPr algn="ctr">
                        <a:lnSpc>
                          <a:spcPct val="115000"/>
                        </a:lnSpc>
                        <a:spcAft>
                          <a:spcPts val="0"/>
                        </a:spcAft>
                      </a:pPr>
                      <a:r>
                        <a:rPr lang="it-IT" sz="1200" dirty="0">
                          <a:effectLst/>
                        </a:rPr>
                        <a:t>Oggetti </a:t>
                      </a:r>
                      <a:r>
                        <a:rPr lang="it-IT" sz="1200" dirty="0" err="1">
                          <a:effectLst/>
                        </a:rPr>
                        <a:t>Entity</a:t>
                      </a:r>
                      <a:endParaRPr lang="it-IT"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91686921"/>
                  </a:ext>
                </a:extLst>
              </a:tr>
              <a:tr h="482056">
                <a:tc>
                  <a:txBody>
                    <a:bodyPr/>
                    <a:lstStyle/>
                    <a:p>
                      <a:pPr algn="ctr">
                        <a:lnSpc>
                          <a:spcPct val="115000"/>
                        </a:lnSpc>
                        <a:spcAft>
                          <a:spcPts val="0"/>
                        </a:spcAft>
                      </a:pPr>
                      <a:r>
                        <a:rPr lang="it-IT" sz="1200" dirty="0">
                          <a:effectLst/>
                        </a:rPr>
                        <a:t>CartBean.java</a:t>
                      </a:r>
                      <a:endParaRPr lang="it-IT"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2870851785"/>
                  </a:ext>
                </a:extLst>
              </a:tr>
              <a:tr h="482056">
                <a:tc>
                  <a:txBody>
                    <a:bodyPr/>
                    <a:lstStyle/>
                    <a:p>
                      <a:pPr algn="ctr">
                        <a:lnSpc>
                          <a:spcPct val="115000"/>
                        </a:lnSpc>
                        <a:spcAft>
                          <a:spcPts val="0"/>
                        </a:spcAft>
                      </a:pPr>
                      <a:r>
                        <a:rPr lang="it-IT" sz="1200">
                          <a:effectLst/>
                        </a:rPr>
                        <a:t>OrdineBean.java</a:t>
                      </a:r>
                      <a:endParaRPr lang="it-IT"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2709696699"/>
                  </a:ext>
                </a:extLst>
              </a:tr>
              <a:tr h="482056">
                <a:tc>
                  <a:txBody>
                    <a:bodyPr/>
                    <a:lstStyle/>
                    <a:p>
                      <a:pPr algn="ctr">
                        <a:lnSpc>
                          <a:spcPct val="115000"/>
                        </a:lnSpc>
                        <a:spcAft>
                          <a:spcPts val="0"/>
                        </a:spcAft>
                      </a:pPr>
                      <a:r>
                        <a:rPr lang="it-IT" sz="1200">
                          <a:effectLst/>
                        </a:rPr>
                        <a:t>ProdottiBean.java</a:t>
                      </a:r>
                      <a:endParaRPr lang="it-IT"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3666989792"/>
                  </a:ext>
                </a:extLst>
              </a:tr>
              <a:tr h="482056">
                <a:tc>
                  <a:txBody>
                    <a:bodyPr/>
                    <a:lstStyle/>
                    <a:p>
                      <a:pPr algn="ctr">
                        <a:lnSpc>
                          <a:spcPct val="115000"/>
                        </a:lnSpc>
                        <a:spcAft>
                          <a:spcPts val="0"/>
                        </a:spcAft>
                      </a:pPr>
                      <a:r>
                        <a:rPr lang="it-IT" sz="1200">
                          <a:effectLst/>
                        </a:rPr>
                        <a:t>UtenteBean.java</a:t>
                      </a:r>
                      <a:endParaRPr lang="it-IT"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417309954"/>
                  </a:ext>
                </a:extLst>
              </a:tr>
              <a:tr h="482056">
                <a:tc>
                  <a:txBody>
                    <a:bodyPr/>
                    <a:lstStyle/>
                    <a:p>
                      <a:pPr algn="ctr">
                        <a:lnSpc>
                          <a:spcPct val="115000"/>
                        </a:lnSpc>
                        <a:spcAft>
                          <a:spcPts val="0"/>
                        </a:spcAft>
                      </a:pPr>
                      <a:r>
                        <a:rPr lang="it-IT" sz="1200">
                          <a:effectLst/>
                        </a:rPr>
                        <a:t>OrderDM.java</a:t>
                      </a:r>
                      <a:endParaRPr lang="it-IT"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2580190695"/>
                  </a:ext>
                </a:extLst>
              </a:tr>
              <a:tr h="482056">
                <a:tc>
                  <a:txBody>
                    <a:bodyPr/>
                    <a:lstStyle/>
                    <a:p>
                      <a:pPr algn="ctr">
                        <a:lnSpc>
                          <a:spcPct val="115000"/>
                        </a:lnSpc>
                        <a:spcAft>
                          <a:spcPts val="0"/>
                        </a:spcAft>
                      </a:pPr>
                      <a:r>
                        <a:rPr lang="it-IT" sz="1200">
                          <a:effectLst/>
                        </a:rPr>
                        <a:t>ProdottiDM.java</a:t>
                      </a:r>
                      <a:endParaRPr lang="it-IT"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476689921"/>
                  </a:ext>
                </a:extLst>
              </a:tr>
              <a:tr h="482056">
                <a:tc>
                  <a:txBody>
                    <a:bodyPr/>
                    <a:lstStyle/>
                    <a:p>
                      <a:pPr algn="ctr">
                        <a:lnSpc>
                          <a:spcPct val="115000"/>
                        </a:lnSpc>
                        <a:spcAft>
                          <a:spcPts val="0"/>
                        </a:spcAft>
                      </a:pPr>
                      <a:r>
                        <a:rPr lang="it-IT" sz="1200" dirty="0">
                          <a:effectLst/>
                        </a:rPr>
                        <a:t>UtenteDM.java</a:t>
                      </a:r>
                      <a:endParaRPr lang="it-IT"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792992119"/>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1915407944"/>
              </p:ext>
            </p:extLst>
          </p:nvPr>
        </p:nvGraphicFramePr>
        <p:xfrm>
          <a:off x="8452439" y="3001552"/>
          <a:ext cx="3369447" cy="3856448"/>
        </p:xfrm>
        <a:graphic>
          <a:graphicData uri="http://schemas.openxmlformats.org/drawingml/2006/table">
            <a:tbl>
              <a:tblPr firstRow="1" firstCol="1" bandRow="1">
                <a:tableStyleId>{5C22544A-7EE6-4342-B048-85BDC9FD1C3A}</a:tableStyleId>
              </a:tblPr>
              <a:tblGrid>
                <a:gridCol w="3369447">
                  <a:extLst>
                    <a:ext uri="{9D8B030D-6E8A-4147-A177-3AD203B41FA5}">
                      <a16:colId xmlns:a16="http://schemas.microsoft.com/office/drawing/2014/main" val="3631992966"/>
                    </a:ext>
                  </a:extLst>
                </a:gridCol>
              </a:tblGrid>
              <a:tr h="482056">
                <a:tc>
                  <a:txBody>
                    <a:bodyPr/>
                    <a:lstStyle/>
                    <a:p>
                      <a:pPr algn="ctr">
                        <a:lnSpc>
                          <a:spcPct val="115000"/>
                        </a:lnSpc>
                        <a:spcAft>
                          <a:spcPts val="0"/>
                        </a:spcAft>
                      </a:pPr>
                      <a:r>
                        <a:rPr lang="it-IT" sz="1200">
                          <a:effectLst/>
                        </a:rPr>
                        <a:t>Oggetti Control</a:t>
                      </a:r>
                      <a:endParaRPr lang="it-IT"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4378372"/>
                  </a:ext>
                </a:extLst>
              </a:tr>
              <a:tr h="482056">
                <a:tc>
                  <a:txBody>
                    <a:bodyPr/>
                    <a:lstStyle/>
                    <a:p>
                      <a:pPr algn="ctr">
                        <a:lnSpc>
                          <a:spcPct val="115000"/>
                        </a:lnSpc>
                        <a:spcAft>
                          <a:spcPts val="0"/>
                        </a:spcAft>
                      </a:pPr>
                      <a:r>
                        <a:rPr lang="it-IT" sz="1200">
                          <a:effectLst/>
                        </a:rPr>
                        <a:t>GestioneOrdineAdmin.java</a:t>
                      </a:r>
                      <a:endParaRPr lang="it-IT"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2213888135"/>
                  </a:ext>
                </a:extLst>
              </a:tr>
              <a:tr h="482056">
                <a:tc>
                  <a:txBody>
                    <a:bodyPr/>
                    <a:lstStyle/>
                    <a:p>
                      <a:pPr algn="ctr">
                        <a:lnSpc>
                          <a:spcPct val="115000"/>
                        </a:lnSpc>
                        <a:spcAft>
                          <a:spcPts val="0"/>
                        </a:spcAft>
                      </a:pPr>
                      <a:r>
                        <a:rPr lang="it-IT" sz="1200">
                          <a:effectLst/>
                        </a:rPr>
                        <a:t>GestioneProdottoAdmin.java</a:t>
                      </a:r>
                      <a:endParaRPr lang="it-IT"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1590165089"/>
                  </a:ext>
                </a:extLst>
              </a:tr>
              <a:tr h="482056">
                <a:tc>
                  <a:txBody>
                    <a:bodyPr/>
                    <a:lstStyle/>
                    <a:p>
                      <a:pPr algn="ctr">
                        <a:lnSpc>
                          <a:spcPct val="115000"/>
                        </a:lnSpc>
                        <a:spcAft>
                          <a:spcPts val="0"/>
                        </a:spcAft>
                      </a:pPr>
                      <a:r>
                        <a:rPr lang="it-IT" sz="1200">
                          <a:effectLst/>
                        </a:rPr>
                        <a:t>GestioneUtenteAdmin.java</a:t>
                      </a:r>
                      <a:endParaRPr lang="it-IT"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1458634176"/>
                  </a:ext>
                </a:extLst>
              </a:tr>
              <a:tr h="482056">
                <a:tc>
                  <a:txBody>
                    <a:bodyPr/>
                    <a:lstStyle/>
                    <a:p>
                      <a:pPr algn="ctr">
                        <a:lnSpc>
                          <a:spcPct val="115000"/>
                        </a:lnSpc>
                        <a:spcAft>
                          <a:spcPts val="0"/>
                        </a:spcAft>
                      </a:pPr>
                      <a:r>
                        <a:rPr lang="it-IT" sz="1200">
                          <a:effectLst/>
                        </a:rPr>
                        <a:t>GestioneProdotti.java</a:t>
                      </a:r>
                      <a:endParaRPr lang="it-IT"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1500112695"/>
                  </a:ext>
                </a:extLst>
              </a:tr>
              <a:tr h="482056">
                <a:tc>
                  <a:txBody>
                    <a:bodyPr/>
                    <a:lstStyle/>
                    <a:p>
                      <a:pPr algn="ctr">
                        <a:lnSpc>
                          <a:spcPct val="115000"/>
                        </a:lnSpc>
                        <a:spcAft>
                          <a:spcPts val="0"/>
                        </a:spcAft>
                      </a:pPr>
                      <a:r>
                        <a:rPr lang="it-IT" sz="1200">
                          <a:effectLst/>
                        </a:rPr>
                        <a:t>GestioneUtente.java</a:t>
                      </a:r>
                      <a:endParaRPr lang="it-IT"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2440630506"/>
                  </a:ext>
                </a:extLst>
              </a:tr>
              <a:tr h="482056">
                <a:tc>
                  <a:txBody>
                    <a:bodyPr/>
                    <a:lstStyle/>
                    <a:p>
                      <a:pPr algn="ctr">
                        <a:lnSpc>
                          <a:spcPct val="115000"/>
                        </a:lnSpc>
                        <a:spcAft>
                          <a:spcPts val="0"/>
                        </a:spcAft>
                      </a:pPr>
                      <a:r>
                        <a:rPr lang="it-IT" sz="1200">
                          <a:effectLst/>
                        </a:rPr>
                        <a:t>ImageBuffer.java</a:t>
                      </a:r>
                      <a:endParaRPr lang="it-IT"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1702062298"/>
                  </a:ext>
                </a:extLst>
              </a:tr>
              <a:tr h="482056">
                <a:tc>
                  <a:txBody>
                    <a:bodyPr/>
                    <a:lstStyle/>
                    <a:p>
                      <a:pPr algn="ctr">
                        <a:lnSpc>
                          <a:spcPct val="115000"/>
                        </a:lnSpc>
                        <a:spcAft>
                          <a:spcPts val="0"/>
                        </a:spcAft>
                      </a:pPr>
                      <a:r>
                        <a:rPr lang="it-IT" sz="1200" dirty="0">
                          <a:effectLst/>
                        </a:rPr>
                        <a:t>OperazioniOrdine.java</a:t>
                      </a:r>
                      <a:endParaRPr lang="it-IT"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3008415954"/>
                  </a:ext>
                </a:extLst>
              </a:tr>
            </a:tbl>
          </a:graphicData>
        </a:graphic>
      </p:graphicFrame>
    </p:spTree>
    <p:extLst>
      <p:ext uri="{BB962C8B-B14F-4D97-AF65-F5344CB8AC3E}">
        <p14:creationId xmlns:p14="http://schemas.microsoft.com/office/powerpoint/2010/main" val="42144682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Unit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buNone/>
            </a:pPr>
            <a:r>
              <a:rPr lang="it-IT" dirty="0" smtClean="0">
                <a:solidFill>
                  <a:srgbClr val="00B050"/>
                </a:solidFill>
              </a:rPr>
              <a:t>Risultati </a:t>
            </a:r>
            <a:r>
              <a:rPr lang="it-IT" dirty="0" err="1" smtClean="0">
                <a:solidFill>
                  <a:srgbClr val="00B050"/>
                </a:solidFill>
              </a:rPr>
              <a:t>testing</a:t>
            </a:r>
            <a:r>
              <a:rPr lang="it-IT" dirty="0" smtClean="0">
                <a:solidFill>
                  <a:srgbClr val="00B050"/>
                </a:solidFill>
              </a:rPr>
              <a:t> </a:t>
            </a:r>
            <a:r>
              <a:rPr lang="it-IT" dirty="0" err="1" smtClean="0">
                <a:solidFill>
                  <a:srgbClr val="00B050"/>
                </a:solidFill>
              </a:rPr>
              <a:t>JUnit</a:t>
            </a:r>
            <a:endParaRPr lang="it-IT" dirty="0" smtClean="0">
              <a:solidFill>
                <a:srgbClr val="00B050"/>
              </a:solidFill>
            </a:endParaRPr>
          </a:p>
        </p:txBody>
      </p:sp>
      <p:pic>
        <p:nvPicPr>
          <p:cNvPr id="29698" name="Picture 2" descr="unitResults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103" y="1976367"/>
            <a:ext cx="10755123" cy="2543442"/>
          </a:xfrm>
          <a:prstGeom prst="rect">
            <a:avLst/>
          </a:prstGeom>
          <a:noFill/>
          <a:ln>
            <a:noFill/>
          </a:ln>
          <a:effectLst>
            <a:innerShdw blurRad="114300">
              <a:prstClr val="black"/>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6510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Unit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buNone/>
            </a:pPr>
            <a:r>
              <a:rPr lang="it-IT" dirty="0" smtClean="0">
                <a:solidFill>
                  <a:srgbClr val="00B050"/>
                </a:solidFill>
              </a:rPr>
              <a:t>Risultati </a:t>
            </a:r>
            <a:r>
              <a:rPr lang="it-IT" dirty="0" err="1" smtClean="0">
                <a:solidFill>
                  <a:srgbClr val="00B050"/>
                </a:solidFill>
              </a:rPr>
              <a:t>testing</a:t>
            </a:r>
            <a:r>
              <a:rPr lang="it-IT" dirty="0" smtClean="0">
                <a:solidFill>
                  <a:srgbClr val="00B050"/>
                </a:solidFill>
              </a:rPr>
              <a:t> </a:t>
            </a:r>
            <a:r>
              <a:rPr lang="it-IT" dirty="0" err="1" smtClean="0">
                <a:solidFill>
                  <a:srgbClr val="00B050"/>
                </a:solidFill>
              </a:rPr>
              <a:t>Junit</a:t>
            </a:r>
            <a:endParaRPr lang="it-IT" dirty="0" smtClean="0">
              <a:solidFill>
                <a:srgbClr val="00B050"/>
              </a:solidFill>
            </a:endParaRPr>
          </a:p>
          <a:p>
            <a:pPr marL="0" indent="0">
              <a:buNone/>
            </a:pPr>
            <a:endParaRPr lang="it-IT" dirty="0">
              <a:solidFill>
                <a:srgbClr val="00B050"/>
              </a:solidFill>
            </a:endParaRPr>
          </a:p>
          <a:p>
            <a:pPr marL="0" indent="0">
              <a:buNone/>
            </a:pPr>
            <a:r>
              <a:rPr lang="it-IT" dirty="0" smtClean="0">
                <a:solidFill>
                  <a:srgbClr val="00B0F0"/>
                </a:solidFill>
              </a:rPr>
              <a:t>Conclusioni </a:t>
            </a:r>
          </a:p>
          <a:p>
            <a:pPr marL="0" indent="0">
              <a:buNone/>
            </a:pPr>
            <a:endParaRPr lang="it-IT" dirty="0">
              <a:solidFill>
                <a:srgbClr val="00B0F0"/>
              </a:solidFill>
            </a:endParaRPr>
          </a:p>
          <a:p>
            <a:pPr marL="0" indent="0">
              <a:buNone/>
            </a:pPr>
            <a:r>
              <a:rPr lang="it-IT" dirty="0" smtClean="0">
                <a:solidFill>
                  <a:schemeClr val="tx1"/>
                </a:solidFill>
              </a:rPr>
              <a:t>I risultati ottenuti mostrano che non vi è traccia di errori. Per cui il </a:t>
            </a:r>
            <a:r>
              <a:rPr lang="it-IT" dirty="0" err="1" smtClean="0">
                <a:solidFill>
                  <a:schemeClr val="tx1"/>
                </a:solidFill>
              </a:rPr>
              <a:t>testing</a:t>
            </a:r>
            <a:r>
              <a:rPr lang="it-IT" dirty="0" smtClean="0">
                <a:solidFill>
                  <a:schemeClr val="tx1"/>
                </a:solidFill>
              </a:rPr>
              <a:t> ha fallito e le funzionalità risultano essere correttamente  sviluppate.</a:t>
            </a:r>
          </a:p>
        </p:txBody>
      </p:sp>
    </p:spTree>
    <p:extLst>
      <p:ext uri="{BB962C8B-B14F-4D97-AF65-F5344CB8AC3E}">
        <p14:creationId xmlns:p14="http://schemas.microsoft.com/office/powerpoint/2010/main" val="30007350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buNone/>
            </a:pPr>
            <a:endParaRPr lang="it-IT" dirty="0" smtClean="0">
              <a:solidFill>
                <a:schemeClr val="tx1"/>
              </a:solidFill>
            </a:endParaRPr>
          </a:p>
          <a:p>
            <a:pPr marL="0" indent="0">
              <a:buNone/>
            </a:pPr>
            <a:endParaRPr lang="it-IT" dirty="0">
              <a:solidFill>
                <a:schemeClr val="tx1"/>
              </a:solidFill>
            </a:endParaRPr>
          </a:p>
          <a:p>
            <a:pPr marL="514350" indent="-514350" algn="just">
              <a:buFont typeface="+mj-lt"/>
              <a:buAutoNum type="arabicPeriod"/>
            </a:pPr>
            <a:r>
              <a:rPr lang="it-IT" dirty="0"/>
              <a:t> Documenti</a:t>
            </a:r>
          </a:p>
          <a:p>
            <a:pPr marL="514350" indent="-514350" algn="just">
              <a:buFont typeface="+mj-lt"/>
              <a:buAutoNum type="arabicPeriod"/>
            </a:pPr>
            <a:r>
              <a:rPr lang="it-IT" dirty="0" smtClean="0"/>
              <a:t>Funzionalità Testate</a:t>
            </a:r>
            <a:endParaRPr lang="it-IT" dirty="0"/>
          </a:p>
          <a:p>
            <a:pPr marL="514350" indent="-514350" algn="just">
              <a:buFont typeface="+mj-lt"/>
              <a:buAutoNum type="arabicPeriod"/>
            </a:pPr>
            <a:r>
              <a:rPr lang="it-IT" dirty="0" smtClean="0"/>
              <a:t>Suite </a:t>
            </a:r>
            <a:r>
              <a:rPr lang="it-IT" dirty="0" err="1" smtClean="0"/>
              <a:t>Tool</a:t>
            </a:r>
            <a:r>
              <a:rPr lang="it-IT" dirty="0"/>
              <a:t>		</a:t>
            </a:r>
          </a:p>
          <a:p>
            <a:pPr marL="514350" indent="-514350" algn="just">
              <a:buFont typeface="+mj-lt"/>
              <a:buAutoNum type="arabicPeriod"/>
            </a:pPr>
            <a:r>
              <a:rPr lang="it-IT" dirty="0" smtClean="0"/>
              <a:t>Conclusioni</a:t>
            </a:r>
          </a:p>
          <a:p>
            <a:pPr marL="514350" indent="-514350" algn="just">
              <a:buFont typeface="+mj-lt"/>
              <a:buAutoNum type="arabicPeriod"/>
            </a:pPr>
            <a:endParaRPr lang="it-IT" dirty="0"/>
          </a:p>
          <a:p>
            <a:pPr marL="514350" indent="-514350" algn="just">
              <a:buFont typeface="+mj-lt"/>
              <a:buAutoNum type="arabicPeriod"/>
            </a:pPr>
            <a:endParaRPr lang="it-IT" dirty="0"/>
          </a:p>
          <a:p>
            <a:pPr marL="0" indent="0">
              <a:buNone/>
            </a:pPr>
            <a:endParaRPr lang="it-IT" dirty="0" smtClean="0">
              <a:solidFill>
                <a:schemeClr val="tx1"/>
              </a:solidFill>
            </a:endParaRP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151" y="1557042"/>
            <a:ext cx="5565775" cy="2820987"/>
          </a:xfrm>
          <a:prstGeom prst="rect">
            <a:avLst/>
          </a:prstGeom>
          <a:effectLst>
            <a:innerShdw blurRad="114300">
              <a:prstClr val="black"/>
            </a:innerShdw>
          </a:effectLst>
        </p:spPr>
      </p:pic>
    </p:spTree>
    <p:extLst>
      <p:ext uri="{BB962C8B-B14F-4D97-AF65-F5344CB8AC3E}">
        <p14:creationId xmlns:p14="http://schemas.microsoft.com/office/powerpoint/2010/main" val="696433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0319657" cy="928914"/>
          </a:xfrm>
        </p:spPr>
        <p:txBody>
          <a:bodyPr/>
          <a:lstStyle/>
          <a:p>
            <a:r>
              <a:rPr lang="it-IT" b="1" dirty="0" smtClean="0">
                <a:solidFill>
                  <a:srgbClr val="FFC000"/>
                </a:solidFill>
                <a:effectLst>
                  <a:outerShdw blurRad="38100" dist="38100" dir="2700000" algn="tl">
                    <a:srgbClr val="000000">
                      <a:alpha val="43137"/>
                    </a:srgbClr>
                  </a:outerShdw>
                </a:effectLst>
              </a:rPr>
              <a:t>Requisiti funzionali</a:t>
            </a:r>
            <a:r>
              <a:rPr lang="it-IT" dirty="0" smtClean="0"/>
              <a:t> </a:t>
            </a:r>
            <a:r>
              <a:rPr lang="it-IT" dirty="0" smtClean="0">
                <a:solidFill>
                  <a:schemeClr val="accent5">
                    <a:lumMod val="20000"/>
                    <a:lumOff val="80000"/>
                  </a:schemeClr>
                </a:solidFill>
              </a:rPr>
              <a:t>del </a:t>
            </a:r>
            <a:r>
              <a:rPr lang="it-IT" dirty="0">
                <a:solidFill>
                  <a:schemeClr val="accent5">
                    <a:lumMod val="20000"/>
                    <a:lumOff val="80000"/>
                  </a:schemeClr>
                </a:solidFill>
              </a:rPr>
              <a:t>sistema</a:t>
            </a:r>
            <a:endParaRPr lang="it-IT" dirty="0"/>
          </a:p>
        </p:txBody>
      </p:sp>
      <p:sp>
        <p:nvSpPr>
          <p:cNvPr id="3" name="Segnaposto contenuto 2"/>
          <p:cNvSpPr>
            <a:spLocks noGrp="1"/>
          </p:cNvSpPr>
          <p:nvPr>
            <p:ph idx="1"/>
          </p:nvPr>
        </p:nvSpPr>
        <p:spPr>
          <a:xfrm>
            <a:off x="508000" y="1088571"/>
            <a:ext cx="10845800" cy="5088392"/>
          </a:xfrm>
        </p:spPr>
        <p:txBody>
          <a:bodyPr/>
          <a:lstStyle/>
          <a:p>
            <a:pPr marL="0" indent="0">
              <a:buNone/>
            </a:pPr>
            <a:r>
              <a:rPr lang="it-IT" dirty="0" smtClean="0"/>
              <a:t>Possiamo suddividerli in : </a:t>
            </a:r>
          </a:p>
          <a:p>
            <a:r>
              <a:rPr lang="it-IT" b="1" dirty="0" smtClean="0">
                <a:solidFill>
                  <a:srgbClr val="00B050"/>
                </a:solidFill>
                <a:effectLst>
                  <a:outerShdw blurRad="38100" dist="38100" dir="2700000" algn="tl">
                    <a:srgbClr val="000000">
                      <a:alpha val="43137"/>
                    </a:srgbClr>
                  </a:outerShdw>
                </a:effectLst>
              </a:rPr>
              <a:t>Gestione Utente</a:t>
            </a:r>
          </a:p>
          <a:p>
            <a:pPr lvl="1">
              <a:buFont typeface="Wingdings" panose="05000000000000000000" pitchFamily="2" charset="2"/>
              <a:buChar char="ü"/>
            </a:pPr>
            <a:r>
              <a:rPr lang="it-IT" b="1" dirty="0" smtClean="0">
                <a:solidFill>
                  <a:srgbClr val="00B050"/>
                </a:solidFill>
                <a:effectLst>
                  <a:outerShdw blurRad="38100" dist="38100" dir="2700000" algn="tl">
                    <a:srgbClr val="000000">
                      <a:alpha val="43137"/>
                    </a:srgbClr>
                  </a:outerShdw>
                </a:effectLst>
              </a:rPr>
              <a:t> </a:t>
            </a:r>
            <a:r>
              <a:rPr lang="it-IT" b="1" dirty="0" smtClean="0">
                <a:solidFill>
                  <a:srgbClr val="FFC000"/>
                </a:solidFill>
                <a:effectLst>
                  <a:outerShdw blurRad="38100" dist="38100" dir="2700000" algn="tl">
                    <a:srgbClr val="000000">
                      <a:alpha val="43137"/>
                    </a:srgbClr>
                  </a:outerShdw>
                </a:effectLst>
              </a:rPr>
              <a:t>Gestione Autenticazione</a:t>
            </a:r>
          </a:p>
          <a:p>
            <a:pPr lvl="1">
              <a:buFont typeface="Wingdings" panose="05000000000000000000" pitchFamily="2" charset="2"/>
              <a:buChar char="ü"/>
            </a:pPr>
            <a:r>
              <a:rPr lang="it-IT" b="1" dirty="0" smtClean="0">
                <a:solidFill>
                  <a:srgbClr val="00B050"/>
                </a:solidFill>
                <a:effectLst>
                  <a:outerShdw blurRad="38100" dist="38100" dir="2700000" algn="tl">
                    <a:srgbClr val="000000">
                      <a:alpha val="43137"/>
                    </a:srgbClr>
                  </a:outerShdw>
                </a:effectLst>
              </a:rPr>
              <a:t> </a:t>
            </a:r>
            <a:r>
              <a:rPr lang="it-IT" b="1" dirty="0" smtClean="0">
                <a:solidFill>
                  <a:srgbClr val="FFC000"/>
                </a:solidFill>
                <a:effectLst>
                  <a:outerShdw blurRad="38100" dist="38100" dir="2700000" algn="tl">
                    <a:srgbClr val="000000">
                      <a:alpha val="43137"/>
                    </a:srgbClr>
                  </a:outerShdw>
                </a:effectLst>
              </a:rPr>
              <a:t>Gestione Area Riservata</a:t>
            </a:r>
            <a:endParaRPr lang="it-IT" b="1" dirty="0" smtClean="0">
              <a:solidFill>
                <a:srgbClr val="00B050"/>
              </a:solidFill>
              <a:effectLst>
                <a:outerShdw blurRad="38100" dist="38100" dir="2700000" algn="tl">
                  <a:srgbClr val="000000">
                    <a:alpha val="43137"/>
                  </a:srgbClr>
                </a:outerShdw>
              </a:effectLst>
            </a:endParaRPr>
          </a:p>
          <a:p>
            <a:pPr lvl="1">
              <a:buFont typeface="Wingdings" panose="05000000000000000000" pitchFamily="2" charset="2"/>
              <a:buChar char="ü"/>
            </a:pPr>
            <a:r>
              <a:rPr lang="it-IT" b="1" dirty="0">
                <a:solidFill>
                  <a:srgbClr val="00B050"/>
                </a:solidFill>
                <a:effectLst>
                  <a:outerShdw blurRad="38100" dist="38100" dir="2700000" algn="tl">
                    <a:srgbClr val="000000">
                      <a:alpha val="43137"/>
                    </a:srgbClr>
                  </a:outerShdw>
                </a:effectLst>
              </a:rPr>
              <a:t> </a:t>
            </a:r>
            <a:r>
              <a:rPr lang="it-IT" b="1" dirty="0" smtClean="0">
                <a:solidFill>
                  <a:srgbClr val="FFC000"/>
                </a:solidFill>
                <a:effectLst>
                  <a:outerShdw blurRad="38100" dist="38100" dir="2700000" algn="tl">
                    <a:srgbClr val="000000">
                      <a:alpha val="43137"/>
                    </a:srgbClr>
                  </a:outerShdw>
                </a:effectLst>
              </a:rPr>
              <a:t>Gestione Ordini</a:t>
            </a:r>
          </a:p>
          <a:p>
            <a:pPr marL="457200" lvl="1" indent="0">
              <a:buNone/>
            </a:pPr>
            <a:endParaRPr lang="it-IT" b="1" dirty="0">
              <a:solidFill>
                <a:srgbClr val="00B050"/>
              </a:solidFill>
              <a:effectLst>
                <a:outerShdw blurRad="38100" dist="38100" dir="2700000" algn="tl">
                  <a:srgbClr val="000000">
                    <a:alpha val="43137"/>
                  </a:srgbClr>
                </a:outerShdw>
              </a:effectLst>
            </a:endParaRPr>
          </a:p>
          <a:p>
            <a:r>
              <a:rPr lang="it-IT" b="1" dirty="0" smtClean="0">
                <a:solidFill>
                  <a:srgbClr val="00B050"/>
                </a:solidFill>
                <a:effectLst>
                  <a:outerShdw blurRad="38100" dist="38100" dir="2700000" algn="tl">
                    <a:srgbClr val="000000">
                      <a:alpha val="43137"/>
                    </a:srgbClr>
                  </a:outerShdw>
                </a:effectLst>
              </a:rPr>
              <a:t>Gestione </a:t>
            </a:r>
            <a:r>
              <a:rPr lang="it-IT" b="1" dirty="0" err="1" smtClean="0">
                <a:solidFill>
                  <a:srgbClr val="00B050"/>
                </a:solidFill>
                <a:effectLst>
                  <a:outerShdw blurRad="38100" dist="38100" dir="2700000" algn="tl">
                    <a:srgbClr val="000000">
                      <a:alpha val="43137"/>
                    </a:srgbClr>
                  </a:outerShdw>
                </a:effectLst>
              </a:rPr>
              <a:t>Admin</a:t>
            </a:r>
            <a:endParaRPr lang="it-IT" b="1" dirty="0" smtClean="0">
              <a:solidFill>
                <a:srgbClr val="00B050"/>
              </a:solidFill>
              <a:effectLst>
                <a:outerShdw blurRad="38100" dist="38100" dir="2700000" algn="tl">
                  <a:srgbClr val="000000">
                    <a:alpha val="43137"/>
                  </a:srgbClr>
                </a:outerShdw>
              </a:effectLst>
            </a:endParaRPr>
          </a:p>
          <a:p>
            <a:pPr lvl="1">
              <a:buFont typeface="Wingdings" panose="05000000000000000000" pitchFamily="2" charset="2"/>
              <a:buChar char="ü"/>
            </a:pPr>
            <a:r>
              <a:rPr lang="it-IT" b="1" dirty="0">
                <a:solidFill>
                  <a:srgbClr val="00B050"/>
                </a:solidFill>
                <a:effectLst>
                  <a:outerShdw blurRad="38100" dist="38100" dir="2700000" algn="tl">
                    <a:srgbClr val="000000">
                      <a:alpha val="43137"/>
                    </a:srgbClr>
                  </a:outerShdw>
                </a:effectLst>
              </a:rPr>
              <a:t> </a:t>
            </a:r>
            <a:r>
              <a:rPr lang="it-IT" b="1" dirty="0" smtClean="0">
                <a:solidFill>
                  <a:srgbClr val="FFC000"/>
                </a:solidFill>
                <a:effectLst>
                  <a:outerShdw blurRad="38100" dist="38100" dir="2700000" algn="tl">
                    <a:srgbClr val="000000">
                      <a:alpha val="43137"/>
                    </a:srgbClr>
                  </a:outerShdw>
                </a:effectLst>
              </a:rPr>
              <a:t>Gestione Autenticazione</a:t>
            </a:r>
          </a:p>
          <a:p>
            <a:pPr lvl="1">
              <a:buFont typeface="Wingdings" panose="05000000000000000000" pitchFamily="2" charset="2"/>
              <a:buChar char="ü"/>
            </a:pPr>
            <a:r>
              <a:rPr lang="it-IT" b="1" dirty="0" smtClean="0">
                <a:solidFill>
                  <a:srgbClr val="00B050"/>
                </a:solidFill>
                <a:effectLst>
                  <a:outerShdw blurRad="38100" dist="38100" dir="2700000" algn="tl">
                    <a:srgbClr val="000000">
                      <a:alpha val="43137"/>
                    </a:srgbClr>
                  </a:outerShdw>
                </a:effectLst>
              </a:rPr>
              <a:t> </a:t>
            </a:r>
            <a:r>
              <a:rPr lang="it-IT" b="1" dirty="0" smtClean="0">
                <a:solidFill>
                  <a:srgbClr val="FFC000"/>
                </a:solidFill>
                <a:effectLst>
                  <a:outerShdw blurRad="38100" dist="38100" dir="2700000" algn="tl">
                    <a:srgbClr val="000000">
                      <a:alpha val="43137"/>
                    </a:srgbClr>
                  </a:outerShdw>
                </a:effectLst>
              </a:rPr>
              <a:t>Gestione Ordini</a:t>
            </a:r>
            <a:endParaRPr lang="it-IT" b="1" dirty="0" smtClean="0">
              <a:solidFill>
                <a:srgbClr val="00B050"/>
              </a:solidFill>
              <a:effectLst>
                <a:outerShdw blurRad="38100" dist="38100" dir="2700000" algn="tl">
                  <a:srgbClr val="000000">
                    <a:alpha val="43137"/>
                  </a:srgbClr>
                </a:outerShdw>
              </a:effectLst>
            </a:endParaRPr>
          </a:p>
          <a:p>
            <a:pPr lvl="1">
              <a:buFont typeface="Wingdings" panose="05000000000000000000" pitchFamily="2" charset="2"/>
              <a:buChar char="ü"/>
            </a:pPr>
            <a:r>
              <a:rPr lang="it-IT" b="1" dirty="0">
                <a:solidFill>
                  <a:srgbClr val="00B050"/>
                </a:solidFill>
                <a:effectLst>
                  <a:outerShdw blurRad="38100" dist="38100" dir="2700000" algn="tl">
                    <a:srgbClr val="000000">
                      <a:alpha val="43137"/>
                    </a:srgbClr>
                  </a:outerShdw>
                </a:effectLst>
              </a:rPr>
              <a:t> </a:t>
            </a:r>
            <a:r>
              <a:rPr lang="it-IT" b="1" dirty="0" smtClean="0">
                <a:solidFill>
                  <a:srgbClr val="FFC000"/>
                </a:solidFill>
                <a:effectLst>
                  <a:outerShdw blurRad="38100" dist="38100" dir="2700000" algn="tl">
                    <a:srgbClr val="000000">
                      <a:alpha val="43137"/>
                    </a:srgbClr>
                  </a:outerShdw>
                </a:effectLst>
              </a:rPr>
              <a:t>Gestione Prodotti</a:t>
            </a:r>
            <a:endParaRPr lang="it-IT" b="1" dirty="0" smtClean="0">
              <a:solidFill>
                <a:srgbClr val="00B050"/>
              </a:solidFill>
              <a:effectLst>
                <a:outerShdw blurRad="38100" dist="38100" dir="2700000" algn="tl">
                  <a:srgbClr val="000000">
                    <a:alpha val="43137"/>
                  </a:srgbClr>
                </a:outerShdw>
              </a:effectLst>
            </a:endParaRPr>
          </a:p>
          <a:p>
            <a:pPr lvl="1">
              <a:buFont typeface="Wingdings" panose="05000000000000000000" pitchFamily="2" charset="2"/>
              <a:buChar char="ü"/>
            </a:pPr>
            <a:r>
              <a:rPr lang="it-IT" b="1" dirty="0">
                <a:solidFill>
                  <a:srgbClr val="00B050"/>
                </a:solidFill>
                <a:effectLst>
                  <a:outerShdw blurRad="38100" dist="38100" dir="2700000" algn="tl">
                    <a:srgbClr val="000000">
                      <a:alpha val="43137"/>
                    </a:srgbClr>
                  </a:outerShdw>
                </a:effectLst>
              </a:rPr>
              <a:t> </a:t>
            </a:r>
            <a:r>
              <a:rPr lang="it-IT" b="1" dirty="0" smtClean="0">
                <a:solidFill>
                  <a:srgbClr val="FFC000"/>
                </a:solidFill>
                <a:effectLst>
                  <a:outerShdw blurRad="38100" dist="38100" dir="2700000" algn="tl">
                    <a:srgbClr val="000000">
                      <a:alpha val="43137"/>
                    </a:srgbClr>
                  </a:outerShdw>
                </a:effectLst>
              </a:rPr>
              <a:t>Gestione Utenti</a:t>
            </a:r>
          </a:p>
        </p:txBody>
      </p:sp>
    </p:spTree>
    <p:extLst>
      <p:ext uri="{BB962C8B-B14F-4D97-AF65-F5344CB8AC3E}">
        <p14:creationId xmlns:p14="http://schemas.microsoft.com/office/powerpoint/2010/main" val="30004598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buNone/>
            </a:pPr>
            <a:r>
              <a:rPr lang="it-IT" dirty="0" smtClean="0">
                <a:solidFill>
                  <a:schemeClr val="tx1"/>
                </a:solidFill>
              </a:rPr>
              <a:t>Serve per testare le funzionalità del sistema confrontando i requisiti funzionali con il sistema sviluppato. </a:t>
            </a:r>
          </a:p>
          <a:p>
            <a:pPr marL="0" indent="0">
              <a:buNone/>
            </a:pPr>
            <a:endParaRPr lang="it-IT" dirty="0">
              <a:solidFill>
                <a:schemeClr val="tx1"/>
              </a:solidFill>
            </a:endParaRPr>
          </a:p>
          <a:p>
            <a:pPr>
              <a:buFont typeface="Wingdings" panose="05000000000000000000" pitchFamily="2" charset="2"/>
              <a:buChar char="Ø"/>
            </a:pPr>
            <a:r>
              <a:rPr lang="it-IT" dirty="0" smtClean="0">
                <a:solidFill>
                  <a:schemeClr val="tx1"/>
                </a:solidFill>
              </a:rPr>
              <a:t> Black Box</a:t>
            </a:r>
          </a:p>
          <a:p>
            <a:pPr>
              <a:buFont typeface="Wingdings" panose="05000000000000000000" pitchFamily="2" charset="2"/>
              <a:buChar char="Ø"/>
            </a:pPr>
            <a:r>
              <a:rPr lang="it-IT" dirty="0" smtClean="0">
                <a:solidFill>
                  <a:schemeClr val="tx1"/>
                </a:solidFill>
              </a:rPr>
              <a:t> Sono stati scelti solo alcuni test </a:t>
            </a:r>
            <a:r>
              <a:rPr lang="it-IT" dirty="0" err="1" smtClean="0">
                <a:solidFill>
                  <a:schemeClr val="tx1"/>
                </a:solidFill>
              </a:rPr>
              <a:t>cases</a:t>
            </a:r>
            <a:r>
              <a:rPr lang="it-IT" dirty="0" smtClean="0">
                <a:solidFill>
                  <a:schemeClr val="tx1"/>
                </a:solidFill>
              </a:rPr>
              <a:t>, quelli ritenuti più importanti</a:t>
            </a:r>
          </a:p>
          <a:p>
            <a:pPr>
              <a:buFont typeface="Wingdings" panose="05000000000000000000" pitchFamily="2" charset="2"/>
              <a:buChar char="Ø"/>
            </a:pPr>
            <a:r>
              <a:rPr lang="it-IT" dirty="0">
                <a:solidFill>
                  <a:schemeClr val="tx1"/>
                </a:solidFill>
              </a:rPr>
              <a:t> </a:t>
            </a:r>
            <a:r>
              <a:rPr lang="it-IT" dirty="0" smtClean="0">
                <a:solidFill>
                  <a:schemeClr val="tx1"/>
                </a:solidFill>
              </a:rPr>
              <a:t>I test case fanno riferimento ai casi d’uso definiti in fase di analisi dei requisiti</a:t>
            </a:r>
          </a:p>
          <a:p>
            <a:pPr marL="514350" indent="-514350" algn="just">
              <a:buFont typeface="+mj-lt"/>
              <a:buAutoNum type="arabicPeriod"/>
            </a:pPr>
            <a:endParaRPr lang="it-IT" dirty="0"/>
          </a:p>
          <a:p>
            <a:pPr marL="514350" indent="-514350" algn="just">
              <a:buFont typeface="+mj-lt"/>
              <a:buAutoNum type="arabicPeriod"/>
            </a:pPr>
            <a:endParaRPr lang="it-IT" dirty="0"/>
          </a:p>
          <a:p>
            <a:pPr marL="0" indent="0">
              <a:buNone/>
            </a:pPr>
            <a:endParaRPr lang="it-IT" dirty="0" smtClean="0">
              <a:solidFill>
                <a:schemeClr val="tx1"/>
              </a:solidFill>
            </a:endParaRPr>
          </a:p>
        </p:txBody>
      </p:sp>
    </p:spTree>
    <p:extLst>
      <p:ext uri="{BB962C8B-B14F-4D97-AF65-F5344CB8AC3E}">
        <p14:creationId xmlns:p14="http://schemas.microsoft.com/office/powerpoint/2010/main" val="5124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Funzionalità testate :</a:t>
            </a:r>
          </a:p>
          <a:p>
            <a:pPr marL="514350" lvl="0" indent="-514350">
              <a:buFont typeface="+mj-lt"/>
              <a:buAutoNum type="arabicPeriod"/>
            </a:pPr>
            <a:r>
              <a:rPr lang="it-IT" b="1" dirty="0">
                <a:solidFill>
                  <a:srgbClr val="FFC000"/>
                </a:solidFill>
              </a:rPr>
              <a:t>Registrazione</a:t>
            </a:r>
            <a:r>
              <a:rPr lang="it-IT" dirty="0"/>
              <a:t> di un utente (Utente esterno)</a:t>
            </a:r>
          </a:p>
          <a:p>
            <a:pPr marL="514350" lvl="0" indent="-514350">
              <a:buFont typeface="+mj-lt"/>
              <a:buAutoNum type="arabicPeriod"/>
            </a:pPr>
            <a:r>
              <a:rPr lang="it-IT" b="1" dirty="0">
                <a:solidFill>
                  <a:srgbClr val="FFC000"/>
                </a:solidFill>
              </a:rPr>
              <a:t>Login</a:t>
            </a:r>
            <a:r>
              <a:rPr lang="it-IT" dirty="0"/>
              <a:t> di un utente (Utente cliente)</a:t>
            </a:r>
          </a:p>
          <a:p>
            <a:pPr marL="514350" lvl="0" indent="-514350">
              <a:buFont typeface="+mj-lt"/>
              <a:buAutoNum type="arabicPeriod"/>
            </a:pPr>
            <a:r>
              <a:rPr lang="it-IT" b="1" dirty="0">
                <a:solidFill>
                  <a:srgbClr val="FFC000"/>
                </a:solidFill>
              </a:rPr>
              <a:t>Effettuazione</a:t>
            </a:r>
            <a:r>
              <a:rPr lang="it-IT" b="1" dirty="0"/>
              <a:t> </a:t>
            </a:r>
            <a:r>
              <a:rPr lang="it-IT" b="1" dirty="0">
                <a:solidFill>
                  <a:srgbClr val="FFC000"/>
                </a:solidFill>
              </a:rPr>
              <a:t>ordine</a:t>
            </a:r>
            <a:r>
              <a:rPr lang="it-IT" dirty="0"/>
              <a:t> (Utente cliente)</a:t>
            </a:r>
          </a:p>
          <a:p>
            <a:pPr marL="514350" lvl="0" indent="-514350">
              <a:buFont typeface="+mj-lt"/>
              <a:buAutoNum type="arabicPeriod"/>
            </a:pPr>
            <a:r>
              <a:rPr lang="it-IT" b="1" dirty="0">
                <a:solidFill>
                  <a:srgbClr val="FFC000"/>
                </a:solidFill>
              </a:rPr>
              <a:t>Inserimento</a:t>
            </a:r>
            <a:r>
              <a:rPr lang="it-IT" b="1" dirty="0"/>
              <a:t> </a:t>
            </a:r>
            <a:r>
              <a:rPr lang="it-IT" b="1" dirty="0">
                <a:solidFill>
                  <a:srgbClr val="FFC000"/>
                </a:solidFill>
              </a:rPr>
              <a:t>prodotto</a:t>
            </a:r>
            <a:r>
              <a:rPr lang="it-IT" dirty="0"/>
              <a:t> nello </a:t>
            </a:r>
            <a:r>
              <a:rPr lang="it-IT" dirty="0" err="1"/>
              <a:t>store</a:t>
            </a:r>
            <a:r>
              <a:rPr lang="it-IT" dirty="0"/>
              <a:t> (</a:t>
            </a:r>
            <a:r>
              <a:rPr lang="it-IT" dirty="0" err="1"/>
              <a:t>Admin</a:t>
            </a:r>
            <a:r>
              <a:rPr lang="it-IT" dirty="0"/>
              <a:t>)</a:t>
            </a:r>
          </a:p>
          <a:p>
            <a:pPr marL="514350" indent="-514350" algn="just">
              <a:buFont typeface="+mj-lt"/>
              <a:buAutoNum type="arabicPeriod"/>
            </a:pPr>
            <a:endParaRPr lang="it-IT" dirty="0">
              <a:solidFill>
                <a:srgbClr val="00B050"/>
              </a:solidFill>
            </a:endParaRPr>
          </a:p>
          <a:p>
            <a:pPr marL="0" indent="0" algn="just">
              <a:buNone/>
            </a:pPr>
            <a:r>
              <a:rPr lang="it-IT" dirty="0" smtClean="0">
                <a:solidFill>
                  <a:schemeClr val="tx1"/>
                </a:solidFill>
              </a:rPr>
              <a:t>E’ stato utilizzato </a:t>
            </a:r>
            <a:r>
              <a:rPr lang="it-IT" dirty="0" err="1" smtClean="0">
                <a:solidFill>
                  <a:schemeClr val="tx1"/>
                </a:solidFill>
              </a:rPr>
              <a:t>SeleniumIDE</a:t>
            </a:r>
            <a:r>
              <a:rPr lang="it-IT" dirty="0" smtClean="0">
                <a:solidFill>
                  <a:schemeClr val="tx1"/>
                </a:solidFill>
              </a:rPr>
              <a:t> come </a:t>
            </a:r>
            <a:r>
              <a:rPr lang="it-IT" dirty="0" err="1" smtClean="0">
                <a:solidFill>
                  <a:schemeClr val="tx1"/>
                </a:solidFill>
              </a:rPr>
              <a:t>plugin</a:t>
            </a:r>
            <a:r>
              <a:rPr lang="it-IT" dirty="0" smtClean="0">
                <a:solidFill>
                  <a:schemeClr val="tx1"/>
                </a:solidFill>
              </a:rPr>
              <a:t> di </a:t>
            </a:r>
            <a:r>
              <a:rPr lang="it-IT" dirty="0" err="1" smtClean="0">
                <a:solidFill>
                  <a:schemeClr val="tx1"/>
                </a:solidFill>
              </a:rPr>
              <a:t>firefox</a:t>
            </a:r>
            <a:r>
              <a:rPr lang="it-IT" dirty="0" smtClean="0">
                <a:solidFill>
                  <a:schemeClr val="tx1"/>
                </a:solidFill>
              </a:rPr>
              <a:t> per l’esecuzione del test sulla pagina browser in cui si è lanciato il sito.</a:t>
            </a:r>
            <a:endParaRPr lang="it-IT" dirty="0"/>
          </a:p>
        </p:txBody>
      </p:sp>
    </p:spTree>
    <p:extLst>
      <p:ext uri="{BB962C8B-B14F-4D97-AF65-F5344CB8AC3E}">
        <p14:creationId xmlns:p14="http://schemas.microsoft.com/office/powerpoint/2010/main" val="20539326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Documenti sviluppati</a:t>
            </a:r>
          </a:p>
          <a:p>
            <a:pPr marL="0" indent="0" algn="just">
              <a:buNone/>
            </a:pPr>
            <a:endParaRPr lang="it-IT" dirty="0">
              <a:solidFill>
                <a:srgbClr val="00B050"/>
              </a:solidFill>
            </a:endParaRPr>
          </a:p>
          <a:p>
            <a:pPr marL="514350" indent="-514350" algn="just">
              <a:buFont typeface="+mj-lt"/>
              <a:buAutoNum type="arabicPeriod"/>
            </a:pPr>
            <a:r>
              <a:rPr lang="it-IT" dirty="0" smtClean="0">
                <a:solidFill>
                  <a:srgbClr val="FFC000"/>
                </a:solidFill>
              </a:rPr>
              <a:t>Test Plan (TP) </a:t>
            </a:r>
            <a:r>
              <a:rPr lang="it-IT" dirty="0" smtClean="0">
                <a:solidFill>
                  <a:schemeClr val="tx1">
                    <a:lumMod val="95000"/>
                  </a:schemeClr>
                </a:solidFill>
              </a:rPr>
              <a:t>: documento di pianificazione dei casi di test</a:t>
            </a:r>
            <a:endParaRPr lang="it-IT" dirty="0" smtClean="0">
              <a:solidFill>
                <a:srgbClr val="00B050"/>
              </a:solidFill>
            </a:endParaRPr>
          </a:p>
          <a:p>
            <a:pPr marL="514350" indent="-514350" algn="just">
              <a:buFont typeface="+mj-lt"/>
              <a:buAutoNum type="arabicPeriod"/>
            </a:pPr>
            <a:r>
              <a:rPr lang="it-IT" dirty="0" smtClean="0">
                <a:solidFill>
                  <a:srgbClr val="FFC000"/>
                </a:solidFill>
              </a:rPr>
              <a:t>Test Case </a:t>
            </a:r>
            <a:r>
              <a:rPr lang="it-IT" dirty="0" err="1" smtClean="0">
                <a:solidFill>
                  <a:srgbClr val="FFC000"/>
                </a:solidFill>
              </a:rPr>
              <a:t>Specification</a:t>
            </a:r>
            <a:r>
              <a:rPr lang="it-IT" dirty="0" smtClean="0">
                <a:solidFill>
                  <a:srgbClr val="FFC000"/>
                </a:solidFill>
              </a:rPr>
              <a:t> (TCS) </a:t>
            </a:r>
            <a:r>
              <a:rPr lang="it-IT" dirty="0" smtClean="0">
                <a:solidFill>
                  <a:schemeClr val="tx1">
                    <a:lumMod val="95000"/>
                  </a:schemeClr>
                </a:solidFill>
              </a:rPr>
              <a:t>: documento di specifica dei casi di test</a:t>
            </a:r>
          </a:p>
          <a:p>
            <a:pPr marL="514350" indent="-514350" algn="just">
              <a:buFont typeface="+mj-lt"/>
              <a:buAutoNum type="arabicPeriod"/>
            </a:pPr>
            <a:r>
              <a:rPr lang="it-IT" dirty="0" smtClean="0">
                <a:solidFill>
                  <a:srgbClr val="FFC000"/>
                </a:solidFill>
              </a:rPr>
              <a:t>Test </a:t>
            </a:r>
            <a:r>
              <a:rPr lang="it-IT" dirty="0" err="1" smtClean="0">
                <a:solidFill>
                  <a:srgbClr val="FFC000"/>
                </a:solidFill>
              </a:rPr>
              <a:t>Execution</a:t>
            </a:r>
            <a:r>
              <a:rPr lang="it-IT" dirty="0" smtClean="0">
                <a:solidFill>
                  <a:srgbClr val="FFC000"/>
                </a:solidFill>
              </a:rPr>
              <a:t> Report (TER) </a:t>
            </a:r>
            <a:r>
              <a:rPr lang="it-IT" dirty="0" smtClean="0">
                <a:solidFill>
                  <a:schemeClr val="tx1">
                    <a:lumMod val="95000"/>
                  </a:schemeClr>
                </a:solidFill>
              </a:rPr>
              <a:t>: documento che mostra l’esecuzione e i risultati dei i casi di test</a:t>
            </a:r>
          </a:p>
          <a:p>
            <a:pPr marL="514350" indent="-514350" algn="just">
              <a:buFont typeface="+mj-lt"/>
              <a:buAutoNum type="arabicPeriod"/>
            </a:pPr>
            <a:r>
              <a:rPr lang="it-IT" dirty="0">
                <a:solidFill>
                  <a:srgbClr val="FFC000"/>
                </a:solidFill>
              </a:rPr>
              <a:t> </a:t>
            </a:r>
            <a:r>
              <a:rPr lang="it-IT" dirty="0" smtClean="0">
                <a:solidFill>
                  <a:srgbClr val="FFC000"/>
                </a:solidFill>
              </a:rPr>
              <a:t>Test </a:t>
            </a:r>
            <a:r>
              <a:rPr lang="it-IT" dirty="0" err="1" smtClean="0">
                <a:solidFill>
                  <a:srgbClr val="FFC000"/>
                </a:solidFill>
              </a:rPr>
              <a:t>Summary</a:t>
            </a:r>
            <a:r>
              <a:rPr lang="it-IT" dirty="0" smtClean="0">
                <a:solidFill>
                  <a:srgbClr val="FFC000"/>
                </a:solidFill>
              </a:rPr>
              <a:t> Report (TSR) </a:t>
            </a:r>
            <a:r>
              <a:rPr lang="it-IT" dirty="0" smtClean="0">
                <a:solidFill>
                  <a:schemeClr val="tx1">
                    <a:lumMod val="95000"/>
                  </a:schemeClr>
                </a:solidFill>
              </a:rPr>
              <a:t>: documento che  analizza i risultati </a:t>
            </a:r>
            <a:endParaRPr lang="it-IT" dirty="0">
              <a:solidFill>
                <a:schemeClr val="tx1">
                  <a:lumMod val="95000"/>
                </a:schemeClr>
              </a:solidFill>
            </a:endParaRPr>
          </a:p>
        </p:txBody>
      </p:sp>
    </p:spTree>
    <p:extLst>
      <p:ext uri="{BB962C8B-B14F-4D97-AF65-F5344CB8AC3E}">
        <p14:creationId xmlns:p14="http://schemas.microsoft.com/office/powerpoint/2010/main" val="29292274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Case </a:t>
            </a:r>
            <a:r>
              <a:rPr lang="it-IT" dirty="0" err="1" smtClean="0">
                <a:solidFill>
                  <a:srgbClr val="00B050"/>
                </a:solidFill>
              </a:rPr>
              <a:t>Specification</a:t>
            </a:r>
            <a:r>
              <a:rPr lang="it-IT" dirty="0" smtClean="0">
                <a:solidFill>
                  <a:srgbClr val="00B050"/>
                </a:solidFill>
              </a:rPr>
              <a:t> </a:t>
            </a:r>
            <a:r>
              <a:rPr lang="it-IT" dirty="0" smtClean="0">
                <a:solidFill>
                  <a:schemeClr val="tx1">
                    <a:lumMod val="95000"/>
                  </a:schemeClr>
                </a:solidFill>
              </a:rPr>
              <a:t>: </a:t>
            </a:r>
            <a:r>
              <a:rPr lang="it-IT" dirty="0" smtClean="0">
                <a:solidFill>
                  <a:srgbClr val="FFC000"/>
                </a:solidFill>
              </a:rPr>
              <a:t>Casi di test</a:t>
            </a:r>
          </a:p>
          <a:p>
            <a:pPr marL="0" indent="0" algn="just">
              <a:buNone/>
            </a:pPr>
            <a:r>
              <a:rPr lang="it-IT" dirty="0" smtClean="0">
                <a:solidFill>
                  <a:srgbClr val="FFC000"/>
                </a:solidFill>
              </a:rPr>
              <a:t>					Registrazione </a:t>
            </a: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graphicFrame>
        <p:nvGraphicFramePr>
          <p:cNvPr id="7" name="Tabella 6"/>
          <p:cNvGraphicFramePr>
            <a:graphicFrameLocks noGrp="1"/>
          </p:cNvGraphicFramePr>
          <p:nvPr>
            <p:extLst>
              <p:ext uri="{D42A27DB-BD31-4B8C-83A1-F6EECF244321}">
                <p14:modId xmlns:p14="http://schemas.microsoft.com/office/powerpoint/2010/main" val="374439496"/>
              </p:ext>
            </p:extLst>
          </p:nvPr>
        </p:nvGraphicFramePr>
        <p:xfrm>
          <a:off x="508000" y="2006992"/>
          <a:ext cx="5010755" cy="4659280"/>
        </p:xfrm>
        <a:graphic>
          <a:graphicData uri="http://schemas.openxmlformats.org/drawingml/2006/table">
            <a:tbl>
              <a:tblPr firstCol="1">
                <a:tableStyleId>{5C22544A-7EE6-4342-B048-85BDC9FD1C3A}</a:tableStyleId>
              </a:tblPr>
              <a:tblGrid>
                <a:gridCol w="1252262">
                  <a:extLst>
                    <a:ext uri="{9D8B030D-6E8A-4147-A177-3AD203B41FA5}">
                      <a16:colId xmlns:a16="http://schemas.microsoft.com/office/drawing/2014/main" val="442871103"/>
                    </a:ext>
                  </a:extLst>
                </a:gridCol>
                <a:gridCol w="1252831">
                  <a:extLst>
                    <a:ext uri="{9D8B030D-6E8A-4147-A177-3AD203B41FA5}">
                      <a16:colId xmlns:a16="http://schemas.microsoft.com/office/drawing/2014/main" val="2852997828"/>
                    </a:ext>
                  </a:extLst>
                </a:gridCol>
                <a:gridCol w="1252831">
                  <a:extLst>
                    <a:ext uri="{9D8B030D-6E8A-4147-A177-3AD203B41FA5}">
                      <a16:colId xmlns:a16="http://schemas.microsoft.com/office/drawing/2014/main" val="3137322522"/>
                    </a:ext>
                  </a:extLst>
                </a:gridCol>
                <a:gridCol w="1252831">
                  <a:extLst>
                    <a:ext uri="{9D8B030D-6E8A-4147-A177-3AD203B41FA5}">
                      <a16:colId xmlns:a16="http://schemas.microsoft.com/office/drawing/2014/main" val="3228556245"/>
                    </a:ext>
                  </a:extLst>
                </a:gridCol>
              </a:tblGrid>
              <a:tr h="140444">
                <a:tc>
                  <a:txBody>
                    <a:bodyPr/>
                    <a:lstStyle/>
                    <a:p>
                      <a:pPr>
                        <a:lnSpc>
                          <a:spcPct val="107000"/>
                        </a:lnSpc>
                        <a:spcBef>
                          <a:spcPts val="600"/>
                        </a:spcBef>
                        <a:spcAft>
                          <a:spcPts val="600"/>
                        </a:spcAft>
                      </a:pPr>
                      <a:r>
                        <a:rPr lang="en-US" sz="800">
                          <a:effectLst/>
                        </a:rPr>
                        <a:t>Test Case ID:</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tc>
                <a:tc>
                  <a:txBody>
                    <a:bodyPr/>
                    <a:lstStyle/>
                    <a:p>
                      <a:pPr>
                        <a:lnSpc>
                          <a:spcPct val="107000"/>
                        </a:lnSpc>
                        <a:spcBef>
                          <a:spcPts val="600"/>
                        </a:spcBef>
                        <a:spcAft>
                          <a:spcPts val="600"/>
                        </a:spcAft>
                      </a:pPr>
                      <a:r>
                        <a:rPr lang="en-US" sz="800">
                          <a:effectLst/>
                        </a:rPr>
                        <a:t>TC_0.1.1</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nchor="ctr"/>
                </a:tc>
                <a:tc>
                  <a:txBody>
                    <a:bodyPr/>
                    <a:lstStyle/>
                    <a:p>
                      <a:pPr>
                        <a:lnSpc>
                          <a:spcPct val="107000"/>
                        </a:lnSpc>
                        <a:spcAft>
                          <a:spcPts val="0"/>
                        </a:spcAft>
                      </a:pPr>
                      <a:r>
                        <a:rPr lang="en-US"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nchor="ctr"/>
                </a:tc>
                <a:tc>
                  <a:txBody>
                    <a:bodyPr/>
                    <a:lstStyle/>
                    <a:p>
                      <a:pPr>
                        <a:lnSpc>
                          <a:spcPct val="107000"/>
                        </a:lnSpc>
                        <a:spcAft>
                          <a:spcPts val="0"/>
                        </a:spcAft>
                      </a:pPr>
                      <a:r>
                        <a:rPr lang="en-US"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nchor="ctr"/>
                </a:tc>
                <a:extLst>
                  <a:ext uri="{0D108BD9-81ED-4DB2-BD59-A6C34878D82A}">
                    <a16:rowId xmlns:a16="http://schemas.microsoft.com/office/drawing/2014/main" val="1895158430"/>
                  </a:ext>
                </a:extLst>
              </a:tr>
              <a:tr h="140444">
                <a:tc>
                  <a:txBody>
                    <a:bodyPr/>
                    <a:lstStyle/>
                    <a:p>
                      <a:pPr>
                        <a:lnSpc>
                          <a:spcPct val="107000"/>
                        </a:lnSpc>
                        <a:spcBef>
                          <a:spcPts val="600"/>
                        </a:spcBef>
                        <a:spcAft>
                          <a:spcPts val="600"/>
                        </a:spcAft>
                      </a:pPr>
                      <a:r>
                        <a:rPr lang="en-US" sz="800">
                          <a:effectLst/>
                        </a:rPr>
                        <a:t>Nome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tc>
                <a:tc gridSpan="3">
                  <a:txBody>
                    <a:bodyPr/>
                    <a:lstStyle/>
                    <a:p>
                      <a:pPr>
                        <a:lnSpc>
                          <a:spcPct val="107000"/>
                        </a:lnSpc>
                        <a:spcBef>
                          <a:spcPts val="600"/>
                        </a:spcBef>
                        <a:spcAft>
                          <a:spcPts val="600"/>
                        </a:spcAft>
                      </a:pPr>
                      <a:r>
                        <a:rPr lang="en-US" sz="800">
                          <a:effectLst/>
                        </a:rPr>
                        <a:t>Registrazione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222426493"/>
                  </a:ext>
                </a:extLst>
              </a:tr>
              <a:tr h="140444">
                <a:tc>
                  <a:txBody>
                    <a:bodyPr/>
                    <a:lstStyle/>
                    <a:p>
                      <a:pPr>
                        <a:lnSpc>
                          <a:spcPct val="107000"/>
                        </a:lnSpc>
                        <a:spcBef>
                          <a:spcPts val="600"/>
                        </a:spcBef>
                        <a:spcAft>
                          <a:spcPts val="600"/>
                        </a:spcAft>
                      </a:pPr>
                      <a:r>
                        <a:rPr lang="en-US" sz="800">
                          <a:effectLst/>
                        </a:rPr>
                        <a:t>Location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tc>
                <a:tc gridSpan="3">
                  <a:txBody>
                    <a:bodyPr/>
                    <a:lstStyle/>
                    <a:p>
                      <a:pPr>
                        <a:lnSpc>
                          <a:spcPct val="107000"/>
                        </a:lnSpc>
                        <a:spcBef>
                          <a:spcPts val="600"/>
                        </a:spcBef>
                        <a:spcAft>
                          <a:spcPts val="600"/>
                        </a:spcAft>
                      </a:pPr>
                      <a:r>
                        <a:rPr lang="it-IT" sz="800">
                          <a:effectLst/>
                        </a:rPr>
                        <a:t>Schermata di Registrazione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854671287"/>
                  </a:ext>
                </a:extLst>
              </a:tr>
              <a:tr h="140444">
                <a:tc>
                  <a:txBody>
                    <a:bodyPr/>
                    <a:lstStyle/>
                    <a:p>
                      <a:pPr>
                        <a:lnSpc>
                          <a:spcPct val="107000"/>
                        </a:lnSpc>
                        <a:spcBef>
                          <a:spcPts val="600"/>
                        </a:spcBef>
                        <a:spcAft>
                          <a:spcPts val="600"/>
                        </a:spcAft>
                      </a:pPr>
                      <a:r>
                        <a:rPr lang="en-US" sz="800" dirty="0">
                          <a:effectLst/>
                        </a:rPr>
                        <a:t>Boundary:</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tc>
                <a:tc gridSpan="3">
                  <a:txBody>
                    <a:bodyPr/>
                    <a:lstStyle/>
                    <a:p>
                      <a:pPr>
                        <a:lnSpc>
                          <a:spcPct val="107000"/>
                        </a:lnSpc>
                        <a:spcBef>
                          <a:spcPts val="600"/>
                        </a:spcBef>
                        <a:spcAft>
                          <a:spcPts val="600"/>
                        </a:spcAft>
                      </a:pPr>
                      <a:r>
                        <a:rPr lang="en-US" sz="800">
                          <a:effectLst/>
                        </a:rPr>
                        <a:t>Registration.jsp</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390270323"/>
                  </a:ext>
                </a:extLst>
              </a:tr>
              <a:tr h="150933">
                <a:tc>
                  <a:txBody>
                    <a:bodyPr/>
                    <a:lstStyle/>
                    <a:p>
                      <a:pPr>
                        <a:lnSpc>
                          <a:spcPct val="107000"/>
                        </a:lnSpc>
                        <a:spcBef>
                          <a:spcPts val="600"/>
                        </a:spcBef>
                        <a:spcAft>
                          <a:spcPts val="600"/>
                        </a:spcAft>
                      </a:pPr>
                      <a:r>
                        <a:rPr lang="en-US" sz="800">
                          <a:effectLst/>
                        </a:rPr>
                        <a:t>Control:</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tc>
                <a:tc gridSpan="3">
                  <a:txBody>
                    <a:bodyPr/>
                    <a:lstStyle/>
                    <a:p>
                      <a:pPr>
                        <a:lnSpc>
                          <a:spcPct val="115000"/>
                        </a:lnSpc>
                        <a:spcAft>
                          <a:spcPts val="0"/>
                        </a:spcAft>
                      </a:pPr>
                      <a:r>
                        <a:rPr lang="en-US" sz="800">
                          <a:effectLst/>
                        </a:rPr>
                        <a:t>GestioneUtente.java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309547631"/>
                  </a:ext>
                </a:extLst>
              </a:tr>
              <a:tr h="301867">
                <a:tc>
                  <a:txBody>
                    <a:bodyPr/>
                    <a:lstStyle/>
                    <a:p>
                      <a:pPr>
                        <a:lnSpc>
                          <a:spcPct val="107000"/>
                        </a:lnSpc>
                        <a:spcBef>
                          <a:spcPts val="600"/>
                        </a:spcBef>
                        <a:spcAft>
                          <a:spcPts val="600"/>
                        </a:spcAft>
                      </a:pPr>
                      <a:r>
                        <a:rPr lang="en-US" sz="800">
                          <a:effectLst/>
                        </a:rPr>
                        <a:t>Persistent data object: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tc>
                <a:tc gridSpan="3">
                  <a:txBody>
                    <a:bodyPr/>
                    <a:lstStyle/>
                    <a:p>
                      <a:pPr>
                        <a:lnSpc>
                          <a:spcPct val="115000"/>
                        </a:lnSpc>
                        <a:spcAft>
                          <a:spcPts val="0"/>
                        </a:spcAft>
                      </a:pPr>
                      <a:r>
                        <a:rPr lang="en-US" sz="800">
                          <a:effectLst/>
                        </a:rPr>
                        <a:t>UtenteDM.java</a:t>
                      </a:r>
                      <a:endParaRPr lang="it-IT" sz="800">
                        <a:effectLst/>
                      </a:endParaRPr>
                    </a:p>
                    <a:p>
                      <a:pPr>
                        <a:lnSpc>
                          <a:spcPct val="115000"/>
                        </a:lnSpc>
                        <a:spcAft>
                          <a:spcPts val="0"/>
                        </a:spcAft>
                      </a:pPr>
                      <a:r>
                        <a:rPr lang="en-US" sz="800">
                          <a:effectLst/>
                        </a:rPr>
                        <a:t>UtenteBean.java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4099956093"/>
                  </a:ext>
                </a:extLst>
              </a:tr>
              <a:tr h="150933">
                <a:tc>
                  <a:txBody>
                    <a:bodyPr/>
                    <a:lstStyle/>
                    <a:p>
                      <a:pPr>
                        <a:lnSpc>
                          <a:spcPct val="107000"/>
                        </a:lnSpc>
                        <a:spcBef>
                          <a:spcPts val="600"/>
                        </a:spcBef>
                        <a:spcAft>
                          <a:spcPts val="600"/>
                        </a:spcAft>
                      </a:pPr>
                      <a:r>
                        <a:rPr lang="en-US" sz="800">
                          <a:effectLst/>
                        </a:rPr>
                        <a:t>Pre-condition: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tc>
                <a:tc gridSpan="3">
                  <a:txBody>
                    <a:bodyPr/>
                    <a:lstStyle/>
                    <a:p>
                      <a:pPr>
                        <a:lnSpc>
                          <a:spcPct val="115000"/>
                        </a:lnSpc>
                        <a:spcBef>
                          <a:spcPts val="600"/>
                        </a:spcBef>
                        <a:spcAft>
                          <a:spcPts val="600"/>
                        </a:spcAft>
                      </a:pPr>
                      <a:r>
                        <a:rPr lang="it-IT" sz="800">
                          <a:effectLst/>
                        </a:rPr>
                        <a:t>L’utente Gennaro Rossi vuole registrarsi al sito.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473262927"/>
                  </a:ext>
                </a:extLst>
              </a:tr>
              <a:tr h="2237135">
                <a:tc>
                  <a:txBody>
                    <a:bodyPr/>
                    <a:lstStyle/>
                    <a:p>
                      <a:pPr>
                        <a:lnSpc>
                          <a:spcPct val="107000"/>
                        </a:lnSpc>
                        <a:spcBef>
                          <a:spcPts val="600"/>
                        </a:spcBef>
                        <a:spcAft>
                          <a:spcPts val="600"/>
                        </a:spcAft>
                      </a:pPr>
                      <a:r>
                        <a:rPr lang="it-IT" sz="800">
                          <a:effectLst/>
                        </a:rPr>
                        <a:t>Flow of events: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tc>
                <a:tc gridSpan="3">
                  <a:txBody>
                    <a:bodyPr/>
                    <a:lstStyle/>
                    <a:p>
                      <a:pPr>
                        <a:lnSpc>
                          <a:spcPct val="115000"/>
                        </a:lnSpc>
                        <a:spcBef>
                          <a:spcPts val="600"/>
                        </a:spcBef>
                        <a:spcAft>
                          <a:spcPts val="600"/>
                        </a:spcAft>
                      </a:pPr>
                      <a:r>
                        <a:rPr lang="it-IT" sz="800">
                          <a:effectLst/>
                        </a:rPr>
                        <a:t>L’utente Gennaro Rossi si registra al sito inserendo i seguenti dati.</a:t>
                      </a:r>
                    </a:p>
                    <a:p>
                      <a:pPr marL="342900" lvl="0" indent="-342900">
                        <a:lnSpc>
                          <a:spcPct val="115000"/>
                        </a:lnSpc>
                        <a:spcBef>
                          <a:spcPts val="600"/>
                        </a:spcBef>
                        <a:spcAft>
                          <a:spcPts val="600"/>
                        </a:spcAft>
                        <a:buFont typeface="Symbol" panose="05050102010706020507" pitchFamily="18" charset="2"/>
                        <a:buChar char=""/>
                      </a:pPr>
                      <a:r>
                        <a:rPr lang="it-IT" sz="800">
                          <a:effectLst/>
                        </a:rPr>
                        <a:t>Nome=”Gennaro”, Cognome=”Rossi”</a:t>
                      </a:r>
                    </a:p>
                    <a:p>
                      <a:pPr marL="342900" lvl="0" indent="-342900">
                        <a:lnSpc>
                          <a:spcPct val="115000"/>
                        </a:lnSpc>
                        <a:spcBef>
                          <a:spcPts val="600"/>
                        </a:spcBef>
                        <a:spcAft>
                          <a:spcPts val="600"/>
                        </a:spcAft>
                        <a:buFont typeface="Symbol" panose="05050102010706020507" pitchFamily="18" charset="2"/>
                        <a:buChar char=""/>
                      </a:pPr>
                      <a:r>
                        <a:rPr lang="it-IT" sz="800" u="sng">
                          <a:effectLst/>
                          <a:hlinkClick r:id="rId3"/>
                        </a:rPr>
                        <a:t>email=” genros@libero.it</a:t>
                      </a:r>
                      <a:r>
                        <a:rPr lang="it-IT" sz="800">
                          <a:effectLst/>
                        </a:rPr>
                        <a:t> ”</a:t>
                      </a:r>
                    </a:p>
                    <a:p>
                      <a:pPr marL="342900" lvl="0" indent="-342900">
                        <a:lnSpc>
                          <a:spcPct val="115000"/>
                        </a:lnSpc>
                        <a:spcBef>
                          <a:spcPts val="600"/>
                        </a:spcBef>
                        <a:spcAft>
                          <a:spcPts val="600"/>
                        </a:spcAft>
                        <a:buFont typeface="Symbol" panose="05050102010706020507" pitchFamily="18" charset="2"/>
                        <a:buChar char=""/>
                      </a:pPr>
                      <a:r>
                        <a:rPr lang="it-IT" sz="800">
                          <a:effectLst/>
                        </a:rPr>
                        <a:t> via=”Via Manzoni”</a:t>
                      </a:r>
                    </a:p>
                    <a:p>
                      <a:pPr marL="342900" lvl="0" indent="-342900">
                        <a:lnSpc>
                          <a:spcPct val="115000"/>
                        </a:lnSpc>
                        <a:spcBef>
                          <a:spcPts val="600"/>
                        </a:spcBef>
                        <a:spcAft>
                          <a:spcPts val="600"/>
                        </a:spcAft>
                        <a:buFont typeface="Symbol" panose="05050102010706020507" pitchFamily="18" charset="2"/>
                        <a:buChar char=""/>
                      </a:pPr>
                      <a:r>
                        <a:rPr lang="it-IT" sz="800">
                          <a:effectLst/>
                        </a:rPr>
                        <a:t>Numero_civico=”11”</a:t>
                      </a:r>
                    </a:p>
                    <a:p>
                      <a:pPr marL="342900" lvl="0" indent="-342900">
                        <a:lnSpc>
                          <a:spcPct val="115000"/>
                        </a:lnSpc>
                        <a:spcBef>
                          <a:spcPts val="600"/>
                        </a:spcBef>
                        <a:spcAft>
                          <a:spcPts val="600"/>
                        </a:spcAft>
                        <a:buFont typeface="Symbol" panose="05050102010706020507" pitchFamily="18" charset="2"/>
                        <a:buChar char=""/>
                      </a:pPr>
                      <a:r>
                        <a:rPr lang="it-IT" sz="800">
                          <a:effectLst/>
                        </a:rPr>
                        <a:t>Città=”Salerno”</a:t>
                      </a:r>
                    </a:p>
                    <a:p>
                      <a:pPr marL="342900" lvl="0" indent="-342900">
                        <a:lnSpc>
                          <a:spcPct val="115000"/>
                        </a:lnSpc>
                        <a:spcBef>
                          <a:spcPts val="600"/>
                        </a:spcBef>
                        <a:spcAft>
                          <a:spcPts val="600"/>
                        </a:spcAft>
                        <a:buFont typeface="Symbol" panose="05050102010706020507" pitchFamily="18" charset="2"/>
                        <a:buChar char=""/>
                      </a:pPr>
                      <a:r>
                        <a:rPr lang="it-IT" sz="800">
                          <a:effectLst/>
                        </a:rPr>
                        <a:t>Username=”genross19”</a:t>
                      </a:r>
                    </a:p>
                    <a:p>
                      <a:pPr marL="342900" lvl="0" indent="-342900">
                        <a:lnSpc>
                          <a:spcPct val="115000"/>
                        </a:lnSpc>
                        <a:spcBef>
                          <a:spcPts val="600"/>
                        </a:spcBef>
                        <a:spcAft>
                          <a:spcPts val="600"/>
                        </a:spcAft>
                        <a:buFont typeface="Symbol" panose="05050102010706020507" pitchFamily="18" charset="2"/>
                        <a:buChar char=""/>
                      </a:pPr>
                      <a:r>
                        <a:rPr lang="it-IT" sz="800">
                          <a:effectLst/>
                        </a:rPr>
                        <a:t>password=”g19as”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466715397"/>
                  </a:ext>
                </a:extLst>
              </a:tr>
              <a:tr h="603734">
                <a:tc>
                  <a:txBody>
                    <a:bodyPr/>
                    <a:lstStyle/>
                    <a:p>
                      <a:pPr>
                        <a:lnSpc>
                          <a:spcPct val="107000"/>
                        </a:lnSpc>
                        <a:spcBef>
                          <a:spcPts val="600"/>
                        </a:spcBef>
                        <a:spcAft>
                          <a:spcPts val="600"/>
                        </a:spcAft>
                      </a:pPr>
                      <a:r>
                        <a:rPr lang="it-IT" sz="800">
                          <a:effectLst/>
                        </a:rPr>
                        <a:t>Oracle: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tc>
                <a:tc gridSpan="3">
                  <a:txBody>
                    <a:bodyPr/>
                    <a:lstStyle/>
                    <a:p>
                      <a:pPr>
                        <a:lnSpc>
                          <a:spcPct val="115000"/>
                        </a:lnSpc>
                        <a:spcBef>
                          <a:spcPts val="600"/>
                        </a:spcBef>
                        <a:spcAft>
                          <a:spcPts val="600"/>
                        </a:spcAft>
                      </a:pPr>
                      <a:r>
                        <a:rPr lang="it-IT" sz="800">
                          <a:effectLst/>
                        </a:rPr>
                        <a:t>Il sistema reindirizza l’utente alla homepage se la registrazione è stata effettua con successo. Se un campo non è stato compilato o è stato inserito un dato errato, la casella di tale campo verrà contornata dal colore rosso.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488408381"/>
                  </a:ext>
                </a:extLst>
              </a:tr>
              <a:tr h="140444">
                <a:tc>
                  <a:txBody>
                    <a:bodyPr/>
                    <a:lstStyle/>
                    <a:p>
                      <a:pPr>
                        <a:lnSpc>
                          <a:spcPct val="107000"/>
                        </a:lnSpc>
                        <a:spcBef>
                          <a:spcPts val="600"/>
                        </a:spcBef>
                        <a:spcAft>
                          <a:spcPts val="600"/>
                        </a:spcAft>
                      </a:pPr>
                      <a:r>
                        <a:rPr lang="it-IT" sz="800">
                          <a:effectLst/>
                        </a:rPr>
                        <a:t>Dependency: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tc>
                <a:tc gridSpan="3">
                  <a:txBody>
                    <a:bodyPr/>
                    <a:lstStyle/>
                    <a:p>
                      <a:pPr>
                        <a:lnSpc>
                          <a:spcPct val="107000"/>
                        </a:lnSpc>
                        <a:spcBef>
                          <a:spcPts val="600"/>
                        </a:spcBef>
                        <a:spcAft>
                          <a:spcPts val="600"/>
                        </a:spcAft>
                      </a:pPr>
                      <a:r>
                        <a:rPr lang="it-IT" sz="800">
                          <a:effectLst/>
                        </a:rPr>
                        <a:t>Non ci sono particolari dipendenze con altri casi di test.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49481520"/>
                  </a:ext>
                </a:extLst>
              </a:tr>
              <a:tr h="512458">
                <a:tc>
                  <a:txBody>
                    <a:bodyPr/>
                    <a:lstStyle/>
                    <a:p>
                      <a:pPr>
                        <a:lnSpc>
                          <a:spcPct val="107000"/>
                        </a:lnSpc>
                        <a:spcBef>
                          <a:spcPts val="600"/>
                        </a:spcBef>
                        <a:spcAft>
                          <a:spcPts val="600"/>
                        </a:spcAft>
                      </a:pPr>
                      <a:r>
                        <a:rPr lang="it-IT" sz="800">
                          <a:effectLst/>
                        </a:rPr>
                        <a:t>Constraints: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tc>
                <a:tc gridSpan="3">
                  <a:txBody>
                    <a:bodyPr/>
                    <a:lstStyle/>
                    <a:p>
                      <a:pPr>
                        <a:lnSpc>
                          <a:spcPct val="115000"/>
                        </a:lnSpc>
                        <a:spcAft>
                          <a:spcPts val="0"/>
                        </a:spcAft>
                      </a:pPr>
                      <a:r>
                        <a:rPr lang="it-IT" sz="800" dirty="0">
                          <a:effectLst/>
                        </a:rPr>
                        <a:t>L’hardware necessario è un Personal Computer connesso ad internet avente Apache </a:t>
                      </a:r>
                      <a:r>
                        <a:rPr lang="it-IT" sz="800" dirty="0" err="1">
                          <a:effectLst/>
                        </a:rPr>
                        <a:t>Tomcat</a:t>
                      </a:r>
                      <a:r>
                        <a:rPr lang="it-IT" sz="800" dirty="0">
                          <a:effectLst/>
                        </a:rPr>
                        <a:t>.</a:t>
                      </a:r>
                    </a:p>
                    <a:p>
                      <a:pPr>
                        <a:lnSpc>
                          <a:spcPct val="115000"/>
                        </a:lnSpc>
                        <a:spcBef>
                          <a:spcPts val="600"/>
                        </a:spcBef>
                        <a:spcAft>
                          <a:spcPts val="600"/>
                        </a:spcAft>
                      </a:pPr>
                      <a:r>
                        <a:rPr lang="it-IT" sz="800" dirty="0">
                          <a:effectLst/>
                        </a:rPr>
                        <a:t>Il software necessario per l’esecuzione del test è un web Browser.</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327" marR="52327"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902062803"/>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4263736376"/>
              </p:ext>
            </p:extLst>
          </p:nvPr>
        </p:nvGraphicFramePr>
        <p:xfrm>
          <a:off x="6516915" y="1978410"/>
          <a:ext cx="5384800" cy="4742318"/>
        </p:xfrm>
        <a:graphic>
          <a:graphicData uri="http://schemas.openxmlformats.org/drawingml/2006/table">
            <a:tbl>
              <a:tblPr firstCol="1">
                <a:tableStyleId>{5C22544A-7EE6-4342-B048-85BDC9FD1C3A}</a:tableStyleId>
              </a:tblPr>
              <a:tblGrid>
                <a:gridCol w="1547242">
                  <a:extLst>
                    <a:ext uri="{9D8B030D-6E8A-4147-A177-3AD203B41FA5}">
                      <a16:colId xmlns:a16="http://schemas.microsoft.com/office/drawing/2014/main" val="248379871"/>
                    </a:ext>
                  </a:extLst>
                </a:gridCol>
                <a:gridCol w="1279186">
                  <a:extLst>
                    <a:ext uri="{9D8B030D-6E8A-4147-A177-3AD203B41FA5}">
                      <a16:colId xmlns:a16="http://schemas.microsoft.com/office/drawing/2014/main" val="152643230"/>
                    </a:ext>
                  </a:extLst>
                </a:gridCol>
                <a:gridCol w="1279186">
                  <a:extLst>
                    <a:ext uri="{9D8B030D-6E8A-4147-A177-3AD203B41FA5}">
                      <a16:colId xmlns:a16="http://schemas.microsoft.com/office/drawing/2014/main" val="889374279"/>
                    </a:ext>
                  </a:extLst>
                </a:gridCol>
                <a:gridCol w="1279186">
                  <a:extLst>
                    <a:ext uri="{9D8B030D-6E8A-4147-A177-3AD203B41FA5}">
                      <a16:colId xmlns:a16="http://schemas.microsoft.com/office/drawing/2014/main" val="456485022"/>
                    </a:ext>
                  </a:extLst>
                </a:gridCol>
              </a:tblGrid>
              <a:tr h="128281">
                <a:tc>
                  <a:txBody>
                    <a:bodyPr/>
                    <a:lstStyle/>
                    <a:p>
                      <a:pPr>
                        <a:lnSpc>
                          <a:spcPct val="107000"/>
                        </a:lnSpc>
                        <a:spcBef>
                          <a:spcPts val="600"/>
                        </a:spcBef>
                        <a:spcAft>
                          <a:spcPts val="600"/>
                        </a:spcAft>
                      </a:pPr>
                      <a:r>
                        <a:rPr lang="en-US" sz="800">
                          <a:effectLst/>
                        </a:rPr>
                        <a:t>Test Case ID:</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tc>
                <a:tc>
                  <a:txBody>
                    <a:bodyPr/>
                    <a:lstStyle/>
                    <a:p>
                      <a:pPr>
                        <a:lnSpc>
                          <a:spcPct val="107000"/>
                        </a:lnSpc>
                        <a:spcBef>
                          <a:spcPts val="600"/>
                        </a:spcBef>
                        <a:spcAft>
                          <a:spcPts val="600"/>
                        </a:spcAft>
                      </a:pPr>
                      <a:r>
                        <a:rPr lang="en-US" sz="800">
                          <a:effectLst/>
                        </a:rPr>
                        <a:t>TC_0.1.2</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nchor="ctr"/>
                </a:tc>
                <a:tc>
                  <a:txBody>
                    <a:bodyPr/>
                    <a:lstStyle/>
                    <a:p>
                      <a:pPr>
                        <a:lnSpc>
                          <a:spcPct val="107000"/>
                        </a:lnSpc>
                        <a:spcAft>
                          <a:spcPts val="0"/>
                        </a:spcAft>
                      </a:pPr>
                      <a:r>
                        <a:rPr lang="en-US"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nchor="ctr"/>
                </a:tc>
                <a:tc>
                  <a:txBody>
                    <a:bodyPr/>
                    <a:lstStyle/>
                    <a:p>
                      <a:pPr>
                        <a:lnSpc>
                          <a:spcPct val="107000"/>
                        </a:lnSpc>
                        <a:spcAft>
                          <a:spcPts val="0"/>
                        </a:spcAft>
                      </a:pPr>
                      <a:r>
                        <a:rPr lang="en-US"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nchor="ctr"/>
                </a:tc>
                <a:extLst>
                  <a:ext uri="{0D108BD9-81ED-4DB2-BD59-A6C34878D82A}">
                    <a16:rowId xmlns:a16="http://schemas.microsoft.com/office/drawing/2014/main" val="1122229133"/>
                  </a:ext>
                </a:extLst>
              </a:tr>
              <a:tr h="128281">
                <a:tc>
                  <a:txBody>
                    <a:bodyPr/>
                    <a:lstStyle/>
                    <a:p>
                      <a:pPr>
                        <a:lnSpc>
                          <a:spcPct val="107000"/>
                        </a:lnSpc>
                        <a:spcBef>
                          <a:spcPts val="600"/>
                        </a:spcBef>
                        <a:spcAft>
                          <a:spcPts val="600"/>
                        </a:spcAft>
                      </a:pPr>
                      <a:r>
                        <a:rPr lang="en-US" sz="800">
                          <a:effectLst/>
                        </a:rPr>
                        <a:t>Nome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tc>
                <a:tc gridSpan="3">
                  <a:txBody>
                    <a:bodyPr/>
                    <a:lstStyle/>
                    <a:p>
                      <a:pPr>
                        <a:lnSpc>
                          <a:spcPct val="107000"/>
                        </a:lnSpc>
                        <a:spcBef>
                          <a:spcPts val="600"/>
                        </a:spcBef>
                        <a:spcAft>
                          <a:spcPts val="600"/>
                        </a:spcAft>
                      </a:pPr>
                      <a:r>
                        <a:rPr lang="en-US" sz="800">
                          <a:effectLst/>
                        </a:rPr>
                        <a:t>Registrazione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894073650"/>
                  </a:ext>
                </a:extLst>
              </a:tr>
              <a:tr h="128281">
                <a:tc>
                  <a:txBody>
                    <a:bodyPr/>
                    <a:lstStyle/>
                    <a:p>
                      <a:pPr>
                        <a:lnSpc>
                          <a:spcPct val="107000"/>
                        </a:lnSpc>
                        <a:spcBef>
                          <a:spcPts val="600"/>
                        </a:spcBef>
                        <a:spcAft>
                          <a:spcPts val="600"/>
                        </a:spcAft>
                      </a:pPr>
                      <a:r>
                        <a:rPr lang="en-US" sz="800">
                          <a:effectLst/>
                        </a:rPr>
                        <a:t>Location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tc>
                <a:tc gridSpan="3">
                  <a:txBody>
                    <a:bodyPr/>
                    <a:lstStyle/>
                    <a:p>
                      <a:pPr>
                        <a:lnSpc>
                          <a:spcPct val="107000"/>
                        </a:lnSpc>
                        <a:spcBef>
                          <a:spcPts val="600"/>
                        </a:spcBef>
                        <a:spcAft>
                          <a:spcPts val="600"/>
                        </a:spcAft>
                      </a:pPr>
                      <a:r>
                        <a:rPr lang="it-IT" sz="800">
                          <a:effectLst/>
                        </a:rPr>
                        <a:t>Schermata di Registrazione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77694236"/>
                  </a:ext>
                </a:extLst>
              </a:tr>
              <a:tr h="128281">
                <a:tc>
                  <a:txBody>
                    <a:bodyPr/>
                    <a:lstStyle/>
                    <a:p>
                      <a:pPr>
                        <a:lnSpc>
                          <a:spcPct val="107000"/>
                        </a:lnSpc>
                        <a:spcBef>
                          <a:spcPts val="600"/>
                        </a:spcBef>
                        <a:spcAft>
                          <a:spcPts val="600"/>
                        </a:spcAft>
                      </a:pPr>
                      <a:r>
                        <a:rPr lang="en-US" sz="800">
                          <a:effectLst/>
                        </a:rPr>
                        <a:t>Boundary: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tc>
                <a:tc gridSpan="3">
                  <a:txBody>
                    <a:bodyPr/>
                    <a:lstStyle/>
                    <a:p>
                      <a:pPr>
                        <a:lnSpc>
                          <a:spcPct val="107000"/>
                        </a:lnSpc>
                        <a:spcBef>
                          <a:spcPts val="600"/>
                        </a:spcBef>
                        <a:spcAft>
                          <a:spcPts val="600"/>
                        </a:spcAft>
                      </a:pPr>
                      <a:r>
                        <a:rPr lang="en-US" sz="800">
                          <a:effectLst/>
                        </a:rPr>
                        <a:t>Registration.jsp</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995224270"/>
                  </a:ext>
                </a:extLst>
              </a:tr>
              <a:tr h="137861">
                <a:tc>
                  <a:txBody>
                    <a:bodyPr/>
                    <a:lstStyle/>
                    <a:p>
                      <a:pPr>
                        <a:lnSpc>
                          <a:spcPct val="107000"/>
                        </a:lnSpc>
                        <a:spcBef>
                          <a:spcPts val="600"/>
                        </a:spcBef>
                        <a:spcAft>
                          <a:spcPts val="600"/>
                        </a:spcAft>
                      </a:pPr>
                      <a:r>
                        <a:rPr lang="en-US" sz="800">
                          <a:effectLst/>
                        </a:rPr>
                        <a:t>Control:</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tc>
                <a:tc gridSpan="3">
                  <a:txBody>
                    <a:bodyPr/>
                    <a:lstStyle/>
                    <a:p>
                      <a:pPr>
                        <a:lnSpc>
                          <a:spcPct val="115000"/>
                        </a:lnSpc>
                        <a:spcAft>
                          <a:spcPts val="0"/>
                        </a:spcAft>
                      </a:pPr>
                      <a:r>
                        <a:rPr lang="en-US" sz="800">
                          <a:effectLst/>
                        </a:rPr>
                        <a:t>GestioneUtente.java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365205246"/>
                  </a:ext>
                </a:extLst>
              </a:tr>
              <a:tr h="275723">
                <a:tc>
                  <a:txBody>
                    <a:bodyPr/>
                    <a:lstStyle/>
                    <a:p>
                      <a:pPr>
                        <a:lnSpc>
                          <a:spcPct val="107000"/>
                        </a:lnSpc>
                        <a:spcBef>
                          <a:spcPts val="600"/>
                        </a:spcBef>
                        <a:spcAft>
                          <a:spcPts val="600"/>
                        </a:spcAft>
                      </a:pPr>
                      <a:r>
                        <a:rPr lang="en-US" sz="800">
                          <a:effectLst/>
                        </a:rPr>
                        <a:t>Persistent data object: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tc>
                <a:tc gridSpan="3">
                  <a:txBody>
                    <a:bodyPr/>
                    <a:lstStyle/>
                    <a:p>
                      <a:pPr>
                        <a:lnSpc>
                          <a:spcPct val="115000"/>
                        </a:lnSpc>
                        <a:spcAft>
                          <a:spcPts val="0"/>
                        </a:spcAft>
                      </a:pPr>
                      <a:r>
                        <a:rPr lang="en-US" sz="800">
                          <a:effectLst/>
                        </a:rPr>
                        <a:t>UtenteDM.java</a:t>
                      </a:r>
                      <a:endParaRPr lang="it-IT" sz="800">
                        <a:effectLst/>
                      </a:endParaRPr>
                    </a:p>
                    <a:p>
                      <a:pPr>
                        <a:lnSpc>
                          <a:spcPct val="115000"/>
                        </a:lnSpc>
                        <a:spcAft>
                          <a:spcPts val="0"/>
                        </a:spcAft>
                      </a:pPr>
                      <a:r>
                        <a:rPr lang="en-US" sz="800">
                          <a:effectLst/>
                        </a:rPr>
                        <a:t>UtenteBean.java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581180448"/>
                  </a:ext>
                </a:extLst>
              </a:tr>
              <a:tr h="137861">
                <a:tc>
                  <a:txBody>
                    <a:bodyPr/>
                    <a:lstStyle/>
                    <a:p>
                      <a:pPr>
                        <a:lnSpc>
                          <a:spcPct val="107000"/>
                        </a:lnSpc>
                        <a:spcBef>
                          <a:spcPts val="600"/>
                        </a:spcBef>
                        <a:spcAft>
                          <a:spcPts val="600"/>
                        </a:spcAft>
                      </a:pPr>
                      <a:r>
                        <a:rPr lang="en-US" sz="800">
                          <a:effectLst/>
                        </a:rPr>
                        <a:t>Pre-condition: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tc>
                <a:tc gridSpan="3">
                  <a:txBody>
                    <a:bodyPr/>
                    <a:lstStyle/>
                    <a:p>
                      <a:pPr>
                        <a:lnSpc>
                          <a:spcPct val="115000"/>
                        </a:lnSpc>
                        <a:spcBef>
                          <a:spcPts val="600"/>
                        </a:spcBef>
                        <a:spcAft>
                          <a:spcPts val="600"/>
                        </a:spcAft>
                      </a:pPr>
                      <a:r>
                        <a:rPr lang="it-IT" sz="800">
                          <a:effectLst/>
                        </a:rPr>
                        <a:t>L’utente Francesco Rossi vuole registrarsi al sito.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33991262"/>
                  </a:ext>
                </a:extLst>
              </a:tr>
              <a:tr h="2457895">
                <a:tc>
                  <a:txBody>
                    <a:bodyPr/>
                    <a:lstStyle/>
                    <a:p>
                      <a:pPr>
                        <a:lnSpc>
                          <a:spcPct val="107000"/>
                        </a:lnSpc>
                        <a:spcBef>
                          <a:spcPts val="600"/>
                        </a:spcBef>
                        <a:spcAft>
                          <a:spcPts val="600"/>
                        </a:spcAft>
                      </a:pPr>
                      <a:r>
                        <a:rPr lang="it-IT" sz="800">
                          <a:effectLst/>
                        </a:rPr>
                        <a:t>Flow of events: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tc>
                <a:tc gridSpan="3">
                  <a:txBody>
                    <a:bodyPr/>
                    <a:lstStyle/>
                    <a:p>
                      <a:pPr>
                        <a:lnSpc>
                          <a:spcPct val="115000"/>
                        </a:lnSpc>
                        <a:spcBef>
                          <a:spcPts val="600"/>
                        </a:spcBef>
                        <a:spcAft>
                          <a:spcPts val="600"/>
                        </a:spcAft>
                      </a:pPr>
                      <a:r>
                        <a:rPr lang="it-IT" sz="800">
                          <a:effectLst/>
                        </a:rPr>
                        <a:t>L’utente Francesco Rossi si registra al sito inserendo i seguenti dati.</a:t>
                      </a:r>
                    </a:p>
                    <a:p>
                      <a:pPr marL="342900" lvl="0" indent="-342900">
                        <a:lnSpc>
                          <a:spcPct val="115000"/>
                        </a:lnSpc>
                        <a:spcBef>
                          <a:spcPts val="600"/>
                        </a:spcBef>
                        <a:spcAft>
                          <a:spcPts val="600"/>
                        </a:spcAft>
                        <a:buFont typeface="Symbol" panose="05050102010706020507" pitchFamily="18" charset="2"/>
                        <a:buChar char=""/>
                      </a:pPr>
                      <a:r>
                        <a:rPr lang="it-IT" sz="800">
                          <a:effectLst/>
                        </a:rPr>
                        <a:t>Nome=”Francesco”</a:t>
                      </a:r>
                    </a:p>
                    <a:p>
                      <a:pPr marL="342900" lvl="0" indent="-342900">
                        <a:lnSpc>
                          <a:spcPct val="115000"/>
                        </a:lnSpc>
                        <a:spcBef>
                          <a:spcPts val="600"/>
                        </a:spcBef>
                        <a:spcAft>
                          <a:spcPts val="600"/>
                        </a:spcAft>
                        <a:buFont typeface="Symbol" panose="05050102010706020507" pitchFamily="18" charset="2"/>
                        <a:buChar char=""/>
                      </a:pPr>
                      <a:r>
                        <a:rPr lang="it-IT" sz="800">
                          <a:effectLst/>
                        </a:rPr>
                        <a:t>Cognome=”Rossi”</a:t>
                      </a:r>
                    </a:p>
                    <a:p>
                      <a:pPr marL="342900" lvl="0" indent="-342900">
                        <a:lnSpc>
                          <a:spcPct val="115000"/>
                        </a:lnSpc>
                        <a:spcBef>
                          <a:spcPts val="600"/>
                        </a:spcBef>
                        <a:spcAft>
                          <a:spcPts val="600"/>
                        </a:spcAft>
                        <a:buFont typeface="Symbol" panose="05050102010706020507" pitchFamily="18" charset="2"/>
                        <a:buChar char=""/>
                      </a:pPr>
                      <a:r>
                        <a:rPr lang="it-IT" sz="800" u="sng">
                          <a:effectLst/>
                          <a:hlinkClick r:id="rId3"/>
                        </a:rPr>
                        <a:t>email= “  francRossi@libero.it</a:t>
                      </a:r>
                      <a:r>
                        <a:rPr lang="it-IT" sz="800">
                          <a:effectLst/>
                        </a:rPr>
                        <a:t> ”</a:t>
                      </a:r>
                    </a:p>
                    <a:p>
                      <a:pPr marL="342900" lvl="0" indent="-342900">
                        <a:lnSpc>
                          <a:spcPct val="115000"/>
                        </a:lnSpc>
                        <a:spcBef>
                          <a:spcPts val="600"/>
                        </a:spcBef>
                        <a:spcAft>
                          <a:spcPts val="600"/>
                        </a:spcAft>
                        <a:buFont typeface="Symbol" panose="05050102010706020507" pitchFamily="18" charset="2"/>
                        <a:buChar char=""/>
                      </a:pPr>
                      <a:r>
                        <a:rPr lang="it-IT" sz="800">
                          <a:effectLst/>
                        </a:rPr>
                        <a:t>via=”Via Mazzini”</a:t>
                      </a:r>
                    </a:p>
                    <a:p>
                      <a:pPr marL="342900" lvl="0" indent="-342900">
                        <a:lnSpc>
                          <a:spcPct val="115000"/>
                        </a:lnSpc>
                        <a:spcBef>
                          <a:spcPts val="600"/>
                        </a:spcBef>
                        <a:spcAft>
                          <a:spcPts val="600"/>
                        </a:spcAft>
                        <a:buFont typeface="Symbol" panose="05050102010706020507" pitchFamily="18" charset="2"/>
                        <a:buChar char=""/>
                      </a:pPr>
                      <a:r>
                        <a:rPr lang="it-IT" sz="800">
                          <a:effectLst/>
                        </a:rPr>
                        <a:t>numerocivico=”18”</a:t>
                      </a:r>
                    </a:p>
                    <a:p>
                      <a:pPr marL="342900" lvl="0" indent="-342900">
                        <a:lnSpc>
                          <a:spcPct val="115000"/>
                        </a:lnSpc>
                        <a:spcBef>
                          <a:spcPts val="600"/>
                        </a:spcBef>
                        <a:spcAft>
                          <a:spcPts val="600"/>
                        </a:spcAft>
                        <a:buFont typeface="Symbol" panose="05050102010706020507" pitchFamily="18" charset="2"/>
                        <a:buChar char=""/>
                      </a:pPr>
                      <a:r>
                        <a:rPr lang="it-IT" sz="800">
                          <a:effectLst/>
                        </a:rPr>
                        <a:t>Città=”Napoli”</a:t>
                      </a:r>
                    </a:p>
                    <a:p>
                      <a:pPr marL="342900" lvl="0" indent="-342900">
                        <a:lnSpc>
                          <a:spcPct val="115000"/>
                        </a:lnSpc>
                        <a:spcBef>
                          <a:spcPts val="600"/>
                        </a:spcBef>
                        <a:spcAft>
                          <a:spcPts val="600"/>
                        </a:spcAft>
                        <a:buFont typeface="Symbol" panose="05050102010706020507" pitchFamily="18" charset="2"/>
                        <a:buChar char=""/>
                      </a:pPr>
                      <a:r>
                        <a:rPr lang="it-IT" sz="800">
                          <a:effectLst/>
                        </a:rPr>
                        <a:t>Username=”franc_95”</a:t>
                      </a:r>
                    </a:p>
                    <a:p>
                      <a:pPr marL="342900" lvl="0" indent="-342900">
                        <a:lnSpc>
                          <a:spcPct val="115000"/>
                        </a:lnSpc>
                        <a:spcBef>
                          <a:spcPts val="600"/>
                        </a:spcBef>
                        <a:spcAft>
                          <a:spcPts val="600"/>
                        </a:spcAft>
                        <a:buFont typeface="Symbol" panose="05050102010706020507" pitchFamily="18" charset="2"/>
                        <a:buChar char=""/>
                      </a:pPr>
                      <a:r>
                        <a:rPr lang="it-IT" sz="800">
                          <a:effectLst/>
                        </a:rPr>
                        <a:t>password=”hrddaew19”</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661014316"/>
                  </a:ext>
                </a:extLst>
              </a:tr>
              <a:tr h="551445">
                <a:tc>
                  <a:txBody>
                    <a:bodyPr/>
                    <a:lstStyle/>
                    <a:p>
                      <a:pPr>
                        <a:lnSpc>
                          <a:spcPct val="107000"/>
                        </a:lnSpc>
                        <a:spcBef>
                          <a:spcPts val="600"/>
                        </a:spcBef>
                        <a:spcAft>
                          <a:spcPts val="600"/>
                        </a:spcAft>
                      </a:pPr>
                      <a:r>
                        <a:rPr lang="it-IT" sz="800">
                          <a:effectLst/>
                        </a:rPr>
                        <a:t>Oracle: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tc>
                <a:tc gridSpan="3">
                  <a:txBody>
                    <a:bodyPr/>
                    <a:lstStyle/>
                    <a:p>
                      <a:pPr>
                        <a:lnSpc>
                          <a:spcPct val="115000"/>
                        </a:lnSpc>
                        <a:spcBef>
                          <a:spcPts val="600"/>
                        </a:spcBef>
                        <a:spcAft>
                          <a:spcPts val="600"/>
                        </a:spcAft>
                      </a:pPr>
                      <a:r>
                        <a:rPr lang="it-IT" sz="800">
                          <a:effectLst/>
                        </a:rPr>
                        <a:t>Il sistema reindirizza l’utente alla homepage se la registrazione è stata effettua con successo. Se un campo non è stato compilato o è stato inserito un dato errato, la casella di tale campo verrà contornata dal colore rosso.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330861774"/>
                  </a:ext>
                </a:extLst>
              </a:tr>
              <a:tr h="128281">
                <a:tc>
                  <a:txBody>
                    <a:bodyPr/>
                    <a:lstStyle/>
                    <a:p>
                      <a:pPr>
                        <a:lnSpc>
                          <a:spcPct val="107000"/>
                        </a:lnSpc>
                        <a:spcBef>
                          <a:spcPts val="600"/>
                        </a:spcBef>
                        <a:spcAft>
                          <a:spcPts val="600"/>
                        </a:spcAft>
                      </a:pPr>
                      <a:r>
                        <a:rPr lang="it-IT" sz="800">
                          <a:effectLst/>
                        </a:rPr>
                        <a:t>Dependency: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tc>
                <a:tc gridSpan="3">
                  <a:txBody>
                    <a:bodyPr/>
                    <a:lstStyle/>
                    <a:p>
                      <a:pPr>
                        <a:lnSpc>
                          <a:spcPct val="107000"/>
                        </a:lnSpc>
                        <a:spcBef>
                          <a:spcPts val="600"/>
                        </a:spcBef>
                        <a:spcAft>
                          <a:spcPts val="600"/>
                        </a:spcAft>
                      </a:pPr>
                      <a:r>
                        <a:rPr lang="it-IT" sz="800">
                          <a:effectLst/>
                        </a:rPr>
                        <a:t>Non ci sono particolari dipendenze con altri casi di test.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86211408"/>
                  </a:ext>
                </a:extLst>
              </a:tr>
              <a:tr h="485672">
                <a:tc>
                  <a:txBody>
                    <a:bodyPr/>
                    <a:lstStyle/>
                    <a:p>
                      <a:pPr>
                        <a:lnSpc>
                          <a:spcPct val="107000"/>
                        </a:lnSpc>
                        <a:spcBef>
                          <a:spcPts val="600"/>
                        </a:spcBef>
                        <a:spcAft>
                          <a:spcPts val="600"/>
                        </a:spcAft>
                      </a:pPr>
                      <a:r>
                        <a:rPr lang="it-IT" sz="800">
                          <a:effectLst/>
                        </a:rPr>
                        <a:t>Constraints: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tc>
                <a:tc gridSpan="3">
                  <a:txBody>
                    <a:bodyPr/>
                    <a:lstStyle/>
                    <a:p>
                      <a:pPr>
                        <a:lnSpc>
                          <a:spcPct val="115000"/>
                        </a:lnSpc>
                        <a:spcAft>
                          <a:spcPts val="0"/>
                        </a:spcAft>
                      </a:pPr>
                      <a:r>
                        <a:rPr lang="it-IT" sz="800" dirty="0">
                          <a:effectLst/>
                        </a:rPr>
                        <a:t>L’hardware necessario è un Personal Computer connesso ad internet avente Apache </a:t>
                      </a:r>
                      <a:r>
                        <a:rPr lang="it-IT" sz="800" dirty="0" err="1">
                          <a:effectLst/>
                        </a:rPr>
                        <a:t>Tomcat</a:t>
                      </a:r>
                      <a:r>
                        <a:rPr lang="it-IT" sz="800" dirty="0">
                          <a:effectLst/>
                        </a:rPr>
                        <a:t>.</a:t>
                      </a:r>
                    </a:p>
                    <a:p>
                      <a:pPr>
                        <a:lnSpc>
                          <a:spcPct val="115000"/>
                        </a:lnSpc>
                        <a:spcBef>
                          <a:spcPts val="600"/>
                        </a:spcBef>
                        <a:spcAft>
                          <a:spcPts val="600"/>
                        </a:spcAft>
                      </a:pPr>
                      <a:r>
                        <a:rPr lang="it-IT" sz="800" dirty="0">
                          <a:effectLst/>
                        </a:rPr>
                        <a:t>Il software necessario per l’esecuzione del test è un web Browser.</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341" marR="49341"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698515385"/>
                  </a:ext>
                </a:extLst>
              </a:tr>
            </a:tbl>
          </a:graphicData>
        </a:graphic>
      </p:graphicFrame>
    </p:spTree>
    <p:extLst>
      <p:ext uri="{BB962C8B-B14F-4D97-AF65-F5344CB8AC3E}">
        <p14:creationId xmlns:p14="http://schemas.microsoft.com/office/powerpoint/2010/main" val="28044887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Case </a:t>
            </a:r>
            <a:r>
              <a:rPr lang="it-IT" dirty="0" err="1" smtClean="0">
                <a:solidFill>
                  <a:srgbClr val="00B050"/>
                </a:solidFill>
              </a:rPr>
              <a:t>Specification</a:t>
            </a:r>
            <a:r>
              <a:rPr lang="it-IT" dirty="0" smtClean="0">
                <a:solidFill>
                  <a:srgbClr val="00B050"/>
                </a:solidFill>
              </a:rPr>
              <a:t> </a:t>
            </a:r>
            <a:r>
              <a:rPr lang="it-IT" dirty="0" smtClean="0">
                <a:solidFill>
                  <a:schemeClr val="tx1">
                    <a:lumMod val="95000"/>
                  </a:schemeClr>
                </a:solidFill>
              </a:rPr>
              <a:t>: </a:t>
            </a:r>
            <a:r>
              <a:rPr lang="it-IT" dirty="0" smtClean="0">
                <a:solidFill>
                  <a:srgbClr val="FFC000"/>
                </a:solidFill>
              </a:rPr>
              <a:t>Casi di test</a:t>
            </a:r>
          </a:p>
          <a:p>
            <a:pPr marL="0" indent="0" algn="just">
              <a:buNone/>
            </a:pPr>
            <a:r>
              <a:rPr lang="it-IT" dirty="0" smtClean="0">
                <a:solidFill>
                  <a:srgbClr val="FFC000"/>
                </a:solidFill>
              </a:rPr>
              <a:t>					        Login</a:t>
            </a: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graphicFrame>
        <p:nvGraphicFramePr>
          <p:cNvPr id="9" name="Tabella 8"/>
          <p:cNvGraphicFramePr>
            <a:graphicFrameLocks noGrp="1"/>
          </p:cNvGraphicFramePr>
          <p:nvPr>
            <p:extLst>
              <p:ext uri="{D42A27DB-BD31-4B8C-83A1-F6EECF244321}">
                <p14:modId xmlns:p14="http://schemas.microsoft.com/office/powerpoint/2010/main" val="1658880521"/>
              </p:ext>
            </p:extLst>
          </p:nvPr>
        </p:nvGraphicFramePr>
        <p:xfrm>
          <a:off x="305979" y="2544172"/>
          <a:ext cx="5592445" cy="3909822"/>
        </p:xfrm>
        <a:graphic>
          <a:graphicData uri="http://schemas.openxmlformats.org/drawingml/2006/table">
            <a:tbl>
              <a:tblPr firstCol="1">
                <a:tableStyleId>{5C22544A-7EE6-4342-B048-85BDC9FD1C3A}</a:tableStyleId>
              </a:tblPr>
              <a:tblGrid>
                <a:gridCol w="1397635">
                  <a:extLst>
                    <a:ext uri="{9D8B030D-6E8A-4147-A177-3AD203B41FA5}">
                      <a16:colId xmlns:a16="http://schemas.microsoft.com/office/drawing/2014/main" val="3870820135"/>
                    </a:ext>
                  </a:extLst>
                </a:gridCol>
                <a:gridCol w="1398270">
                  <a:extLst>
                    <a:ext uri="{9D8B030D-6E8A-4147-A177-3AD203B41FA5}">
                      <a16:colId xmlns:a16="http://schemas.microsoft.com/office/drawing/2014/main" val="2456884021"/>
                    </a:ext>
                  </a:extLst>
                </a:gridCol>
                <a:gridCol w="1398270">
                  <a:extLst>
                    <a:ext uri="{9D8B030D-6E8A-4147-A177-3AD203B41FA5}">
                      <a16:colId xmlns:a16="http://schemas.microsoft.com/office/drawing/2014/main" val="1494453491"/>
                    </a:ext>
                  </a:extLst>
                </a:gridCol>
                <a:gridCol w="1398270">
                  <a:extLst>
                    <a:ext uri="{9D8B030D-6E8A-4147-A177-3AD203B41FA5}">
                      <a16:colId xmlns:a16="http://schemas.microsoft.com/office/drawing/2014/main" val="3006739528"/>
                    </a:ext>
                  </a:extLst>
                </a:gridCol>
              </a:tblGrid>
              <a:tr h="0">
                <a:tc>
                  <a:txBody>
                    <a:bodyPr/>
                    <a:lstStyle/>
                    <a:p>
                      <a:pPr>
                        <a:lnSpc>
                          <a:spcPct val="107000"/>
                        </a:lnSpc>
                        <a:spcBef>
                          <a:spcPts val="600"/>
                        </a:spcBef>
                        <a:spcAft>
                          <a:spcPts val="600"/>
                        </a:spcAft>
                      </a:pPr>
                      <a:r>
                        <a:rPr lang="en-US" sz="1100">
                          <a:effectLst/>
                        </a:rPr>
                        <a:t>Test Case ID:</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600"/>
                        </a:spcBef>
                        <a:spcAft>
                          <a:spcPts val="600"/>
                        </a:spcAft>
                      </a:pPr>
                      <a:r>
                        <a:rPr lang="en-US" sz="1100">
                          <a:effectLst/>
                        </a:rPr>
                        <a:t>TC_0.2.1</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59325648"/>
                  </a:ext>
                </a:extLst>
              </a:tr>
              <a:tr h="0">
                <a:tc>
                  <a:txBody>
                    <a:bodyPr/>
                    <a:lstStyle/>
                    <a:p>
                      <a:pPr>
                        <a:lnSpc>
                          <a:spcPct val="107000"/>
                        </a:lnSpc>
                        <a:spcBef>
                          <a:spcPts val="600"/>
                        </a:spcBef>
                        <a:spcAft>
                          <a:spcPts val="600"/>
                        </a:spcAft>
                      </a:pPr>
                      <a:r>
                        <a:rPr lang="en-US" sz="1100">
                          <a:effectLst/>
                        </a:rPr>
                        <a:t>Nome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07000"/>
                        </a:lnSpc>
                        <a:spcBef>
                          <a:spcPts val="600"/>
                        </a:spcBef>
                        <a:spcAft>
                          <a:spcPts val="600"/>
                        </a:spcAft>
                      </a:pPr>
                      <a:r>
                        <a:rPr lang="en-US" sz="1100">
                          <a:effectLst/>
                        </a:rPr>
                        <a:t>Login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4125819123"/>
                  </a:ext>
                </a:extLst>
              </a:tr>
              <a:tr h="0">
                <a:tc>
                  <a:txBody>
                    <a:bodyPr/>
                    <a:lstStyle/>
                    <a:p>
                      <a:pPr>
                        <a:lnSpc>
                          <a:spcPct val="107000"/>
                        </a:lnSpc>
                        <a:spcBef>
                          <a:spcPts val="600"/>
                        </a:spcBef>
                        <a:spcAft>
                          <a:spcPts val="600"/>
                        </a:spcAft>
                      </a:pPr>
                      <a:r>
                        <a:rPr lang="en-US" sz="1100">
                          <a:effectLst/>
                        </a:rPr>
                        <a:t>Location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07000"/>
                        </a:lnSpc>
                        <a:spcBef>
                          <a:spcPts val="600"/>
                        </a:spcBef>
                        <a:spcAft>
                          <a:spcPts val="600"/>
                        </a:spcAft>
                      </a:pPr>
                      <a:r>
                        <a:rPr lang="it-IT" sz="1100">
                          <a:effectLst/>
                        </a:rPr>
                        <a:t>Homepage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567637280"/>
                  </a:ext>
                </a:extLst>
              </a:tr>
              <a:tr h="0">
                <a:tc>
                  <a:txBody>
                    <a:bodyPr/>
                    <a:lstStyle/>
                    <a:p>
                      <a:pPr>
                        <a:lnSpc>
                          <a:spcPct val="107000"/>
                        </a:lnSpc>
                        <a:spcBef>
                          <a:spcPts val="600"/>
                        </a:spcBef>
                        <a:spcAft>
                          <a:spcPts val="600"/>
                        </a:spcAft>
                      </a:pPr>
                      <a:r>
                        <a:rPr lang="en-US" sz="1100">
                          <a:effectLst/>
                        </a:rPr>
                        <a:t>Boundary:</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07000"/>
                        </a:lnSpc>
                        <a:spcBef>
                          <a:spcPts val="600"/>
                        </a:spcBef>
                        <a:spcAft>
                          <a:spcPts val="600"/>
                        </a:spcAft>
                      </a:pPr>
                      <a:r>
                        <a:rPr lang="en-US" sz="1100">
                          <a:effectLst/>
                        </a:rPr>
                        <a:t>Home.jsp</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549083382"/>
                  </a:ext>
                </a:extLst>
              </a:tr>
              <a:tr h="0">
                <a:tc>
                  <a:txBody>
                    <a:bodyPr/>
                    <a:lstStyle/>
                    <a:p>
                      <a:pPr>
                        <a:lnSpc>
                          <a:spcPct val="107000"/>
                        </a:lnSpc>
                        <a:spcBef>
                          <a:spcPts val="600"/>
                        </a:spcBef>
                        <a:spcAft>
                          <a:spcPts val="600"/>
                        </a:spcAft>
                      </a:pPr>
                      <a:r>
                        <a:rPr lang="en-US" sz="1100">
                          <a:effectLst/>
                        </a:rPr>
                        <a:t>Control:</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15000"/>
                        </a:lnSpc>
                        <a:spcAft>
                          <a:spcPts val="0"/>
                        </a:spcAft>
                      </a:pPr>
                      <a:r>
                        <a:rPr lang="en-US" sz="1100">
                          <a:effectLst/>
                        </a:rPr>
                        <a:t>GestioneUtente.java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779341417"/>
                  </a:ext>
                </a:extLst>
              </a:tr>
              <a:tr h="0">
                <a:tc>
                  <a:txBody>
                    <a:bodyPr/>
                    <a:lstStyle/>
                    <a:p>
                      <a:pPr>
                        <a:lnSpc>
                          <a:spcPct val="107000"/>
                        </a:lnSpc>
                        <a:spcBef>
                          <a:spcPts val="600"/>
                        </a:spcBef>
                        <a:spcAft>
                          <a:spcPts val="600"/>
                        </a:spcAft>
                      </a:pPr>
                      <a:r>
                        <a:rPr lang="en-US" sz="1100">
                          <a:effectLst/>
                        </a:rPr>
                        <a:t>Persistent data object:</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15000"/>
                        </a:lnSpc>
                        <a:spcAft>
                          <a:spcPts val="0"/>
                        </a:spcAft>
                      </a:pPr>
                      <a:r>
                        <a:rPr lang="en-US" sz="1100">
                          <a:effectLst/>
                        </a:rPr>
                        <a:t>UtenteDM.java</a:t>
                      </a:r>
                      <a:endParaRPr lang="it-IT" sz="1100">
                        <a:effectLst/>
                      </a:endParaRPr>
                    </a:p>
                    <a:p>
                      <a:pPr>
                        <a:lnSpc>
                          <a:spcPct val="115000"/>
                        </a:lnSpc>
                        <a:spcAft>
                          <a:spcPts val="0"/>
                        </a:spcAft>
                      </a:pPr>
                      <a:r>
                        <a:rPr lang="en-US" sz="1100">
                          <a:effectLst/>
                        </a:rPr>
                        <a:t>UtenteBean.java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858559282"/>
                  </a:ext>
                </a:extLst>
              </a:tr>
              <a:tr h="0">
                <a:tc>
                  <a:txBody>
                    <a:bodyPr/>
                    <a:lstStyle/>
                    <a:p>
                      <a:pPr>
                        <a:lnSpc>
                          <a:spcPct val="107000"/>
                        </a:lnSpc>
                        <a:spcBef>
                          <a:spcPts val="600"/>
                        </a:spcBef>
                        <a:spcAft>
                          <a:spcPts val="600"/>
                        </a:spcAft>
                      </a:pPr>
                      <a:r>
                        <a:rPr lang="en-US" sz="1100">
                          <a:effectLst/>
                        </a:rPr>
                        <a:t>Pre-condition: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15000"/>
                        </a:lnSpc>
                        <a:spcBef>
                          <a:spcPts val="600"/>
                        </a:spcBef>
                        <a:spcAft>
                          <a:spcPts val="600"/>
                        </a:spcAft>
                      </a:pPr>
                      <a:r>
                        <a:rPr lang="it-IT" sz="1100">
                          <a:effectLst/>
                        </a:rPr>
                        <a:t>L’utente Gennaro Rossi , già in possesso di un account,  vuole accedere al sito.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183138164"/>
                  </a:ext>
                </a:extLst>
              </a:tr>
              <a:tr h="0">
                <a:tc>
                  <a:txBody>
                    <a:bodyPr/>
                    <a:lstStyle/>
                    <a:p>
                      <a:pPr>
                        <a:lnSpc>
                          <a:spcPct val="107000"/>
                        </a:lnSpc>
                        <a:spcBef>
                          <a:spcPts val="600"/>
                        </a:spcBef>
                        <a:spcAft>
                          <a:spcPts val="600"/>
                        </a:spcAft>
                      </a:pPr>
                      <a:r>
                        <a:rPr lang="it-IT" sz="1100">
                          <a:effectLst/>
                        </a:rPr>
                        <a:t>Flow of events:</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15000"/>
                        </a:lnSpc>
                        <a:spcBef>
                          <a:spcPts val="600"/>
                        </a:spcBef>
                        <a:spcAft>
                          <a:spcPts val="600"/>
                        </a:spcAft>
                      </a:pPr>
                      <a:r>
                        <a:rPr lang="it-IT" sz="1100">
                          <a:effectLst/>
                        </a:rPr>
                        <a:t>L’utente Gennaro Rossi accede al sito inserendo i seguenti dati nell’apposita form presente all’interno della homepage.</a:t>
                      </a:r>
                    </a:p>
                    <a:p>
                      <a:pPr>
                        <a:lnSpc>
                          <a:spcPct val="115000"/>
                        </a:lnSpc>
                        <a:spcBef>
                          <a:spcPts val="600"/>
                        </a:spcBef>
                        <a:spcAft>
                          <a:spcPts val="600"/>
                        </a:spcAft>
                      </a:pPr>
                      <a:r>
                        <a:rPr lang="it-IT" sz="1100">
                          <a:effectLst/>
                        </a:rPr>
                        <a:t>Username=” genross19”,password=” g19as”</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263623895"/>
                  </a:ext>
                </a:extLst>
              </a:tr>
              <a:tr h="0">
                <a:tc>
                  <a:txBody>
                    <a:bodyPr/>
                    <a:lstStyle/>
                    <a:p>
                      <a:pPr>
                        <a:lnSpc>
                          <a:spcPct val="107000"/>
                        </a:lnSpc>
                        <a:spcBef>
                          <a:spcPts val="600"/>
                        </a:spcBef>
                        <a:spcAft>
                          <a:spcPts val="600"/>
                        </a:spcAft>
                      </a:pPr>
                      <a:r>
                        <a:rPr lang="it-IT" sz="1100">
                          <a:effectLst/>
                        </a:rPr>
                        <a:t>Oracle: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15000"/>
                        </a:lnSpc>
                        <a:spcBef>
                          <a:spcPts val="600"/>
                        </a:spcBef>
                        <a:spcAft>
                          <a:spcPts val="600"/>
                        </a:spcAft>
                      </a:pPr>
                      <a:r>
                        <a:rPr lang="it-IT" sz="1100">
                          <a:effectLst/>
                        </a:rPr>
                        <a:t>Il sistema reindirizza l’utente alla homepage dell’area riservata all’utente se il login è andato a buon fine. Se un campo non è stato compilato o è stato inserito un dato errato, la casella di tale campo verrà contornata dal colore rosso.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940101865"/>
                  </a:ext>
                </a:extLst>
              </a:tr>
              <a:tr h="0">
                <a:tc>
                  <a:txBody>
                    <a:bodyPr/>
                    <a:lstStyle/>
                    <a:p>
                      <a:pPr>
                        <a:lnSpc>
                          <a:spcPct val="107000"/>
                        </a:lnSpc>
                        <a:spcBef>
                          <a:spcPts val="600"/>
                        </a:spcBef>
                        <a:spcAft>
                          <a:spcPts val="600"/>
                        </a:spcAft>
                      </a:pPr>
                      <a:r>
                        <a:rPr lang="it-IT" sz="1100">
                          <a:effectLst/>
                        </a:rPr>
                        <a:t>Dependency:</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07000"/>
                        </a:lnSpc>
                        <a:spcBef>
                          <a:spcPts val="600"/>
                        </a:spcBef>
                        <a:spcAft>
                          <a:spcPts val="600"/>
                        </a:spcAft>
                      </a:pPr>
                      <a:r>
                        <a:rPr lang="it-IT" sz="1100">
                          <a:effectLst/>
                        </a:rPr>
                        <a:t>Non ci sono particolari dipendenze con altri casi di test.</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292055225"/>
                  </a:ext>
                </a:extLst>
              </a:tr>
              <a:tr h="0">
                <a:tc>
                  <a:txBody>
                    <a:bodyPr/>
                    <a:lstStyle/>
                    <a:p>
                      <a:pPr>
                        <a:lnSpc>
                          <a:spcPct val="107000"/>
                        </a:lnSpc>
                        <a:spcBef>
                          <a:spcPts val="600"/>
                        </a:spcBef>
                        <a:spcAft>
                          <a:spcPts val="600"/>
                        </a:spcAft>
                      </a:pPr>
                      <a:r>
                        <a:rPr lang="it-IT" sz="1100">
                          <a:effectLst/>
                        </a:rPr>
                        <a:t>Constraints:</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15000"/>
                        </a:lnSpc>
                        <a:spcAft>
                          <a:spcPts val="0"/>
                        </a:spcAft>
                      </a:pPr>
                      <a:r>
                        <a:rPr lang="it-IT" sz="1100" dirty="0">
                          <a:effectLst/>
                        </a:rPr>
                        <a:t>L’hardware necessario è un Personal Computer connesso ad internet avente Apache </a:t>
                      </a:r>
                      <a:r>
                        <a:rPr lang="it-IT" sz="1100" dirty="0" err="1">
                          <a:effectLst/>
                        </a:rPr>
                        <a:t>Tomcat</a:t>
                      </a:r>
                      <a:r>
                        <a:rPr lang="it-IT" sz="1100" dirty="0">
                          <a:effectLst/>
                        </a:rPr>
                        <a:t>.</a:t>
                      </a:r>
                    </a:p>
                    <a:p>
                      <a:pPr>
                        <a:lnSpc>
                          <a:spcPct val="115000"/>
                        </a:lnSpc>
                        <a:spcBef>
                          <a:spcPts val="600"/>
                        </a:spcBef>
                        <a:spcAft>
                          <a:spcPts val="600"/>
                        </a:spcAft>
                      </a:pPr>
                      <a:r>
                        <a:rPr lang="it-IT" sz="1100" dirty="0">
                          <a:effectLst/>
                        </a:rPr>
                        <a:t>Il software necessario per l’esecuzione del test è un web Browser.</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095701215"/>
                  </a:ext>
                </a:extLst>
              </a:tr>
            </a:tbl>
          </a:graphicData>
        </a:graphic>
      </p:graphicFrame>
      <p:graphicFrame>
        <p:nvGraphicFramePr>
          <p:cNvPr id="10" name="Tabella 9"/>
          <p:cNvGraphicFramePr>
            <a:graphicFrameLocks noGrp="1"/>
          </p:cNvGraphicFramePr>
          <p:nvPr>
            <p:extLst>
              <p:ext uri="{D42A27DB-BD31-4B8C-83A1-F6EECF244321}">
                <p14:modId xmlns:p14="http://schemas.microsoft.com/office/powerpoint/2010/main" val="1360107157"/>
              </p:ext>
            </p:extLst>
          </p:nvPr>
        </p:nvGraphicFramePr>
        <p:xfrm>
          <a:off x="6291943" y="2544172"/>
          <a:ext cx="5783943" cy="3909824"/>
        </p:xfrm>
        <a:graphic>
          <a:graphicData uri="http://schemas.openxmlformats.org/drawingml/2006/table">
            <a:tbl>
              <a:tblPr firstCol="1">
                <a:tableStyleId>{5C22544A-7EE6-4342-B048-85BDC9FD1C3A}</a:tableStyleId>
              </a:tblPr>
              <a:tblGrid>
                <a:gridCol w="1445493">
                  <a:extLst>
                    <a:ext uri="{9D8B030D-6E8A-4147-A177-3AD203B41FA5}">
                      <a16:colId xmlns:a16="http://schemas.microsoft.com/office/drawing/2014/main" val="3023626939"/>
                    </a:ext>
                  </a:extLst>
                </a:gridCol>
                <a:gridCol w="1446150">
                  <a:extLst>
                    <a:ext uri="{9D8B030D-6E8A-4147-A177-3AD203B41FA5}">
                      <a16:colId xmlns:a16="http://schemas.microsoft.com/office/drawing/2014/main" val="430160944"/>
                    </a:ext>
                  </a:extLst>
                </a:gridCol>
                <a:gridCol w="1446150">
                  <a:extLst>
                    <a:ext uri="{9D8B030D-6E8A-4147-A177-3AD203B41FA5}">
                      <a16:colId xmlns:a16="http://schemas.microsoft.com/office/drawing/2014/main" val="1324927418"/>
                    </a:ext>
                  </a:extLst>
                </a:gridCol>
                <a:gridCol w="1446150">
                  <a:extLst>
                    <a:ext uri="{9D8B030D-6E8A-4147-A177-3AD203B41FA5}">
                      <a16:colId xmlns:a16="http://schemas.microsoft.com/office/drawing/2014/main" val="4092604200"/>
                    </a:ext>
                  </a:extLst>
                </a:gridCol>
              </a:tblGrid>
              <a:tr h="190208">
                <a:tc>
                  <a:txBody>
                    <a:bodyPr/>
                    <a:lstStyle/>
                    <a:p>
                      <a:pPr>
                        <a:lnSpc>
                          <a:spcPct val="107000"/>
                        </a:lnSpc>
                        <a:spcBef>
                          <a:spcPts val="600"/>
                        </a:spcBef>
                        <a:spcAft>
                          <a:spcPts val="600"/>
                        </a:spcAft>
                      </a:pPr>
                      <a:r>
                        <a:rPr lang="en-US" sz="1100">
                          <a:effectLst/>
                        </a:rPr>
                        <a:t>Test Case ID:</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Bef>
                          <a:spcPts val="600"/>
                        </a:spcBef>
                        <a:spcAft>
                          <a:spcPts val="600"/>
                        </a:spcAft>
                      </a:pPr>
                      <a:r>
                        <a:rPr lang="en-US" sz="1100">
                          <a:effectLst/>
                        </a:rPr>
                        <a:t>TC_0.2.2</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100">
                          <a:effectLst/>
                        </a:rPr>
                        <a:t> </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47943618"/>
                  </a:ext>
                </a:extLst>
              </a:tr>
              <a:tr h="190208">
                <a:tc>
                  <a:txBody>
                    <a:bodyPr/>
                    <a:lstStyle/>
                    <a:p>
                      <a:pPr>
                        <a:lnSpc>
                          <a:spcPct val="107000"/>
                        </a:lnSpc>
                        <a:spcBef>
                          <a:spcPts val="600"/>
                        </a:spcBef>
                        <a:spcAft>
                          <a:spcPts val="600"/>
                        </a:spcAft>
                      </a:pPr>
                      <a:r>
                        <a:rPr lang="en-US" sz="1100">
                          <a:effectLst/>
                        </a:rPr>
                        <a:t>Nome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07000"/>
                        </a:lnSpc>
                        <a:spcBef>
                          <a:spcPts val="600"/>
                        </a:spcBef>
                        <a:spcAft>
                          <a:spcPts val="600"/>
                        </a:spcAft>
                      </a:pPr>
                      <a:r>
                        <a:rPr lang="en-US" sz="1100">
                          <a:effectLst/>
                        </a:rPr>
                        <a:t>Login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719310576"/>
                  </a:ext>
                </a:extLst>
              </a:tr>
              <a:tr h="190208">
                <a:tc>
                  <a:txBody>
                    <a:bodyPr/>
                    <a:lstStyle/>
                    <a:p>
                      <a:pPr>
                        <a:lnSpc>
                          <a:spcPct val="107000"/>
                        </a:lnSpc>
                        <a:spcBef>
                          <a:spcPts val="600"/>
                        </a:spcBef>
                        <a:spcAft>
                          <a:spcPts val="600"/>
                        </a:spcAft>
                      </a:pPr>
                      <a:r>
                        <a:rPr lang="en-US" sz="1100">
                          <a:effectLst/>
                        </a:rPr>
                        <a:t>Location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07000"/>
                        </a:lnSpc>
                        <a:spcBef>
                          <a:spcPts val="600"/>
                        </a:spcBef>
                        <a:spcAft>
                          <a:spcPts val="600"/>
                        </a:spcAft>
                      </a:pPr>
                      <a:r>
                        <a:rPr lang="it-IT" sz="1100">
                          <a:effectLst/>
                        </a:rPr>
                        <a:t>Homepage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562343498"/>
                  </a:ext>
                </a:extLst>
              </a:tr>
              <a:tr h="190208">
                <a:tc>
                  <a:txBody>
                    <a:bodyPr/>
                    <a:lstStyle/>
                    <a:p>
                      <a:pPr>
                        <a:lnSpc>
                          <a:spcPct val="107000"/>
                        </a:lnSpc>
                        <a:spcBef>
                          <a:spcPts val="600"/>
                        </a:spcBef>
                        <a:spcAft>
                          <a:spcPts val="600"/>
                        </a:spcAft>
                      </a:pPr>
                      <a:r>
                        <a:rPr lang="en-US" sz="1100">
                          <a:effectLst/>
                        </a:rPr>
                        <a:t>Boundary:</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07000"/>
                        </a:lnSpc>
                        <a:spcBef>
                          <a:spcPts val="600"/>
                        </a:spcBef>
                        <a:spcAft>
                          <a:spcPts val="600"/>
                        </a:spcAft>
                      </a:pPr>
                      <a:r>
                        <a:rPr lang="en-US" sz="1100">
                          <a:effectLst/>
                        </a:rPr>
                        <a:t>Home.jsp</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703893165"/>
                  </a:ext>
                </a:extLst>
              </a:tr>
              <a:tr h="201338">
                <a:tc>
                  <a:txBody>
                    <a:bodyPr/>
                    <a:lstStyle/>
                    <a:p>
                      <a:pPr>
                        <a:lnSpc>
                          <a:spcPct val="107000"/>
                        </a:lnSpc>
                        <a:spcBef>
                          <a:spcPts val="600"/>
                        </a:spcBef>
                        <a:spcAft>
                          <a:spcPts val="600"/>
                        </a:spcAft>
                      </a:pPr>
                      <a:r>
                        <a:rPr lang="en-US" sz="1100">
                          <a:effectLst/>
                        </a:rPr>
                        <a:t>Control:</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15000"/>
                        </a:lnSpc>
                        <a:spcAft>
                          <a:spcPts val="0"/>
                        </a:spcAft>
                      </a:pPr>
                      <a:r>
                        <a:rPr lang="en-US" sz="1100">
                          <a:effectLst/>
                        </a:rPr>
                        <a:t>GestioneUtente.java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104132981"/>
                  </a:ext>
                </a:extLst>
              </a:tr>
              <a:tr h="415216">
                <a:tc>
                  <a:txBody>
                    <a:bodyPr/>
                    <a:lstStyle/>
                    <a:p>
                      <a:pPr>
                        <a:lnSpc>
                          <a:spcPct val="107000"/>
                        </a:lnSpc>
                        <a:spcBef>
                          <a:spcPts val="600"/>
                        </a:spcBef>
                        <a:spcAft>
                          <a:spcPts val="600"/>
                        </a:spcAft>
                      </a:pPr>
                      <a:r>
                        <a:rPr lang="en-US" sz="1100">
                          <a:effectLst/>
                        </a:rPr>
                        <a:t>Persistent data object:</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15000"/>
                        </a:lnSpc>
                        <a:spcAft>
                          <a:spcPts val="0"/>
                        </a:spcAft>
                      </a:pPr>
                      <a:r>
                        <a:rPr lang="en-US" sz="1100">
                          <a:effectLst/>
                        </a:rPr>
                        <a:t>UtenteDM.java</a:t>
                      </a:r>
                      <a:endParaRPr lang="it-IT" sz="1100">
                        <a:effectLst/>
                      </a:endParaRPr>
                    </a:p>
                    <a:p>
                      <a:pPr>
                        <a:lnSpc>
                          <a:spcPct val="115000"/>
                        </a:lnSpc>
                        <a:spcAft>
                          <a:spcPts val="0"/>
                        </a:spcAft>
                      </a:pPr>
                      <a:r>
                        <a:rPr lang="en-US" sz="1100">
                          <a:effectLst/>
                        </a:rPr>
                        <a:t>UtenteBean.java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868165643"/>
                  </a:ext>
                </a:extLst>
              </a:tr>
              <a:tr h="415216">
                <a:tc>
                  <a:txBody>
                    <a:bodyPr/>
                    <a:lstStyle/>
                    <a:p>
                      <a:pPr>
                        <a:lnSpc>
                          <a:spcPct val="107000"/>
                        </a:lnSpc>
                        <a:spcBef>
                          <a:spcPts val="600"/>
                        </a:spcBef>
                        <a:spcAft>
                          <a:spcPts val="600"/>
                        </a:spcAft>
                      </a:pPr>
                      <a:r>
                        <a:rPr lang="en-US" sz="1100">
                          <a:effectLst/>
                        </a:rPr>
                        <a:t>Pre-condition:</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15000"/>
                        </a:lnSpc>
                        <a:spcBef>
                          <a:spcPts val="600"/>
                        </a:spcBef>
                        <a:spcAft>
                          <a:spcPts val="600"/>
                        </a:spcAft>
                      </a:pPr>
                      <a:r>
                        <a:rPr lang="it-IT" sz="1100">
                          <a:effectLst/>
                        </a:rPr>
                        <a:t>L’utente Francesco Rossi già in possesso di un account vuole accedere al sito.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257237838"/>
                  </a:ext>
                </a:extLst>
              </a:tr>
              <a:tr h="798167">
                <a:tc>
                  <a:txBody>
                    <a:bodyPr/>
                    <a:lstStyle/>
                    <a:p>
                      <a:pPr>
                        <a:lnSpc>
                          <a:spcPct val="107000"/>
                        </a:lnSpc>
                        <a:spcBef>
                          <a:spcPts val="600"/>
                        </a:spcBef>
                        <a:spcAft>
                          <a:spcPts val="600"/>
                        </a:spcAft>
                      </a:pPr>
                      <a:r>
                        <a:rPr lang="it-IT" sz="1100">
                          <a:effectLst/>
                        </a:rPr>
                        <a:t>Flow of events:</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15000"/>
                        </a:lnSpc>
                        <a:spcBef>
                          <a:spcPts val="600"/>
                        </a:spcBef>
                        <a:spcAft>
                          <a:spcPts val="600"/>
                        </a:spcAft>
                      </a:pPr>
                      <a:r>
                        <a:rPr lang="it-IT" sz="1100">
                          <a:effectLst/>
                        </a:rPr>
                        <a:t>L’utente Francesco Rossi accede al sito inserendo i seguenti dati nell’apposita form presente all’interno della homepage.</a:t>
                      </a:r>
                    </a:p>
                    <a:p>
                      <a:pPr>
                        <a:lnSpc>
                          <a:spcPct val="115000"/>
                        </a:lnSpc>
                        <a:spcBef>
                          <a:spcPts val="600"/>
                        </a:spcBef>
                        <a:spcAft>
                          <a:spcPts val="600"/>
                        </a:spcAft>
                      </a:pPr>
                      <a:r>
                        <a:rPr lang="it-IT" sz="1100">
                          <a:effectLst/>
                        </a:rPr>
                        <a:t>Username=” franc_95”,password=” hrddaew19”</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562892586"/>
                  </a:ext>
                </a:extLst>
              </a:tr>
              <a:tr h="415216">
                <a:tc>
                  <a:txBody>
                    <a:bodyPr/>
                    <a:lstStyle/>
                    <a:p>
                      <a:pPr>
                        <a:lnSpc>
                          <a:spcPct val="107000"/>
                        </a:lnSpc>
                        <a:spcBef>
                          <a:spcPts val="600"/>
                        </a:spcBef>
                        <a:spcAft>
                          <a:spcPts val="600"/>
                        </a:spcAft>
                      </a:pPr>
                      <a:r>
                        <a:rPr lang="it-IT" sz="1100">
                          <a:effectLst/>
                        </a:rPr>
                        <a:t>Oracle: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15000"/>
                        </a:lnSpc>
                        <a:spcBef>
                          <a:spcPts val="600"/>
                        </a:spcBef>
                        <a:spcAft>
                          <a:spcPts val="600"/>
                        </a:spcAft>
                      </a:pPr>
                      <a:r>
                        <a:rPr lang="it-IT" sz="1100">
                          <a:effectLst/>
                        </a:rPr>
                        <a:t>Il sistema reindirizza l’utente alla homepage dell’area riservata all’utente se il login è andato a buon fine.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605940046"/>
                  </a:ext>
                </a:extLst>
              </a:tr>
              <a:tr h="190208">
                <a:tc>
                  <a:txBody>
                    <a:bodyPr/>
                    <a:lstStyle/>
                    <a:p>
                      <a:pPr>
                        <a:lnSpc>
                          <a:spcPct val="107000"/>
                        </a:lnSpc>
                        <a:spcBef>
                          <a:spcPts val="600"/>
                        </a:spcBef>
                        <a:spcAft>
                          <a:spcPts val="600"/>
                        </a:spcAft>
                      </a:pPr>
                      <a:r>
                        <a:rPr lang="it-IT" sz="1100">
                          <a:effectLst/>
                        </a:rPr>
                        <a:t>Dependency:</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07000"/>
                        </a:lnSpc>
                        <a:spcBef>
                          <a:spcPts val="600"/>
                        </a:spcBef>
                        <a:spcAft>
                          <a:spcPts val="600"/>
                        </a:spcAft>
                      </a:pPr>
                      <a:r>
                        <a:rPr lang="it-IT" sz="1100">
                          <a:effectLst/>
                        </a:rPr>
                        <a:t>Non ci sono particolari dipendenze con altri casi di test.</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240287983"/>
                  </a:ext>
                </a:extLst>
              </a:tr>
              <a:tr h="713631">
                <a:tc>
                  <a:txBody>
                    <a:bodyPr/>
                    <a:lstStyle/>
                    <a:p>
                      <a:pPr>
                        <a:lnSpc>
                          <a:spcPct val="107000"/>
                        </a:lnSpc>
                        <a:spcBef>
                          <a:spcPts val="600"/>
                        </a:spcBef>
                        <a:spcAft>
                          <a:spcPts val="600"/>
                        </a:spcAft>
                      </a:pPr>
                      <a:r>
                        <a:rPr lang="it-IT" sz="1100">
                          <a:effectLst/>
                        </a:rPr>
                        <a:t>Constraints:</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nSpc>
                          <a:spcPct val="115000"/>
                        </a:lnSpc>
                        <a:spcAft>
                          <a:spcPts val="0"/>
                        </a:spcAft>
                      </a:pPr>
                      <a:r>
                        <a:rPr lang="it-IT" sz="1100" dirty="0">
                          <a:effectLst/>
                        </a:rPr>
                        <a:t>L’hardware necessario è un Personal Computer connesso ad internet avente Apache </a:t>
                      </a:r>
                      <a:r>
                        <a:rPr lang="it-IT" sz="1100" dirty="0" err="1">
                          <a:effectLst/>
                        </a:rPr>
                        <a:t>Tomcat</a:t>
                      </a:r>
                      <a:r>
                        <a:rPr lang="it-IT" sz="1100" dirty="0">
                          <a:effectLst/>
                        </a:rPr>
                        <a:t>.</a:t>
                      </a:r>
                    </a:p>
                    <a:p>
                      <a:pPr>
                        <a:lnSpc>
                          <a:spcPct val="115000"/>
                        </a:lnSpc>
                        <a:spcBef>
                          <a:spcPts val="600"/>
                        </a:spcBef>
                        <a:spcAft>
                          <a:spcPts val="600"/>
                        </a:spcAft>
                      </a:pPr>
                      <a:r>
                        <a:rPr lang="it-IT" sz="1100" dirty="0">
                          <a:effectLst/>
                        </a:rPr>
                        <a:t>Il software necessario per l’esecuzione del test è un web Browser.</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325022787"/>
                  </a:ext>
                </a:extLst>
              </a:tr>
            </a:tbl>
          </a:graphicData>
        </a:graphic>
      </p:graphicFrame>
    </p:spTree>
    <p:extLst>
      <p:ext uri="{BB962C8B-B14F-4D97-AF65-F5344CB8AC3E}">
        <p14:creationId xmlns:p14="http://schemas.microsoft.com/office/powerpoint/2010/main" val="36009036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Case </a:t>
            </a:r>
            <a:r>
              <a:rPr lang="it-IT" dirty="0" err="1" smtClean="0">
                <a:solidFill>
                  <a:srgbClr val="00B050"/>
                </a:solidFill>
              </a:rPr>
              <a:t>Specification</a:t>
            </a:r>
            <a:r>
              <a:rPr lang="it-IT" dirty="0" smtClean="0">
                <a:solidFill>
                  <a:srgbClr val="00B050"/>
                </a:solidFill>
              </a:rPr>
              <a:t> </a:t>
            </a:r>
            <a:r>
              <a:rPr lang="it-IT" dirty="0" smtClean="0">
                <a:solidFill>
                  <a:schemeClr val="tx1">
                    <a:lumMod val="95000"/>
                  </a:schemeClr>
                </a:solidFill>
              </a:rPr>
              <a:t>: </a:t>
            </a:r>
            <a:r>
              <a:rPr lang="it-IT" dirty="0" smtClean="0">
                <a:solidFill>
                  <a:srgbClr val="FFC000"/>
                </a:solidFill>
              </a:rPr>
              <a:t>Casi di test</a:t>
            </a:r>
          </a:p>
          <a:p>
            <a:pPr marL="0" indent="0" algn="just">
              <a:buNone/>
            </a:pPr>
            <a:r>
              <a:rPr lang="it-IT" dirty="0" smtClean="0">
                <a:solidFill>
                  <a:srgbClr val="FFC000"/>
                </a:solidFill>
              </a:rPr>
              <a:t>			</a:t>
            </a:r>
            <a:r>
              <a:rPr lang="it-IT" dirty="0">
                <a:solidFill>
                  <a:srgbClr val="FFC000"/>
                </a:solidFill>
              </a:rPr>
              <a:t>	</a:t>
            </a:r>
            <a:r>
              <a:rPr lang="it-IT" dirty="0" err="1" smtClean="0">
                <a:solidFill>
                  <a:srgbClr val="FFC000"/>
                </a:solidFill>
              </a:rPr>
              <a:t>Effetuazione</a:t>
            </a:r>
            <a:r>
              <a:rPr lang="it-IT" dirty="0" smtClean="0">
                <a:solidFill>
                  <a:srgbClr val="FFC000"/>
                </a:solidFill>
              </a:rPr>
              <a:t> Ordine</a:t>
            </a: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graphicFrame>
        <p:nvGraphicFramePr>
          <p:cNvPr id="4" name="Tabella 3"/>
          <p:cNvGraphicFramePr>
            <a:graphicFrameLocks noGrp="1"/>
          </p:cNvGraphicFramePr>
          <p:nvPr>
            <p:extLst>
              <p:ext uri="{D42A27DB-BD31-4B8C-83A1-F6EECF244321}">
                <p14:modId xmlns:p14="http://schemas.microsoft.com/office/powerpoint/2010/main" val="501928822"/>
              </p:ext>
            </p:extLst>
          </p:nvPr>
        </p:nvGraphicFramePr>
        <p:xfrm>
          <a:off x="232229" y="1990653"/>
          <a:ext cx="5646055" cy="4569805"/>
        </p:xfrm>
        <a:graphic>
          <a:graphicData uri="http://schemas.openxmlformats.org/drawingml/2006/table">
            <a:tbl>
              <a:tblPr firstCol="1">
                <a:tableStyleId>{5C22544A-7EE6-4342-B048-85BDC9FD1C3A}</a:tableStyleId>
              </a:tblPr>
              <a:tblGrid>
                <a:gridCol w="1411033">
                  <a:extLst>
                    <a:ext uri="{9D8B030D-6E8A-4147-A177-3AD203B41FA5}">
                      <a16:colId xmlns:a16="http://schemas.microsoft.com/office/drawing/2014/main" val="1999350947"/>
                    </a:ext>
                  </a:extLst>
                </a:gridCol>
                <a:gridCol w="1411674">
                  <a:extLst>
                    <a:ext uri="{9D8B030D-6E8A-4147-A177-3AD203B41FA5}">
                      <a16:colId xmlns:a16="http://schemas.microsoft.com/office/drawing/2014/main" val="2455758085"/>
                    </a:ext>
                  </a:extLst>
                </a:gridCol>
                <a:gridCol w="1411674">
                  <a:extLst>
                    <a:ext uri="{9D8B030D-6E8A-4147-A177-3AD203B41FA5}">
                      <a16:colId xmlns:a16="http://schemas.microsoft.com/office/drawing/2014/main" val="3769086160"/>
                    </a:ext>
                  </a:extLst>
                </a:gridCol>
                <a:gridCol w="1411674">
                  <a:extLst>
                    <a:ext uri="{9D8B030D-6E8A-4147-A177-3AD203B41FA5}">
                      <a16:colId xmlns:a16="http://schemas.microsoft.com/office/drawing/2014/main" val="2957820695"/>
                    </a:ext>
                  </a:extLst>
                </a:gridCol>
              </a:tblGrid>
              <a:tr h="138803">
                <a:tc>
                  <a:txBody>
                    <a:bodyPr/>
                    <a:lstStyle/>
                    <a:p>
                      <a:pPr>
                        <a:lnSpc>
                          <a:spcPct val="107000"/>
                        </a:lnSpc>
                        <a:spcBef>
                          <a:spcPts val="600"/>
                        </a:spcBef>
                        <a:spcAft>
                          <a:spcPts val="600"/>
                        </a:spcAft>
                      </a:pPr>
                      <a:r>
                        <a:rPr lang="en-US" sz="800">
                          <a:effectLst/>
                        </a:rPr>
                        <a:t>Test Case ID:</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a:txBody>
                    <a:bodyPr/>
                    <a:lstStyle/>
                    <a:p>
                      <a:pPr>
                        <a:lnSpc>
                          <a:spcPct val="107000"/>
                        </a:lnSpc>
                        <a:spcBef>
                          <a:spcPts val="600"/>
                        </a:spcBef>
                        <a:spcAft>
                          <a:spcPts val="600"/>
                        </a:spcAft>
                      </a:pPr>
                      <a:r>
                        <a:rPr lang="en-US" sz="800">
                          <a:effectLst/>
                        </a:rPr>
                        <a:t>TC_0.3.1</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a:txBody>
                    <a:bodyPr/>
                    <a:lstStyle/>
                    <a:p>
                      <a:pPr>
                        <a:lnSpc>
                          <a:spcPct val="107000"/>
                        </a:lnSpc>
                        <a:spcAft>
                          <a:spcPts val="0"/>
                        </a:spcAft>
                      </a:pPr>
                      <a:r>
                        <a:rPr lang="en-US"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a:txBody>
                    <a:bodyPr/>
                    <a:lstStyle/>
                    <a:p>
                      <a:pPr>
                        <a:lnSpc>
                          <a:spcPct val="107000"/>
                        </a:lnSpc>
                        <a:spcAft>
                          <a:spcPts val="0"/>
                        </a:spcAft>
                      </a:pPr>
                      <a:r>
                        <a:rPr lang="en-US"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extLst>
                  <a:ext uri="{0D108BD9-81ED-4DB2-BD59-A6C34878D82A}">
                    <a16:rowId xmlns:a16="http://schemas.microsoft.com/office/drawing/2014/main" val="3273436653"/>
                  </a:ext>
                </a:extLst>
              </a:tr>
              <a:tr h="138803">
                <a:tc>
                  <a:txBody>
                    <a:bodyPr/>
                    <a:lstStyle/>
                    <a:p>
                      <a:pPr>
                        <a:lnSpc>
                          <a:spcPct val="107000"/>
                        </a:lnSpc>
                        <a:spcBef>
                          <a:spcPts val="600"/>
                        </a:spcBef>
                        <a:spcAft>
                          <a:spcPts val="600"/>
                        </a:spcAft>
                      </a:pPr>
                      <a:r>
                        <a:rPr lang="en-US" sz="800">
                          <a:effectLst/>
                        </a:rPr>
                        <a:t>Nome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07000"/>
                        </a:lnSpc>
                        <a:spcBef>
                          <a:spcPts val="600"/>
                        </a:spcBef>
                        <a:spcAft>
                          <a:spcPts val="600"/>
                        </a:spcAft>
                      </a:pPr>
                      <a:r>
                        <a:rPr lang="en-US" sz="800">
                          <a:effectLst/>
                        </a:rPr>
                        <a:t>Effettuazione Ordine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228869183"/>
                  </a:ext>
                </a:extLst>
              </a:tr>
              <a:tr h="417198">
                <a:tc>
                  <a:txBody>
                    <a:bodyPr/>
                    <a:lstStyle/>
                    <a:p>
                      <a:pPr>
                        <a:lnSpc>
                          <a:spcPct val="107000"/>
                        </a:lnSpc>
                        <a:spcBef>
                          <a:spcPts val="600"/>
                        </a:spcBef>
                        <a:spcAft>
                          <a:spcPts val="600"/>
                        </a:spcAft>
                      </a:pPr>
                      <a:r>
                        <a:rPr lang="en-US" sz="800">
                          <a:effectLst/>
                        </a:rPr>
                        <a:t>Location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07000"/>
                        </a:lnSpc>
                        <a:spcBef>
                          <a:spcPts val="600"/>
                        </a:spcBef>
                        <a:spcAft>
                          <a:spcPts val="600"/>
                        </a:spcAft>
                      </a:pPr>
                      <a:r>
                        <a:rPr lang="it-IT" sz="800">
                          <a:effectLst/>
                        </a:rPr>
                        <a:t>1. L’utente si trova nel carrello e clicca prosegui</a:t>
                      </a:r>
                    </a:p>
                    <a:p>
                      <a:pPr>
                        <a:lnSpc>
                          <a:spcPct val="107000"/>
                        </a:lnSpc>
                        <a:spcBef>
                          <a:spcPts val="600"/>
                        </a:spcBef>
                        <a:spcAft>
                          <a:spcPts val="600"/>
                        </a:spcAft>
                      </a:pPr>
                      <a:r>
                        <a:rPr lang="it-IT" sz="800">
                          <a:effectLst/>
                        </a:rPr>
                        <a:t>2. L’utente si trova nella pagina di compilazione ordine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4197587381"/>
                  </a:ext>
                </a:extLst>
              </a:tr>
              <a:tr h="417198">
                <a:tc>
                  <a:txBody>
                    <a:bodyPr/>
                    <a:lstStyle/>
                    <a:p>
                      <a:pPr>
                        <a:lnSpc>
                          <a:spcPct val="107000"/>
                        </a:lnSpc>
                        <a:spcBef>
                          <a:spcPts val="600"/>
                        </a:spcBef>
                        <a:spcAft>
                          <a:spcPts val="600"/>
                        </a:spcAft>
                      </a:pPr>
                      <a:r>
                        <a:rPr lang="en-US" sz="800">
                          <a:effectLst/>
                        </a:rPr>
                        <a:t>Boundary: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07000"/>
                        </a:lnSpc>
                        <a:spcBef>
                          <a:spcPts val="600"/>
                        </a:spcBef>
                        <a:spcAft>
                          <a:spcPts val="600"/>
                        </a:spcAft>
                      </a:pPr>
                      <a:r>
                        <a:rPr lang="en-US" sz="800">
                          <a:effectLst/>
                        </a:rPr>
                        <a:t>cart.jsp</a:t>
                      </a:r>
                      <a:endParaRPr lang="it-IT" sz="800">
                        <a:effectLst/>
                      </a:endParaRPr>
                    </a:p>
                    <a:p>
                      <a:pPr>
                        <a:lnSpc>
                          <a:spcPct val="107000"/>
                        </a:lnSpc>
                        <a:spcBef>
                          <a:spcPts val="600"/>
                        </a:spcBef>
                        <a:spcAft>
                          <a:spcPts val="600"/>
                        </a:spcAft>
                      </a:pPr>
                      <a:r>
                        <a:rPr lang="en-US" sz="800">
                          <a:effectLst/>
                        </a:rPr>
                        <a:t>Continue.jsp</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513683509"/>
                  </a:ext>
                </a:extLst>
              </a:tr>
              <a:tr h="149170">
                <a:tc>
                  <a:txBody>
                    <a:bodyPr/>
                    <a:lstStyle/>
                    <a:p>
                      <a:pPr>
                        <a:lnSpc>
                          <a:spcPct val="107000"/>
                        </a:lnSpc>
                        <a:spcBef>
                          <a:spcPts val="600"/>
                        </a:spcBef>
                        <a:spcAft>
                          <a:spcPts val="600"/>
                        </a:spcAft>
                      </a:pPr>
                      <a:r>
                        <a:rPr lang="en-US" sz="800">
                          <a:effectLst/>
                        </a:rPr>
                        <a:t>Control:</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Aft>
                          <a:spcPts val="0"/>
                        </a:spcAft>
                      </a:pPr>
                      <a:r>
                        <a:rPr lang="en-US" sz="800">
                          <a:effectLst/>
                        </a:rPr>
                        <a:t>OperazioniOrdine.java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643594862"/>
                  </a:ext>
                </a:extLst>
              </a:tr>
              <a:tr h="298341">
                <a:tc>
                  <a:txBody>
                    <a:bodyPr/>
                    <a:lstStyle/>
                    <a:p>
                      <a:pPr>
                        <a:lnSpc>
                          <a:spcPct val="107000"/>
                        </a:lnSpc>
                        <a:spcBef>
                          <a:spcPts val="600"/>
                        </a:spcBef>
                        <a:spcAft>
                          <a:spcPts val="600"/>
                        </a:spcAft>
                      </a:pPr>
                      <a:r>
                        <a:rPr lang="en-US" sz="800">
                          <a:effectLst/>
                        </a:rPr>
                        <a:t>Persistent data object: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Aft>
                          <a:spcPts val="0"/>
                        </a:spcAft>
                      </a:pPr>
                      <a:r>
                        <a:rPr lang="en-US" sz="800">
                          <a:effectLst/>
                        </a:rPr>
                        <a:t>OrderDM.java</a:t>
                      </a:r>
                      <a:endParaRPr lang="it-IT" sz="800">
                        <a:effectLst/>
                      </a:endParaRPr>
                    </a:p>
                    <a:p>
                      <a:pPr>
                        <a:lnSpc>
                          <a:spcPct val="115000"/>
                        </a:lnSpc>
                        <a:spcAft>
                          <a:spcPts val="0"/>
                        </a:spcAft>
                      </a:pPr>
                      <a:r>
                        <a:rPr lang="en-US" sz="800">
                          <a:effectLst/>
                        </a:rPr>
                        <a:t>OrdineBean.java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314860544"/>
                  </a:ext>
                </a:extLst>
              </a:tr>
              <a:tr h="447511">
                <a:tc>
                  <a:txBody>
                    <a:bodyPr/>
                    <a:lstStyle/>
                    <a:p>
                      <a:pPr>
                        <a:lnSpc>
                          <a:spcPct val="107000"/>
                        </a:lnSpc>
                        <a:spcBef>
                          <a:spcPts val="600"/>
                        </a:spcBef>
                        <a:spcAft>
                          <a:spcPts val="600"/>
                        </a:spcAft>
                      </a:pPr>
                      <a:r>
                        <a:rPr lang="en-US" sz="800">
                          <a:effectLst/>
                        </a:rPr>
                        <a:t>Pre-condition: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Bef>
                          <a:spcPts val="600"/>
                        </a:spcBef>
                        <a:spcAft>
                          <a:spcPts val="600"/>
                        </a:spcAft>
                      </a:pPr>
                      <a:r>
                        <a:rPr lang="it-IT" sz="800">
                          <a:effectLst/>
                        </a:rPr>
                        <a:t>L’utente Gennaro Rossi dopo aver già scelto i prodotti da acquistare si reca nel carrello e clicca prosegui per completare l’ordine. Il sito lo reindirizza alla pagina di compilazione dell’ordine in.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088063102"/>
                  </a:ext>
                </a:extLst>
              </a:tr>
              <a:tr h="1320826">
                <a:tc>
                  <a:txBody>
                    <a:bodyPr/>
                    <a:lstStyle/>
                    <a:p>
                      <a:pPr>
                        <a:lnSpc>
                          <a:spcPct val="107000"/>
                        </a:lnSpc>
                        <a:spcBef>
                          <a:spcPts val="600"/>
                        </a:spcBef>
                        <a:spcAft>
                          <a:spcPts val="600"/>
                        </a:spcAft>
                      </a:pPr>
                      <a:r>
                        <a:rPr lang="it-IT" sz="800">
                          <a:effectLst/>
                        </a:rPr>
                        <a:t>Flow of events: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Bef>
                          <a:spcPts val="600"/>
                        </a:spcBef>
                        <a:spcAft>
                          <a:spcPts val="600"/>
                        </a:spcAft>
                      </a:pPr>
                      <a:r>
                        <a:rPr lang="it-IT" sz="800">
                          <a:effectLst/>
                        </a:rPr>
                        <a:t>L’utente Gennaro Rossi completa l’ordine compilando i form presenti all’intenro della pagina di compilazione ordine. Egli inserisce i seguenti dati.</a:t>
                      </a:r>
                    </a:p>
                    <a:p>
                      <a:pPr marL="342900" lvl="0" indent="-342900">
                        <a:lnSpc>
                          <a:spcPct val="115000"/>
                        </a:lnSpc>
                        <a:spcBef>
                          <a:spcPts val="600"/>
                        </a:spcBef>
                        <a:spcAft>
                          <a:spcPts val="600"/>
                        </a:spcAft>
                        <a:buFont typeface="Symbol" panose="05050102010706020507" pitchFamily="18" charset="2"/>
                        <a:buChar char=""/>
                      </a:pPr>
                      <a:r>
                        <a:rPr lang="it-IT" sz="800">
                          <a:effectLst/>
                        </a:rPr>
                        <a:t>Mezzo di consegna=”corriere espresso”</a:t>
                      </a:r>
                    </a:p>
                    <a:p>
                      <a:pPr marL="342900" lvl="0" indent="-342900">
                        <a:lnSpc>
                          <a:spcPct val="115000"/>
                        </a:lnSpc>
                        <a:spcBef>
                          <a:spcPts val="600"/>
                        </a:spcBef>
                        <a:spcAft>
                          <a:spcPts val="600"/>
                        </a:spcAft>
                        <a:buFont typeface="Symbol" panose="05050102010706020507" pitchFamily="18" charset="2"/>
                        <a:buChar char=""/>
                      </a:pPr>
                      <a:r>
                        <a:rPr lang="it-IT" sz="800">
                          <a:effectLst/>
                        </a:rPr>
                        <a:t> metodo di pagamento =”carta di credito”,</a:t>
                      </a:r>
                    </a:p>
                    <a:p>
                      <a:pPr marL="342900" lvl="0" indent="-342900">
                        <a:lnSpc>
                          <a:spcPct val="115000"/>
                        </a:lnSpc>
                        <a:spcBef>
                          <a:spcPts val="600"/>
                        </a:spcBef>
                        <a:spcAft>
                          <a:spcPts val="600"/>
                        </a:spcAft>
                        <a:buFont typeface="Symbol" panose="05050102010706020507" pitchFamily="18" charset="2"/>
                        <a:buChar char=""/>
                      </a:pPr>
                      <a:r>
                        <a:rPr lang="it-IT" sz="800">
                          <a:effectLst/>
                        </a:rPr>
                        <a:t> numero carta=”1111111111111111”</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733337685"/>
                  </a:ext>
                </a:extLst>
              </a:tr>
              <a:tr h="596681">
                <a:tc>
                  <a:txBody>
                    <a:bodyPr/>
                    <a:lstStyle/>
                    <a:p>
                      <a:pPr>
                        <a:lnSpc>
                          <a:spcPct val="107000"/>
                        </a:lnSpc>
                        <a:spcBef>
                          <a:spcPts val="600"/>
                        </a:spcBef>
                        <a:spcAft>
                          <a:spcPts val="600"/>
                        </a:spcAft>
                      </a:pPr>
                      <a:r>
                        <a:rPr lang="it-IT" sz="800">
                          <a:effectLst/>
                        </a:rPr>
                        <a:t>Oracle: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Bef>
                          <a:spcPts val="600"/>
                        </a:spcBef>
                        <a:spcAft>
                          <a:spcPts val="600"/>
                        </a:spcAft>
                      </a:pPr>
                      <a:r>
                        <a:rPr lang="it-IT" sz="800">
                          <a:effectLst/>
                        </a:rPr>
                        <a:t>Il sistema reindirizza l’utente alla homepage dell’area riservata all’utente se l’ordine è andato a buon fine. Se un campo non è stato compilato o è stato inserito un dato errato, la casella di tale campo verrà contornata dal colore rosso.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927304348"/>
                  </a:ext>
                </a:extLst>
              </a:tr>
              <a:tr h="138803">
                <a:tc>
                  <a:txBody>
                    <a:bodyPr/>
                    <a:lstStyle/>
                    <a:p>
                      <a:pPr>
                        <a:lnSpc>
                          <a:spcPct val="107000"/>
                        </a:lnSpc>
                        <a:spcBef>
                          <a:spcPts val="600"/>
                        </a:spcBef>
                        <a:spcAft>
                          <a:spcPts val="600"/>
                        </a:spcAft>
                      </a:pPr>
                      <a:r>
                        <a:rPr lang="it-IT" sz="800">
                          <a:effectLst/>
                        </a:rPr>
                        <a:t>Dependency: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07000"/>
                        </a:lnSpc>
                        <a:spcBef>
                          <a:spcPts val="600"/>
                        </a:spcBef>
                        <a:spcAft>
                          <a:spcPts val="600"/>
                        </a:spcAft>
                      </a:pPr>
                      <a:r>
                        <a:rPr lang="it-IT" sz="800">
                          <a:effectLst/>
                        </a:rPr>
                        <a:t>Non ci sono particolari dipendenze con altri casi di test.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391444809"/>
                  </a:ext>
                </a:extLst>
              </a:tr>
              <a:tr h="506471">
                <a:tc>
                  <a:txBody>
                    <a:bodyPr/>
                    <a:lstStyle/>
                    <a:p>
                      <a:pPr>
                        <a:lnSpc>
                          <a:spcPct val="107000"/>
                        </a:lnSpc>
                        <a:spcBef>
                          <a:spcPts val="600"/>
                        </a:spcBef>
                        <a:spcAft>
                          <a:spcPts val="600"/>
                        </a:spcAft>
                      </a:pPr>
                      <a:r>
                        <a:rPr lang="it-IT" sz="800">
                          <a:effectLst/>
                        </a:rPr>
                        <a:t>Constraints: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Aft>
                          <a:spcPts val="0"/>
                        </a:spcAft>
                      </a:pPr>
                      <a:r>
                        <a:rPr lang="it-IT" sz="800" dirty="0">
                          <a:effectLst/>
                        </a:rPr>
                        <a:t>L’hardware necessario è un Personal Computer connesso ad internet avente Apache </a:t>
                      </a:r>
                      <a:r>
                        <a:rPr lang="it-IT" sz="800" dirty="0" err="1">
                          <a:effectLst/>
                        </a:rPr>
                        <a:t>Tomcat</a:t>
                      </a:r>
                      <a:r>
                        <a:rPr lang="it-IT" sz="800" dirty="0">
                          <a:effectLst/>
                        </a:rPr>
                        <a:t>.</a:t>
                      </a:r>
                    </a:p>
                    <a:p>
                      <a:pPr>
                        <a:lnSpc>
                          <a:spcPct val="115000"/>
                        </a:lnSpc>
                        <a:spcBef>
                          <a:spcPts val="600"/>
                        </a:spcBef>
                        <a:spcAft>
                          <a:spcPts val="600"/>
                        </a:spcAft>
                      </a:pPr>
                      <a:r>
                        <a:rPr lang="it-IT" sz="800" dirty="0">
                          <a:effectLst/>
                        </a:rPr>
                        <a:t>Il software necessario per l’esecuzione del test è un web Browser.</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369936185"/>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2267848869"/>
              </p:ext>
            </p:extLst>
          </p:nvPr>
        </p:nvGraphicFramePr>
        <p:xfrm>
          <a:off x="6386284" y="1988879"/>
          <a:ext cx="5515430" cy="4571579"/>
        </p:xfrm>
        <a:graphic>
          <a:graphicData uri="http://schemas.openxmlformats.org/drawingml/2006/table">
            <a:tbl>
              <a:tblPr firstCol="1">
                <a:tableStyleId>{5C22544A-7EE6-4342-B048-85BDC9FD1C3A}</a:tableStyleId>
              </a:tblPr>
              <a:tblGrid>
                <a:gridCol w="1378388">
                  <a:extLst>
                    <a:ext uri="{9D8B030D-6E8A-4147-A177-3AD203B41FA5}">
                      <a16:colId xmlns:a16="http://schemas.microsoft.com/office/drawing/2014/main" val="1552875447"/>
                    </a:ext>
                  </a:extLst>
                </a:gridCol>
                <a:gridCol w="1379014">
                  <a:extLst>
                    <a:ext uri="{9D8B030D-6E8A-4147-A177-3AD203B41FA5}">
                      <a16:colId xmlns:a16="http://schemas.microsoft.com/office/drawing/2014/main" val="615651181"/>
                    </a:ext>
                  </a:extLst>
                </a:gridCol>
                <a:gridCol w="1379014">
                  <a:extLst>
                    <a:ext uri="{9D8B030D-6E8A-4147-A177-3AD203B41FA5}">
                      <a16:colId xmlns:a16="http://schemas.microsoft.com/office/drawing/2014/main" val="453398594"/>
                    </a:ext>
                  </a:extLst>
                </a:gridCol>
                <a:gridCol w="1379014">
                  <a:extLst>
                    <a:ext uri="{9D8B030D-6E8A-4147-A177-3AD203B41FA5}">
                      <a16:colId xmlns:a16="http://schemas.microsoft.com/office/drawing/2014/main" val="1938951885"/>
                    </a:ext>
                  </a:extLst>
                </a:gridCol>
              </a:tblGrid>
              <a:tr h="138803">
                <a:tc>
                  <a:txBody>
                    <a:bodyPr/>
                    <a:lstStyle/>
                    <a:p>
                      <a:pPr>
                        <a:lnSpc>
                          <a:spcPct val="107000"/>
                        </a:lnSpc>
                        <a:spcBef>
                          <a:spcPts val="600"/>
                        </a:spcBef>
                        <a:spcAft>
                          <a:spcPts val="600"/>
                        </a:spcAft>
                      </a:pPr>
                      <a:r>
                        <a:rPr lang="en-US" sz="800">
                          <a:effectLst/>
                        </a:rPr>
                        <a:t>Test Case ID:</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a:txBody>
                    <a:bodyPr/>
                    <a:lstStyle/>
                    <a:p>
                      <a:pPr>
                        <a:lnSpc>
                          <a:spcPct val="107000"/>
                        </a:lnSpc>
                        <a:spcBef>
                          <a:spcPts val="600"/>
                        </a:spcBef>
                        <a:spcAft>
                          <a:spcPts val="600"/>
                        </a:spcAft>
                      </a:pPr>
                      <a:r>
                        <a:rPr lang="en-US" sz="800">
                          <a:effectLst/>
                        </a:rPr>
                        <a:t>TC_0.3.2</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a:txBody>
                    <a:bodyPr/>
                    <a:lstStyle/>
                    <a:p>
                      <a:pPr>
                        <a:lnSpc>
                          <a:spcPct val="107000"/>
                        </a:lnSpc>
                        <a:spcAft>
                          <a:spcPts val="0"/>
                        </a:spcAft>
                      </a:pPr>
                      <a:r>
                        <a:rPr lang="en-US" sz="800" dirty="0">
                          <a:effectLst/>
                        </a:rPr>
                        <a:t> </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a:txBody>
                    <a:bodyPr/>
                    <a:lstStyle/>
                    <a:p>
                      <a:pPr>
                        <a:lnSpc>
                          <a:spcPct val="107000"/>
                        </a:lnSpc>
                        <a:spcAft>
                          <a:spcPts val="0"/>
                        </a:spcAft>
                      </a:pPr>
                      <a:r>
                        <a:rPr lang="en-US"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extLst>
                  <a:ext uri="{0D108BD9-81ED-4DB2-BD59-A6C34878D82A}">
                    <a16:rowId xmlns:a16="http://schemas.microsoft.com/office/drawing/2014/main" val="3634624670"/>
                  </a:ext>
                </a:extLst>
              </a:tr>
              <a:tr h="138803">
                <a:tc>
                  <a:txBody>
                    <a:bodyPr/>
                    <a:lstStyle/>
                    <a:p>
                      <a:pPr>
                        <a:lnSpc>
                          <a:spcPct val="107000"/>
                        </a:lnSpc>
                        <a:spcBef>
                          <a:spcPts val="600"/>
                        </a:spcBef>
                        <a:spcAft>
                          <a:spcPts val="600"/>
                        </a:spcAft>
                      </a:pPr>
                      <a:r>
                        <a:rPr lang="en-US" sz="800">
                          <a:effectLst/>
                        </a:rPr>
                        <a:t>Nome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07000"/>
                        </a:lnSpc>
                        <a:spcBef>
                          <a:spcPts val="600"/>
                        </a:spcBef>
                        <a:spcAft>
                          <a:spcPts val="600"/>
                        </a:spcAft>
                      </a:pPr>
                      <a:r>
                        <a:rPr lang="en-US" sz="800">
                          <a:effectLst/>
                        </a:rPr>
                        <a:t>Effetuazione Ordine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233452618"/>
                  </a:ext>
                </a:extLst>
              </a:tr>
              <a:tr h="418094">
                <a:tc>
                  <a:txBody>
                    <a:bodyPr/>
                    <a:lstStyle/>
                    <a:p>
                      <a:pPr>
                        <a:lnSpc>
                          <a:spcPct val="107000"/>
                        </a:lnSpc>
                        <a:spcBef>
                          <a:spcPts val="600"/>
                        </a:spcBef>
                        <a:spcAft>
                          <a:spcPts val="600"/>
                        </a:spcAft>
                      </a:pPr>
                      <a:r>
                        <a:rPr lang="en-US" sz="800">
                          <a:effectLst/>
                        </a:rPr>
                        <a:t>Location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07000"/>
                        </a:lnSpc>
                        <a:spcBef>
                          <a:spcPts val="600"/>
                        </a:spcBef>
                        <a:spcAft>
                          <a:spcPts val="600"/>
                        </a:spcAft>
                      </a:pPr>
                      <a:r>
                        <a:rPr lang="it-IT" sz="800">
                          <a:effectLst/>
                        </a:rPr>
                        <a:t>1. L’utente si trova nel carrello e clicca prosegui</a:t>
                      </a:r>
                    </a:p>
                    <a:p>
                      <a:pPr>
                        <a:lnSpc>
                          <a:spcPct val="107000"/>
                        </a:lnSpc>
                        <a:spcBef>
                          <a:spcPts val="600"/>
                        </a:spcBef>
                        <a:spcAft>
                          <a:spcPts val="600"/>
                        </a:spcAft>
                      </a:pPr>
                      <a:r>
                        <a:rPr lang="it-IT" sz="800">
                          <a:effectLst/>
                        </a:rPr>
                        <a:t>2. L’utente si trova nella pagina di compilazione ordine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759315992"/>
                  </a:ext>
                </a:extLst>
              </a:tr>
              <a:tr h="418094">
                <a:tc>
                  <a:txBody>
                    <a:bodyPr/>
                    <a:lstStyle/>
                    <a:p>
                      <a:pPr>
                        <a:lnSpc>
                          <a:spcPct val="107000"/>
                        </a:lnSpc>
                        <a:spcBef>
                          <a:spcPts val="600"/>
                        </a:spcBef>
                        <a:spcAft>
                          <a:spcPts val="600"/>
                        </a:spcAft>
                      </a:pPr>
                      <a:r>
                        <a:rPr lang="en-US" sz="800">
                          <a:effectLst/>
                        </a:rPr>
                        <a:t>Boundary: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07000"/>
                        </a:lnSpc>
                        <a:spcBef>
                          <a:spcPts val="600"/>
                        </a:spcBef>
                        <a:spcAft>
                          <a:spcPts val="600"/>
                        </a:spcAft>
                      </a:pPr>
                      <a:r>
                        <a:rPr lang="en-US" sz="800">
                          <a:effectLst/>
                        </a:rPr>
                        <a:t>cart.jsp</a:t>
                      </a:r>
                      <a:endParaRPr lang="it-IT" sz="800">
                        <a:effectLst/>
                      </a:endParaRPr>
                    </a:p>
                    <a:p>
                      <a:pPr>
                        <a:lnSpc>
                          <a:spcPct val="107000"/>
                        </a:lnSpc>
                        <a:spcBef>
                          <a:spcPts val="600"/>
                        </a:spcBef>
                        <a:spcAft>
                          <a:spcPts val="600"/>
                        </a:spcAft>
                      </a:pPr>
                      <a:r>
                        <a:rPr lang="en-US" sz="800">
                          <a:effectLst/>
                        </a:rPr>
                        <a:t>Continue.jsp</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419670170"/>
                  </a:ext>
                </a:extLst>
              </a:tr>
              <a:tr h="149169">
                <a:tc>
                  <a:txBody>
                    <a:bodyPr/>
                    <a:lstStyle/>
                    <a:p>
                      <a:pPr>
                        <a:lnSpc>
                          <a:spcPct val="107000"/>
                        </a:lnSpc>
                        <a:spcBef>
                          <a:spcPts val="600"/>
                        </a:spcBef>
                        <a:spcAft>
                          <a:spcPts val="600"/>
                        </a:spcAft>
                      </a:pPr>
                      <a:r>
                        <a:rPr lang="en-US" sz="800">
                          <a:effectLst/>
                        </a:rPr>
                        <a:t>Control:</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Aft>
                          <a:spcPts val="0"/>
                        </a:spcAft>
                      </a:pPr>
                      <a:r>
                        <a:rPr lang="en-US" sz="800">
                          <a:effectLst/>
                        </a:rPr>
                        <a:t>OperazioniOrdine.java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997852325"/>
                  </a:ext>
                </a:extLst>
              </a:tr>
              <a:tr h="298339">
                <a:tc>
                  <a:txBody>
                    <a:bodyPr/>
                    <a:lstStyle/>
                    <a:p>
                      <a:pPr>
                        <a:lnSpc>
                          <a:spcPct val="107000"/>
                        </a:lnSpc>
                        <a:spcBef>
                          <a:spcPts val="600"/>
                        </a:spcBef>
                        <a:spcAft>
                          <a:spcPts val="600"/>
                        </a:spcAft>
                      </a:pPr>
                      <a:r>
                        <a:rPr lang="en-US" sz="800">
                          <a:effectLst/>
                        </a:rPr>
                        <a:t>Persistent data object: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Aft>
                          <a:spcPts val="0"/>
                        </a:spcAft>
                      </a:pPr>
                      <a:r>
                        <a:rPr lang="en-US" sz="800">
                          <a:effectLst/>
                        </a:rPr>
                        <a:t>OrderDM.java</a:t>
                      </a:r>
                      <a:endParaRPr lang="it-IT" sz="800">
                        <a:effectLst/>
                      </a:endParaRPr>
                    </a:p>
                    <a:p>
                      <a:pPr>
                        <a:lnSpc>
                          <a:spcPct val="115000"/>
                        </a:lnSpc>
                        <a:spcAft>
                          <a:spcPts val="0"/>
                        </a:spcAft>
                      </a:pPr>
                      <a:r>
                        <a:rPr lang="en-US" sz="800">
                          <a:effectLst/>
                        </a:rPr>
                        <a:t>OrdineBean.java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219336067"/>
                  </a:ext>
                </a:extLst>
              </a:tr>
              <a:tr h="447508">
                <a:tc>
                  <a:txBody>
                    <a:bodyPr/>
                    <a:lstStyle/>
                    <a:p>
                      <a:pPr>
                        <a:lnSpc>
                          <a:spcPct val="107000"/>
                        </a:lnSpc>
                        <a:spcBef>
                          <a:spcPts val="600"/>
                        </a:spcBef>
                        <a:spcAft>
                          <a:spcPts val="600"/>
                        </a:spcAft>
                      </a:pPr>
                      <a:r>
                        <a:rPr lang="en-US" sz="800">
                          <a:effectLst/>
                        </a:rPr>
                        <a:t>Pre-condition: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Bef>
                          <a:spcPts val="600"/>
                        </a:spcBef>
                        <a:spcAft>
                          <a:spcPts val="600"/>
                        </a:spcAft>
                      </a:pPr>
                      <a:r>
                        <a:rPr lang="it-IT" sz="800">
                          <a:effectLst/>
                        </a:rPr>
                        <a:t>L’utente Francesco Rossi dopo aver già scelto i prodotti da acquistare si reca nel carrello e clicca prosegui per completare l’ordine. Il sito lo reindirizza alla pagina di compilazione dell’ordine in.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61009779"/>
                  </a:ext>
                </a:extLst>
              </a:tr>
              <a:tr h="1320819">
                <a:tc>
                  <a:txBody>
                    <a:bodyPr/>
                    <a:lstStyle/>
                    <a:p>
                      <a:pPr>
                        <a:lnSpc>
                          <a:spcPct val="107000"/>
                        </a:lnSpc>
                        <a:spcBef>
                          <a:spcPts val="600"/>
                        </a:spcBef>
                        <a:spcAft>
                          <a:spcPts val="600"/>
                        </a:spcAft>
                      </a:pPr>
                      <a:r>
                        <a:rPr lang="it-IT" sz="800">
                          <a:effectLst/>
                        </a:rPr>
                        <a:t>Flow of events: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Bef>
                          <a:spcPts val="600"/>
                        </a:spcBef>
                        <a:spcAft>
                          <a:spcPts val="600"/>
                        </a:spcAft>
                      </a:pPr>
                      <a:r>
                        <a:rPr lang="it-IT" sz="800">
                          <a:effectLst/>
                        </a:rPr>
                        <a:t>L’utente Francesco Rossi completa l’ordine compilando i form presenti all’interno della pagina di compilazione ordine. Egli inserisce i seguenti dati.</a:t>
                      </a:r>
                    </a:p>
                    <a:p>
                      <a:pPr marL="342900" lvl="0" indent="-342900">
                        <a:lnSpc>
                          <a:spcPct val="115000"/>
                        </a:lnSpc>
                        <a:spcBef>
                          <a:spcPts val="600"/>
                        </a:spcBef>
                        <a:spcAft>
                          <a:spcPts val="600"/>
                        </a:spcAft>
                        <a:buFont typeface="Symbol" panose="05050102010706020507" pitchFamily="18" charset="2"/>
                        <a:buChar char=""/>
                      </a:pPr>
                      <a:r>
                        <a:rPr lang="it-IT" sz="800">
                          <a:effectLst/>
                        </a:rPr>
                        <a:t>Mezzo di consegna=”aereo”,</a:t>
                      </a:r>
                    </a:p>
                    <a:p>
                      <a:pPr marL="342900" lvl="0" indent="-342900">
                        <a:lnSpc>
                          <a:spcPct val="115000"/>
                        </a:lnSpc>
                        <a:spcBef>
                          <a:spcPts val="600"/>
                        </a:spcBef>
                        <a:spcAft>
                          <a:spcPts val="600"/>
                        </a:spcAft>
                        <a:buFont typeface="Symbol" panose="05050102010706020507" pitchFamily="18" charset="2"/>
                        <a:buChar char=""/>
                      </a:pPr>
                      <a:r>
                        <a:rPr lang="it-IT" sz="800">
                          <a:effectLst/>
                        </a:rPr>
                        <a:t>metodo di pagamento =”carta di credito”</a:t>
                      </a:r>
                    </a:p>
                    <a:p>
                      <a:pPr marL="342900" lvl="0" indent="-342900">
                        <a:lnSpc>
                          <a:spcPct val="115000"/>
                        </a:lnSpc>
                        <a:spcBef>
                          <a:spcPts val="600"/>
                        </a:spcBef>
                        <a:spcAft>
                          <a:spcPts val="600"/>
                        </a:spcAft>
                        <a:buFont typeface="Symbol" panose="05050102010706020507" pitchFamily="18" charset="2"/>
                        <a:buChar char=""/>
                      </a:pPr>
                      <a:r>
                        <a:rPr lang="it-IT" sz="800">
                          <a:effectLst/>
                        </a:rPr>
                        <a:t> numero carta=”0000000000000000”</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147610745"/>
                  </a:ext>
                </a:extLst>
              </a:tr>
              <a:tr h="596678">
                <a:tc>
                  <a:txBody>
                    <a:bodyPr/>
                    <a:lstStyle/>
                    <a:p>
                      <a:pPr>
                        <a:lnSpc>
                          <a:spcPct val="107000"/>
                        </a:lnSpc>
                        <a:spcBef>
                          <a:spcPts val="600"/>
                        </a:spcBef>
                        <a:spcAft>
                          <a:spcPts val="600"/>
                        </a:spcAft>
                      </a:pPr>
                      <a:r>
                        <a:rPr lang="it-IT" sz="800">
                          <a:effectLst/>
                        </a:rPr>
                        <a:t>Oracle: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Bef>
                          <a:spcPts val="600"/>
                        </a:spcBef>
                        <a:spcAft>
                          <a:spcPts val="600"/>
                        </a:spcAft>
                      </a:pPr>
                      <a:r>
                        <a:rPr lang="it-IT" sz="800">
                          <a:effectLst/>
                        </a:rPr>
                        <a:t>Il sistema reindirizza l’utente alla homepage dell’area riservata all’utente se l’ordine è andato a buon fine. Se un campo non è stato compilato o è stato inserito un dato errato, la casella di tale campo verrà contornata dal colore rosso.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767760104"/>
                  </a:ext>
                </a:extLst>
              </a:tr>
              <a:tr h="138803">
                <a:tc>
                  <a:txBody>
                    <a:bodyPr/>
                    <a:lstStyle/>
                    <a:p>
                      <a:pPr>
                        <a:lnSpc>
                          <a:spcPct val="107000"/>
                        </a:lnSpc>
                        <a:spcBef>
                          <a:spcPts val="600"/>
                        </a:spcBef>
                        <a:spcAft>
                          <a:spcPts val="600"/>
                        </a:spcAft>
                      </a:pPr>
                      <a:r>
                        <a:rPr lang="it-IT" sz="800">
                          <a:effectLst/>
                        </a:rPr>
                        <a:t>Dependency: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07000"/>
                        </a:lnSpc>
                        <a:spcBef>
                          <a:spcPts val="600"/>
                        </a:spcBef>
                        <a:spcAft>
                          <a:spcPts val="600"/>
                        </a:spcAft>
                      </a:pPr>
                      <a:r>
                        <a:rPr lang="it-IT" sz="800">
                          <a:effectLst/>
                        </a:rPr>
                        <a:t>Non ci sono particolari dipendenze con altri casi di test.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484726917"/>
                  </a:ext>
                </a:extLst>
              </a:tr>
              <a:tr h="506469">
                <a:tc>
                  <a:txBody>
                    <a:bodyPr/>
                    <a:lstStyle/>
                    <a:p>
                      <a:pPr>
                        <a:lnSpc>
                          <a:spcPct val="107000"/>
                        </a:lnSpc>
                        <a:spcBef>
                          <a:spcPts val="600"/>
                        </a:spcBef>
                        <a:spcAft>
                          <a:spcPts val="600"/>
                        </a:spcAft>
                      </a:pPr>
                      <a:r>
                        <a:rPr lang="it-IT" sz="800">
                          <a:effectLst/>
                        </a:rPr>
                        <a:t>Constraints: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Aft>
                          <a:spcPts val="0"/>
                        </a:spcAft>
                      </a:pPr>
                      <a:r>
                        <a:rPr lang="it-IT" sz="800" dirty="0">
                          <a:effectLst/>
                        </a:rPr>
                        <a:t>L’hardware necessario è un Personal Computer connesso ad internet avente Apache </a:t>
                      </a:r>
                      <a:r>
                        <a:rPr lang="it-IT" sz="800" dirty="0" err="1">
                          <a:effectLst/>
                        </a:rPr>
                        <a:t>Tomcat</a:t>
                      </a:r>
                      <a:r>
                        <a:rPr lang="it-IT" sz="800" dirty="0">
                          <a:effectLst/>
                        </a:rPr>
                        <a:t>.</a:t>
                      </a:r>
                    </a:p>
                    <a:p>
                      <a:pPr>
                        <a:lnSpc>
                          <a:spcPct val="115000"/>
                        </a:lnSpc>
                        <a:spcBef>
                          <a:spcPts val="600"/>
                        </a:spcBef>
                        <a:spcAft>
                          <a:spcPts val="600"/>
                        </a:spcAft>
                      </a:pPr>
                      <a:r>
                        <a:rPr lang="it-IT" sz="800" dirty="0">
                          <a:effectLst/>
                        </a:rPr>
                        <a:t>Il software necessario per l’esecuzione del test è un web Browser.</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114331826"/>
                  </a:ext>
                </a:extLst>
              </a:tr>
            </a:tbl>
          </a:graphicData>
        </a:graphic>
      </p:graphicFrame>
    </p:spTree>
    <p:extLst>
      <p:ext uri="{BB962C8B-B14F-4D97-AF65-F5344CB8AC3E}">
        <p14:creationId xmlns:p14="http://schemas.microsoft.com/office/powerpoint/2010/main" val="33487424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Case </a:t>
            </a:r>
            <a:r>
              <a:rPr lang="it-IT" dirty="0" err="1" smtClean="0">
                <a:solidFill>
                  <a:srgbClr val="00B050"/>
                </a:solidFill>
              </a:rPr>
              <a:t>Specification</a:t>
            </a:r>
            <a:r>
              <a:rPr lang="it-IT" dirty="0" smtClean="0">
                <a:solidFill>
                  <a:srgbClr val="00B050"/>
                </a:solidFill>
              </a:rPr>
              <a:t> </a:t>
            </a:r>
            <a:r>
              <a:rPr lang="it-IT" dirty="0" smtClean="0">
                <a:solidFill>
                  <a:schemeClr val="tx1">
                    <a:lumMod val="95000"/>
                  </a:schemeClr>
                </a:solidFill>
              </a:rPr>
              <a:t>: </a:t>
            </a:r>
            <a:r>
              <a:rPr lang="it-IT" dirty="0" smtClean="0">
                <a:solidFill>
                  <a:srgbClr val="FFC000"/>
                </a:solidFill>
              </a:rPr>
              <a:t>Casi di test</a:t>
            </a:r>
          </a:p>
          <a:p>
            <a:pPr marL="0" indent="0" algn="just">
              <a:buNone/>
            </a:pPr>
            <a:r>
              <a:rPr lang="it-IT" dirty="0" smtClean="0">
                <a:solidFill>
                  <a:srgbClr val="FFC000"/>
                </a:solidFill>
              </a:rPr>
              <a:t>			</a:t>
            </a:r>
            <a:r>
              <a:rPr lang="it-IT" dirty="0">
                <a:solidFill>
                  <a:srgbClr val="FFC000"/>
                </a:solidFill>
              </a:rPr>
              <a:t>	</a:t>
            </a:r>
            <a:r>
              <a:rPr lang="it-IT" dirty="0" err="1" smtClean="0">
                <a:solidFill>
                  <a:srgbClr val="FFC000"/>
                </a:solidFill>
              </a:rPr>
              <a:t>Effetuazione</a:t>
            </a:r>
            <a:r>
              <a:rPr lang="it-IT" dirty="0" smtClean="0">
                <a:solidFill>
                  <a:srgbClr val="FFC000"/>
                </a:solidFill>
              </a:rPr>
              <a:t> Ordine</a:t>
            </a: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graphicFrame>
        <p:nvGraphicFramePr>
          <p:cNvPr id="6" name="Tabella 5"/>
          <p:cNvGraphicFramePr>
            <a:graphicFrameLocks noGrp="1"/>
          </p:cNvGraphicFramePr>
          <p:nvPr>
            <p:extLst>
              <p:ext uri="{D42A27DB-BD31-4B8C-83A1-F6EECF244321}">
                <p14:modId xmlns:p14="http://schemas.microsoft.com/office/powerpoint/2010/main" val="1512739571"/>
              </p:ext>
            </p:extLst>
          </p:nvPr>
        </p:nvGraphicFramePr>
        <p:xfrm>
          <a:off x="3113315" y="1923126"/>
          <a:ext cx="5849256" cy="4405104"/>
        </p:xfrm>
        <a:graphic>
          <a:graphicData uri="http://schemas.openxmlformats.org/drawingml/2006/table">
            <a:tbl>
              <a:tblPr firstCol="1">
                <a:tableStyleId>{5C22544A-7EE6-4342-B048-85BDC9FD1C3A}</a:tableStyleId>
              </a:tblPr>
              <a:tblGrid>
                <a:gridCol w="1461816">
                  <a:extLst>
                    <a:ext uri="{9D8B030D-6E8A-4147-A177-3AD203B41FA5}">
                      <a16:colId xmlns:a16="http://schemas.microsoft.com/office/drawing/2014/main" val="4172423716"/>
                    </a:ext>
                  </a:extLst>
                </a:gridCol>
                <a:gridCol w="1462480">
                  <a:extLst>
                    <a:ext uri="{9D8B030D-6E8A-4147-A177-3AD203B41FA5}">
                      <a16:colId xmlns:a16="http://schemas.microsoft.com/office/drawing/2014/main" val="1133952637"/>
                    </a:ext>
                  </a:extLst>
                </a:gridCol>
                <a:gridCol w="1462480">
                  <a:extLst>
                    <a:ext uri="{9D8B030D-6E8A-4147-A177-3AD203B41FA5}">
                      <a16:colId xmlns:a16="http://schemas.microsoft.com/office/drawing/2014/main" val="2352914697"/>
                    </a:ext>
                  </a:extLst>
                </a:gridCol>
                <a:gridCol w="1462480">
                  <a:extLst>
                    <a:ext uri="{9D8B030D-6E8A-4147-A177-3AD203B41FA5}">
                      <a16:colId xmlns:a16="http://schemas.microsoft.com/office/drawing/2014/main" val="1071194444"/>
                    </a:ext>
                  </a:extLst>
                </a:gridCol>
              </a:tblGrid>
              <a:tr h="135591">
                <a:tc>
                  <a:txBody>
                    <a:bodyPr/>
                    <a:lstStyle/>
                    <a:p>
                      <a:pPr>
                        <a:lnSpc>
                          <a:spcPct val="107000"/>
                        </a:lnSpc>
                        <a:spcBef>
                          <a:spcPts val="600"/>
                        </a:spcBef>
                        <a:spcAft>
                          <a:spcPts val="600"/>
                        </a:spcAft>
                      </a:pPr>
                      <a:r>
                        <a:rPr lang="en-US" sz="800">
                          <a:effectLst/>
                        </a:rPr>
                        <a:t>Test Case ID:</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a:txBody>
                    <a:bodyPr/>
                    <a:lstStyle/>
                    <a:p>
                      <a:pPr>
                        <a:lnSpc>
                          <a:spcPct val="107000"/>
                        </a:lnSpc>
                        <a:spcBef>
                          <a:spcPts val="600"/>
                        </a:spcBef>
                        <a:spcAft>
                          <a:spcPts val="600"/>
                        </a:spcAft>
                      </a:pPr>
                      <a:r>
                        <a:rPr lang="en-US" sz="800">
                          <a:effectLst/>
                        </a:rPr>
                        <a:t>TC_0.3.3</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a:txBody>
                    <a:bodyPr/>
                    <a:lstStyle/>
                    <a:p>
                      <a:pPr>
                        <a:lnSpc>
                          <a:spcPct val="107000"/>
                        </a:lnSpc>
                        <a:spcAft>
                          <a:spcPts val="0"/>
                        </a:spcAft>
                      </a:pPr>
                      <a:r>
                        <a:rPr lang="en-US"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a:txBody>
                    <a:bodyPr/>
                    <a:lstStyle/>
                    <a:p>
                      <a:pPr>
                        <a:lnSpc>
                          <a:spcPct val="107000"/>
                        </a:lnSpc>
                        <a:spcAft>
                          <a:spcPts val="0"/>
                        </a:spcAft>
                      </a:pPr>
                      <a:r>
                        <a:rPr lang="en-US"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extLst>
                  <a:ext uri="{0D108BD9-81ED-4DB2-BD59-A6C34878D82A}">
                    <a16:rowId xmlns:a16="http://schemas.microsoft.com/office/drawing/2014/main" val="2036394697"/>
                  </a:ext>
                </a:extLst>
              </a:tr>
              <a:tr h="135591">
                <a:tc>
                  <a:txBody>
                    <a:bodyPr/>
                    <a:lstStyle/>
                    <a:p>
                      <a:pPr>
                        <a:lnSpc>
                          <a:spcPct val="107000"/>
                        </a:lnSpc>
                        <a:spcBef>
                          <a:spcPts val="600"/>
                        </a:spcBef>
                        <a:spcAft>
                          <a:spcPts val="600"/>
                        </a:spcAft>
                      </a:pPr>
                      <a:r>
                        <a:rPr lang="en-US" sz="800">
                          <a:effectLst/>
                        </a:rPr>
                        <a:t>Nome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07000"/>
                        </a:lnSpc>
                        <a:spcBef>
                          <a:spcPts val="600"/>
                        </a:spcBef>
                        <a:spcAft>
                          <a:spcPts val="600"/>
                        </a:spcAft>
                      </a:pPr>
                      <a:r>
                        <a:rPr lang="en-US" sz="800">
                          <a:effectLst/>
                        </a:rPr>
                        <a:t>Effetuazione Ordine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708379350"/>
                  </a:ext>
                </a:extLst>
              </a:tr>
              <a:tr h="386374">
                <a:tc>
                  <a:txBody>
                    <a:bodyPr/>
                    <a:lstStyle/>
                    <a:p>
                      <a:pPr>
                        <a:lnSpc>
                          <a:spcPct val="107000"/>
                        </a:lnSpc>
                        <a:spcBef>
                          <a:spcPts val="600"/>
                        </a:spcBef>
                        <a:spcAft>
                          <a:spcPts val="600"/>
                        </a:spcAft>
                      </a:pPr>
                      <a:r>
                        <a:rPr lang="en-US" sz="800">
                          <a:effectLst/>
                        </a:rPr>
                        <a:t>Location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07000"/>
                        </a:lnSpc>
                        <a:spcBef>
                          <a:spcPts val="600"/>
                        </a:spcBef>
                        <a:spcAft>
                          <a:spcPts val="600"/>
                        </a:spcAft>
                      </a:pPr>
                      <a:r>
                        <a:rPr lang="it-IT" sz="800">
                          <a:effectLst/>
                        </a:rPr>
                        <a:t>1. L’utente si trova nel carrello e clicca prosegui</a:t>
                      </a:r>
                    </a:p>
                    <a:p>
                      <a:pPr>
                        <a:lnSpc>
                          <a:spcPct val="107000"/>
                        </a:lnSpc>
                        <a:spcBef>
                          <a:spcPts val="600"/>
                        </a:spcBef>
                        <a:spcAft>
                          <a:spcPts val="600"/>
                        </a:spcAft>
                      </a:pPr>
                      <a:r>
                        <a:rPr lang="it-IT" sz="800">
                          <a:effectLst/>
                        </a:rPr>
                        <a:t>2. L’utente si trova nella pagina di compilazione ordine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088151137"/>
                  </a:ext>
                </a:extLst>
              </a:tr>
              <a:tr h="386374">
                <a:tc>
                  <a:txBody>
                    <a:bodyPr/>
                    <a:lstStyle/>
                    <a:p>
                      <a:pPr>
                        <a:lnSpc>
                          <a:spcPct val="107000"/>
                        </a:lnSpc>
                        <a:spcBef>
                          <a:spcPts val="600"/>
                        </a:spcBef>
                        <a:spcAft>
                          <a:spcPts val="600"/>
                        </a:spcAft>
                      </a:pPr>
                      <a:r>
                        <a:rPr lang="en-US" sz="800">
                          <a:effectLst/>
                        </a:rPr>
                        <a:t>Boundary: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07000"/>
                        </a:lnSpc>
                        <a:spcBef>
                          <a:spcPts val="600"/>
                        </a:spcBef>
                        <a:spcAft>
                          <a:spcPts val="600"/>
                        </a:spcAft>
                      </a:pPr>
                      <a:r>
                        <a:rPr lang="en-US" sz="800">
                          <a:effectLst/>
                        </a:rPr>
                        <a:t>cart.jsp</a:t>
                      </a:r>
                      <a:endParaRPr lang="it-IT" sz="800">
                        <a:effectLst/>
                      </a:endParaRPr>
                    </a:p>
                    <a:p>
                      <a:pPr>
                        <a:lnSpc>
                          <a:spcPct val="107000"/>
                        </a:lnSpc>
                        <a:spcBef>
                          <a:spcPts val="600"/>
                        </a:spcBef>
                        <a:spcAft>
                          <a:spcPts val="600"/>
                        </a:spcAft>
                      </a:pPr>
                      <a:r>
                        <a:rPr lang="en-US" sz="800">
                          <a:effectLst/>
                        </a:rPr>
                        <a:t>Continue.jsp</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358245424"/>
                  </a:ext>
                </a:extLst>
              </a:tr>
              <a:tr h="145718">
                <a:tc>
                  <a:txBody>
                    <a:bodyPr/>
                    <a:lstStyle/>
                    <a:p>
                      <a:pPr>
                        <a:lnSpc>
                          <a:spcPct val="107000"/>
                        </a:lnSpc>
                        <a:spcBef>
                          <a:spcPts val="600"/>
                        </a:spcBef>
                        <a:spcAft>
                          <a:spcPts val="600"/>
                        </a:spcAft>
                      </a:pPr>
                      <a:r>
                        <a:rPr lang="en-US" sz="800">
                          <a:effectLst/>
                        </a:rPr>
                        <a:t>Control:</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Aft>
                          <a:spcPts val="0"/>
                        </a:spcAft>
                      </a:pPr>
                      <a:r>
                        <a:rPr lang="en-US" sz="800">
                          <a:effectLst/>
                        </a:rPr>
                        <a:t>OperazioniOrdine.java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312398916"/>
                  </a:ext>
                </a:extLst>
              </a:tr>
              <a:tr h="291436">
                <a:tc>
                  <a:txBody>
                    <a:bodyPr/>
                    <a:lstStyle/>
                    <a:p>
                      <a:pPr>
                        <a:lnSpc>
                          <a:spcPct val="107000"/>
                        </a:lnSpc>
                        <a:spcBef>
                          <a:spcPts val="600"/>
                        </a:spcBef>
                        <a:spcAft>
                          <a:spcPts val="600"/>
                        </a:spcAft>
                      </a:pPr>
                      <a:r>
                        <a:rPr lang="en-US" sz="800">
                          <a:effectLst/>
                        </a:rPr>
                        <a:t>Persistent data object: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Aft>
                          <a:spcPts val="0"/>
                        </a:spcAft>
                      </a:pPr>
                      <a:r>
                        <a:rPr lang="en-US" sz="800">
                          <a:effectLst/>
                        </a:rPr>
                        <a:t>OrderDM.java</a:t>
                      </a:r>
                      <a:endParaRPr lang="it-IT" sz="800">
                        <a:effectLst/>
                      </a:endParaRPr>
                    </a:p>
                    <a:p>
                      <a:pPr>
                        <a:lnSpc>
                          <a:spcPct val="115000"/>
                        </a:lnSpc>
                        <a:spcAft>
                          <a:spcPts val="0"/>
                        </a:spcAft>
                      </a:pPr>
                      <a:r>
                        <a:rPr lang="en-US" sz="800">
                          <a:effectLst/>
                        </a:rPr>
                        <a:t>OrdineBean.java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73860982"/>
                  </a:ext>
                </a:extLst>
              </a:tr>
              <a:tr h="437154">
                <a:tc>
                  <a:txBody>
                    <a:bodyPr/>
                    <a:lstStyle/>
                    <a:p>
                      <a:pPr>
                        <a:lnSpc>
                          <a:spcPct val="107000"/>
                        </a:lnSpc>
                        <a:spcBef>
                          <a:spcPts val="600"/>
                        </a:spcBef>
                        <a:spcAft>
                          <a:spcPts val="600"/>
                        </a:spcAft>
                      </a:pPr>
                      <a:r>
                        <a:rPr lang="en-US" sz="800">
                          <a:effectLst/>
                        </a:rPr>
                        <a:t>Pre-condition: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Bef>
                          <a:spcPts val="600"/>
                        </a:spcBef>
                        <a:spcAft>
                          <a:spcPts val="600"/>
                        </a:spcAft>
                      </a:pPr>
                      <a:r>
                        <a:rPr lang="it-IT" sz="800">
                          <a:effectLst/>
                        </a:rPr>
                        <a:t>L’utente Gennaro Rossi dopo aver già scelto i prodotti da acquistare si reca nel carrello e clicca prosegui per completare l’ordine. Il sito lo reindirizza alla pagina di compilazione dell’ordine in.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446968248"/>
                  </a:ext>
                </a:extLst>
              </a:tr>
              <a:tr h="1219885">
                <a:tc>
                  <a:txBody>
                    <a:bodyPr/>
                    <a:lstStyle/>
                    <a:p>
                      <a:pPr>
                        <a:lnSpc>
                          <a:spcPct val="107000"/>
                        </a:lnSpc>
                        <a:spcBef>
                          <a:spcPts val="600"/>
                        </a:spcBef>
                        <a:spcAft>
                          <a:spcPts val="600"/>
                        </a:spcAft>
                      </a:pPr>
                      <a:r>
                        <a:rPr lang="it-IT" sz="800">
                          <a:effectLst/>
                        </a:rPr>
                        <a:t>Flow of events: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Bef>
                          <a:spcPts val="600"/>
                        </a:spcBef>
                        <a:spcAft>
                          <a:spcPts val="600"/>
                        </a:spcAft>
                      </a:pPr>
                      <a:r>
                        <a:rPr lang="it-IT" sz="800">
                          <a:effectLst/>
                        </a:rPr>
                        <a:t>L’utente Gennaro Rossi completa l’ordine compilando i form presenti all’interno della pagina di compilazione ordine. Egli inserisce i seguenti dati.</a:t>
                      </a:r>
                    </a:p>
                    <a:p>
                      <a:pPr marL="342900" lvl="0" indent="-342900">
                        <a:lnSpc>
                          <a:spcPct val="115000"/>
                        </a:lnSpc>
                        <a:spcBef>
                          <a:spcPts val="600"/>
                        </a:spcBef>
                        <a:spcAft>
                          <a:spcPts val="600"/>
                        </a:spcAft>
                        <a:buFont typeface="Symbol" panose="05050102010706020507" pitchFamily="18" charset="2"/>
                        <a:buChar char=""/>
                      </a:pPr>
                      <a:r>
                        <a:rPr lang="it-IT" sz="800">
                          <a:effectLst/>
                        </a:rPr>
                        <a:t>Mezzo di consegna=”ritiro in posta”,</a:t>
                      </a:r>
                    </a:p>
                    <a:p>
                      <a:pPr marL="342900" lvl="0" indent="-342900">
                        <a:lnSpc>
                          <a:spcPct val="115000"/>
                        </a:lnSpc>
                        <a:spcBef>
                          <a:spcPts val="600"/>
                        </a:spcBef>
                        <a:spcAft>
                          <a:spcPts val="600"/>
                        </a:spcAft>
                        <a:buFont typeface="Symbol" panose="05050102010706020507" pitchFamily="18" charset="2"/>
                        <a:buChar char=""/>
                      </a:pPr>
                      <a:r>
                        <a:rPr lang="it-IT" sz="800">
                          <a:effectLst/>
                        </a:rPr>
                        <a:t> metodo di pagamento =”carta prepagata”</a:t>
                      </a:r>
                    </a:p>
                    <a:p>
                      <a:pPr marL="342900" lvl="0" indent="-342900">
                        <a:lnSpc>
                          <a:spcPct val="115000"/>
                        </a:lnSpc>
                        <a:spcBef>
                          <a:spcPts val="600"/>
                        </a:spcBef>
                        <a:spcAft>
                          <a:spcPts val="600"/>
                        </a:spcAft>
                        <a:buFont typeface="Symbol" panose="05050102010706020507" pitchFamily="18" charset="2"/>
                        <a:buChar char=""/>
                      </a:pPr>
                      <a:r>
                        <a:rPr lang="it-IT" sz="800">
                          <a:effectLst/>
                        </a:rPr>
                        <a:t> numero carta=”11111111111111111”</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121497768"/>
                  </a:ext>
                </a:extLst>
              </a:tr>
              <a:tr h="582872">
                <a:tc>
                  <a:txBody>
                    <a:bodyPr/>
                    <a:lstStyle/>
                    <a:p>
                      <a:pPr>
                        <a:lnSpc>
                          <a:spcPct val="107000"/>
                        </a:lnSpc>
                        <a:spcBef>
                          <a:spcPts val="600"/>
                        </a:spcBef>
                        <a:spcAft>
                          <a:spcPts val="600"/>
                        </a:spcAft>
                      </a:pPr>
                      <a:r>
                        <a:rPr lang="it-IT" sz="800">
                          <a:effectLst/>
                        </a:rPr>
                        <a:t>Oracle: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Bef>
                          <a:spcPts val="600"/>
                        </a:spcBef>
                        <a:spcAft>
                          <a:spcPts val="600"/>
                        </a:spcAft>
                      </a:pPr>
                      <a:r>
                        <a:rPr lang="it-IT" sz="800">
                          <a:effectLst/>
                        </a:rPr>
                        <a:t>Il sistema reindirizza l’utente alla homepage dell’area riservata all’utente se l’ordine è andato a buon fine. Se un campo non è stato compilato o è stato inserito un dato errato, la casella di tale campo verrà contornata dal colore rosso.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79339503"/>
                  </a:ext>
                </a:extLst>
              </a:tr>
              <a:tr h="135591">
                <a:tc>
                  <a:txBody>
                    <a:bodyPr/>
                    <a:lstStyle/>
                    <a:p>
                      <a:pPr>
                        <a:lnSpc>
                          <a:spcPct val="107000"/>
                        </a:lnSpc>
                        <a:spcBef>
                          <a:spcPts val="600"/>
                        </a:spcBef>
                        <a:spcAft>
                          <a:spcPts val="600"/>
                        </a:spcAft>
                      </a:pPr>
                      <a:r>
                        <a:rPr lang="it-IT" sz="800">
                          <a:effectLst/>
                        </a:rPr>
                        <a:t>Dependency: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07000"/>
                        </a:lnSpc>
                        <a:spcBef>
                          <a:spcPts val="600"/>
                        </a:spcBef>
                        <a:spcAft>
                          <a:spcPts val="600"/>
                        </a:spcAft>
                      </a:pPr>
                      <a:r>
                        <a:rPr lang="it-IT" sz="800">
                          <a:effectLst/>
                        </a:rPr>
                        <a:t>Non ci sono particolari dipendenze con altri casi di test.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882701362"/>
                  </a:ext>
                </a:extLst>
              </a:tr>
              <a:tr h="494750">
                <a:tc>
                  <a:txBody>
                    <a:bodyPr/>
                    <a:lstStyle/>
                    <a:p>
                      <a:pPr>
                        <a:lnSpc>
                          <a:spcPct val="107000"/>
                        </a:lnSpc>
                        <a:spcBef>
                          <a:spcPts val="600"/>
                        </a:spcBef>
                        <a:spcAft>
                          <a:spcPts val="600"/>
                        </a:spcAft>
                      </a:pPr>
                      <a:r>
                        <a:rPr lang="it-IT" sz="800">
                          <a:effectLst/>
                        </a:rPr>
                        <a:t>Constraints: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tc>
                <a:tc gridSpan="3">
                  <a:txBody>
                    <a:bodyPr/>
                    <a:lstStyle/>
                    <a:p>
                      <a:pPr>
                        <a:lnSpc>
                          <a:spcPct val="115000"/>
                        </a:lnSpc>
                        <a:spcAft>
                          <a:spcPts val="0"/>
                        </a:spcAft>
                      </a:pPr>
                      <a:r>
                        <a:rPr lang="it-IT" sz="800" dirty="0">
                          <a:effectLst/>
                        </a:rPr>
                        <a:t>L’hardware necessario è un Personal Computer connesso ad internet avente Apache </a:t>
                      </a:r>
                      <a:r>
                        <a:rPr lang="it-IT" sz="800" dirty="0" err="1">
                          <a:effectLst/>
                        </a:rPr>
                        <a:t>Tomcat</a:t>
                      </a:r>
                      <a:r>
                        <a:rPr lang="it-IT" sz="800" dirty="0">
                          <a:effectLst/>
                        </a:rPr>
                        <a:t>.</a:t>
                      </a:r>
                    </a:p>
                    <a:p>
                      <a:pPr>
                        <a:lnSpc>
                          <a:spcPct val="115000"/>
                        </a:lnSpc>
                        <a:spcBef>
                          <a:spcPts val="600"/>
                        </a:spcBef>
                        <a:spcAft>
                          <a:spcPts val="600"/>
                        </a:spcAft>
                      </a:pPr>
                      <a:r>
                        <a:rPr lang="it-IT" sz="800" dirty="0">
                          <a:effectLst/>
                        </a:rPr>
                        <a:t>Il software necessario per l’esecuzione del test è un web Browser.</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836" marR="51836"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813003691"/>
                  </a:ext>
                </a:extLst>
              </a:tr>
            </a:tbl>
          </a:graphicData>
        </a:graphic>
      </p:graphicFrame>
    </p:spTree>
    <p:extLst>
      <p:ext uri="{BB962C8B-B14F-4D97-AF65-F5344CB8AC3E}">
        <p14:creationId xmlns:p14="http://schemas.microsoft.com/office/powerpoint/2010/main" val="25765569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Case </a:t>
            </a:r>
            <a:r>
              <a:rPr lang="it-IT" dirty="0" err="1" smtClean="0">
                <a:solidFill>
                  <a:srgbClr val="00B050"/>
                </a:solidFill>
              </a:rPr>
              <a:t>Specification</a:t>
            </a:r>
            <a:r>
              <a:rPr lang="it-IT" dirty="0" smtClean="0">
                <a:solidFill>
                  <a:srgbClr val="00B050"/>
                </a:solidFill>
              </a:rPr>
              <a:t> </a:t>
            </a:r>
            <a:r>
              <a:rPr lang="it-IT" dirty="0" smtClean="0">
                <a:solidFill>
                  <a:schemeClr val="tx1">
                    <a:lumMod val="95000"/>
                  </a:schemeClr>
                </a:solidFill>
              </a:rPr>
              <a:t>: </a:t>
            </a:r>
            <a:r>
              <a:rPr lang="it-IT" dirty="0" smtClean="0">
                <a:solidFill>
                  <a:srgbClr val="FFC000"/>
                </a:solidFill>
              </a:rPr>
              <a:t>Casi di test</a:t>
            </a:r>
          </a:p>
          <a:p>
            <a:pPr marL="0" indent="0" algn="just">
              <a:buNone/>
            </a:pPr>
            <a:r>
              <a:rPr lang="it-IT" dirty="0" smtClean="0">
                <a:solidFill>
                  <a:srgbClr val="FFC000"/>
                </a:solidFill>
              </a:rPr>
              <a:t>			</a:t>
            </a:r>
            <a:r>
              <a:rPr lang="it-IT" dirty="0">
                <a:solidFill>
                  <a:srgbClr val="FFC000"/>
                </a:solidFill>
              </a:rPr>
              <a:t>	</a:t>
            </a:r>
            <a:r>
              <a:rPr lang="it-IT" dirty="0" smtClean="0">
                <a:solidFill>
                  <a:srgbClr val="FFC000"/>
                </a:solidFill>
              </a:rPr>
              <a:t>Inserimento prodotto</a:t>
            </a: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graphicFrame>
        <p:nvGraphicFramePr>
          <p:cNvPr id="4" name="Tabella 3"/>
          <p:cNvGraphicFramePr>
            <a:graphicFrameLocks noGrp="1"/>
          </p:cNvGraphicFramePr>
          <p:nvPr>
            <p:extLst>
              <p:ext uri="{D42A27DB-BD31-4B8C-83A1-F6EECF244321}">
                <p14:modId xmlns:p14="http://schemas.microsoft.com/office/powerpoint/2010/main" val="4007006420"/>
              </p:ext>
            </p:extLst>
          </p:nvPr>
        </p:nvGraphicFramePr>
        <p:xfrm>
          <a:off x="246744" y="1802625"/>
          <a:ext cx="5617027" cy="4859431"/>
        </p:xfrm>
        <a:graphic>
          <a:graphicData uri="http://schemas.openxmlformats.org/drawingml/2006/table">
            <a:tbl>
              <a:tblPr firstCol="1">
                <a:tableStyleId>{5C22544A-7EE6-4342-B048-85BDC9FD1C3A}</a:tableStyleId>
              </a:tblPr>
              <a:tblGrid>
                <a:gridCol w="1403779">
                  <a:extLst>
                    <a:ext uri="{9D8B030D-6E8A-4147-A177-3AD203B41FA5}">
                      <a16:colId xmlns:a16="http://schemas.microsoft.com/office/drawing/2014/main" val="3997647264"/>
                    </a:ext>
                  </a:extLst>
                </a:gridCol>
                <a:gridCol w="1404416">
                  <a:extLst>
                    <a:ext uri="{9D8B030D-6E8A-4147-A177-3AD203B41FA5}">
                      <a16:colId xmlns:a16="http://schemas.microsoft.com/office/drawing/2014/main" val="4010463807"/>
                    </a:ext>
                  </a:extLst>
                </a:gridCol>
                <a:gridCol w="1404416">
                  <a:extLst>
                    <a:ext uri="{9D8B030D-6E8A-4147-A177-3AD203B41FA5}">
                      <a16:colId xmlns:a16="http://schemas.microsoft.com/office/drawing/2014/main" val="3725345300"/>
                    </a:ext>
                  </a:extLst>
                </a:gridCol>
                <a:gridCol w="1404416">
                  <a:extLst>
                    <a:ext uri="{9D8B030D-6E8A-4147-A177-3AD203B41FA5}">
                      <a16:colId xmlns:a16="http://schemas.microsoft.com/office/drawing/2014/main" val="1179126480"/>
                    </a:ext>
                  </a:extLst>
                </a:gridCol>
              </a:tblGrid>
              <a:tr h="134389">
                <a:tc>
                  <a:txBody>
                    <a:bodyPr/>
                    <a:lstStyle/>
                    <a:p>
                      <a:pPr>
                        <a:lnSpc>
                          <a:spcPct val="107000"/>
                        </a:lnSpc>
                        <a:spcBef>
                          <a:spcPts val="600"/>
                        </a:spcBef>
                        <a:spcAft>
                          <a:spcPts val="600"/>
                        </a:spcAft>
                      </a:pPr>
                      <a:r>
                        <a:rPr lang="en-US" sz="800">
                          <a:effectLst/>
                        </a:rPr>
                        <a:t>Test Case ID:</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a:txBody>
                    <a:bodyPr/>
                    <a:lstStyle/>
                    <a:p>
                      <a:pPr>
                        <a:lnSpc>
                          <a:spcPct val="107000"/>
                        </a:lnSpc>
                        <a:spcBef>
                          <a:spcPts val="600"/>
                        </a:spcBef>
                        <a:spcAft>
                          <a:spcPts val="600"/>
                        </a:spcAft>
                      </a:pPr>
                      <a:r>
                        <a:rPr lang="en-US" sz="800">
                          <a:effectLst/>
                        </a:rPr>
                        <a:t>TC_0.4.1</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a:txBody>
                    <a:bodyPr/>
                    <a:lstStyle/>
                    <a:p>
                      <a:pPr>
                        <a:lnSpc>
                          <a:spcPct val="107000"/>
                        </a:lnSpc>
                        <a:spcAft>
                          <a:spcPts val="0"/>
                        </a:spcAft>
                      </a:pPr>
                      <a:r>
                        <a:rPr lang="en-US"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a:txBody>
                    <a:bodyPr/>
                    <a:lstStyle/>
                    <a:p>
                      <a:pPr>
                        <a:lnSpc>
                          <a:spcPct val="107000"/>
                        </a:lnSpc>
                        <a:spcAft>
                          <a:spcPts val="0"/>
                        </a:spcAft>
                      </a:pPr>
                      <a:r>
                        <a:rPr lang="en-US"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extLst>
                  <a:ext uri="{0D108BD9-81ED-4DB2-BD59-A6C34878D82A}">
                    <a16:rowId xmlns:a16="http://schemas.microsoft.com/office/drawing/2014/main" val="2306228008"/>
                  </a:ext>
                </a:extLst>
              </a:tr>
              <a:tr h="134389">
                <a:tc>
                  <a:txBody>
                    <a:bodyPr/>
                    <a:lstStyle/>
                    <a:p>
                      <a:pPr>
                        <a:lnSpc>
                          <a:spcPct val="107000"/>
                        </a:lnSpc>
                        <a:spcBef>
                          <a:spcPts val="600"/>
                        </a:spcBef>
                        <a:spcAft>
                          <a:spcPts val="600"/>
                        </a:spcAft>
                      </a:pPr>
                      <a:r>
                        <a:rPr lang="en-US" sz="800">
                          <a:effectLst/>
                        </a:rPr>
                        <a:t>Nome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07000"/>
                        </a:lnSpc>
                        <a:spcBef>
                          <a:spcPts val="600"/>
                        </a:spcBef>
                        <a:spcAft>
                          <a:spcPts val="600"/>
                        </a:spcAft>
                      </a:pPr>
                      <a:r>
                        <a:rPr lang="en-US" sz="800">
                          <a:effectLst/>
                        </a:rPr>
                        <a:t>Inserimento Prodotto (Admin)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01978395"/>
                  </a:ext>
                </a:extLst>
              </a:tr>
              <a:tr h="134389">
                <a:tc>
                  <a:txBody>
                    <a:bodyPr/>
                    <a:lstStyle/>
                    <a:p>
                      <a:pPr>
                        <a:lnSpc>
                          <a:spcPct val="107000"/>
                        </a:lnSpc>
                        <a:spcBef>
                          <a:spcPts val="600"/>
                        </a:spcBef>
                        <a:spcAft>
                          <a:spcPts val="600"/>
                        </a:spcAft>
                      </a:pPr>
                      <a:r>
                        <a:rPr lang="en-US" sz="800">
                          <a:effectLst/>
                        </a:rPr>
                        <a:t>Location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07000"/>
                        </a:lnSpc>
                        <a:spcBef>
                          <a:spcPts val="600"/>
                        </a:spcBef>
                        <a:spcAft>
                          <a:spcPts val="600"/>
                        </a:spcAft>
                      </a:pPr>
                      <a:r>
                        <a:rPr lang="it-IT" sz="800">
                          <a:effectLst/>
                        </a:rPr>
                        <a:t>Pagina d’inserimento prodotti</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4266737871"/>
                  </a:ext>
                </a:extLst>
              </a:tr>
              <a:tr h="134389">
                <a:tc>
                  <a:txBody>
                    <a:bodyPr/>
                    <a:lstStyle/>
                    <a:p>
                      <a:pPr>
                        <a:lnSpc>
                          <a:spcPct val="107000"/>
                        </a:lnSpc>
                        <a:spcBef>
                          <a:spcPts val="600"/>
                        </a:spcBef>
                        <a:spcAft>
                          <a:spcPts val="600"/>
                        </a:spcAft>
                      </a:pPr>
                      <a:r>
                        <a:rPr lang="en-US" sz="800">
                          <a:effectLst/>
                        </a:rPr>
                        <a:t>Boundary: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07000"/>
                        </a:lnSpc>
                        <a:spcBef>
                          <a:spcPts val="600"/>
                        </a:spcBef>
                        <a:spcAft>
                          <a:spcPts val="600"/>
                        </a:spcAft>
                      </a:pPr>
                      <a:r>
                        <a:rPr lang="en-US" sz="800">
                          <a:effectLst/>
                        </a:rPr>
                        <a:t>AggiungiProdotto.jsp</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529744889"/>
                  </a:ext>
                </a:extLst>
              </a:tr>
              <a:tr h="144426">
                <a:tc>
                  <a:txBody>
                    <a:bodyPr/>
                    <a:lstStyle/>
                    <a:p>
                      <a:pPr>
                        <a:lnSpc>
                          <a:spcPct val="107000"/>
                        </a:lnSpc>
                        <a:spcBef>
                          <a:spcPts val="600"/>
                        </a:spcBef>
                        <a:spcAft>
                          <a:spcPts val="600"/>
                        </a:spcAft>
                      </a:pPr>
                      <a:r>
                        <a:rPr lang="en-US" sz="800">
                          <a:effectLst/>
                        </a:rPr>
                        <a:t>Control:</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15000"/>
                        </a:lnSpc>
                        <a:spcAft>
                          <a:spcPts val="0"/>
                        </a:spcAft>
                      </a:pPr>
                      <a:r>
                        <a:rPr lang="en-US" sz="800">
                          <a:effectLst/>
                        </a:rPr>
                        <a:t>GestioneProdottoAdmin.java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4007717375"/>
                  </a:ext>
                </a:extLst>
              </a:tr>
              <a:tr h="288852">
                <a:tc>
                  <a:txBody>
                    <a:bodyPr/>
                    <a:lstStyle/>
                    <a:p>
                      <a:pPr>
                        <a:lnSpc>
                          <a:spcPct val="107000"/>
                        </a:lnSpc>
                        <a:spcBef>
                          <a:spcPts val="600"/>
                        </a:spcBef>
                        <a:spcAft>
                          <a:spcPts val="600"/>
                        </a:spcAft>
                      </a:pPr>
                      <a:r>
                        <a:rPr lang="en-US" sz="800">
                          <a:effectLst/>
                        </a:rPr>
                        <a:t>Persistent data object: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15000"/>
                        </a:lnSpc>
                        <a:spcAft>
                          <a:spcPts val="0"/>
                        </a:spcAft>
                      </a:pPr>
                      <a:r>
                        <a:rPr lang="en-US" sz="800">
                          <a:effectLst/>
                        </a:rPr>
                        <a:t>ProdottiDM.java</a:t>
                      </a:r>
                      <a:endParaRPr lang="it-IT" sz="800">
                        <a:effectLst/>
                      </a:endParaRPr>
                    </a:p>
                    <a:p>
                      <a:pPr>
                        <a:lnSpc>
                          <a:spcPct val="115000"/>
                        </a:lnSpc>
                        <a:spcAft>
                          <a:spcPts val="0"/>
                        </a:spcAft>
                      </a:pPr>
                      <a:r>
                        <a:rPr lang="en-US" sz="800">
                          <a:effectLst/>
                        </a:rPr>
                        <a:t>ProdottiBean.java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560245411"/>
                  </a:ext>
                </a:extLst>
              </a:tr>
              <a:tr h="144426">
                <a:tc>
                  <a:txBody>
                    <a:bodyPr/>
                    <a:lstStyle/>
                    <a:p>
                      <a:pPr>
                        <a:lnSpc>
                          <a:spcPct val="107000"/>
                        </a:lnSpc>
                        <a:spcBef>
                          <a:spcPts val="600"/>
                        </a:spcBef>
                        <a:spcAft>
                          <a:spcPts val="600"/>
                        </a:spcAft>
                      </a:pPr>
                      <a:r>
                        <a:rPr lang="en-US" sz="800">
                          <a:effectLst/>
                        </a:rPr>
                        <a:t>Pre-condition: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15000"/>
                        </a:lnSpc>
                        <a:spcBef>
                          <a:spcPts val="600"/>
                        </a:spcBef>
                        <a:spcAft>
                          <a:spcPts val="600"/>
                        </a:spcAft>
                      </a:pPr>
                      <a:r>
                        <a:rPr lang="it-IT" sz="800">
                          <a:effectLst/>
                        </a:rPr>
                        <a:t>L’Admin del sito deve inserire un cd all’interno dell’e-store.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664057726"/>
                  </a:ext>
                </a:extLst>
              </a:tr>
              <a:tr h="2815079">
                <a:tc>
                  <a:txBody>
                    <a:bodyPr/>
                    <a:lstStyle/>
                    <a:p>
                      <a:pPr>
                        <a:lnSpc>
                          <a:spcPct val="107000"/>
                        </a:lnSpc>
                        <a:spcBef>
                          <a:spcPts val="600"/>
                        </a:spcBef>
                        <a:spcAft>
                          <a:spcPts val="600"/>
                        </a:spcAft>
                      </a:pPr>
                      <a:r>
                        <a:rPr lang="it-IT" sz="800">
                          <a:effectLst/>
                        </a:rPr>
                        <a:t>Flow of events: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15000"/>
                        </a:lnSpc>
                        <a:spcBef>
                          <a:spcPts val="600"/>
                        </a:spcBef>
                        <a:spcAft>
                          <a:spcPts val="600"/>
                        </a:spcAft>
                      </a:pPr>
                      <a:r>
                        <a:rPr lang="it-IT" sz="800">
                          <a:effectLst/>
                        </a:rPr>
                        <a:t>L’admin completa l’inserimento compilando il modulo presente all’interno della pagina di inserimento prodotti. Egli inserisce i seguenti dati.</a:t>
                      </a:r>
                    </a:p>
                    <a:p>
                      <a:pPr marL="342900" lvl="0" indent="-342900">
                        <a:lnSpc>
                          <a:spcPct val="115000"/>
                        </a:lnSpc>
                        <a:spcBef>
                          <a:spcPts val="600"/>
                        </a:spcBef>
                        <a:spcAft>
                          <a:spcPts val="600"/>
                        </a:spcAft>
                        <a:buFont typeface="Symbol" panose="05050102010706020507" pitchFamily="18" charset="2"/>
                        <a:buChar char=""/>
                      </a:pPr>
                      <a:r>
                        <a:rPr lang="it-IT" sz="800">
                          <a:effectLst/>
                        </a:rPr>
                        <a:t>CodiceProdotto=”0001”,</a:t>
                      </a:r>
                    </a:p>
                    <a:p>
                      <a:pPr marL="342900" lvl="0" indent="-342900">
                        <a:lnSpc>
                          <a:spcPct val="115000"/>
                        </a:lnSpc>
                        <a:spcBef>
                          <a:spcPts val="600"/>
                        </a:spcBef>
                        <a:spcAft>
                          <a:spcPts val="600"/>
                        </a:spcAft>
                        <a:buFont typeface="Symbol" panose="05050102010706020507" pitchFamily="18" charset="2"/>
                        <a:buChar char=""/>
                      </a:pPr>
                      <a:r>
                        <a:rPr lang="it-IT" sz="800">
                          <a:effectLst/>
                        </a:rPr>
                        <a:t>Titolo =”Divide”,</a:t>
                      </a:r>
                    </a:p>
                    <a:p>
                      <a:pPr marL="342900" lvl="0" indent="-342900">
                        <a:lnSpc>
                          <a:spcPct val="115000"/>
                        </a:lnSpc>
                        <a:spcBef>
                          <a:spcPts val="600"/>
                        </a:spcBef>
                        <a:spcAft>
                          <a:spcPts val="600"/>
                        </a:spcAft>
                        <a:buFont typeface="Symbol" panose="05050102010706020507" pitchFamily="18" charset="2"/>
                        <a:buChar char=""/>
                      </a:pPr>
                      <a:r>
                        <a:rPr lang="it-IT" sz="800">
                          <a:effectLst/>
                        </a:rPr>
                        <a:t>Autore=”Ed Sheeran”,</a:t>
                      </a:r>
                    </a:p>
                    <a:p>
                      <a:pPr marL="342900" lvl="0" indent="-342900">
                        <a:lnSpc>
                          <a:spcPct val="115000"/>
                        </a:lnSpc>
                        <a:spcBef>
                          <a:spcPts val="600"/>
                        </a:spcBef>
                        <a:spcAft>
                          <a:spcPts val="600"/>
                        </a:spcAft>
                        <a:buFont typeface="Symbol" panose="05050102010706020507" pitchFamily="18" charset="2"/>
                        <a:buChar char=""/>
                      </a:pPr>
                      <a:r>
                        <a:rPr lang="it-IT" sz="800">
                          <a:effectLst/>
                        </a:rPr>
                        <a:t>Descrizione=”Musica Pop”,</a:t>
                      </a:r>
                    </a:p>
                    <a:p>
                      <a:pPr marL="342900" lvl="0" indent="-342900">
                        <a:lnSpc>
                          <a:spcPct val="115000"/>
                        </a:lnSpc>
                        <a:spcBef>
                          <a:spcPts val="600"/>
                        </a:spcBef>
                        <a:spcAft>
                          <a:spcPts val="600"/>
                        </a:spcAft>
                        <a:buFont typeface="Symbol" panose="05050102010706020507" pitchFamily="18" charset="2"/>
                        <a:buChar char=""/>
                      </a:pPr>
                      <a:r>
                        <a:rPr lang="it-IT" sz="800">
                          <a:effectLst/>
                        </a:rPr>
                        <a:t>Prezzo=”21,99”,</a:t>
                      </a:r>
                    </a:p>
                    <a:p>
                      <a:pPr marL="342900" lvl="0" indent="-342900">
                        <a:lnSpc>
                          <a:spcPct val="115000"/>
                        </a:lnSpc>
                        <a:spcBef>
                          <a:spcPts val="600"/>
                        </a:spcBef>
                        <a:spcAft>
                          <a:spcPts val="600"/>
                        </a:spcAft>
                        <a:buFont typeface="Symbol" panose="05050102010706020507" pitchFamily="18" charset="2"/>
                        <a:buChar char=""/>
                      </a:pPr>
                      <a:r>
                        <a:rPr lang="it-IT" sz="800">
                          <a:effectLst/>
                        </a:rPr>
                        <a:t>ISRC=”</a:t>
                      </a:r>
                      <a:r>
                        <a:rPr lang="it-IT" sz="700">
                          <a:effectLst/>
                        </a:rPr>
                        <a:t>ASDASADAKWIA”,</a:t>
                      </a:r>
                      <a:endParaRPr lang="it-IT" sz="800">
                        <a:effectLst/>
                      </a:endParaRPr>
                    </a:p>
                    <a:p>
                      <a:pPr marL="342900" lvl="0" indent="-342900">
                        <a:lnSpc>
                          <a:spcPct val="115000"/>
                        </a:lnSpc>
                        <a:spcBef>
                          <a:spcPts val="600"/>
                        </a:spcBef>
                        <a:spcAft>
                          <a:spcPts val="600"/>
                        </a:spcAft>
                        <a:buFont typeface="Symbol" panose="05050102010706020507" pitchFamily="18" charset="2"/>
                        <a:buChar char=""/>
                      </a:pPr>
                      <a:r>
                        <a:rPr lang="it-IT" sz="700">
                          <a:effectLst/>
                        </a:rPr>
                        <a:t>Disponibilità=”22”,</a:t>
                      </a:r>
                      <a:endParaRPr lang="it-IT" sz="800">
                        <a:effectLst/>
                      </a:endParaRPr>
                    </a:p>
                    <a:p>
                      <a:pPr marL="342900" lvl="0" indent="-342900">
                        <a:lnSpc>
                          <a:spcPct val="115000"/>
                        </a:lnSpc>
                        <a:spcBef>
                          <a:spcPts val="600"/>
                        </a:spcBef>
                        <a:spcAft>
                          <a:spcPts val="600"/>
                        </a:spcAft>
                        <a:buFont typeface="Symbol" panose="05050102010706020507" pitchFamily="18" charset="2"/>
                        <a:buChar char=""/>
                      </a:pPr>
                      <a:r>
                        <a:rPr lang="it-IT" sz="700">
                          <a:effectLst/>
                        </a:rPr>
                        <a:t>Immagine=”divide.png”</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578477177"/>
                  </a:ext>
                </a:extLst>
              </a:tr>
              <a:tr h="288852">
                <a:tc>
                  <a:txBody>
                    <a:bodyPr/>
                    <a:lstStyle/>
                    <a:p>
                      <a:pPr>
                        <a:lnSpc>
                          <a:spcPct val="107000"/>
                        </a:lnSpc>
                        <a:spcBef>
                          <a:spcPts val="600"/>
                        </a:spcBef>
                        <a:spcAft>
                          <a:spcPts val="600"/>
                        </a:spcAft>
                      </a:pPr>
                      <a:r>
                        <a:rPr lang="it-IT" sz="800">
                          <a:effectLst/>
                        </a:rPr>
                        <a:t>Oracle: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15000"/>
                        </a:lnSpc>
                        <a:spcBef>
                          <a:spcPts val="600"/>
                        </a:spcBef>
                        <a:spcAft>
                          <a:spcPts val="600"/>
                        </a:spcAft>
                      </a:pPr>
                      <a:r>
                        <a:rPr lang="it-IT" sz="800">
                          <a:effectLst/>
                        </a:rPr>
                        <a:t>Il sistema reindirizza l’admin alla homepage dell’area riservata  se l’inserimento è andato a buon fine.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094349668"/>
                  </a:ext>
                </a:extLst>
              </a:tr>
              <a:tr h="134389">
                <a:tc>
                  <a:txBody>
                    <a:bodyPr/>
                    <a:lstStyle/>
                    <a:p>
                      <a:pPr>
                        <a:lnSpc>
                          <a:spcPct val="107000"/>
                        </a:lnSpc>
                        <a:spcBef>
                          <a:spcPts val="600"/>
                        </a:spcBef>
                        <a:spcAft>
                          <a:spcPts val="600"/>
                        </a:spcAft>
                      </a:pPr>
                      <a:r>
                        <a:rPr lang="it-IT" sz="800">
                          <a:effectLst/>
                        </a:rPr>
                        <a:t>Dependency: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07000"/>
                        </a:lnSpc>
                        <a:spcBef>
                          <a:spcPts val="600"/>
                        </a:spcBef>
                        <a:spcAft>
                          <a:spcPts val="600"/>
                        </a:spcAft>
                      </a:pPr>
                      <a:r>
                        <a:rPr lang="it-IT" sz="800">
                          <a:effectLst/>
                        </a:rPr>
                        <a:t>Non ci sono particolari dipendenze con altri casi di test.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002893255"/>
                  </a:ext>
                </a:extLst>
              </a:tr>
              <a:tr h="505851">
                <a:tc>
                  <a:txBody>
                    <a:bodyPr/>
                    <a:lstStyle/>
                    <a:p>
                      <a:pPr>
                        <a:lnSpc>
                          <a:spcPct val="107000"/>
                        </a:lnSpc>
                        <a:spcBef>
                          <a:spcPts val="600"/>
                        </a:spcBef>
                        <a:spcAft>
                          <a:spcPts val="600"/>
                        </a:spcAft>
                      </a:pPr>
                      <a:r>
                        <a:rPr lang="it-IT" sz="800">
                          <a:effectLst/>
                        </a:rPr>
                        <a:t>Constraints: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15000"/>
                        </a:lnSpc>
                        <a:spcAft>
                          <a:spcPts val="0"/>
                        </a:spcAft>
                      </a:pPr>
                      <a:r>
                        <a:rPr lang="it-IT" sz="800" dirty="0">
                          <a:effectLst/>
                        </a:rPr>
                        <a:t>L’hardware necessario è un Personal Computer connesso ad internet avente Apache </a:t>
                      </a:r>
                      <a:r>
                        <a:rPr lang="it-IT" sz="800" dirty="0" err="1">
                          <a:effectLst/>
                        </a:rPr>
                        <a:t>Tomcat</a:t>
                      </a:r>
                      <a:r>
                        <a:rPr lang="it-IT" sz="800" dirty="0">
                          <a:effectLst/>
                        </a:rPr>
                        <a:t>.</a:t>
                      </a:r>
                    </a:p>
                    <a:p>
                      <a:pPr>
                        <a:lnSpc>
                          <a:spcPct val="115000"/>
                        </a:lnSpc>
                        <a:spcBef>
                          <a:spcPts val="600"/>
                        </a:spcBef>
                        <a:spcAft>
                          <a:spcPts val="600"/>
                        </a:spcAft>
                      </a:pPr>
                      <a:r>
                        <a:rPr lang="it-IT" sz="800" dirty="0">
                          <a:effectLst/>
                        </a:rPr>
                        <a:t>Il software necessario per l’esecuzione del test è un web Browser.</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4109514472"/>
                  </a:ext>
                </a:extLst>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1364855316"/>
              </p:ext>
            </p:extLst>
          </p:nvPr>
        </p:nvGraphicFramePr>
        <p:xfrm>
          <a:off x="6291941" y="1802625"/>
          <a:ext cx="5551716" cy="4859432"/>
        </p:xfrm>
        <a:graphic>
          <a:graphicData uri="http://schemas.openxmlformats.org/drawingml/2006/table">
            <a:tbl>
              <a:tblPr firstCol="1">
                <a:tableStyleId>{5C22544A-7EE6-4342-B048-85BDC9FD1C3A}</a:tableStyleId>
              </a:tblPr>
              <a:tblGrid>
                <a:gridCol w="1318536">
                  <a:extLst>
                    <a:ext uri="{9D8B030D-6E8A-4147-A177-3AD203B41FA5}">
                      <a16:colId xmlns:a16="http://schemas.microsoft.com/office/drawing/2014/main" val="1122510373"/>
                    </a:ext>
                  </a:extLst>
                </a:gridCol>
                <a:gridCol w="1319136">
                  <a:extLst>
                    <a:ext uri="{9D8B030D-6E8A-4147-A177-3AD203B41FA5}">
                      <a16:colId xmlns:a16="http://schemas.microsoft.com/office/drawing/2014/main" val="1689039370"/>
                    </a:ext>
                  </a:extLst>
                </a:gridCol>
                <a:gridCol w="1319136">
                  <a:extLst>
                    <a:ext uri="{9D8B030D-6E8A-4147-A177-3AD203B41FA5}">
                      <a16:colId xmlns:a16="http://schemas.microsoft.com/office/drawing/2014/main" val="1946607135"/>
                    </a:ext>
                  </a:extLst>
                </a:gridCol>
                <a:gridCol w="1594908">
                  <a:extLst>
                    <a:ext uri="{9D8B030D-6E8A-4147-A177-3AD203B41FA5}">
                      <a16:colId xmlns:a16="http://schemas.microsoft.com/office/drawing/2014/main" val="533843988"/>
                    </a:ext>
                  </a:extLst>
                </a:gridCol>
              </a:tblGrid>
              <a:tr h="134389">
                <a:tc>
                  <a:txBody>
                    <a:bodyPr/>
                    <a:lstStyle/>
                    <a:p>
                      <a:pPr>
                        <a:lnSpc>
                          <a:spcPct val="107000"/>
                        </a:lnSpc>
                        <a:spcBef>
                          <a:spcPts val="600"/>
                        </a:spcBef>
                        <a:spcAft>
                          <a:spcPts val="600"/>
                        </a:spcAft>
                      </a:pPr>
                      <a:r>
                        <a:rPr lang="en-US" sz="800">
                          <a:effectLst/>
                        </a:rPr>
                        <a:t>Test Case ID:</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a:txBody>
                    <a:bodyPr/>
                    <a:lstStyle/>
                    <a:p>
                      <a:pPr>
                        <a:lnSpc>
                          <a:spcPct val="107000"/>
                        </a:lnSpc>
                        <a:spcBef>
                          <a:spcPts val="600"/>
                        </a:spcBef>
                        <a:spcAft>
                          <a:spcPts val="600"/>
                        </a:spcAft>
                      </a:pPr>
                      <a:r>
                        <a:rPr lang="en-US" sz="800">
                          <a:effectLst/>
                        </a:rPr>
                        <a:t>TC_0.4.2</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a:txBody>
                    <a:bodyPr/>
                    <a:lstStyle/>
                    <a:p>
                      <a:pPr>
                        <a:lnSpc>
                          <a:spcPct val="107000"/>
                        </a:lnSpc>
                        <a:spcAft>
                          <a:spcPts val="0"/>
                        </a:spcAft>
                      </a:pPr>
                      <a:r>
                        <a:rPr lang="en-US"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a:txBody>
                    <a:bodyPr/>
                    <a:lstStyle/>
                    <a:p>
                      <a:pPr>
                        <a:lnSpc>
                          <a:spcPct val="107000"/>
                        </a:lnSpc>
                        <a:spcAft>
                          <a:spcPts val="0"/>
                        </a:spcAft>
                      </a:pPr>
                      <a:r>
                        <a:rPr lang="en-US" sz="80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extLst>
                  <a:ext uri="{0D108BD9-81ED-4DB2-BD59-A6C34878D82A}">
                    <a16:rowId xmlns:a16="http://schemas.microsoft.com/office/drawing/2014/main" val="2703144823"/>
                  </a:ext>
                </a:extLst>
              </a:tr>
              <a:tr h="134389">
                <a:tc>
                  <a:txBody>
                    <a:bodyPr/>
                    <a:lstStyle/>
                    <a:p>
                      <a:pPr>
                        <a:lnSpc>
                          <a:spcPct val="107000"/>
                        </a:lnSpc>
                        <a:spcBef>
                          <a:spcPts val="600"/>
                        </a:spcBef>
                        <a:spcAft>
                          <a:spcPts val="600"/>
                        </a:spcAft>
                      </a:pPr>
                      <a:r>
                        <a:rPr lang="en-US" sz="800">
                          <a:effectLst/>
                        </a:rPr>
                        <a:t>Nome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07000"/>
                        </a:lnSpc>
                        <a:spcBef>
                          <a:spcPts val="600"/>
                        </a:spcBef>
                        <a:spcAft>
                          <a:spcPts val="600"/>
                        </a:spcAft>
                      </a:pPr>
                      <a:r>
                        <a:rPr lang="en-US" sz="800">
                          <a:effectLst/>
                        </a:rPr>
                        <a:t>Inserimento Prodotto (Admin)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4217871653"/>
                  </a:ext>
                </a:extLst>
              </a:tr>
              <a:tr h="134389">
                <a:tc>
                  <a:txBody>
                    <a:bodyPr/>
                    <a:lstStyle/>
                    <a:p>
                      <a:pPr>
                        <a:lnSpc>
                          <a:spcPct val="107000"/>
                        </a:lnSpc>
                        <a:spcBef>
                          <a:spcPts val="600"/>
                        </a:spcBef>
                        <a:spcAft>
                          <a:spcPts val="600"/>
                        </a:spcAft>
                      </a:pPr>
                      <a:r>
                        <a:rPr lang="en-US" sz="800">
                          <a:effectLst/>
                        </a:rPr>
                        <a:t>Location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07000"/>
                        </a:lnSpc>
                        <a:spcBef>
                          <a:spcPts val="600"/>
                        </a:spcBef>
                        <a:spcAft>
                          <a:spcPts val="600"/>
                        </a:spcAft>
                      </a:pPr>
                      <a:r>
                        <a:rPr lang="it-IT" sz="800">
                          <a:effectLst/>
                        </a:rPr>
                        <a:t>Pagina d’inserimento prodotti</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424044486"/>
                  </a:ext>
                </a:extLst>
              </a:tr>
              <a:tr h="134389">
                <a:tc>
                  <a:txBody>
                    <a:bodyPr/>
                    <a:lstStyle/>
                    <a:p>
                      <a:pPr>
                        <a:lnSpc>
                          <a:spcPct val="107000"/>
                        </a:lnSpc>
                        <a:spcBef>
                          <a:spcPts val="600"/>
                        </a:spcBef>
                        <a:spcAft>
                          <a:spcPts val="600"/>
                        </a:spcAft>
                      </a:pPr>
                      <a:r>
                        <a:rPr lang="en-US" sz="800">
                          <a:effectLst/>
                        </a:rPr>
                        <a:t>Boundary: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07000"/>
                        </a:lnSpc>
                        <a:spcBef>
                          <a:spcPts val="600"/>
                        </a:spcBef>
                        <a:spcAft>
                          <a:spcPts val="600"/>
                        </a:spcAft>
                      </a:pPr>
                      <a:r>
                        <a:rPr lang="en-US" sz="800">
                          <a:effectLst/>
                        </a:rPr>
                        <a:t>AggiungiProdotto.jsp</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77907250"/>
                  </a:ext>
                </a:extLst>
              </a:tr>
              <a:tr h="144426">
                <a:tc>
                  <a:txBody>
                    <a:bodyPr/>
                    <a:lstStyle/>
                    <a:p>
                      <a:pPr>
                        <a:lnSpc>
                          <a:spcPct val="107000"/>
                        </a:lnSpc>
                        <a:spcBef>
                          <a:spcPts val="600"/>
                        </a:spcBef>
                        <a:spcAft>
                          <a:spcPts val="600"/>
                        </a:spcAft>
                      </a:pPr>
                      <a:r>
                        <a:rPr lang="en-US" sz="800">
                          <a:effectLst/>
                        </a:rPr>
                        <a:t>Control:</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15000"/>
                        </a:lnSpc>
                        <a:spcAft>
                          <a:spcPts val="0"/>
                        </a:spcAft>
                      </a:pPr>
                      <a:r>
                        <a:rPr lang="en-US" sz="800">
                          <a:effectLst/>
                        </a:rPr>
                        <a:t>GestioneProdottoAdmin.java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093842970"/>
                  </a:ext>
                </a:extLst>
              </a:tr>
              <a:tr h="288853">
                <a:tc>
                  <a:txBody>
                    <a:bodyPr/>
                    <a:lstStyle/>
                    <a:p>
                      <a:pPr>
                        <a:lnSpc>
                          <a:spcPct val="107000"/>
                        </a:lnSpc>
                        <a:spcBef>
                          <a:spcPts val="600"/>
                        </a:spcBef>
                        <a:spcAft>
                          <a:spcPts val="600"/>
                        </a:spcAft>
                      </a:pPr>
                      <a:r>
                        <a:rPr lang="en-US" sz="800">
                          <a:effectLst/>
                        </a:rPr>
                        <a:t>Persistent data object: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15000"/>
                        </a:lnSpc>
                        <a:spcAft>
                          <a:spcPts val="0"/>
                        </a:spcAft>
                      </a:pPr>
                      <a:r>
                        <a:rPr lang="en-US" sz="800">
                          <a:effectLst/>
                        </a:rPr>
                        <a:t>ProdottiDM.java</a:t>
                      </a:r>
                      <a:endParaRPr lang="it-IT" sz="800">
                        <a:effectLst/>
                      </a:endParaRPr>
                    </a:p>
                    <a:p>
                      <a:pPr>
                        <a:lnSpc>
                          <a:spcPct val="115000"/>
                        </a:lnSpc>
                        <a:spcAft>
                          <a:spcPts val="0"/>
                        </a:spcAft>
                      </a:pPr>
                      <a:r>
                        <a:rPr lang="en-US" sz="800">
                          <a:effectLst/>
                        </a:rPr>
                        <a:t>ProdottiBean.java</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466132715"/>
                  </a:ext>
                </a:extLst>
              </a:tr>
              <a:tr h="144426">
                <a:tc>
                  <a:txBody>
                    <a:bodyPr/>
                    <a:lstStyle/>
                    <a:p>
                      <a:pPr>
                        <a:lnSpc>
                          <a:spcPct val="107000"/>
                        </a:lnSpc>
                        <a:spcBef>
                          <a:spcPts val="600"/>
                        </a:spcBef>
                        <a:spcAft>
                          <a:spcPts val="600"/>
                        </a:spcAft>
                      </a:pPr>
                      <a:r>
                        <a:rPr lang="en-US" sz="800">
                          <a:effectLst/>
                        </a:rPr>
                        <a:t>Pre-condition:</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15000"/>
                        </a:lnSpc>
                        <a:spcBef>
                          <a:spcPts val="600"/>
                        </a:spcBef>
                        <a:spcAft>
                          <a:spcPts val="600"/>
                        </a:spcAft>
                      </a:pPr>
                      <a:r>
                        <a:rPr lang="it-IT" sz="800" dirty="0">
                          <a:effectLst/>
                        </a:rPr>
                        <a:t>L’</a:t>
                      </a:r>
                      <a:r>
                        <a:rPr lang="it-IT" sz="800" dirty="0" err="1">
                          <a:effectLst/>
                        </a:rPr>
                        <a:t>Admin</a:t>
                      </a:r>
                      <a:r>
                        <a:rPr lang="it-IT" sz="800" dirty="0">
                          <a:effectLst/>
                        </a:rPr>
                        <a:t> del sito deve inserire un </a:t>
                      </a:r>
                      <a:r>
                        <a:rPr lang="it-IT" sz="800" dirty="0" smtClean="0">
                          <a:effectLst/>
                        </a:rPr>
                        <a:t>libro </a:t>
                      </a:r>
                      <a:r>
                        <a:rPr lang="it-IT" sz="800" dirty="0">
                          <a:effectLst/>
                        </a:rPr>
                        <a:t>all’interno dell’e-</a:t>
                      </a:r>
                      <a:r>
                        <a:rPr lang="it-IT" sz="800" dirty="0" err="1">
                          <a:effectLst/>
                        </a:rPr>
                        <a:t>store</a:t>
                      </a:r>
                      <a:r>
                        <a:rPr lang="it-IT" sz="800" dirty="0">
                          <a:effectLst/>
                        </a:rPr>
                        <a:t>.</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448533573"/>
                  </a:ext>
                </a:extLst>
              </a:tr>
              <a:tr h="2815078">
                <a:tc>
                  <a:txBody>
                    <a:bodyPr/>
                    <a:lstStyle/>
                    <a:p>
                      <a:pPr>
                        <a:lnSpc>
                          <a:spcPct val="107000"/>
                        </a:lnSpc>
                        <a:spcBef>
                          <a:spcPts val="600"/>
                        </a:spcBef>
                        <a:spcAft>
                          <a:spcPts val="600"/>
                        </a:spcAft>
                      </a:pPr>
                      <a:r>
                        <a:rPr lang="it-IT" sz="800">
                          <a:effectLst/>
                        </a:rPr>
                        <a:t>Flow of events: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15000"/>
                        </a:lnSpc>
                        <a:spcBef>
                          <a:spcPts val="600"/>
                        </a:spcBef>
                        <a:spcAft>
                          <a:spcPts val="600"/>
                        </a:spcAft>
                      </a:pPr>
                      <a:r>
                        <a:rPr lang="it-IT" sz="800">
                          <a:effectLst/>
                        </a:rPr>
                        <a:t>L’admin completa l’inserimento compilando il modulo presente all’interno della pagina di inserimento prodotti. Egli inserisce i seguenti dati.</a:t>
                      </a:r>
                    </a:p>
                    <a:p>
                      <a:pPr marL="342900" lvl="0" indent="-342900">
                        <a:lnSpc>
                          <a:spcPct val="115000"/>
                        </a:lnSpc>
                        <a:spcBef>
                          <a:spcPts val="600"/>
                        </a:spcBef>
                        <a:spcAft>
                          <a:spcPts val="600"/>
                        </a:spcAft>
                        <a:buFont typeface="Symbol" panose="05050102010706020507" pitchFamily="18" charset="2"/>
                        <a:buChar char=""/>
                      </a:pPr>
                      <a:r>
                        <a:rPr lang="it-IT" sz="800">
                          <a:effectLst/>
                        </a:rPr>
                        <a:t>CodiceProdotto=”0002”,</a:t>
                      </a:r>
                    </a:p>
                    <a:p>
                      <a:pPr marL="342900" lvl="0" indent="-342900">
                        <a:lnSpc>
                          <a:spcPct val="115000"/>
                        </a:lnSpc>
                        <a:spcBef>
                          <a:spcPts val="600"/>
                        </a:spcBef>
                        <a:spcAft>
                          <a:spcPts val="600"/>
                        </a:spcAft>
                        <a:buFont typeface="Symbol" panose="05050102010706020507" pitchFamily="18" charset="2"/>
                        <a:buChar char=""/>
                      </a:pPr>
                      <a:r>
                        <a:rPr lang="it-IT" sz="800">
                          <a:effectLst/>
                        </a:rPr>
                        <a:t>Titolo =”Animali Fantastici e dove trovarli”,</a:t>
                      </a:r>
                    </a:p>
                    <a:p>
                      <a:pPr marL="342900" lvl="0" indent="-342900">
                        <a:lnSpc>
                          <a:spcPct val="115000"/>
                        </a:lnSpc>
                        <a:spcBef>
                          <a:spcPts val="600"/>
                        </a:spcBef>
                        <a:spcAft>
                          <a:spcPts val="600"/>
                        </a:spcAft>
                        <a:buFont typeface="Symbol" panose="05050102010706020507" pitchFamily="18" charset="2"/>
                        <a:buChar char=""/>
                      </a:pPr>
                      <a:r>
                        <a:rPr lang="it-IT" sz="800">
                          <a:effectLst/>
                        </a:rPr>
                        <a:t>Autore=”J. K. Rowling”,</a:t>
                      </a:r>
                    </a:p>
                    <a:p>
                      <a:pPr marL="342900" lvl="0" indent="-342900">
                        <a:lnSpc>
                          <a:spcPct val="115000"/>
                        </a:lnSpc>
                        <a:spcBef>
                          <a:spcPts val="600"/>
                        </a:spcBef>
                        <a:spcAft>
                          <a:spcPts val="600"/>
                        </a:spcAft>
                        <a:buFont typeface="Symbol" panose="05050102010706020507" pitchFamily="18" charset="2"/>
                        <a:buChar char=""/>
                      </a:pPr>
                      <a:r>
                        <a:rPr lang="it-IT" sz="800">
                          <a:effectLst/>
                        </a:rPr>
                        <a:t>Descrizione=”Fantasy”,</a:t>
                      </a:r>
                    </a:p>
                    <a:p>
                      <a:pPr marL="342900" lvl="0" indent="-342900">
                        <a:lnSpc>
                          <a:spcPct val="115000"/>
                        </a:lnSpc>
                        <a:spcBef>
                          <a:spcPts val="600"/>
                        </a:spcBef>
                        <a:spcAft>
                          <a:spcPts val="600"/>
                        </a:spcAft>
                        <a:buFont typeface="Symbol" panose="05050102010706020507" pitchFamily="18" charset="2"/>
                        <a:buChar char=""/>
                      </a:pPr>
                      <a:r>
                        <a:rPr lang="it-IT" sz="800">
                          <a:effectLst/>
                        </a:rPr>
                        <a:t>Prezzo=”21,99”,</a:t>
                      </a:r>
                    </a:p>
                    <a:p>
                      <a:pPr marL="342900" lvl="0" indent="-342900">
                        <a:lnSpc>
                          <a:spcPct val="115000"/>
                        </a:lnSpc>
                        <a:spcBef>
                          <a:spcPts val="600"/>
                        </a:spcBef>
                        <a:spcAft>
                          <a:spcPts val="600"/>
                        </a:spcAft>
                        <a:buFont typeface="Symbol" panose="05050102010706020507" pitchFamily="18" charset="2"/>
                        <a:buChar char=""/>
                      </a:pPr>
                      <a:r>
                        <a:rPr lang="it-IT" sz="800">
                          <a:effectLst/>
                        </a:rPr>
                        <a:t>ISRC=”</a:t>
                      </a:r>
                      <a:r>
                        <a:rPr lang="it-IT" sz="700">
                          <a:effectLst/>
                        </a:rPr>
                        <a:t>121212121232”,</a:t>
                      </a:r>
                      <a:endParaRPr lang="it-IT" sz="800">
                        <a:effectLst/>
                      </a:endParaRPr>
                    </a:p>
                    <a:p>
                      <a:pPr marL="342900" lvl="0" indent="-342900">
                        <a:lnSpc>
                          <a:spcPct val="115000"/>
                        </a:lnSpc>
                        <a:spcBef>
                          <a:spcPts val="600"/>
                        </a:spcBef>
                        <a:spcAft>
                          <a:spcPts val="600"/>
                        </a:spcAft>
                        <a:buFont typeface="Symbol" panose="05050102010706020507" pitchFamily="18" charset="2"/>
                        <a:buChar char=""/>
                      </a:pPr>
                      <a:r>
                        <a:rPr lang="it-IT" sz="700">
                          <a:effectLst/>
                        </a:rPr>
                        <a:t>Disponibilità=”22”,</a:t>
                      </a:r>
                      <a:endParaRPr lang="it-IT" sz="800">
                        <a:effectLst/>
                      </a:endParaRPr>
                    </a:p>
                    <a:p>
                      <a:pPr marL="342900" lvl="0" indent="-342900">
                        <a:lnSpc>
                          <a:spcPct val="115000"/>
                        </a:lnSpc>
                        <a:spcBef>
                          <a:spcPts val="600"/>
                        </a:spcBef>
                        <a:spcAft>
                          <a:spcPts val="600"/>
                        </a:spcAft>
                        <a:buFont typeface="Symbol" panose="05050102010706020507" pitchFamily="18" charset="2"/>
                        <a:buChar char=""/>
                      </a:pPr>
                      <a:r>
                        <a:rPr lang="it-IT" sz="700">
                          <a:effectLst/>
                        </a:rPr>
                        <a:t>Immagine=”animali_fantastici.png”</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698914789"/>
                  </a:ext>
                </a:extLst>
              </a:tr>
              <a:tr h="288853">
                <a:tc>
                  <a:txBody>
                    <a:bodyPr/>
                    <a:lstStyle/>
                    <a:p>
                      <a:pPr>
                        <a:lnSpc>
                          <a:spcPct val="107000"/>
                        </a:lnSpc>
                        <a:spcBef>
                          <a:spcPts val="600"/>
                        </a:spcBef>
                        <a:spcAft>
                          <a:spcPts val="600"/>
                        </a:spcAft>
                      </a:pPr>
                      <a:r>
                        <a:rPr lang="it-IT" sz="800">
                          <a:effectLst/>
                        </a:rPr>
                        <a:t>Oracle: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15000"/>
                        </a:lnSpc>
                        <a:spcBef>
                          <a:spcPts val="600"/>
                        </a:spcBef>
                        <a:spcAft>
                          <a:spcPts val="600"/>
                        </a:spcAft>
                      </a:pPr>
                      <a:r>
                        <a:rPr lang="it-IT" sz="800">
                          <a:effectLst/>
                        </a:rPr>
                        <a:t>Il sistema reindirizza l’admin alla homepage dell’area riservata  se l’inserimento è andato a buon fine.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731378756"/>
                  </a:ext>
                </a:extLst>
              </a:tr>
              <a:tr h="134389">
                <a:tc>
                  <a:txBody>
                    <a:bodyPr/>
                    <a:lstStyle/>
                    <a:p>
                      <a:pPr>
                        <a:lnSpc>
                          <a:spcPct val="107000"/>
                        </a:lnSpc>
                        <a:spcBef>
                          <a:spcPts val="600"/>
                        </a:spcBef>
                        <a:spcAft>
                          <a:spcPts val="600"/>
                        </a:spcAft>
                      </a:pPr>
                      <a:r>
                        <a:rPr lang="it-IT" sz="800">
                          <a:effectLst/>
                        </a:rPr>
                        <a:t>Dependency:</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07000"/>
                        </a:lnSpc>
                        <a:spcBef>
                          <a:spcPts val="600"/>
                        </a:spcBef>
                        <a:spcAft>
                          <a:spcPts val="600"/>
                        </a:spcAft>
                      </a:pPr>
                      <a:r>
                        <a:rPr lang="it-IT" sz="800">
                          <a:effectLst/>
                        </a:rPr>
                        <a:t>Non ci sono particolari dipendenze con altri casi di test.</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574808791"/>
                  </a:ext>
                </a:extLst>
              </a:tr>
              <a:tr h="505851">
                <a:tc>
                  <a:txBody>
                    <a:bodyPr/>
                    <a:lstStyle/>
                    <a:p>
                      <a:pPr>
                        <a:lnSpc>
                          <a:spcPct val="107000"/>
                        </a:lnSpc>
                        <a:spcBef>
                          <a:spcPts val="600"/>
                        </a:spcBef>
                        <a:spcAft>
                          <a:spcPts val="600"/>
                        </a:spcAft>
                      </a:pPr>
                      <a:r>
                        <a:rPr lang="it-IT" sz="800">
                          <a:effectLst/>
                        </a:rPr>
                        <a:t>Constraints:</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tc>
                <a:tc gridSpan="3">
                  <a:txBody>
                    <a:bodyPr/>
                    <a:lstStyle/>
                    <a:p>
                      <a:pPr>
                        <a:lnSpc>
                          <a:spcPct val="115000"/>
                        </a:lnSpc>
                        <a:spcAft>
                          <a:spcPts val="0"/>
                        </a:spcAft>
                      </a:pPr>
                      <a:r>
                        <a:rPr lang="it-IT" sz="800" dirty="0">
                          <a:effectLst/>
                        </a:rPr>
                        <a:t>L’hardware necessario è un Personal Computer connesso ad internet avente Apache </a:t>
                      </a:r>
                      <a:r>
                        <a:rPr lang="it-IT" sz="800" dirty="0" err="1">
                          <a:effectLst/>
                        </a:rPr>
                        <a:t>Tomcat</a:t>
                      </a:r>
                      <a:r>
                        <a:rPr lang="it-IT" sz="800" dirty="0">
                          <a:effectLst/>
                        </a:rPr>
                        <a:t>.</a:t>
                      </a:r>
                    </a:p>
                    <a:p>
                      <a:pPr>
                        <a:lnSpc>
                          <a:spcPct val="115000"/>
                        </a:lnSpc>
                        <a:spcBef>
                          <a:spcPts val="600"/>
                        </a:spcBef>
                        <a:spcAft>
                          <a:spcPts val="600"/>
                        </a:spcAft>
                      </a:pPr>
                      <a:r>
                        <a:rPr lang="it-IT" sz="800" dirty="0">
                          <a:effectLst/>
                        </a:rPr>
                        <a:t>Il software necessario per l’esecuzione del test è un web Browser.</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628" marR="49628" marT="0" marB="0" anchor="ct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761111732"/>
                  </a:ext>
                </a:extLst>
              </a:tr>
            </a:tbl>
          </a:graphicData>
        </a:graphic>
      </p:graphicFrame>
    </p:spTree>
    <p:extLst>
      <p:ext uri="{BB962C8B-B14F-4D97-AF65-F5344CB8AC3E}">
        <p14:creationId xmlns:p14="http://schemas.microsoft.com/office/powerpoint/2010/main" val="30612891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a:t>
            </a:r>
            <a:r>
              <a:rPr lang="it-IT" dirty="0" err="1" smtClean="0">
                <a:solidFill>
                  <a:srgbClr val="00B050"/>
                </a:solidFill>
              </a:rPr>
              <a:t>Execution</a:t>
            </a:r>
            <a:r>
              <a:rPr lang="it-IT" dirty="0" smtClean="0">
                <a:solidFill>
                  <a:srgbClr val="00B050"/>
                </a:solidFill>
              </a:rPr>
              <a:t> Report </a:t>
            </a:r>
            <a:r>
              <a:rPr lang="it-IT" dirty="0" smtClean="0">
                <a:solidFill>
                  <a:schemeClr val="tx1">
                    <a:lumMod val="95000"/>
                  </a:schemeClr>
                </a:solidFill>
              </a:rPr>
              <a:t>: </a:t>
            </a:r>
            <a:r>
              <a:rPr lang="it-IT" dirty="0" smtClean="0">
                <a:solidFill>
                  <a:srgbClr val="FFC000"/>
                </a:solidFill>
              </a:rPr>
              <a:t>Test </a:t>
            </a:r>
            <a:r>
              <a:rPr lang="it-IT" dirty="0" err="1" smtClean="0">
                <a:solidFill>
                  <a:srgbClr val="FFC000"/>
                </a:solidFill>
              </a:rPr>
              <a:t>executation</a:t>
            </a:r>
            <a:endParaRPr lang="it-IT" dirty="0" smtClean="0">
              <a:solidFill>
                <a:srgbClr val="FFC000"/>
              </a:solidFill>
            </a:endParaRPr>
          </a:p>
          <a:p>
            <a:pPr marL="0" indent="0" algn="just">
              <a:buNone/>
            </a:pPr>
            <a:r>
              <a:rPr lang="it-IT" dirty="0" smtClean="0">
                <a:solidFill>
                  <a:srgbClr val="FFC000"/>
                </a:solidFill>
              </a:rPr>
              <a:t>			</a:t>
            </a:r>
            <a:r>
              <a:rPr lang="it-IT" dirty="0">
                <a:solidFill>
                  <a:srgbClr val="FFC000"/>
                </a:solidFill>
              </a:rPr>
              <a:t>	</a:t>
            </a:r>
            <a:r>
              <a:rPr lang="it-IT" dirty="0" smtClean="0">
                <a:solidFill>
                  <a:srgbClr val="FFC000"/>
                </a:solidFill>
              </a:rPr>
              <a:t>          Registrazione</a:t>
            </a: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794" y="1818572"/>
            <a:ext cx="4505954" cy="5039428"/>
          </a:xfrm>
          <a:prstGeom prst="rect">
            <a:avLst/>
          </a:prstGeom>
        </p:spPr>
      </p:pic>
      <p:pic>
        <p:nvPicPr>
          <p:cNvPr id="10" name="Immagin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03" y="1818572"/>
            <a:ext cx="4587997" cy="4906693"/>
          </a:xfrm>
          <a:prstGeom prst="rect">
            <a:avLst/>
          </a:prstGeom>
        </p:spPr>
      </p:pic>
    </p:spTree>
    <p:extLst>
      <p:ext uri="{BB962C8B-B14F-4D97-AF65-F5344CB8AC3E}">
        <p14:creationId xmlns:p14="http://schemas.microsoft.com/office/powerpoint/2010/main" val="300277066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a:t>
            </a:r>
            <a:r>
              <a:rPr lang="it-IT" dirty="0" err="1" smtClean="0">
                <a:solidFill>
                  <a:srgbClr val="00B050"/>
                </a:solidFill>
              </a:rPr>
              <a:t>Execution</a:t>
            </a:r>
            <a:r>
              <a:rPr lang="it-IT" dirty="0" smtClean="0">
                <a:solidFill>
                  <a:srgbClr val="00B050"/>
                </a:solidFill>
              </a:rPr>
              <a:t> Report </a:t>
            </a:r>
            <a:r>
              <a:rPr lang="it-IT" dirty="0" smtClean="0">
                <a:solidFill>
                  <a:schemeClr val="tx1">
                    <a:lumMod val="95000"/>
                  </a:schemeClr>
                </a:solidFill>
              </a:rPr>
              <a:t>: </a:t>
            </a:r>
            <a:r>
              <a:rPr lang="it-IT" dirty="0" smtClean="0">
                <a:solidFill>
                  <a:srgbClr val="FFC000"/>
                </a:solidFill>
              </a:rPr>
              <a:t>Test </a:t>
            </a:r>
            <a:r>
              <a:rPr lang="it-IT" dirty="0" err="1" smtClean="0">
                <a:solidFill>
                  <a:srgbClr val="FFC000"/>
                </a:solidFill>
              </a:rPr>
              <a:t>executation</a:t>
            </a:r>
            <a:endParaRPr lang="it-IT" dirty="0" smtClean="0">
              <a:solidFill>
                <a:srgbClr val="FFC000"/>
              </a:solidFill>
            </a:endParaRPr>
          </a:p>
          <a:p>
            <a:pPr marL="0" indent="0" algn="just">
              <a:buNone/>
            </a:pPr>
            <a:r>
              <a:rPr lang="it-IT" dirty="0" smtClean="0">
                <a:solidFill>
                  <a:srgbClr val="FFC000"/>
                </a:solidFill>
              </a:rPr>
              <a:t>			</a:t>
            </a:r>
            <a:r>
              <a:rPr lang="it-IT" dirty="0">
                <a:solidFill>
                  <a:srgbClr val="FFC000"/>
                </a:solidFill>
              </a:rPr>
              <a:t>	</a:t>
            </a:r>
            <a:r>
              <a:rPr lang="it-IT" dirty="0" smtClean="0">
                <a:solidFill>
                  <a:srgbClr val="FFC000"/>
                </a:solidFill>
              </a:rPr>
              <a:t>                  Login</a:t>
            </a: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407" y="2007651"/>
            <a:ext cx="4553585" cy="4439270"/>
          </a:xfrm>
          <a:prstGeom prst="rect">
            <a:avLst/>
          </a:prstGeom>
        </p:spPr>
      </p:pic>
      <p:pic>
        <p:nvPicPr>
          <p:cNvPr id="5" name="Immagin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7002" y="2007651"/>
            <a:ext cx="4810796" cy="4439270"/>
          </a:xfrm>
          <a:prstGeom prst="rect">
            <a:avLst/>
          </a:prstGeom>
        </p:spPr>
      </p:pic>
    </p:spTree>
    <p:extLst>
      <p:ext uri="{BB962C8B-B14F-4D97-AF65-F5344CB8AC3E}">
        <p14:creationId xmlns:p14="http://schemas.microsoft.com/office/powerpoint/2010/main" val="87935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583057" cy="926646"/>
          </a:xfrm>
        </p:spPr>
        <p:txBody>
          <a:bodyPr/>
          <a:lstStyle/>
          <a:p>
            <a:r>
              <a:rPr lang="it-IT" b="1" dirty="0">
                <a:solidFill>
                  <a:srgbClr val="FFC000"/>
                </a:solidFill>
                <a:effectLst>
                  <a:outerShdw blurRad="38100" dist="38100" dir="2700000" algn="tl">
                    <a:srgbClr val="000000">
                      <a:alpha val="43137"/>
                    </a:srgbClr>
                  </a:outerShdw>
                </a:effectLst>
              </a:rPr>
              <a:t>Requisiti funzionali</a:t>
            </a:r>
            <a:r>
              <a:rPr lang="it-IT" dirty="0"/>
              <a:t>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101600" y="926646"/>
            <a:ext cx="11901714" cy="5720897"/>
          </a:xfrm>
        </p:spPr>
        <p:txBody>
          <a:bodyPr/>
          <a:lstStyle/>
          <a:p>
            <a:r>
              <a:rPr lang="it-IT" b="1" dirty="0">
                <a:solidFill>
                  <a:srgbClr val="00B050"/>
                </a:solidFill>
                <a:effectLst>
                  <a:outerShdw blurRad="38100" dist="38100" dir="2700000" algn="tl">
                    <a:srgbClr val="000000">
                      <a:alpha val="43137"/>
                    </a:srgbClr>
                  </a:outerShdw>
                </a:effectLst>
              </a:rPr>
              <a:t>Gestione Utente</a:t>
            </a:r>
          </a:p>
          <a:p>
            <a:pPr lvl="1">
              <a:buFont typeface="Wingdings" panose="05000000000000000000" pitchFamily="2" charset="2"/>
              <a:buChar char="ü"/>
            </a:pPr>
            <a:r>
              <a:rPr lang="it-IT" b="1" dirty="0">
                <a:solidFill>
                  <a:srgbClr val="00B050"/>
                </a:solidFill>
                <a:effectLst>
                  <a:outerShdw blurRad="38100" dist="38100" dir="2700000" algn="tl">
                    <a:srgbClr val="000000">
                      <a:alpha val="43137"/>
                    </a:srgbClr>
                  </a:outerShdw>
                </a:effectLst>
              </a:rPr>
              <a:t> </a:t>
            </a:r>
            <a:r>
              <a:rPr lang="it-IT" sz="1800" b="1" dirty="0">
                <a:solidFill>
                  <a:schemeClr val="accent2">
                    <a:lumMod val="75000"/>
                  </a:schemeClr>
                </a:solidFill>
                <a:effectLst>
                  <a:outerShdw blurRad="38100" dist="38100" dir="2700000" algn="tl">
                    <a:srgbClr val="000000">
                      <a:alpha val="43137"/>
                    </a:srgbClr>
                  </a:outerShdw>
                </a:effectLst>
              </a:rPr>
              <a:t>RF</a:t>
            </a:r>
            <a:r>
              <a:rPr lang="it-IT" b="1" dirty="0">
                <a:solidFill>
                  <a:schemeClr val="accent2">
                    <a:lumMod val="75000"/>
                  </a:schemeClr>
                </a:solidFill>
                <a:effectLst>
                  <a:outerShdw blurRad="38100" dist="38100" dir="2700000" algn="tl">
                    <a:srgbClr val="000000">
                      <a:alpha val="43137"/>
                    </a:srgbClr>
                  </a:outerShdw>
                </a:effectLst>
              </a:rPr>
              <a:t>_0 </a:t>
            </a:r>
            <a:r>
              <a:rPr lang="it-IT" b="1" dirty="0" smtClean="0">
                <a:solidFill>
                  <a:srgbClr val="FFC000"/>
                </a:solidFill>
                <a:effectLst>
                  <a:outerShdw blurRad="38100" dist="38100" dir="2700000" algn="tl">
                    <a:srgbClr val="000000">
                      <a:alpha val="43137"/>
                    </a:srgbClr>
                  </a:outerShdw>
                </a:effectLst>
              </a:rPr>
              <a:t>Gestione Autenticazione</a:t>
            </a:r>
          </a:p>
          <a:p>
            <a:pPr lvl="2">
              <a:buFont typeface="Wingdings" panose="05000000000000000000" pitchFamily="2" charset="2"/>
              <a:buChar char="Ø"/>
            </a:pPr>
            <a:endParaRPr lang="it-IT" b="1" dirty="0" smtClean="0">
              <a:solidFill>
                <a:srgbClr val="FFC000"/>
              </a:solidFill>
              <a:effectLst>
                <a:outerShdw blurRad="38100" dist="38100" dir="2700000" algn="tl">
                  <a:srgbClr val="000000">
                    <a:alpha val="43137"/>
                  </a:srgbClr>
                </a:outerShdw>
              </a:effectLst>
            </a:endParaRPr>
          </a:p>
          <a:p>
            <a:pPr lvl="2">
              <a:buFont typeface="Wingdings" panose="05000000000000000000" pitchFamily="2" charset="2"/>
              <a:buChar char="Ø"/>
            </a:pPr>
            <a:r>
              <a:rPr lang="it-IT" b="1" dirty="0" smtClean="0">
                <a:solidFill>
                  <a:srgbClr val="FFC000"/>
                </a:solidFill>
                <a:effectLst>
                  <a:outerShdw blurRad="38100" dist="38100" dir="2700000" algn="tl">
                    <a:srgbClr val="000000">
                      <a:alpha val="43137"/>
                    </a:srgbClr>
                  </a:outerShdw>
                </a:effectLst>
              </a:rPr>
              <a:t> </a:t>
            </a:r>
            <a:r>
              <a:rPr lang="it-IT" sz="1400" b="1" dirty="0">
                <a:solidFill>
                  <a:schemeClr val="accent2">
                    <a:lumMod val="75000"/>
                  </a:schemeClr>
                </a:solidFill>
                <a:effectLst>
                  <a:outerShdw blurRad="38100" dist="38100" dir="2700000" algn="tl">
                    <a:srgbClr val="000000">
                      <a:alpha val="43137"/>
                    </a:srgbClr>
                  </a:outerShdw>
                </a:effectLst>
              </a:rPr>
              <a:t>RF</a:t>
            </a:r>
            <a:r>
              <a:rPr lang="it-IT" b="1" dirty="0">
                <a:solidFill>
                  <a:schemeClr val="accent2">
                    <a:lumMod val="75000"/>
                  </a:schemeClr>
                </a:solidFill>
                <a:effectLst>
                  <a:outerShdw blurRad="38100" dist="38100" dir="2700000" algn="tl">
                    <a:srgbClr val="000000">
                      <a:alpha val="43137"/>
                    </a:srgbClr>
                  </a:outerShdw>
                </a:effectLst>
              </a:rPr>
              <a:t>_0 </a:t>
            </a:r>
            <a:r>
              <a:rPr lang="it-IT" b="1" dirty="0" smtClean="0">
                <a:solidFill>
                  <a:schemeClr val="accent2">
                    <a:lumMod val="75000"/>
                  </a:schemeClr>
                </a:solidFill>
                <a:effectLst>
                  <a:outerShdw blurRad="38100" dist="38100" dir="2700000" algn="tl">
                    <a:srgbClr val="000000">
                      <a:alpha val="43137"/>
                    </a:srgbClr>
                  </a:outerShdw>
                </a:effectLst>
              </a:rPr>
              <a:t>.1 </a:t>
            </a:r>
            <a:r>
              <a:rPr lang="it-IT" dirty="0" smtClean="0"/>
              <a:t>Accesso  </a:t>
            </a:r>
            <a:r>
              <a:rPr lang="it-IT" dirty="0"/>
              <a:t>all’area riservata attraverso </a:t>
            </a:r>
            <a:r>
              <a:rPr lang="it-IT" dirty="0" smtClean="0"/>
              <a:t>un </a:t>
            </a:r>
            <a:r>
              <a:rPr lang="it-IT" dirty="0" err="1" smtClean="0"/>
              <a:t>form</a:t>
            </a:r>
            <a:r>
              <a:rPr lang="it-IT" dirty="0" smtClean="0"/>
              <a:t> di </a:t>
            </a:r>
            <a:r>
              <a:rPr lang="it-IT" dirty="0"/>
              <a:t>login </a:t>
            </a:r>
            <a:r>
              <a:rPr lang="it-IT" dirty="0" smtClean="0"/>
              <a:t>situato </a:t>
            </a:r>
            <a:r>
              <a:rPr lang="it-IT" dirty="0"/>
              <a:t>nella </a:t>
            </a:r>
            <a:r>
              <a:rPr lang="it-IT" dirty="0" smtClean="0"/>
              <a:t>homepage</a:t>
            </a:r>
            <a:endParaRPr lang="it-IT" dirty="0"/>
          </a:p>
          <a:p>
            <a:pPr lvl="2">
              <a:buFont typeface="Wingdings" panose="05000000000000000000" pitchFamily="2" charset="2"/>
              <a:buChar char="Ø"/>
            </a:pPr>
            <a:r>
              <a:rPr lang="it-IT" b="1" dirty="0" smtClean="0">
                <a:solidFill>
                  <a:srgbClr val="FFC000"/>
                </a:solidFill>
                <a:effectLst>
                  <a:outerShdw blurRad="38100" dist="38100" dir="2700000" algn="tl">
                    <a:srgbClr val="000000">
                      <a:alpha val="43137"/>
                    </a:srgbClr>
                  </a:outerShdw>
                </a:effectLst>
              </a:rPr>
              <a:t> </a:t>
            </a:r>
            <a:r>
              <a:rPr lang="it-IT" sz="1400" b="1" dirty="0">
                <a:solidFill>
                  <a:schemeClr val="accent2">
                    <a:lumMod val="75000"/>
                  </a:schemeClr>
                </a:solidFill>
                <a:effectLst>
                  <a:outerShdw blurRad="38100" dist="38100" dir="2700000" algn="tl">
                    <a:srgbClr val="000000">
                      <a:alpha val="43137"/>
                    </a:srgbClr>
                  </a:outerShdw>
                </a:effectLst>
              </a:rPr>
              <a:t>RF</a:t>
            </a:r>
            <a:r>
              <a:rPr lang="it-IT" b="1" dirty="0">
                <a:solidFill>
                  <a:schemeClr val="accent2">
                    <a:lumMod val="75000"/>
                  </a:schemeClr>
                </a:solidFill>
                <a:effectLst>
                  <a:outerShdw blurRad="38100" dist="38100" dir="2700000" algn="tl">
                    <a:srgbClr val="000000">
                      <a:alpha val="43137"/>
                    </a:srgbClr>
                  </a:outerShdw>
                </a:effectLst>
              </a:rPr>
              <a:t>_0 </a:t>
            </a:r>
            <a:r>
              <a:rPr lang="it-IT" b="1" dirty="0" smtClean="0">
                <a:solidFill>
                  <a:schemeClr val="accent2">
                    <a:lumMod val="75000"/>
                  </a:schemeClr>
                </a:solidFill>
                <a:effectLst>
                  <a:outerShdw blurRad="38100" dist="38100" dir="2700000" algn="tl">
                    <a:srgbClr val="000000">
                      <a:alpha val="43137"/>
                    </a:srgbClr>
                  </a:outerShdw>
                </a:effectLst>
              </a:rPr>
              <a:t>.2 </a:t>
            </a:r>
            <a:r>
              <a:rPr lang="it-IT" dirty="0" smtClean="0"/>
              <a:t>Log-out </a:t>
            </a:r>
            <a:r>
              <a:rPr lang="it-IT" dirty="0"/>
              <a:t>mediante l’apposito </a:t>
            </a:r>
            <a:r>
              <a:rPr lang="it-IT" dirty="0" smtClean="0"/>
              <a:t>pulsante</a:t>
            </a:r>
            <a:r>
              <a:rPr lang="it-IT" b="1" dirty="0" smtClean="0">
                <a:solidFill>
                  <a:srgbClr val="FFC000"/>
                </a:solidFill>
                <a:effectLst>
                  <a:outerShdw blurRad="38100" dist="38100" dir="2700000" algn="tl">
                    <a:srgbClr val="000000">
                      <a:alpha val="43137"/>
                    </a:srgbClr>
                  </a:outerShdw>
                </a:effectLst>
              </a:rPr>
              <a:t>	</a:t>
            </a:r>
          </a:p>
          <a:p>
            <a:pPr marL="457200" lvl="1" indent="0">
              <a:buNone/>
            </a:pPr>
            <a:endParaRPr lang="it-IT" b="1" dirty="0">
              <a:solidFill>
                <a:srgbClr val="FFC000"/>
              </a:solidFill>
              <a:effectLst>
                <a:outerShdw blurRad="38100" dist="38100" dir="2700000" algn="tl">
                  <a:srgbClr val="000000">
                    <a:alpha val="43137"/>
                  </a:srgbClr>
                </a:outerShdw>
              </a:effectLst>
            </a:endParaRPr>
          </a:p>
          <a:p>
            <a:pPr lvl="1">
              <a:buFont typeface="Wingdings" panose="05000000000000000000" pitchFamily="2" charset="2"/>
              <a:buChar char="ü"/>
            </a:pPr>
            <a:r>
              <a:rPr lang="it-IT" b="1" dirty="0" smtClean="0">
                <a:solidFill>
                  <a:srgbClr val="00B050"/>
                </a:solidFill>
                <a:effectLst>
                  <a:outerShdw blurRad="38100" dist="38100" dir="2700000" algn="tl">
                    <a:srgbClr val="000000">
                      <a:alpha val="43137"/>
                    </a:srgbClr>
                  </a:outerShdw>
                </a:effectLst>
              </a:rPr>
              <a:t> </a:t>
            </a:r>
            <a:r>
              <a:rPr lang="it-IT" sz="18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_1 </a:t>
            </a:r>
            <a:r>
              <a:rPr lang="it-IT" b="1" dirty="0" smtClean="0">
                <a:solidFill>
                  <a:srgbClr val="FFC000"/>
                </a:solidFill>
                <a:effectLst>
                  <a:outerShdw blurRad="38100" dist="38100" dir="2700000" algn="tl">
                    <a:srgbClr val="000000">
                      <a:alpha val="43137"/>
                    </a:srgbClr>
                  </a:outerShdw>
                </a:effectLst>
              </a:rPr>
              <a:t>Gestione </a:t>
            </a:r>
            <a:r>
              <a:rPr lang="it-IT" b="1" dirty="0">
                <a:solidFill>
                  <a:srgbClr val="FFC000"/>
                </a:solidFill>
                <a:effectLst>
                  <a:outerShdw blurRad="38100" dist="38100" dir="2700000" algn="tl">
                    <a:srgbClr val="000000">
                      <a:alpha val="43137"/>
                    </a:srgbClr>
                  </a:outerShdw>
                </a:effectLst>
              </a:rPr>
              <a:t>Area </a:t>
            </a:r>
            <a:r>
              <a:rPr lang="it-IT" b="1" dirty="0" smtClean="0">
                <a:solidFill>
                  <a:srgbClr val="FFC000"/>
                </a:solidFill>
                <a:effectLst>
                  <a:outerShdw blurRad="38100" dist="38100" dir="2700000" algn="tl">
                    <a:srgbClr val="000000">
                      <a:alpha val="43137"/>
                    </a:srgbClr>
                  </a:outerShdw>
                </a:effectLst>
              </a:rPr>
              <a:t>Riservata</a:t>
            </a:r>
          </a:p>
          <a:p>
            <a:pPr marL="457200" lvl="1" indent="0">
              <a:buNone/>
            </a:pPr>
            <a:endParaRPr lang="it-IT" b="1" dirty="0" smtClean="0">
              <a:solidFill>
                <a:srgbClr val="FFC000"/>
              </a:solidFill>
              <a:effectLst>
                <a:outerShdw blurRad="38100" dist="38100" dir="2700000" algn="tl">
                  <a:srgbClr val="000000">
                    <a:alpha val="43137"/>
                  </a:srgbClr>
                </a:outerShdw>
              </a:effectLst>
            </a:endParaRPr>
          </a:p>
          <a:p>
            <a:pPr lvl="2">
              <a:buFont typeface="Wingdings" panose="05000000000000000000" pitchFamily="2" charset="2"/>
              <a:buChar char="Ø"/>
            </a:pPr>
            <a:r>
              <a:rPr lang="it-IT" b="1" dirty="0">
                <a:solidFill>
                  <a:srgbClr val="FFC000"/>
                </a:solidFill>
                <a:effectLst>
                  <a:outerShdw blurRad="38100" dist="38100" dir="2700000" algn="tl">
                    <a:srgbClr val="000000">
                      <a:alpha val="43137"/>
                    </a:srgbClr>
                  </a:outerShdw>
                </a:effectLst>
              </a:rPr>
              <a:t> </a:t>
            </a:r>
            <a:r>
              <a:rPr lang="it-IT" sz="14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_1.1 </a:t>
            </a:r>
            <a:r>
              <a:rPr lang="it-IT" dirty="0" smtClean="0"/>
              <a:t>Registrazione </a:t>
            </a:r>
            <a:r>
              <a:rPr lang="it-IT" dirty="0"/>
              <a:t>mediante la compilazione di un modulo con i propri </a:t>
            </a:r>
            <a:r>
              <a:rPr lang="it-IT" dirty="0" smtClean="0"/>
              <a:t>dati</a:t>
            </a:r>
          </a:p>
          <a:p>
            <a:pPr lvl="2">
              <a:buFont typeface="Wingdings" panose="05000000000000000000" pitchFamily="2" charset="2"/>
              <a:buChar char="Ø"/>
            </a:pPr>
            <a:r>
              <a:rPr lang="it-IT" dirty="0">
                <a:solidFill>
                  <a:srgbClr val="FFC000"/>
                </a:solidFill>
              </a:rPr>
              <a:t> </a:t>
            </a:r>
            <a:r>
              <a:rPr lang="it-IT" sz="14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_1.2 </a:t>
            </a:r>
            <a:r>
              <a:rPr lang="it-IT" dirty="0" smtClean="0"/>
              <a:t>Modifica </a:t>
            </a:r>
            <a:r>
              <a:rPr lang="it-IT" dirty="0"/>
              <a:t>dati personali attraverso l’apposita </a:t>
            </a:r>
            <a:r>
              <a:rPr lang="it-IT" dirty="0" smtClean="0"/>
              <a:t>sezione</a:t>
            </a:r>
            <a:endParaRPr lang="it-IT" b="1" dirty="0">
              <a:solidFill>
                <a:srgbClr val="FFC000"/>
              </a:solidFill>
              <a:effectLst>
                <a:outerShdw blurRad="38100" dist="38100" dir="2700000" algn="tl">
                  <a:srgbClr val="000000">
                    <a:alpha val="43137"/>
                  </a:srgbClr>
                </a:outerShdw>
              </a:effectLst>
            </a:endParaRPr>
          </a:p>
          <a:p>
            <a:pPr lvl="1">
              <a:buFont typeface="Wingdings" panose="05000000000000000000" pitchFamily="2" charset="2"/>
              <a:buChar char="ü"/>
            </a:pPr>
            <a:endParaRPr lang="it-IT" b="1" dirty="0">
              <a:solidFill>
                <a:srgbClr val="00B050"/>
              </a:solidFill>
              <a:effectLst>
                <a:outerShdw blurRad="38100" dist="38100" dir="2700000" algn="tl">
                  <a:srgbClr val="000000">
                    <a:alpha val="43137"/>
                  </a:srgbClr>
                </a:outerShdw>
              </a:effectLst>
            </a:endParaRPr>
          </a:p>
          <a:p>
            <a:pPr lvl="1">
              <a:buFont typeface="Wingdings" panose="05000000000000000000" pitchFamily="2" charset="2"/>
              <a:buChar char="ü"/>
            </a:pPr>
            <a:r>
              <a:rPr lang="it-IT" b="1" dirty="0">
                <a:solidFill>
                  <a:srgbClr val="00B050"/>
                </a:solidFill>
                <a:effectLst>
                  <a:outerShdw blurRad="38100" dist="38100" dir="2700000" algn="tl">
                    <a:srgbClr val="000000">
                      <a:alpha val="43137"/>
                    </a:srgbClr>
                  </a:outerShdw>
                </a:effectLst>
              </a:rPr>
              <a:t> </a:t>
            </a:r>
            <a:r>
              <a:rPr lang="it-IT" sz="18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_2 </a:t>
            </a:r>
            <a:r>
              <a:rPr lang="it-IT" b="1" dirty="0" smtClean="0">
                <a:solidFill>
                  <a:srgbClr val="FFC000"/>
                </a:solidFill>
                <a:effectLst>
                  <a:outerShdw blurRad="38100" dist="38100" dir="2700000" algn="tl">
                    <a:srgbClr val="000000">
                      <a:alpha val="43137"/>
                    </a:srgbClr>
                  </a:outerShdw>
                </a:effectLst>
              </a:rPr>
              <a:t>Gestione Ordini</a:t>
            </a:r>
          </a:p>
          <a:p>
            <a:pPr marL="457200" lvl="1" indent="0">
              <a:buNone/>
            </a:pPr>
            <a:endParaRPr lang="it-IT" b="1" dirty="0">
              <a:solidFill>
                <a:srgbClr val="FFC000"/>
              </a:solidFill>
              <a:effectLst>
                <a:outerShdw blurRad="38100" dist="38100" dir="2700000" algn="tl">
                  <a:srgbClr val="000000">
                    <a:alpha val="43137"/>
                  </a:srgbClr>
                </a:outerShdw>
              </a:effectLst>
            </a:endParaRPr>
          </a:p>
          <a:p>
            <a:pPr lvl="2">
              <a:buFont typeface="Wingdings" panose="05000000000000000000" pitchFamily="2" charset="2"/>
              <a:buChar char="Ø"/>
            </a:pPr>
            <a:r>
              <a:rPr lang="it-IT" dirty="0" smtClean="0">
                <a:solidFill>
                  <a:srgbClr val="FFC000"/>
                </a:solidFill>
              </a:rPr>
              <a:t> </a:t>
            </a:r>
            <a:r>
              <a:rPr lang="it-IT" sz="14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_2.1</a:t>
            </a:r>
            <a:r>
              <a:rPr lang="it-IT" dirty="0" smtClean="0"/>
              <a:t>Effettuazione </a:t>
            </a:r>
            <a:r>
              <a:rPr lang="it-IT" dirty="0"/>
              <a:t>ordine attraverso l’aggiunta dei prodotti all’interno del carrello </a:t>
            </a:r>
            <a:r>
              <a:rPr lang="it-IT" dirty="0" smtClean="0"/>
              <a:t>virtuale</a:t>
            </a:r>
            <a:endParaRPr lang="it-IT" dirty="0"/>
          </a:p>
          <a:p>
            <a:pPr lvl="2">
              <a:buFont typeface="Wingdings" panose="05000000000000000000" pitchFamily="2" charset="2"/>
              <a:buChar char="Ø"/>
            </a:pPr>
            <a:endParaRPr lang="it-IT" dirty="0">
              <a:solidFill>
                <a:srgbClr val="FFC000"/>
              </a:solidFill>
            </a:endParaRPr>
          </a:p>
        </p:txBody>
      </p:sp>
    </p:spTree>
    <p:extLst>
      <p:ext uri="{BB962C8B-B14F-4D97-AF65-F5344CB8AC3E}">
        <p14:creationId xmlns:p14="http://schemas.microsoft.com/office/powerpoint/2010/main" val="28395953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a:t>
            </a:r>
            <a:r>
              <a:rPr lang="it-IT" dirty="0" err="1" smtClean="0">
                <a:solidFill>
                  <a:srgbClr val="00B050"/>
                </a:solidFill>
              </a:rPr>
              <a:t>Execution</a:t>
            </a:r>
            <a:r>
              <a:rPr lang="it-IT" dirty="0" smtClean="0">
                <a:solidFill>
                  <a:srgbClr val="00B050"/>
                </a:solidFill>
              </a:rPr>
              <a:t> Report </a:t>
            </a:r>
            <a:r>
              <a:rPr lang="it-IT" dirty="0" smtClean="0">
                <a:solidFill>
                  <a:schemeClr val="tx1">
                    <a:lumMod val="95000"/>
                  </a:schemeClr>
                </a:solidFill>
              </a:rPr>
              <a:t>: </a:t>
            </a:r>
            <a:r>
              <a:rPr lang="it-IT" dirty="0" smtClean="0">
                <a:solidFill>
                  <a:srgbClr val="FFC000"/>
                </a:solidFill>
              </a:rPr>
              <a:t>Test </a:t>
            </a:r>
            <a:r>
              <a:rPr lang="it-IT" dirty="0" err="1" smtClean="0">
                <a:solidFill>
                  <a:srgbClr val="FFC000"/>
                </a:solidFill>
              </a:rPr>
              <a:t>executation</a:t>
            </a:r>
            <a:endParaRPr lang="it-IT" dirty="0" smtClean="0">
              <a:solidFill>
                <a:srgbClr val="FFC000"/>
              </a:solidFill>
            </a:endParaRPr>
          </a:p>
          <a:p>
            <a:pPr marL="0" indent="0" algn="just">
              <a:buNone/>
            </a:pPr>
            <a:r>
              <a:rPr lang="it-IT" dirty="0" smtClean="0">
                <a:solidFill>
                  <a:srgbClr val="FFC000"/>
                </a:solidFill>
              </a:rPr>
              <a:t>			</a:t>
            </a:r>
            <a:r>
              <a:rPr lang="it-IT" dirty="0">
                <a:solidFill>
                  <a:srgbClr val="FFC000"/>
                </a:solidFill>
              </a:rPr>
              <a:t>	</a:t>
            </a:r>
            <a:r>
              <a:rPr lang="it-IT" dirty="0" smtClean="0">
                <a:solidFill>
                  <a:srgbClr val="FFC000"/>
                </a:solidFill>
              </a:rPr>
              <a:t>   </a:t>
            </a:r>
            <a:r>
              <a:rPr lang="it-IT" dirty="0" err="1" smtClean="0">
                <a:solidFill>
                  <a:srgbClr val="FFC000"/>
                </a:solidFill>
              </a:rPr>
              <a:t>Effetuazione</a:t>
            </a:r>
            <a:r>
              <a:rPr lang="it-IT" dirty="0" smtClean="0">
                <a:solidFill>
                  <a:srgbClr val="FFC000"/>
                </a:solidFill>
              </a:rPr>
              <a:t> Ordine</a:t>
            </a: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11" name="Immagin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57" y="1664795"/>
            <a:ext cx="4412343" cy="5193205"/>
          </a:xfrm>
          <a:prstGeom prst="rect">
            <a:avLst/>
          </a:prstGeom>
        </p:spPr>
      </p:pic>
      <p:pic>
        <p:nvPicPr>
          <p:cNvPr id="12" name="Immagin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340" y="1664795"/>
            <a:ext cx="4604517" cy="5202124"/>
          </a:xfrm>
          <a:prstGeom prst="rect">
            <a:avLst/>
          </a:prstGeom>
        </p:spPr>
      </p:pic>
    </p:spTree>
    <p:extLst>
      <p:ext uri="{BB962C8B-B14F-4D97-AF65-F5344CB8AC3E}">
        <p14:creationId xmlns:p14="http://schemas.microsoft.com/office/powerpoint/2010/main" val="36208668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a:t>
            </a:r>
            <a:r>
              <a:rPr lang="it-IT" dirty="0" err="1" smtClean="0">
                <a:solidFill>
                  <a:srgbClr val="00B050"/>
                </a:solidFill>
              </a:rPr>
              <a:t>Execution</a:t>
            </a:r>
            <a:r>
              <a:rPr lang="it-IT" dirty="0" smtClean="0">
                <a:solidFill>
                  <a:srgbClr val="00B050"/>
                </a:solidFill>
              </a:rPr>
              <a:t> Report </a:t>
            </a:r>
            <a:r>
              <a:rPr lang="it-IT" dirty="0" smtClean="0">
                <a:solidFill>
                  <a:schemeClr val="tx1">
                    <a:lumMod val="95000"/>
                  </a:schemeClr>
                </a:solidFill>
              </a:rPr>
              <a:t>: </a:t>
            </a:r>
            <a:r>
              <a:rPr lang="it-IT" dirty="0" smtClean="0">
                <a:solidFill>
                  <a:srgbClr val="FFC000"/>
                </a:solidFill>
              </a:rPr>
              <a:t>Test </a:t>
            </a:r>
            <a:r>
              <a:rPr lang="it-IT" dirty="0" err="1" smtClean="0">
                <a:solidFill>
                  <a:srgbClr val="FFC000"/>
                </a:solidFill>
              </a:rPr>
              <a:t>executation</a:t>
            </a:r>
            <a:endParaRPr lang="it-IT" dirty="0" smtClean="0">
              <a:solidFill>
                <a:srgbClr val="FFC000"/>
              </a:solidFill>
            </a:endParaRPr>
          </a:p>
          <a:p>
            <a:pPr marL="0" indent="0" algn="just">
              <a:buNone/>
            </a:pPr>
            <a:r>
              <a:rPr lang="it-IT" dirty="0" smtClean="0">
                <a:solidFill>
                  <a:srgbClr val="FFC000"/>
                </a:solidFill>
              </a:rPr>
              <a:t>				</a:t>
            </a:r>
            <a:r>
              <a:rPr lang="it-IT" dirty="0" err="1" smtClean="0">
                <a:solidFill>
                  <a:srgbClr val="FFC000"/>
                </a:solidFill>
              </a:rPr>
              <a:t>Effetuazione</a:t>
            </a:r>
            <a:r>
              <a:rPr lang="it-IT" dirty="0" smtClean="0">
                <a:solidFill>
                  <a:srgbClr val="FFC000"/>
                </a:solidFill>
              </a:rPr>
              <a:t> Ordine</a:t>
            </a: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940" y="1683530"/>
            <a:ext cx="4344006" cy="5058481"/>
          </a:xfrm>
          <a:prstGeom prst="rect">
            <a:avLst/>
          </a:prstGeom>
        </p:spPr>
      </p:pic>
    </p:spTree>
    <p:extLst>
      <p:ext uri="{BB962C8B-B14F-4D97-AF65-F5344CB8AC3E}">
        <p14:creationId xmlns:p14="http://schemas.microsoft.com/office/powerpoint/2010/main" val="12449774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a:t>
            </a:r>
            <a:r>
              <a:rPr lang="it-IT" dirty="0" err="1" smtClean="0">
                <a:solidFill>
                  <a:srgbClr val="00B050"/>
                </a:solidFill>
              </a:rPr>
              <a:t>Execution</a:t>
            </a:r>
            <a:r>
              <a:rPr lang="it-IT" dirty="0" smtClean="0">
                <a:solidFill>
                  <a:srgbClr val="00B050"/>
                </a:solidFill>
              </a:rPr>
              <a:t> Report </a:t>
            </a:r>
            <a:r>
              <a:rPr lang="it-IT" dirty="0" smtClean="0">
                <a:solidFill>
                  <a:schemeClr val="tx1">
                    <a:lumMod val="95000"/>
                  </a:schemeClr>
                </a:solidFill>
              </a:rPr>
              <a:t>: </a:t>
            </a:r>
            <a:r>
              <a:rPr lang="it-IT" dirty="0" smtClean="0">
                <a:solidFill>
                  <a:srgbClr val="FFC000"/>
                </a:solidFill>
              </a:rPr>
              <a:t>Test </a:t>
            </a:r>
            <a:r>
              <a:rPr lang="it-IT" dirty="0" err="1" smtClean="0">
                <a:solidFill>
                  <a:srgbClr val="FFC000"/>
                </a:solidFill>
              </a:rPr>
              <a:t>executation</a:t>
            </a:r>
            <a:endParaRPr lang="it-IT" dirty="0" smtClean="0">
              <a:solidFill>
                <a:srgbClr val="FFC000"/>
              </a:solidFill>
            </a:endParaRPr>
          </a:p>
          <a:p>
            <a:pPr marL="0" indent="0" algn="just">
              <a:buNone/>
            </a:pPr>
            <a:r>
              <a:rPr lang="it-IT" dirty="0" smtClean="0">
                <a:solidFill>
                  <a:srgbClr val="FFC000"/>
                </a:solidFill>
              </a:rPr>
              <a:t>			</a:t>
            </a:r>
            <a:r>
              <a:rPr lang="it-IT" dirty="0">
                <a:solidFill>
                  <a:srgbClr val="FFC000"/>
                </a:solidFill>
              </a:rPr>
              <a:t>	</a:t>
            </a:r>
            <a:r>
              <a:rPr lang="it-IT" dirty="0" smtClean="0">
                <a:solidFill>
                  <a:srgbClr val="FFC000"/>
                </a:solidFill>
              </a:rPr>
              <a:t> Inserimento prodotto</a:t>
            </a: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856" y="1742361"/>
            <a:ext cx="4182059" cy="5115639"/>
          </a:xfrm>
          <a:prstGeom prst="rect">
            <a:avLst/>
          </a:prstGeom>
        </p:spPr>
      </p:pic>
      <p:pic>
        <p:nvPicPr>
          <p:cNvPr id="9" name="Immagin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0918" y="1742361"/>
            <a:ext cx="4683425" cy="5151767"/>
          </a:xfrm>
          <a:prstGeom prst="rect">
            <a:avLst/>
          </a:prstGeom>
        </p:spPr>
      </p:pic>
    </p:spTree>
    <p:extLst>
      <p:ext uri="{BB962C8B-B14F-4D97-AF65-F5344CB8AC3E}">
        <p14:creationId xmlns:p14="http://schemas.microsoft.com/office/powerpoint/2010/main" val="14410699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a:t>
            </a:r>
            <a:r>
              <a:rPr lang="it-IT" dirty="0" err="1" smtClean="0">
                <a:solidFill>
                  <a:srgbClr val="00B050"/>
                </a:solidFill>
              </a:rPr>
              <a:t>Execution</a:t>
            </a:r>
            <a:r>
              <a:rPr lang="it-IT" dirty="0" smtClean="0">
                <a:solidFill>
                  <a:srgbClr val="00B050"/>
                </a:solidFill>
              </a:rPr>
              <a:t> Report </a:t>
            </a:r>
            <a:r>
              <a:rPr lang="it-IT" dirty="0" smtClean="0">
                <a:solidFill>
                  <a:schemeClr val="tx1">
                    <a:lumMod val="95000"/>
                  </a:schemeClr>
                </a:solidFill>
              </a:rPr>
              <a:t>: </a:t>
            </a:r>
            <a:r>
              <a:rPr lang="it-IT" dirty="0" err="1" smtClean="0">
                <a:solidFill>
                  <a:srgbClr val="FFC000"/>
                </a:solidFill>
              </a:rPr>
              <a:t>Results</a:t>
            </a:r>
            <a:endParaRPr lang="it-IT" dirty="0" smtClean="0">
              <a:solidFill>
                <a:srgbClr val="FFC000"/>
              </a:solidFill>
            </a:endParaRPr>
          </a:p>
          <a:p>
            <a:pPr marL="0" indent="0" algn="just">
              <a:buNone/>
            </a:pPr>
            <a:r>
              <a:rPr lang="it-IT" dirty="0" smtClean="0">
                <a:solidFill>
                  <a:srgbClr val="FFC000"/>
                </a:solidFill>
              </a:rPr>
              <a:t>			</a:t>
            </a:r>
            <a:r>
              <a:rPr lang="it-IT" dirty="0">
                <a:solidFill>
                  <a:srgbClr val="FFC000"/>
                </a:solidFill>
              </a:rPr>
              <a:t>	</a:t>
            </a:r>
            <a:r>
              <a:rPr lang="it-IT" dirty="0" smtClean="0">
                <a:solidFill>
                  <a:srgbClr val="FFC000"/>
                </a:solidFill>
              </a:rPr>
              <a:t>             Registrazione</a:t>
            </a: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6" name="Immagine 5"/>
          <p:cNvPicPr/>
          <p:nvPr/>
        </p:nvPicPr>
        <p:blipFill>
          <a:blip r:embed="rId3">
            <a:extLst>
              <a:ext uri="{28A0092B-C50C-407E-A947-70E740481C1C}">
                <a14:useLocalDpi xmlns:a14="http://schemas.microsoft.com/office/drawing/2010/main" val="0"/>
              </a:ext>
            </a:extLst>
          </a:blip>
          <a:stretch>
            <a:fillRect/>
          </a:stretch>
        </p:blipFill>
        <p:spPr>
          <a:xfrm>
            <a:off x="508000" y="2119085"/>
            <a:ext cx="5280751" cy="4528457"/>
          </a:xfrm>
          <a:prstGeom prst="rect">
            <a:avLst/>
          </a:prstGeom>
        </p:spPr>
      </p:pic>
      <p:pic>
        <p:nvPicPr>
          <p:cNvPr id="8" name="Immagine 7"/>
          <p:cNvPicPr/>
          <p:nvPr/>
        </p:nvPicPr>
        <p:blipFill>
          <a:blip r:embed="rId4">
            <a:extLst>
              <a:ext uri="{28A0092B-C50C-407E-A947-70E740481C1C}">
                <a14:useLocalDpi xmlns:a14="http://schemas.microsoft.com/office/drawing/2010/main" val="0"/>
              </a:ext>
            </a:extLst>
          </a:blip>
          <a:stretch>
            <a:fillRect/>
          </a:stretch>
        </p:blipFill>
        <p:spPr>
          <a:xfrm>
            <a:off x="6548392" y="2119085"/>
            <a:ext cx="5309779" cy="4528457"/>
          </a:xfrm>
          <a:prstGeom prst="rect">
            <a:avLst/>
          </a:prstGeom>
        </p:spPr>
      </p:pic>
    </p:spTree>
    <p:extLst>
      <p:ext uri="{BB962C8B-B14F-4D97-AF65-F5344CB8AC3E}">
        <p14:creationId xmlns:p14="http://schemas.microsoft.com/office/powerpoint/2010/main" val="34818635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a:t>
            </a:r>
            <a:r>
              <a:rPr lang="it-IT" dirty="0" err="1" smtClean="0">
                <a:solidFill>
                  <a:srgbClr val="00B050"/>
                </a:solidFill>
              </a:rPr>
              <a:t>Execution</a:t>
            </a:r>
            <a:r>
              <a:rPr lang="it-IT" dirty="0" smtClean="0">
                <a:solidFill>
                  <a:srgbClr val="00B050"/>
                </a:solidFill>
              </a:rPr>
              <a:t> Report </a:t>
            </a:r>
            <a:r>
              <a:rPr lang="it-IT" dirty="0" smtClean="0">
                <a:solidFill>
                  <a:schemeClr val="tx1">
                    <a:lumMod val="95000"/>
                  </a:schemeClr>
                </a:solidFill>
              </a:rPr>
              <a:t>: </a:t>
            </a:r>
            <a:r>
              <a:rPr lang="it-IT" dirty="0" err="1" smtClean="0">
                <a:solidFill>
                  <a:srgbClr val="FFC000"/>
                </a:solidFill>
              </a:rPr>
              <a:t>Results</a:t>
            </a:r>
            <a:endParaRPr lang="it-IT" dirty="0" smtClean="0">
              <a:solidFill>
                <a:srgbClr val="FFC000"/>
              </a:solidFill>
            </a:endParaRPr>
          </a:p>
          <a:p>
            <a:pPr marL="0" indent="0" algn="just">
              <a:buNone/>
            </a:pPr>
            <a:r>
              <a:rPr lang="it-IT" dirty="0" smtClean="0">
                <a:solidFill>
                  <a:srgbClr val="FFC000"/>
                </a:solidFill>
              </a:rPr>
              <a:t>			</a:t>
            </a:r>
            <a:r>
              <a:rPr lang="it-IT" dirty="0">
                <a:solidFill>
                  <a:srgbClr val="FFC000"/>
                </a:solidFill>
              </a:rPr>
              <a:t>	</a:t>
            </a:r>
            <a:r>
              <a:rPr lang="it-IT" dirty="0" smtClean="0">
                <a:solidFill>
                  <a:srgbClr val="FFC000"/>
                </a:solidFill>
              </a:rPr>
              <a:t>                     Login</a:t>
            </a: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7" name="Immagine 6"/>
          <p:cNvPicPr/>
          <p:nvPr/>
        </p:nvPicPr>
        <p:blipFill>
          <a:blip r:embed="rId3">
            <a:extLst>
              <a:ext uri="{28A0092B-C50C-407E-A947-70E740481C1C}">
                <a14:useLocalDpi xmlns:a14="http://schemas.microsoft.com/office/drawing/2010/main" val="0"/>
              </a:ext>
            </a:extLst>
          </a:blip>
          <a:stretch>
            <a:fillRect/>
          </a:stretch>
        </p:blipFill>
        <p:spPr>
          <a:xfrm>
            <a:off x="508000" y="1712686"/>
            <a:ext cx="5314587" cy="4992914"/>
          </a:xfrm>
          <a:prstGeom prst="rect">
            <a:avLst/>
          </a:prstGeom>
        </p:spPr>
      </p:pic>
      <p:pic>
        <p:nvPicPr>
          <p:cNvPr id="9" name="Immagine 8"/>
          <p:cNvPicPr/>
          <p:nvPr/>
        </p:nvPicPr>
        <p:blipFill>
          <a:blip r:embed="rId4">
            <a:extLst>
              <a:ext uri="{28A0092B-C50C-407E-A947-70E740481C1C}">
                <a14:useLocalDpi xmlns:a14="http://schemas.microsoft.com/office/drawing/2010/main" val="0"/>
              </a:ext>
            </a:extLst>
          </a:blip>
          <a:stretch>
            <a:fillRect/>
          </a:stretch>
        </p:blipFill>
        <p:spPr>
          <a:xfrm>
            <a:off x="6490335" y="1712686"/>
            <a:ext cx="5454922" cy="4992914"/>
          </a:xfrm>
          <a:prstGeom prst="rect">
            <a:avLst/>
          </a:prstGeom>
        </p:spPr>
      </p:pic>
    </p:spTree>
    <p:extLst>
      <p:ext uri="{BB962C8B-B14F-4D97-AF65-F5344CB8AC3E}">
        <p14:creationId xmlns:p14="http://schemas.microsoft.com/office/powerpoint/2010/main" val="35320364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a:t>
            </a:r>
            <a:r>
              <a:rPr lang="it-IT" dirty="0" err="1" smtClean="0">
                <a:solidFill>
                  <a:srgbClr val="00B050"/>
                </a:solidFill>
              </a:rPr>
              <a:t>Execution</a:t>
            </a:r>
            <a:r>
              <a:rPr lang="it-IT" dirty="0" smtClean="0">
                <a:solidFill>
                  <a:srgbClr val="00B050"/>
                </a:solidFill>
              </a:rPr>
              <a:t> Report </a:t>
            </a:r>
            <a:r>
              <a:rPr lang="it-IT" dirty="0" smtClean="0">
                <a:solidFill>
                  <a:schemeClr val="tx1">
                    <a:lumMod val="95000"/>
                  </a:schemeClr>
                </a:solidFill>
              </a:rPr>
              <a:t>: </a:t>
            </a:r>
            <a:r>
              <a:rPr lang="it-IT" dirty="0" err="1" smtClean="0">
                <a:solidFill>
                  <a:srgbClr val="FFC000"/>
                </a:solidFill>
              </a:rPr>
              <a:t>Results</a:t>
            </a:r>
            <a:endParaRPr lang="it-IT" dirty="0" smtClean="0">
              <a:solidFill>
                <a:srgbClr val="FFC000"/>
              </a:solidFill>
            </a:endParaRPr>
          </a:p>
          <a:p>
            <a:pPr marL="0" indent="0" algn="just">
              <a:buNone/>
            </a:pPr>
            <a:r>
              <a:rPr lang="it-IT" dirty="0" smtClean="0">
                <a:solidFill>
                  <a:srgbClr val="FFC000"/>
                </a:solidFill>
              </a:rPr>
              <a:t>			</a:t>
            </a:r>
            <a:r>
              <a:rPr lang="it-IT" dirty="0">
                <a:solidFill>
                  <a:srgbClr val="FFC000"/>
                </a:solidFill>
              </a:rPr>
              <a:t>	</a:t>
            </a:r>
            <a:r>
              <a:rPr lang="it-IT" dirty="0" smtClean="0">
                <a:solidFill>
                  <a:srgbClr val="FFC000"/>
                </a:solidFill>
              </a:rPr>
              <a:t>  Effettuazione Ordine</a:t>
            </a: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6" name="Immagine 5"/>
          <p:cNvPicPr/>
          <p:nvPr/>
        </p:nvPicPr>
        <p:blipFill>
          <a:blip r:embed="rId3">
            <a:extLst>
              <a:ext uri="{28A0092B-C50C-407E-A947-70E740481C1C}">
                <a14:useLocalDpi xmlns:a14="http://schemas.microsoft.com/office/drawing/2010/main" val="0"/>
              </a:ext>
            </a:extLst>
          </a:blip>
          <a:stretch>
            <a:fillRect/>
          </a:stretch>
        </p:blipFill>
        <p:spPr>
          <a:xfrm>
            <a:off x="812800" y="1915885"/>
            <a:ext cx="4746171" cy="4630057"/>
          </a:xfrm>
          <a:prstGeom prst="rect">
            <a:avLst/>
          </a:prstGeom>
        </p:spPr>
      </p:pic>
      <p:pic>
        <p:nvPicPr>
          <p:cNvPr id="8" name="Immagine 7"/>
          <p:cNvPicPr/>
          <p:nvPr/>
        </p:nvPicPr>
        <p:blipFill>
          <a:blip r:embed="rId4">
            <a:extLst>
              <a:ext uri="{28A0092B-C50C-407E-A947-70E740481C1C}">
                <a14:useLocalDpi xmlns:a14="http://schemas.microsoft.com/office/drawing/2010/main" val="0"/>
              </a:ext>
            </a:extLst>
          </a:blip>
          <a:stretch>
            <a:fillRect/>
          </a:stretch>
        </p:blipFill>
        <p:spPr>
          <a:xfrm>
            <a:off x="6576196" y="1915884"/>
            <a:ext cx="4846547" cy="4630057"/>
          </a:xfrm>
          <a:prstGeom prst="rect">
            <a:avLst/>
          </a:prstGeom>
        </p:spPr>
      </p:pic>
    </p:spTree>
    <p:extLst>
      <p:ext uri="{BB962C8B-B14F-4D97-AF65-F5344CB8AC3E}">
        <p14:creationId xmlns:p14="http://schemas.microsoft.com/office/powerpoint/2010/main" val="41991525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a:t>
            </a:r>
            <a:r>
              <a:rPr lang="it-IT" dirty="0" err="1" smtClean="0">
                <a:solidFill>
                  <a:srgbClr val="00B050"/>
                </a:solidFill>
              </a:rPr>
              <a:t>Execution</a:t>
            </a:r>
            <a:r>
              <a:rPr lang="it-IT" dirty="0" smtClean="0">
                <a:solidFill>
                  <a:srgbClr val="00B050"/>
                </a:solidFill>
              </a:rPr>
              <a:t> Report </a:t>
            </a:r>
            <a:r>
              <a:rPr lang="it-IT" dirty="0" smtClean="0">
                <a:solidFill>
                  <a:schemeClr val="tx1">
                    <a:lumMod val="95000"/>
                  </a:schemeClr>
                </a:solidFill>
              </a:rPr>
              <a:t>: </a:t>
            </a:r>
            <a:r>
              <a:rPr lang="it-IT" dirty="0" err="1" smtClean="0">
                <a:solidFill>
                  <a:srgbClr val="FFC000"/>
                </a:solidFill>
              </a:rPr>
              <a:t>Results</a:t>
            </a:r>
            <a:endParaRPr lang="it-IT" dirty="0" smtClean="0">
              <a:solidFill>
                <a:srgbClr val="FFC000"/>
              </a:solidFill>
            </a:endParaRPr>
          </a:p>
          <a:p>
            <a:pPr marL="0" indent="0" algn="just">
              <a:buNone/>
            </a:pPr>
            <a:r>
              <a:rPr lang="it-IT" dirty="0" smtClean="0">
                <a:solidFill>
                  <a:srgbClr val="FFC000"/>
                </a:solidFill>
              </a:rPr>
              <a:t>			</a:t>
            </a:r>
            <a:r>
              <a:rPr lang="it-IT" dirty="0">
                <a:solidFill>
                  <a:srgbClr val="FFC000"/>
                </a:solidFill>
              </a:rPr>
              <a:t>	</a:t>
            </a:r>
            <a:r>
              <a:rPr lang="it-IT" dirty="0" smtClean="0">
                <a:solidFill>
                  <a:srgbClr val="FFC000"/>
                </a:solidFill>
              </a:rPr>
              <a:t>  Effettuazione Ordine</a:t>
            </a:r>
          </a:p>
          <a:p>
            <a:pPr marL="0" indent="0" algn="just">
              <a:buNone/>
            </a:pPr>
            <a:endParaRPr lang="it-IT" dirty="0" smtClean="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7" name="Immagine 6"/>
          <p:cNvPicPr/>
          <p:nvPr/>
        </p:nvPicPr>
        <p:blipFill>
          <a:blip r:embed="rId3">
            <a:extLst>
              <a:ext uri="{28A0092B-C50C-407E-A947-70E740481C1C}">
                <a14:useLocalDpi xmlns:a14="http://schemas.microsoft.com/office/drawing/2010/main" val="0"/>
              </a:ext>
            </a:extLst>
          </a:blip>
          <a:stretch>
            <a:fillRect/>
          </a:stretch>
        </p:blipFill>
        <p:spPr>
          <a:xfrm>
            <a:off x="2832735" y="1935300"/>
            <a:ext cx="6120130" cy="4799330"/>
          </a:xfrm>
          <a:prstGeom prst="rect">
            <a:avLst/>
          </a:prstGeom>
        </p:spPr>
      </p:pic>
    </p:spTree>
    <p:extLst>
      <p:ext uri="{BB962C8B-B14F-4D97-AF65-F5344CB8AC3E}">
        <p14:creationId xmlns:p14="http://schemas.microsoft.com/office/powerpoint/2010/main" val="14512273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a:t>
            </a:r>
            <a:r>
              <a:rPr lang="it-IT" dirty="0" err="1" smtClean="0">
                <a:solidFill>
                  <a:srgbClr val="00B050"/>
                </a:solidFill>
              </a:rPr>
              <a:t>Execution</a:t>
            </a:r>
            <a:r>
              <a:rPr lang="it-IT" dirty="0" smtClean="0">
                <a:solidFill>
                  <a:srgbClr val="00B050"/>
                </a:solidFill>
              </a:rPr>
              <a:t> Report </a:t>
            </a:r>
            <a:r>
              <a:rPr lang="it-IT" dirty="0" smtClean="0">
                <a:solidFill>
                  <a:schemeClr val="tx1">
                    <a:lumMod val="95000"/>
                  </a:schemeClr>
                </a:solidFill>
              </a:rPr>
              <a:t>: </a:t>
            </a:r>
            <a:r>
              <a:rPr lang="it-IT" dirty="0" err="1" smtClean="0">
                <a:solidFill>
                  <a:srgbClr val="FFC000"/>
                </a:solidFill>
              </a:rPr>
              <a:t>Results</a:t>
            </a:r>
            <a:endParaRPr lang="it-IT" dirty="0" smtClean="0">
              <a:solidFill>
                <a:srgbClr val="FFC000"/>
              </a:solidFill>
            </a:endParaRPr>
          </a:p>
          <a:p>
            <a:pPr marL="0" indent="0" algn="just">
              <a:buNone/>
            </a:pPr>
            <a:r>
              <a:rPr lang="it-IT" dirty="0" smtClean="0">
                <a:solidFill>
                  <a:srgbClr val="FFC000"/>
                </a:solidFill>
              </a:rPr>
              <a:t>			</a:t>
            </a:r>
            <a:r>
              <a:rPr lang="it-IT" dirty="0">
                <a:solidFill>
                  <a:srgbClr val="FFC000"/>
                </a:solidFill>
              </a:rPr>
              <a:t>	</a:t>
            </a:r>
            <a:r>
              <a:rPr lang="it-IT" dirty="0" smtClean="0">
                <a:solidFill>
                  <a:srgbClr val="FFC000"/>
                </a:solidFill>
              </a:rPr>
              <a:t>  Inserimento prodotto</a:t>
            </a:r>
          </a:p>
          <a:p>
            <a:pPr marL="0" indent="0" algn="just">
              <a:buNone/>
            </a:pPr>
            <a:endParaRPr lang="it-IT" dirty="0" smtClean="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6" name="Immagine 5"/>
          <p:cNvPicPr/>
          <p:nvPr/>
        </p:nvPicPr>
        <p:blipFill>
          <a:blip r:embed="rId3">
            <a:extLst>
              <a:ext uri="{28A0092B-C50C-407E-A947-70E740481C1C}">
                <a14:useLocalDpi xmlns:a14="http://schemas.microsoft.com/office/drawing/2010/main" val="0"/>
              </a:ext>
            </a:extLst>
          </a:blip>
          <a:stretch>
            <a:fillRect/>
          </a:stretch>
        </p:blipFill>
        <p:spPr>
          <a:xfrm>
            <a:off x="2564379" y="2408781"/>
            <a:ext cx="7063241" cy="3092133"/>
          </a:xfrm>
          <a:prstGeom prst="rect">
            <a:avLst/>
          </a:prstGeom>
        </p:spPr>
      </p:pic>
    </p:spTree>
    <p:extLst>
      <p:ext uri="{BB962C8B-B14F-4D97-AF65-F5344CB8AC3E}">
        <p14:creationId xmlns:p14="http://schemas.microsoft.com/office/powerpoint/2010/main" val="143218929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smtClean="0">
                <a:solidFill>
                  <a:srgbClr val="00B050"/>
                </a:solidFill>
              </a:rPr>
              <a:t>Test </a:t>
            </a:r>
            <a:r>
              <a:rPr lang="it-IT" dirty="0" err="1" smtClean="0">
                <a:solidFill>
                  <a:srgbClr val="00B050"/>
                </a:solidFill>
              </a:rPr>
              <a:t>Execution</a:t>
            </a:r>
            <a:r>
              <a:rPr lang="it-IT" dirty="0" smtClean="0">
                <a:solidFill>
                  <a:srgbClr val="00B050"/>
                </a:solidFill>
              </a:rPr>
              <a:t> Report </a:t>
            </a:r>
            <a:r>
              <a:rPr lang="it-IT" dirty="0" smtClean="0">
                <a:solidFill>
                  <a:schemeClr val="tx1">
                    <a:lumMod val="95000"/>
                  </a:schemeClr>
                </a:solidFill>
              </a:rPr>
              <a:t>: </a:t>
            </a:r>
            <a:r>
              <a:rPr lang="it-IT" dirty="0" err="1" smtClean="0">
                <a:solidFill>
                  <a:srgbClr val="FFC000"/>
                </a:solidFill>
              </a:rPr>
              <a:t>Results</a:t>
            </a:r>
            <a:endParaRPr lang="it-IT" dirty="0" smtClean="0">
              <a:solidFill>
                <a:srgbClr val="FFC000"/>
              </a:solidFill>
            </a:endParaRPr>
          </a:p>
          <a:p>
            <a:pPr marL="0" indent="0" algn="just">
              <a:buNone/>
            </a:pPr>
            <a:r>
              <a:rPr lang="it-IT" dirty="0" smtClean="0">
                <a:solidFill>
                  <a:srgbClr val="FFC000"/>
                </a:solidFill>
              </a:rPr>
              <a:t>			</a:t>
            </a:r>
            <a:r>
              <a:rPr lang="it-IT" dirty="0">
                <a:solidFill>
                  <a:srgbClr val="FFC000"/>
                </a:solidFill>
              </a:rPr>
              <a:t>	</a:t>
            </a:r>
            <a:r>
              <a:rPr lang="it-IT" dirty="0" smtClean="0">
                <a:solidFill>
                  <a:srgbClr val="FFC000"/>
                </a:solidFill>
              </a:rPr>
              <a:t>  Inserimento prodotto</a:t>
            </a:r>
          </a:p>
          <a:p>
            <a:pPr marL="0" indent="0" algn="just">
              <a:buNone/>
            </a:pPr>
            <a:endParaRPr lang="it-IT" dirty="0" smtClean="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7" name="Immagine 6"/>
          <p:cNvPicPr/>
          <p:nvPr/>
        </p:nvPicPr>
        <p:blipFill>
          <a:blip r:embed="rId3">
            <a:extLst>
              <a:ext uri="{28A0092B-C50C-407E-A947-70E740481C1C}">
                <a14:useLocalDpi xmlns:a14="http://schemas.microsoft.com/office/drawing/2010/main" val="0"/>
              </a:ext>
            </a:extLst>
          </a:blip>
          <a:stretch>
            <a:fillRect/>
          </a:stretch>
        </p:blipFill>
        <p:spPr>
          <a:xfrm>
            <a:off x="2428671" y="2261325"/>
            <a:ext cx="7726544" cy="3471817"/>
          </a:xfrm>
          <a:prstGeom prst="rect">
            <a:avLst/>
          </a:prstGeom>
        </p:spPr>
      </p:pic>
    </p:spTree>
    <p:extLst>
      <p:ext uri="{BB962C8B-B14F-4D97-AF65-F5344CB8AC3E}">
        <p14:creationId xmlns:p14="http://schemas.microsoft.com/office/powerpoint/2010/main" val="22326714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442857"/>
          </a:xfrm>
        </p:spPr>
        <p:txBody>
          <a:bodyPr>
            <a:normAutofit fontScale="92500" lnSpcReduction="10000"/>
          </a:bodyPr>
          <a:lstStyle/>
          <a:p>
            <a:pPr marL="0" indent="0" algn="just">
              <a:buNone/>
            </a:pPr>
            <a:r>
              <a:rPr lang="it-IT" dirty="0">
                <a:solidFill>
                  <a:srgbClr val="00B050"/>
                </a:solidFill>
              </a:rPr>
              <a:t>Test </a:t>
            </a:r>
            <a:r>
              <a:rPr lang="it-IT" dirty="0" err="1" smtClean="0">
                <a:solidFill>
                  <a:srgbClr val="00B050"/>
                </a:solidFill>
              </a:rPr>
              <a:t>Summary</a:t>
            </a:r>
            <a:r>
              <a:rPr lang="it-IT" dirty="0" smtClean="0">
                <a:solidFill>
                  <a:srgbClr val="00B050"/>
                </a:solidFill>
              </a:rPr>
              <a:t> </a:t>
            </a:r>
            <a:r>
              <a:rPr lang="it-IT" dirty="0">
                <a:solidFill>
                  <a:srgbClr val="00B050"/>
                </a:solidFill>
              </a:rPr>
              <a:t>Report </a:t>
            </a:r>
            <a:r>
              <a:rPr lang="it-IT" dirty="0" smtClean="0">
                <a:solidFill>
                  <a:srgbClr val="00B050"/>
                </a:solidFill>
              </a:rPr>
              <a:t>: </a:t>
            </a:r>
            <a:r>
              <a:rPr lang="it-IT" dirty="0" smtClean="0">
                <a:solidFill>
                  <a:srgbClr val="FFC000"/>
                </a:solidFill>
              </a:rPr>
              <a:t>Riepilogo dei risultati	</a:t>
            </a:r>
          </a:p>
          <a:p>
            <a:pPr marL="0" indent="0" algn="just">
              <a:buNone/>
            </a:pPr>
            <a:r>
              <a:rPr lang="it-IT" dirty="0" smtClean="0">
                <a:solidFill>
                  <a:srgbClr val="FFC000"/>
                </a:solidFill>
              </a:rPr>
              <a:t>		</a:t>
            </a:r>
            <a:r>
              <a:rPr lang="it-IT" dirty="0">
                <a:solidFill>
                  <a:srgbClr val="FFC000"/>
                </a:solidFill>
              </a:rPr>
              <a:t>	</a:t>
            </a:r>
            <a:endParaRPr lang="it-IT" dirty="0" smtClean="0">
              <a:solidFill>
                <a:srgbClr val="FFC000"/>
              </a:solidFill>
            </a:endParaRPr>
          </a:p>
          <a:p>
            <a:pPr marL="0" indent="0" algn="just">
              <a:buNone/>
            </a:pPr>
            <a:r>
              <a:rPr lang="it-IT" dirty="0">
                <a:solidFill>
                  <a:srgbClr val="FFC000"/>
                </a:solidFill>
              </a:rPr>
              <a:t>	</a:t>
            </a:r>
            <a:r>
              <a:rPr lang="it-IT" dirty="0"/>
              <a:t>I requisiti sono stati implementati correttamente</a:t>
            </a:r>
          </a:p>
          <a:p>
            <a:pPr marL="0" indent="0" algn="just">
              <a:buNone/>
            </a:pPr>
            <a:endParaRPr lang="it-IT" dirty="0" smtClean="0">
              <a:solidFill>
                <a:srgbClr val="FFC000"/>
              </a:solidFill>
            </a:endParaRPr>
          </a:p>
          <a:p>
            <a:pPr marL="0" indent="0" algn="just">
              <a:buNone/>
            </a:pPr>
            <a:r>
              <a:rPr lang="it-IT" dirty="0" smtClean="0">
                <a:solidFill>
                  <a:srgbClr val="FFC000"/>
                </a:solidFill>
              </a:rPr>
              <a:t>				</a:t>
            </a:r>
            <a:r>
              <a:rPr lang="it-IT" sz="5700" dirty="0" smtClean="0">
                <a:solidFill>
                  <a:schemeClr val="tx1"/>
                </a:solidFill>
              </a:rPr>
              <a:t>9/9 </a:t>
            </a:r>
            <a:endParaRPr lang="it-IT" dirty="0">
              <a:solidFill>
                <a:schemeClr val="tx1"/>
              </a:solidFill>
            </a:endParaRPr>
          </a:p>
          <a:p>
            <a:pPr marL="0" indent="0" algn="just">
              <a:buNone/>
            </a:pPr>
            <a:endParaRPr lang="it-IT" dirty="0" smtClean="0">
              <a:solidFill>
                <a:srgbClr val="FFC000"/>
              </a:solidFill>
            </a:endParaRPr>
          </a:p>
          <a:p>
            <a:r>
              <a:rPr lang="it-IT" dirty="0"/>
              <a:t>Sono stati effettuati tutti i test specificati nel documento TP (Test Planning). I test hanno riguardato le funzionalità del sito da me reputate le più importanti.</a:t>
            </a:r>
          </a:p>
          <a:p>
            <a:r>
              <a:rPr lang="it-IT" dirty="0"/>
              <a:t>I Test Case eseguiti sono 9 e tra essi nessuno ha presentato errori.</a:t>
            </a:r>
            <a:br>
              <a:rPr lang="it-IT" dirty="0"/>
            </a:br>
            <a:r>
              <a:rPr lang="it-IT" dirty="0"/>
              <a:t>Data la mancanza di tempo per eseguire tutti i test </a:t>
            </a:r>
            <a:r>
              <a:rPr lang="it-IT" dirty="0" err="1"/>
              <a:t>cases</a:t>
            </a:r>
            <a:r>
              <a:rPr lang="it-IT" dirty="0"/>
              <a:t> del sito ho scelto quelli che reputavo più importanti nell’esecuzione in modo tale da poter rilasciare un sistema in grado di garantire le funzionalità basilari. Nel caso in cui , dopo il rilascio, si riscontrino bug, questi saranno analizzati e risolti</a:t>
            </a:r>
            <a:r>
              <a:rPr lang="it-IT" dirty="0" smtClean="0"/>
              <a:t>.</a:t>
            </a:r>
          </a:p>
          <a:p>
            <a:endParaRPr lang="it-IT" dirty="0"/>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6834" y="2266270"/>
            <a:ext cx="1652736" cy="1267958"/>
          </a:xfrm>
          <a:prstGeom prst="rect">
            <a:avLst/>
          </a:prstGeom>
        </p:spPr>
      </p:pic>
    </p:spTree>
    <p:extLst>
      <p:ext uri="{BB962C8B-B14F-4D97-AF65-F5344CB8AC3E}">
        <p14:creationId xmlns:p14="http://schemas.microsoft.com/office/powerpoint/2010/main" val="3429246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0515600" cy="926646"/>
          </a:xfrm>
        </p:spPr>
        <p:txBody>
          <a:bodyPr/>
          <a:lstStyle/>
          <a:p>
            <a:r>
              <a:rPr lang="it-IT" b="1" dirty="0">
                <a:solidFill>
                  <a:srgbClr val="FFC000"/>
                </a:solidFill>
                <a:effectLst>
                  <a:outerShdw blurRad="38100" dist="38100" dir="2700000" algn="tl">
                    <a:srgbClr val="000000">
                      <a:alpha val="43137"/>
                    </a:srgbClr>
                  </a:outerShdw>
                </a:effectLst>
              </a:rPr>
              <a:t>Requisiti funzionali</a:t>
            </a:r>
            <a:r>
              <a:rPr lang="it-IT" dirty="0"/>
              <a:t> </a:t>
            </a:r>
            <a:r>
              <a:rPr lang="it-IT" dirty="0">
                <a:solidFill>
                  <a:schemeClr val="accent5">
                    <a:lumMod val="20000"/>
                    <a:lumOff val="80000"/>
                  </a:schemeClr>
                </a:solidFill>
              </a:rPr>
              <a:t>del sistema</a:t>
            </a:r>
            <a:endParaRPr lang="it-IT" dirty="0"/>
          </a:p>
        </p:txBody>
      </p:sp>
      <p:sp>
        <p:nvSpPr>
          <p:cNvPr id="3" name="Segnaposto contenuto 2"/>
          <p:cNvSpPr>
            <a:spLocks noGrp="1"/>
          </p:cNvSpPr>
          <p:nvPr>
            <p:ph idx="1"/>
          </p:nvPr>
        </p:nvSpPr>
        <p:spPr>
          <a:xfrm>
            <a:off x="188685" y="926646"/>
            <a:ext cx="11771085" cy="5778954"/>
          </a:xfrm>
        </p:spPr>
        <p:txBody>
          <a:bodyPr/>
          <a:lstStyle/>
          <a:p>
            <a:r>
              <a:rPr lang="it-IT" b="1" dirty="0">
                <a:solidFill>
                  <a:srgbClr val="00B050"/>
                </a:solidFill>
                <a:effectLst>
                  <a:outerShdw blurRad="38100" dist="38100" dir="2700000" algn="tl">
                    <a:srgbClr val="000000">
                      <a:alpha val="43137"/>
                    </a:srgbClr>
                  </a:outerShdw>
                </a:effectLst>
              </a:rPr>
              <a:t>Gestione </a:t>
            </a:r>
            <a:r>
              <a:rPr lang="it-IT" b="1" dirty="0" err="1" smtClean="0">
                <a:solidFill>
                  <a:srgbClr val="00B050"/>
                </a:solidFill>
                <a:effectLst>
                  <a:outerShdw blurRad="38100" dist="38100" dir="2700000" algn="tl">
                    <a:srgbClr val="000000">
                      <a:alpha val="43137"/>
                    </a:srgbClr>
                  </a:outerShdw>
                </a:effectLst>
              </a:rPr>
              <a:t>Admin</a:t>
            </a:r>
            <a:endParaRPr lang="it-IT" b="1" dirty="0">
              <a:solidFill>
                <a:srgbClr val="00B050"/>
              </a:solidFill>
              <a:effectLst>
                <a:outerShdw blurRad="38100" dist="38100" dir="2700000" algn="tl">
                  <a:srgbClr val="000000">
                    <a:alpha val="43137"/>
                  </a:srgbClr>
                </a:outerShdw>
              </a:effectLst>
            </a:endParaRPr>
          </a:p>
          <a:p>
            <a:pPr lvl="1">
              <a:buFont typeface="Wingdings" panose="05000000000000000000" pitchFamily="2" charset="2"/>
              <a:buChar char="ü"/>
            </a:pPr>
            <a:r>
              <a:rPr lang="it-IT" b="1" dirty="0">
                <a:solidFill>
                  <a:srgbClr val="00B050"/>
                </a:solidFill>
                <a:effectLst>
                  <a:outerShdw blurRad="38100" dist="38100" dir="2700000" algn="tl">
                    <a:srgbClr val="000000">
                      <a:alpha val="43137"/>
                    </a:srgbClr>
                  </a:outerShdw>
                </a:effectLst>
              </a:rPr>
              <a:t> </a:t>
            </a:r>
            <a:r>
              <a:rPr lang="it-IT" sz="18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_0 </a:t>
            </a:r>
            <a:r>
              <a:rPr lang="it-IT" b="1" dirty="0" smtClean="0">
                <a:solidFill>
                  <a:srgbClr val="FFC000"/>
                </a:solidFill>
                <a:effectLst>
                  <a:outerShdw blurRad="38100" dist="38100" dir="2700000" algn="tl">
                    <a:srgbClr val="000000">
                      <a:alpha val="43137"/>
                    </a:srgbClr>
                  </a:outerShdw>
                </a:effectLst>
              </a:rPr>
              <a:t>Gestione Autenticazione</a:t>
            </a:r>
          </a:p>
          <a:p>
            <a:pPr lvl="2">
              <a:buFont typeface="Wingdings" panose="05000000000000000000" pitchFamily="2" charset="2"/>
              <a:buChar char="Ø"/>
            </a:pPr>
            <a:r>
              <a:rPr lang="it-IT" b="1" dirty="0" smtClean="0">
                <a:solidFill>
                  <a:srgbClr val="FFC000"/>
                </a:solidFill>
                <a:effectLst>
                  <a:outerShdw blurRad="38100" dist="38100" dir="2700000" algn="tl">
                    <a:srgbClr val="000000">
                      <a:alpha val="43137"/>
                    </a:srgbClr>
                  </a:outerShdw>
                </a:effectLst>
              </a:rPr>
              <a:t> </a:t>
            </a:r>
            <a:r>
              <a:rPr lang="it-IT" sz="1400" b="1" dirty="0">
                <a:solidFill>
                  <a:schemeClr val="accent2">
                    <a:lumMod val="75000"/>
                  </a:schemeClr>
                </a:solidFill>
                <a:effectLst>
                  <a:outerShdw blurRad="38100" dist="38100" dir="2700000" algn="tl">
                    <a:srgbClr val="000000">
                      <a:alpha val="43137"/>
                    </a:srgbClr>
                  </a:outerShdw>
                </a:effectLst>
              </a:rPr>
              <a:t>RF</a:t>
            </a:r>
            <a:r>
              <a:rPr lang="it-IT" b="1" dirty="0">
                <a:solidFill>
                  <a:schemeClr val="accent2">
                    <a:lumMod val="75000"/>
                  </a:schemeClr>
                </a:solidFill>
                <a:effectLst>
                  <a:outerShdw blurRad="38100" dist="38100" dir="2700000" algn="tl">
                    <a:srgbClr val="000000">
                      <a:alpha val="43137"/>
                    </a:srgbClr>
                  </a:outerShdw>
                </a:effectLst>
              </a:rPr>
              <a:t>_0 </a:t>
            </a:r>
            <a:r>
              <a:rPr lang="it-IT" b="1" dirty="0" smtClean="0">
                <a:solidFill>
                  <a:schemeClr val="accent2">
                    <a:lumMod val="75000"/>
                  </a:schemeClr>
                </a:solidFill>
                <a:effectLst>
                  <a:outerShdw blurRad="38100" dist="38100" dir="2700000" algn="tl">
                    <a:srgbClr val="000000">
                      <a:alpha val="43137"/>
                    </a:srgbClr>
                  </a:outerShdw>
                </a:effectLst>
              </a:rPr>
              <a:t>.1 </a:t>
            </a:r>
            <a:r>
              <a:rPr lang="it-IT" dirty="0" smtClean="0">
                <a:solidFill>
                  <a:schemeClr val="tx1"/>
                </a:solidFill>
              </a:rPr>
              <a:t>Accesso  all’area riservata attraverso un </a:t>
            </a:r>
            <a:r>
              <a:rPr lang="it-IT" dirty="0" err="1" smtClean="0">
                <a:solidFill>
                  <a:schemeClr val="tx1"/>
                </a:solidFill>
              </a:rPr>
              <a:t>form</a:t>
            </a:r>
            <a:r>
              <a:rPr lang="it-IT" dirty="0" smtClean="0">
                <a:solidFill>
                  <a:schemeClr val="tx1"/>
                </a:solidFill>
              </a:rPr>
              <a:t> di login situato nella homepage</a:t>
            </a:r>
            <a:endParaRPr lang="it-IT" dirty="0" smtClean="0">
              <a:solidFill>
                <a:srgbClr val="00B050"/>
              </a:solidFill>
            </a:endParaRPr>
          </a:p>
          <a:p>
            <a:pPr lvl="2">
              <a:buFont typeface="Wingdings" panose="05000000000000000000" pitchFamily="2" charset="2"/>
              <a:buChar char="Ø"/>
            </a:pPr>
            <a:r>
              <a:rPr lang="it-IT" b="1" dirty="0" smtClean="0">
                <a:solidFill>
                  <a:srgbClr val="FFC000"/>
                </a:solidFill>
                <a:effectLst>
                  <a:outerShdw blurRad="38100" dist="38100" dir="2700000" algn="tl">
                    <a:srgbClr val="000000">
                      <a:alpha val="43137"/>
                    </a:srgbClr>
                  </a:outerShdw>
                </a:effectLst>
              </a:rPr>
              <a:t> </a:t>
            </a:r>
            <a:r>
              <a:rPr lang="it-IT" sz="14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_0 .2 </a:t>
            </a:r>
            <a:r>
              <a:rPr lang="it-IT" dirty="0" smtClean="0">
                <a:solidFill>
                  <a:schemeClr val="tx1"/>
                </a:solidFill>
              </a:rPr>
              <a:t>Log-out mediante l’apposito pulsante</a:t>
            </a:r>
            <a:r>
              <a:rPr lang="it-IT" b="1" dirty="0" smtClean="0">
                <a:solidFill>
                  <a:srgbClr val="00B050"/>
                </a:solidFill>
                <a:effectLst>
                  <a:outerShdw blurRad="38100" dist="38100" dir="2700000" algn="tl">
                    <a:srgbClr val="000000">
                      <a:alpha val="43137"/>
                    </a:srgbClr>
                  </a:outerShdw>
                </a:effectLst>
              </a:rPr>
              <a:t/>
            </a:r>
            <a:br>
              <a:rPr lang="it-IT" b="1" dirty="0" smtClean="0">
                <a:solidFill>
                  <a:srgbClr val="00B050"/>
                </a:solidFill>
                <a:effectLst>
                  <a:outerShdw blurRad="38100" dist="38100" dir="2700000" algn="tl">
                    <a:srgbClr val="000000">
                      <a:alpha val="43137"/>
                    </a:srgbClr>
                  </a:outerShdw>
                </a:effectLst>
              </a:rPr>
            </a:br>
            <a:r>
              <a:rPr lang="it-IT" b="1" dirty="0" smtClean="0">
                <a:solidFill>
                  <a:srgbClr val="00B050"/>
                </a:solidFill>
                <a:effectLst>
                  <a:outerShdw blurRad="38100" dist="38100" dir="2700000" algn="tl">
                    <a:srgbClr val="000000">
                      <a:alpha val="43137"/>
                    </a:srgbClr>
                  </a:outerShdw>
                </a:effectLst>
              </a:rPr>
              <a:t>			</a:t>
            </a:r>
          </a:p>
          <a:p>
            <a:pPr lvl="1">
              <a:buFont typeface="Wingdings" panose="05000000000000000000" pitchFamily="2" charset="2"/>
              <a:buChar char="ü"/>
            </a:pPr>
            <a:r>
              <a:rPr lang="it-IT" b="1" dirty="0" smtClean="0">
                <a:solidFill>
                  <a:srgbClr val="00B050"/>
                </a:solidFill>
                <a:effectLst>
                  <a:outerShdw blurRad="38100" dist="38100" dir="2700000" algn="tl">
                    <a:srgbClr val="000000">
                      <a:alpha val="43137"/>
                    </a:srgbClr>
                  </a:outerShdw>
                </a:effectLst>
              </a:rPr>
              <a:t>  </a:t>
            </a:r>
            <a:r>
              <a:rPr lang="it-IT" sz="19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_2</a:t>
            </a:r>
            <a:r>
              <a:rPr lang="it-IT" b="1" dirty="0" smtClean="0">
                <a:solidFill>
                  <a:srgbClr val="00B050"/>
                </a:solidFill>
                <a:effectLst>
                  <a:outerShdw blurRad="38100" dist="38100" dir="2700000" algn="tl">
                    <a:srgbClr val="000000">
                      <a:alpha val="43137"/>
                    </a:srgbClr>
                  </a:outerShdw>
                </a:effectLst>
              </a:rPr>
              <a:t> </a:t>
            </a:r>
            <a:r>
              <a:rPr lang="it-IT" b="1" dirty="0" smtClean="0">
                <a:solidFill>
                  <a:srgbClr val="FFC000"/>
                </a:solidFill>
                <a:effectLst>
                  <a:outerShdw blurRad="38100" dist="38100" dir="2700000" algn="tl">
                    <a:srgbClr val="000000">
                      <a:alpha val="43137"/>
                    </a:srgbClr>
                  </a:outerShdw>
                </a:effectLst>
              </a:rPr>
              <a:t>Gestione Ordini</a:t>
            </a:r>
          </a:p>
          <a:p>
            <a:pPr lvl="2">
              <a:buFont typeface="Wingdings" panose="05000000000000000000" pitchFamily="2" charset="2"/>
              <a:buChar char="Ø"/>
            </a:pPr>
            <a:r>
              <a:rPr lang="it-IT" b="1" dirty="0">
                <a:solidFill>
                  <a:srgbClr val="FFC000"/>
                </a:solidFill>
                <a:effectLst>
                  <a:outerShdw blurRad="38100" dist="38100" dir="2700000" algn="tl">
                    <a:srgbClr val="000000">
                      <a:alpha val="43137"/>
                    </a:srgbClr>
                  </a:outerShdw>
                </a:effectLst>
              </a:rPr>
              <a:t> </a:t>
            </a:r>
            <a:r>
              <a:rPr lang="it-IT" sz="14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_2.2 </a:t>
            </a:r>
            <a:r>
              <a:rPr lang="it-IT" dirty="0" smtClean="0"/>
              <a:t>Visualizzazione </a:t>
            </a:r>
            <a:r>
              <a:rPr lang="it-IT" dirty="0"/>
              <a:t>di tutti gli ordini </a:t>
            </a:r>
            <a:r>
              <a:rPr lang="it-IT" dirty="0" smtClean="0"/>
              <a:t> effettuati dagli utenti</a:t>
            </a:r>
          </a:p>
          <a:p>
            <a:pPr lvl="2">
              <a:buFont typeface="Wingdings" panose="05000000000000000000" pitchFamily="2" charset="2"/>
              <a:buChar char="Ø"/>
            </a:pPr>
            <a:r>
              <a:rPr lang="it-IT" b="1" dirty="0">
                <a:solidFill>
                  <a:srgbClr val="FFC000"/>
                </a:solidFill>
                <a:effectLst>
                  <a:outerShdw blurRad="38100" dist="38100" dir="2700000" algn="tl">
                    <a:srgbClr val="000000">
                      <a:alpha val="43137"/>
                    </a:srgbClr>
                  </a:outerShdw>
                </a:effectLst>
              </a:rPr>
              <a:t> </a:t>
            </a:r>
            <a:r>
              <a:rPr lang="it-IT" sz="14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_2.3 </a:t>
            </a:r>
            <a:r>
              <a:rPr lang="it-IT" dirty="0" smtClean="0"/>
              <a:t>Cancellazione di uno o più ordini</a:t>
            </a:r>
            <a:br>
              <a:rPr lang="it-IT" dirty="0" smtClean="0"/>
            </a:br>
            <a:endParaRPr lang="it-IT" dirty="0" smtClean="0"/>
          </a:p>
          <a:p>
            <a:pPr lvl="1">
              <a:buFont typeface="Wingdings" panose="05000000000000000000" pitchFamily="2" charset="2"/>
              <a:buChar char="ü"/>
            </a:pPr>
            <a:r>
              <a:rPr lang="it-IT" b="1" dirty="0" smtClean="0">
                <a:solidFill>
                  <a:srgbClr val="00B050"/>
                </a:solidFill>
                <a:effectLst>
                  <a:outerShdw blurRad="38100" dist="38100" dir="2700000" algn="tl">
                    <a:srgbClr val="000000">
                      <a:alpha val="43137"/>
                    </a:srgbClr>
                  </a:outerShdw>
                </a:effectLst>
              </a:rPr>
              <a:t> </a:t>
            </a:r>
            <a:r>
              <a:rPr lang="it-IT" sz="18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_3 </a:t>
            </a:r>
            <a:r>
              <a:rPr lang="it-IT" b="1" dirty="0" smtClean="0">
                <a:solidFill>
                  <a:srgbClr val="FFC000"/>
                </a:solidFill>
                <a:effectLst>
                  <a:outerShdw blurRad="38100" dist="38100" dir="2700000" algn="tl">
                    <a:srgbClr val="000000">
                      <a:alpha val="43137"/>
                    </a:srgbClr>
                  </a:outerShdw>
                </a:effectLst>
              </a:rPr>
              <a:t>Gestione Prodotti</a:t>
            </a:r>
          </a:p>
          <a:p>
            <a:pPr lvl="2">
              <a:buFont typeface="Wingdings" panose="05000000000000000000" pitchFamily="2" charset="2"/>
              <a:buChar char="Ø"/>
            </a:pPr>
            <a:r>
              <a:rPr lang="it-IT" b="1" dirty="0">
                <a:solidFill>
                  <a:srgbClr val="FFC000"/>
                </a:solidFill>
                <a:effectLst>
                  <a:outerShdw blurRad="38100" dist="38100" dir="2700000" algn="tl">
                    <a:srgbClr val="000000">
                      <a:alpha val="43137"/>
                    </a:srgbClr>
                  </a:outerShdw>
                </a:effectLst>
              </a:rPr>
              <a:t> </a:t>
            </a:r>
            <a:r>
              <a:rPr lang="it-IT" sz="14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_3.1 </a:t>
            </a:r>
            <a:r>
              <a:rPr lang="it-IT" dirty="0" smtClean="0"/>
              <a:t>Inserimento</a:t>
            </a:r>
            <a:r>
              <a:rPr lang="it-IT" dirty="0"/>
              <a:t>, modifica e rimozione prodotti all’interno dello </a:t>
            </a:r>
            <a:r>
              <a:rPr lang="it-IT" dirty="0" err="1" smtClean="0"/>
              <a:t>store</a:t>
            </a:r>
            <a:endParaRPr lang="it-IT" b="1" dirty="0" smtClean="0">
              <a:solidFill>
                <a:srgbClr val="FFC000"/>
              </a:solidFill>
              <a:effectLst>
                <a:outerShdw blurRad="38100" dist="38100" dir="2700000" algn="tl">
                  <a:srgbClr val="000000">
                    <a:alpha val="43137"/>
                  </a:srgbClr>
                </a:outerShdw>
              </a:effectLst>
            </a:endParaRPr>
          </a:p>
          <a:p>
            <a:pPr lvl="1">
              <a:buFont typeface="Wingdings" panose="05000000000000000000" pitchFamily="2" charset="2"/>
              <a:buChar char="ü"/>
            </a:pPr>
            <a:endParaRPr lang="it-IT" b="1" dirty="0">
              <a:solidFill>
                <a:srgbClr val="00B050"/>
              </a:solidFill>
              <a:effectLst>
                <a:outerShdw blurRad="38100" dist="38100" dir="2700000" algn="tl">
                  <a:srgbClr val="000000">
                    <a:alpha val="43137"/>
                  </a:srgbClr>
                </a:outerShdw>
              </a:effectLst>
            </a:endParaRPr>
          </a:p>
          <a:p>
            <a:pPr lvl="1">
              <a:buFont typeface="Wingdings" panose="05000000000000000000" pitchFamily="2" charset="2"/>
              <a:buChar char="ü"/>
            </a:pPr>
            <a:r>
              <a:rPr lang="it-IT" b="1" dirty="0">
                <a:solidFill>
                  <a:srgbClr val="00B050"/>
                </a:solidFill>
                <a:effectLst>
                  <a:outerShdw blurRad="38100" dist="38100" dir="2700000" algn="tl">
                    <a:srgbClr val="000000">
                      <a:alpha val="43137"/>
                    </a:srgbClr>
                  </a:outerShdw>
                </a:effectLst>
              </a:rPr>
              <a:t> </a:t>
            </a:r>
            <a:r>
              <a:rPr lang="it-IT" sz="18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_4 </a:t>
            </a:r>
            <a:r>
              <a:rPr lang="it-IT" b="1" dirty="0" smtClean="0">
                <a:solidFill>
                  <a:srgbClr val="FFC000"/>
                </a:solidFill>
                <a:effectLst>
                  <a:outerShdw blurRad="38100" dist="38100" dir="2700000" algn="tl">
                    <a:srgbClr val="000000">
                      <a:alpha val="43137"/>
                    </a:srgbClr>
                  </a:outerShdw>
                </a:effectLst>
              </a:rPr>
              <a:t>Gestione Utenti</a:t>
            </a:r>
          </a:p>
          <a:p>
            <a:pPr lvl="2">
              <a:buFont typeface="Wingdings" panose="05000000000000000000" pitchFamily="2" charset="2"/>
              <a:buChar char="Ø"/>
            </a:pPr>
            <a:r>
              <a:rPr lang="it-IT" b="1" dirty="0" smtClean="0">
                <a:solidFill>
                  <a:srgbClr val="FFC000"/>
                </a:solidFill>
                <a:effectLst>
                  <a:outerShdw blurRad="38100" dist="38100" dir="2700000" algn="tl">
                    <a:srgbClr val="000000">
                      <a:alpha val="43137"/>
                    </a:srgbClr>
                  </a:outerShdw>
                </a:effectLst>
              </a:rPr>
              <a:t> </a:t>
            </a:r>
            <a:r>
              <a:rPr lang="it-IT" sz="14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_4.1 </a:t>
            </a:r>
            <a:r>
              <a:rPr lang="it-IT" dirty="0" smtClean="0"/>
              <a:t>Visualizzazione </a:t>
            </a:r>
            <a:r>
              <a:rPr lang="it-IT" dirty="0"/>
              <a:t>di tutti gli utenti </a:t>
            </a:r>
            <a:r>
              <a:rPr lang="it-IT" dirty="0" smtClean="0"/>
              <a:t>registrati</a:t>
            </a:r>
            <a:endParaRPr lang="it-IT" dirty="0"/>
          </a:p>
          <a:p>
            <a:pPr lvl="2">
              <a:buFont typeface="Wingdings" panose="05000000000000000000" pitchFamily="2" charset="2"/>
              <a:buChar char="Ø"/>
            </a:pPr>
            <a:r>
              <a:rPr lang="it-IT" b="1" dirty="0" smtClean="0">
                <a:solidFill>
                  <a:srgbClr val="FFC000"/>
                </a:solidFill>
                <a:effectLst>
                  <a:outerShdw blurRad="38100" dist="38100" dir="2700000" algn="tl">
                    <a:srgbClr val="000000">
                      <a:alpha val="43137"/>
                    </a:srgbClr>
                  </a:outerShdw>
                </a:effectLst>
              </a:rPr>
              <a:t> </a:t>
            </a:r>
            <a:r>
              <a:rPr lang="it-IT" sz="1400" b="1" dirty="0" smtClean="0">
                <a:solidFill>
                  <a:schemeClr val="accent2">
                    <a:lumMod val="75000"/>
                  </a:schemeClr>
                </a:solidFill>
                <a:effectLst>
                  <a:outerShdw blurRad="38100" dist="38100" dir="2700000" algn="tl">
                    <a:srgbClr val="000000">
                      <a:alpha val="43137"/>
                    </a:srgbClr>
                  </a:outerShdw>
                </a:effectLst>
              </a:rPr>
              <a:t>RF</a:t>
            </a:r>
            <a:r>
              <a:rPr lang="it-IT" b="1" dirty="0" smtClean="0">
                <a:solidFill>
                  <a:schemeClr val="accent2">
                    <a:lumMod val="75000"/>
                  </a:schemeClr>
                </a:solidFill>
                <a:effectLst>
                  <a:outerShdw blurRad="38100" dist="38100" dir="2700000" algn="tl">
                    <a:srgbClr val="000000">
                      <a:alpha val="43137"/>
                    </a:srgbClr>
                  </a:outerShdw>
                </a:effectLst>
              </a:rPr>
              <a:t>_4.2 </a:t>
            </a:r>
            <a:r>
              <a:rPr lang="it-IT" dirty="0" smtClean="0"/>
              <a:t>Rimozione di uno o più utenti</a:t>
            </a:r>
            <a:endParaRPr lang="it-IT" dirty="0"/>
          </a:p>
          <a:p>
            <a:pPr marL="914400" lvl="2" indent="0">
              <a:buNone/>
            </a:pPr>
            <a:endParaRPr lang="it-IT" b="1" dirty="0" smtClean="0">
              <a:solidFill>
                <a:srgbClr val="FFC000"/>
              </a:solidFill>
              <a:effectLst>
                <a:outerShdw blurRad="38100" dist="38100" dir="2700000" algn="tl">
                  <a:srgbClr val="000000">
                    <a:alpha val="43137"/>
                  </a:srgbClr>
                </a:outerShdw>
              </a:effectLst>
            </a:endParaRPr>
          </a:p>
          <a:p>
            <a:endParaRPr lang="it-IT" dirty="0"/>
          </a:p>
        </p:txBody>
      </p:sp>
    </p:spTree>
    <p:extLst>
      <p:ext uri="{BB962C8B-B14F-4D97-AF65-F5344CB8AC3E}">
        <p14:creationId xmlns:p14="http://schemas.microsoft.com/office/powerpoint/2010/main" val="24621641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System </a:t>
            </a:r>
            <a:r>
              <a:rPr lang="it-IT" b="1" dirty="0" err="1" smtClean="0">
                <a:solidFill>
                  <a:schemeClr val="tx1"/>
                </a:solidFill>
                <a:effectLst>
                  <a:outerShdw blurRad="38100" dist="38100" dir="2700000" algn="tl">
                    <a:srgbClr val="000000">
                      <a:alpha val="43137"/>
                    </a:srgbClr>
                  </a:outerShdw>
                </a:effectLst>
              </a:rPr>
              <a:t>Testing</a:t>
            </a:r>
            <a:endParaRPr lang="it-IT" dirty="0"/>
          </a:p>
        </p:txBody>
      </p:sp>
      <p:sp>
        <p:nvSpPr>
          <p:cNvPr id="3" name="Segnaposto contenuto 2"/>
          <p:cNvSpPr>
            <a:spLocks noGrp="1"/>
          </p:cNvSpPr>
          <p:nvPr>
            <p:ph idx="1"/>
          </p:nvPr>
        </p:nvSpPr>
        <p:spPr>
          <a:xfrm>
            <a:off x="508000" y="711200"/>
            <a:ext cx="11567886" cy="5617030"/>
          </a:xfrm>
        </p:spPr>
        <p:txBody>
          <a:bodyPr>
            <a:normAutofit/>
          </a:bodyPr>
          <a:lstStyle/>
          <a:p>
            <a:pPr marL="0" indent="0" algn="just">
              <a:buNone/>
            </a:pPr>
            <a:r>
              <a:rPr lang="it-IT" dirty="0">
                <a:solidFill>
                  <a:srgbClr val="00B050"/>
                </a:solidFill>
              </a:rPr>
              <a:t>Test </a:t>
            </a:r>
            <a:r>
              <a:rPr lang="it-IT" dirty="0" err="1" smtClean="0">
                <a:solidFill>
                  <a:srgbClr val="00B050"/>
                </a:solidFill>
              </a:rPr>
              <a:t>Summary</a:t>
            </a:r>
            <a:r>
              <a:rPr lang="it-IT" dirty="0" smtClean="0">
                <a:solidFill>
                  <a:srgbClr val="00B050"/>
                </a:solidFill>
              </a:rPr>
              <a:t> </a:t>
            </a:r>
            <a:r>
              <a:rPr lang="it-IT" dirty="0">
                <a:solidFill>
                  <a:srgbClr val="00B050"/>
                </a:solidFill>
              </a:rPr>
              <a:t>Report </a:t>
            </a:r>
            <a:r>
              <a:rPr lang="it-IT" dirty="0" smtClean="0">
                <a:solidFill>
                  <a:srgbClr val="00B050"/>
                </a:solidFill>
              </a:rPr>
              <a:t>: </a:t>
            </a:r>
            <a:r>
              <a:rPr lang="it-IT" dirty="0" smtClean="0">
                <a:solidFill>
                  <a:srgbClr val="FFC000"/>
                </a:solidFill>
              </a:rPr>
              <a:t>Valutazione		</a:t>
            </a:r>
            <a:r>
              <a:rPr lang="it-IT" dirty="0">
                <a:solidFill>
                  <a:srgbClr val="FFC000"/>
                </a:solidFill>
              </a:rPr>
              <a:t>	</a:t>
            </a:r>
            <a:endParaRPr lang="it-IT" dirty="0" smtClean="0">
              <a:solidFill>
                <a:srgbClr val="FFC000"/>
              </a:solidFill>
            </a:endParaRPr>
          </a:p>
          <a:p>
            <a:pPr marL="0" indent="0" algn="just">
              <a:buNone/>
            </a:pPr>
            <a:r>
              <a:rPr lang="it-IT" dirty="0">
                <a:solidFill>
                  <a:srgbClr val="FFC000"/>
                </a:solidFill>
              </a:rPr>
              <a:t>	</a:t>
            </a:r>
          </a:p>
          <a:p>
            <a:pPr marL="0" indent="0" algn="just">
              <a:buNone/>
            </a:pPr>
            <a:endParaRPr lang="it-IT" dirty="0" smtClean="0">
              <a:solidFill>
                <a:srgbClr val="FFC000"/>
              </a:solidFill>
            </a:endParaRPr>
          </a:p>
          <a:p>
            <a:r>
              <a:rPr lang="it-IT" dirty="0"/>
              <a:t>Pur non avendo testato l’intero sistema reputo il </a:t>
            </a:r>
            <a:r>
              <a:rPr lang="it-IT" dirty="0" err="1"/>
              <a:t>testing</a:t>
            </a:r>
            <a:r>
              <a:rPr lang="it-IT" dirty="0"/>
              <a:t> effettuato soddisfacente, poiché le funzionalità più rilevanti funzionano correttamente. Sicuramente ci sarà bisogno di aggiustare e migliorare qualcosa, ma il sito risulta funzionante e piacevole da utilizzare. </a:t>
            </a:r>
          </a:p>
          <a:p>
            <a:r>
              <a:rPr lang="it-IT" dirty="0"/>
              <a:t>La struttura interna e la logica applicativa del sistema sono rimaste invariate.</a:t>
            </a:r>
          </a:p>
          <a:p>
            <a:pPr marL="0" indent="0" algn="just">
              <a:buNone/>
            </a:pPr>
            <a:endParaRPr lang="it-IT" dirty="0">
              <a:solidFill>
                <a:srgbClr val="FFC000"/>
              </a:solidFill>
            </a:endParaRPr>
          </a:p>
          <a:p>
            <a:pPr marL="0" indent="0" algn="just">
              <a:buNone/>
            </a:pPr>
            <a:endParaRPr lang="it-IT" dirty="0">
              <a:solidFill>
                <a:srgbClr val="FFC000"/>
              </a:solidFill>
            </a:endParaRPr>
          </a:p>
        </p:txBody>
      </p:sp>
    </p:spTree>
    <p:extLst>
      <p:ext uri="{BB962C8B-B14F-4D97-AF65-F5344CB8AC3E}">
        <p14:creationId xmlns:p14="http://schemas.microsoft.com/office/powerpoint/2010/main" val="10363707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Interfaccia finale del sistema</a:t>
            </a:r>
            <a:endParaRPr lang="it-IT" dirty="0"/>
          </a:p>
        </p:txBody>
      </p:sp>
      <p:sp>
        <p:nvSpPr>
          <p:cNvPr id="3" name="Segnaposto contenuto 2"/>
          <p:cNvSpPr>
            <a:spLocks noGrp="1"/>
          </p:cNvSpPr>
          <p:nvPr>
            <p:ph idx="1"/>
          </p:nvPr>
        </p:nvSpPr>
        <p:spPr>
          <a:xfrm>
            <a:off x="333829" y="711200"/>
            <a:ext cx="11742057" cy="5617030"/>
          </a:xfrm>
        </p:spPr>
        <p:txBody>
          <a:bodyPr>
            <a:normAutofit/>
          </a:bodyPr>
          <a:lstStyle/>
          <a:p>
            <a:pPr marL="0" indent="0" algn="just">
              <a:buNone/>
            </a:pPr>
            <a:r>
              <a:rPr lang="it-IT" dirty="0" smtClean="0">
                <a:solidFill>
                  <a:srgbClr val="FFC000"/>
                </a:solidFill>
              </a:rPr>
              <a:t>Homepage</a:t>
            </a:r>
            <a:endParaRPr lang="it-IT" dirty="0">
              <a:solidFill>
                <a:srgbClr val="FFC000"/>
              </a:solidFill>
            </a:endParaRP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743" y="1422400"/>
            <a:ext cx="10058400" cy="4872036"/>
          </a:xfrm>
          <a:prstGeom prst="rect">
            <a:avLst/>
          </a:prstGeom>
        </p:spPr>
      </p:pic>
    </p:spTree>
    <p:extLst>
      <p:ext uri="{BB962C8B-B14F-4D97-AF65-F5344CB8AC3E}">
        <p14:creationId xmlns:p14="http://schemas.microsoft.com/office/powerpoint/2010/main" val="36940057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Interfaccia finale del sistema</a:t>
            </a:r>
            <a:endParaRPr lang="it-IT" dirty="0"/>
          </a:p>
        </p:txBody>
      </p:sp>
      <p:sp>
        <p:nvSpPr>
          <p:cNvPr id="3" name="Segnaposto contenuto 2"/>
          <p:cNvSpPr>
            <a:spLocks noGrp="1"/>
          </p:cNvSpPr>
          <p:nvPr>
            <p:ph idx="1"/>
          </p:nvPr>
        </p:nvSpPr>
        <p:spPr>
          <a:xfrm>
            <a:off x="333829" y="711200"/>
            <a:ext cx="11742057" cy="5617030"/>
          </a:xfrm>
        </p:spPr>
        <p:txBody>
          <a:bodyPr>
            <a:normAutofit/>
          </a:bodyPr>
          <a:lstStyle/>
          <a:p>
            <a:pPr marL="0" indent="0" algn="just">
              <a:buNone/>
            </a:pPr>
            <a:r>
              <a:rPr lang="it-IT" dirty="0" smtClean="0">
                <a:solidFill>
                  <a:srgbClr val="FFC000"/>
                </a:solidFill>
              </a:rPr>
              <a:t>Area Riservata - cliente</a:t>
            </a:r>
            <a:endParaRPr lang="it-IT" dirty="0">
              <a:solidFill>
                <a:srgbClr val="FFC000"/>
              </a:solidFill>
            </a:endParaRP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657" y="1627268"/>
            <a:ext cx="10058400" cy="4700962"/>
          </a:xfrm>
          <a:prstGeom prst="rect">
            <a:avLst/>
          </a:prstGeom>
        </p:spPr>
      </p:pic>
    </p:spTree>
    <p:extLst>
      <p:ext uri="{BB962C8B-B14F-4D97-AF65-F5344CB8AC3E}">
        <p14:creationId xmlns:p14="http://schemas.microsoft.com/office/powerpoint/2010/main" val="24725430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Interfaccia finale del sistema</a:t>
            </a:r>
            <a:endParaRPr lang="it-IT" dirty="0"/>
          </a:p>
        </p:txBody>
      </p:sp>
      <p:sp>
        <p:nvSpPr>
          <p:cNvPr id="3" name="Segnaposto contenuto 2"/>
          <p:cNvSpPr>
            <a:spLocks noGrp="1"/>
          </p:cNvSpPr>
          <p:nvPr>
            <p:ph idx="1"/>
          </p:nvPr>
        </p:nvSpPr>
        <p:spPr>
          <a:xfrm>
            <a:off x="333829" y="711200"/>
            <a:ext cx="11742057" cy="5617030"/>
          </a:xfrm>
        </p:spPr>
        <p:txBody>
          <a:bodyPr>
            <a:normAutofit/>
          </a:bodyPr>
          <a:lstStyle/>
          <a:p>
            <a:pPr marL="0" indent="0" algn="just">
              <a:buNone/>
            </a:pPr>
            <a:r>
              <a:rPr lang="it-IT" dirty="0" smtClean="0">
                <a:solidFill>
                  <a:srgbClr val="FFC000"/>
                </a:solidFill>
              </a:rPr>
              <a:t>Area Riservata – </a:t>
            </a:r>
            <a:r>
              <a:rPr lang="it-IT" dirty="0" err="1" smtClean="0">
                <a:solidFill>
                  <a:srgbClr val="FFC000"/>
                </a:solidFill>
              </a:rPr>
              <a:t>admin</a:t>
            </a: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857" y="1422400"/>
            <a:ext cx="10058400" cy="4757452"/>
          </a:xfrm>
          <a:prstGeom prst="rect">
            <a:avLst/>
          </a:prstGeom>
        </p:spPr>
      </p:pic>
    </p:spTree>
    <p:extLst>
      <p:ext uri="{BB962C8B-B14F-4D97-AF65-F5344CB8AC3E}">
        <p14:creationId xmlns:p14="http://schemas.microsoft.com/office/powerpoint/2010/main" val="15913307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Interfaccia finale del sistema</a:t>
            </a:r>
            <a:endParaRPr lang="it-IT" dirty="0"/>
          </a:p>
        </p:txBody>
      </p:sp>
      <p:sp>
        <p:nvSpPr>
          <p:cNvPr id="3" name="Segnaposto contenuto 2"/>
          <p:cNvSpPr>
            <a:spLocks noGrp="1"/>
          </p:cNvSpPr>
          <p:nvPr>
            <p:ph idx="1"/>
          </p:nvPr>
        </p:nvSpPr>
        <p:spPr>
          <a:xfrm>
            <a:off x="333829" y="711200"/>
            <a:ext cx="11742057" cy="5617030"/>
          </a:xfrm>
        </p:spPr>
        <p:txBody>
          <a:bodyPr>
            <a:normAutofit/>
          </a:bodyPr>
          <a:lstStyle/>
          <a:p>
            <a:pPr marL="0" indent="0" algn="just">
              <a:buNone/>
            </a:pPr>
            <a:r>
              <a:rPr lang="it-IT" dirty="0" smtClean="0">
                <a:solidFill>
                  <a:srgbClr val="FFC000"/>
                </a:solidFill>
              </a:rPr>
              <a:t>Sezione libri</a:t>
            </a: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657" y="1643895"/>
            <a:ext cx="10058400" cy="4837361"/>
          </a:xfrm>
          <a:prstGeom prst="rect">
            <a:avLst/>
          </a:prstGeom>
        </p:spPr>
      </p:pic>
    </p:spTree>
    <p:extLst>
      <p:ext uri="{BB962C8B-B14F-4D97-AF65-F5344CB8AC3E}">
        <p14:creationId xmlns:p14="http://schemas.microsoft.com/office/powerpoint/2010/main" val="31191342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r>
              <a:rPr lang="it-IT" b="1" dirty="0" err="1" smtClean="0">
                <a:solidFill>
                  <a:srgbClr val="FFC000"/>
                </a:solidFill>
                <a:effectLst>
                  <a:outerShdw blurRad="38100" dist="38100" dir="2700000" algn="tl">
                    <a:srgbClr val="000000">
                      <a:alpha val="43137"/>
                    </a:srgbClr>
                  </a:outerShdw>
                </a:effectLst>
              </a:rPr>
              <a:t>Testing</a:t>
            </a:r>
            <a:r>
              <a:rPr lang="it-IT" b="1" dirty="0" smtClean="0">
                <a:solidFill>
                  <a:srgbClr val="FFC000"/>
                </a:solidFill>
                <a:effectLst>
                  <a:outerShdw blurRad="38100" dist="38100" dir="2700000" algn="tl">
                    <a:srgbClr val="000000">
                      <a:alpha val="43137"/>
                    </a:srgbClr>
                  </a:outerShdw>
                </a:effectLst>
              </a:rPr>
              <a:t> : </a:t>
            </a:r>
            <a:r>
              <a:rPr lang="it-IT" b="1" dirty="0" smtClean="0">
                <a:solidFill>
                  <a:schemeClr val="tx1"/>
                </a:solidFill>
                <a:effectLst>
                  <a:outerShdw blurRad="38100" dist="38100" dir="2700000" algn="tl">
                    <a:srgbClr val="000000">
                      <a:alpha val="43137"/>
                    </a:srgbClr>
                  </a:outerShdw>
                </a:effectLst>
              </a:rPr>
              <a:t>Interfaccia finale del sistema</a:t>
            </a:r>
            <a:endParaRPr lang="it-IT" dirty="0"/>
          </a:p>
        </p:txBody>
      </p:sp>
      <p:sp>
        <p:nvSpPr>
          <p:cNvPr id="3" name="Segnaposto contenuto 2"/>
          <p:cNvSpPr>
            <a:spLocks noGrp="1"/>
          </p:cNvSpPr>
          <p:nvPr>
            <p:ph idx="1"/>
          </p:nvPr>
        </p:nvSpPr>
        <p:spPr>
          <a:xfrm>
            <a:off x="333829" y="711200"/>
            <a:ext cx="11742057" cy="5617030"/>
          </a:xfrm>
        </p:spPr>
        <p:txBody>
          <a:bodyPr>
            <a:normAutofit/>
          </a:bodyPr>
          <a:lstStyle/>
          <a:p>
            <a:pPr marL="0" indent="0" algn="just">
              <a:buNone/>
            </a:pPr>
            <a:r>
              <a:rPr lang="it-IT" dirty="0" smtClean="0">
                <a:solidFill>
                  <a:srgbClr val="FFC000"/>
                </a:solidFill>
              </a:rPr>
              <a:t>Sezione musica</a:t>
            </a: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a:solidFill>
                <a:srgbClr val="FFC000"/>
              </a:solidFill>
            </a:endParaRP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657" y="1422400"/>
            <a:ext cx="10058400" cy="4770812"/>
          </a:xfrm>
          <a:prstGeom prst="rect">
            <a:avLst/>
          </a:prstGeom>
        </p:spPr>
      </p:pic>
    </p:spTree>
    <p:extLst>
      <p:ext uri="{BB962C8B-B14F-4D97-AF65-F5344CB8AC3E}">
        <p14:creationId xmlns:p14="http://schemas.microsoft.com/office/powerpoint/2010/main" val="29293864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12075886" cy="711200"/>
          </a:xfrm>
        </p:spPr>
        <p:txBody>
          <a:bodyPr>
            <a:normAutofit fontScale="90000"/>
          </a:bodyPr>
          <a:lstStyle/>
          <a:p>
            <a:endParaRPr lang="it-IT" dirty="0"/>
          </a:p>
        </p:txBody>
      </p:sp>
      <p:sp>
        <p:nvSpPr>
          <p:cNvPr id="3" name="Segnaposto contenuto 2"/>
          <p:cNvSpPr>
            <a:spLocks noGrp="1"/>
          </p:cNvSpPr>
          <p:nvPr>
            <p:ph idx="1"/>
          </p:nvPr>
        </p:nvSpPr>
        <p:spPr>
          <a:xfrm>
            <a:off x="333829" y="711200"/>
            <a:ext cx="11742057" cy="5617030"/>
          </a:xfrm>
          <a:effectLst>
            <a:innerShdw blurRad="114300">
              <a:prstClr val="black"/>
            </a:innerShdw>
          </a:effectLst>
        </p:spPr>
        <p:txBody>
          <a:bodyPr>
            <a:normAutofit/>
          </a:bodyPr>
          <a:lstStyle/>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endParaRPr lang="it-IT" dirty="0" smtClean="0">
              <a:solidFill>
                <a:srgbClr val="FFC000"/>
              </a:solidFill>
            </a:endParaRPr>
          </a:p>
          <a:p>
            <a:pPr marL="0" indent="0" algn="just">
              <a:buNone/>
            </a:pPr>
            <a:endParaRPr lang="it-IT" dirty="0">
              <a:solidFill>
                <a:srgbClr val="FFC000"/>
              </a:solidFill>
            </a:endParaRPr>
          </a:p>
          <a:p>
            <a:pPr marL="0" indent="0" algn="just">
              <a:buNone/>
            </a:pPr>
            <a:r>
              <a:rPr lang="it-IT" dirty="0" smtClean="0">
                <a:solidFill>
                  <a:srgbClr val="FFC000"/>
                </a:solidFill>
              </a:rPr>
              <a:t>			</a:t>
            </a:r>
            <a:r>
              <a:rPr lang="it-IT" sz="7700" dirty="0" smtClean="0">
                <a:solidFill>
                  <a:srgbClr val="FFC000"/>
                </a:solidFill>
              </a:rPr>
              <a:t>		  Fine</a:t>
            </a:r>
          </a:p>
          <a:p>
            <a:pPr marL="0" indent="0" algn="just">
              <a:buNone/>
            </a:pPr>
            <a:r>
              <a:rPr lang="it-IT" dirty="0">
                <a:solidFill>
                  <a:srgbClr val="FFC000"/>
                </a:solidFill>
              </a:rPr>
              <a:t>	</a:t>
            </a:r>
            <a:r>
              <a:rPr lang="it-IT" dirty="0" smtClean="0">
                <a:solidFill>
                  <a:srgbClr val="FFC000"/>
                </a:solidFill>
              </a:rPr>
              <a:t>			</a:t>
            </a:r>
          </a:p>
          <a:p>
            <a:pPr marL="0" indent="0" algn="just">
              <a:buNone/>
            </a:pPr>
            <a:endParaRPr lang="it-IT" dirty="0">
              <a:solidFill>
                <a:srgbClr val="FFC000"/>
              </a:solidFill>
            </a:endParaRPr>
          </a:p>
          <a:p>
            <a:pPr marL="0" indent="0" algn="just">
              <a:buNone/>
            </a:pPr>
            <a:r>
              <a:rPr lang="it-IT" dirty="0" smtClean="0">
                <a:solidFill>
                  <a:srgbClr val="FFC000"/>
                </a:solidFill>
              </a:rPr>
              <a:t> </a:t>
            </a:r>
            <a:r>
              <a:rPr lang="it-IT" dirty="0" smtClean="0">
                <a:solidFill>
                  <a:schemeClr val="tx1"/>
                </a:solidFill>
              </a:rPr>
              <a:t>Presentazione creata da :</a:t>
            </a:r>
          </a:p>
          <a:p>
            <a:pPr marL="0" indent="0" algn="just">
              <a:buNone/>
            </a:pPr>
            <a:r>
              <a:rPr lang="it-IT" dirty="0">
                <a:solidFill>
                  <a:schemeClr val="tx1"/>
                </a:solidFill>
              </a:rPr>
              <a:t> </a:t>
            </a:r>
            <a:r>
              <a:rPr lang="it-IT" dirty="0" smtClean="0">
                <a:solidFill>
                  <a:srgbClr val="00B050"/>
                </a:solidFill>
              </a:rPr>
              <a:t>Fimiani Luca</a:t>
            </a:r>
            <a:endParaRPr lang="it-IT" dirty="0">
              <a:solidFill>
                <a:schemeClr val="tx1"/>
              </a:solidFill>
            </a:endParaRPr>
          </a:p>
          <a:p>
            <a:pPr marL="0" indent="0" algn="just">
              <a:buNone/>
            </a:pPr>
            <a:endParaRPr lang="it-IT" dirty="0">
              <a:solidFill>
                <a:srgbClr val="FFC000"/>
              </a:solidFill>
            </a:endParaRP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0812" y="-886102"/>
            <a:ext cx="3311073" cy="3194603"/>
          </a:xfrm>
          <a:prstGeom prst="rect">
            <a:avLst/>
          </a:prstGeom>
        </p:spPr>
      </p:pic>
    </p:spTree>
    <p:extLst>
      <p:ext uri="{BB962C8B-B14F-4D97-AF65-F5344CB8AC3E}">
        <p14:creationId xmlns:p14="http://schemas.microsoft.com/office/powerpoint/2010/main" val="206339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80">
                                          <p:stCondLst>
                                            <p:cond delay="0"/>
                                          </p:stCondLst>
                                        </p:cTn>
                                        <p:tgtEl>
                                          <p:spTgt spid="3">
                                            <p:txEl>
                                              <p:pRg st="4" end="4"/>
                                            </p:txEl>
                                          </p:spTgt>
                                        </p:tgtEl>
                                      </p:cBhvr>
                                    </p:animEffect>
                                    <p:anim calcmode="lin" valueType="num">
                                      <p:cBhvr>
                                        <p:cTn id="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4" end="4"/>
                                            </p:txEl>
                                          </p:spTgt>
                                        </p:tgtEl>
                                      </p:cBhvr>
                                      <p:to x="100000" y="60000"/>
                                    </p:animScale>
                                    <p:animScale>
                                      <p:cBhvr>
                                        <p:cTn id="14" dur="166" decel="50000">
                                          <p:stCondLst>
                                            <p:cond delay="676"/>
                                          </p:stCondLst>
                                        </p:cTn>
                                        <p:tgtEl>
                                          <p:spTgt spid="3">
                                            <p:txEl>
                                              <p:pRg st="4" end="4"/>
                                            </p:txEl>
                                          </p:spTgt>
                                        </p:tgtEl>
                                      </p:cBhvr>
                                      <p:to x="100000" y="100000"/>
                                    </p:animScale>
                                    <p:animScale>
                                      <p:cBhvr>
                                        <p:cTn id="15" dur="26">
                                          <p:stCondLst>
                                            <p:cond delay="1312"/>
                                          </p:stCondLst>
                                        </p:cTn>
                                        <p:tgtEl>
                                          <p:spTgt spid="3">
                                            <p:txEl>
                                              <p:pRg st="4" end="4"/>
                                            </p:txEl>
                                          </p:spTgt>
                                        </p:tgtEl>
                                      </p:cBhvr>
                                      <p:to x="100000" y="80000"/>
                                    </p:animScale>
                                    <p:animScale>
                                      <p:cBhvr>
                                        <p:cTn id="16" dur="166" decel="50000">
                                          <p:stCondLst>
                                            <p:cond delay="1338"/>
                                          </p:stCondLst>
                                        </p:cTn>
                                        <p:tgtEl>
                                          <p:spTgt spid="3">
                                            <p:txEl>
                                              <p:pRg st="4" end="4"/>
                                            </p:txEl>
                                          </p:spTgt>
                                        </p:tgtEl>
                                      </p:cBhvr>
                                      <p:to x="100000" y="100000"/>
                                    </p:animScale>
                                    <p:animScale>
                                      <p:cBhvr>
                                        <p:cTn id="17" dur="26">
                                          <p:stCondLst>
                                            <p:cond delay="1642"/>
                                          </p:stCondLst>
                                        </p:cTn>
                                        <p:tgtEl>
                                          <p:spTgt spid="3">
                                            <p:txEl>
                                              <p:pRg st="4" end="4"/>
                                            </p:txEl>
                                          </p:spTgt>
                                        </p:tgtEl>
                                      </p:cBhvr>
                                      <p:to x="100000" y="90000"/>
                                    </p:animScale>
                                    <p:animScale>
                                      <p:cBhvr>
                                        <p:cTn id="18" dur="166" decel="50000">
                                          <p:stCondLst>
                                            <p:cond delay="1668"/>
                                          </p:stCondLst>
                                        </p:cTn>
                                        <p:tgtEl>
                                          <p:spTgt spid="3">
                                            <p:txEl>
                                              <p:pRg st="4" end="4"/>
                                            </p:txEl>
                                          </p:spTgt>
                                        </p:tgtEl>
                                      </p:cBhvr>
                                      <p:to x="100000" y="100000"/>
                                    </p:animScale>
                                    <p:animScale>
                                      <p:cBhvr>
                                        <p:cTn id="19" dur="26">
                                          <p:stCondLst>
                                            <p:cond delay="1808"/>
                                          </p:stCondLst>
                                        </p:cTn>
                                        <p:tgtEl>
                                          <p:spTgt spid="3">
                                            <p:txEl>
                                              <p:pRg st="4" end="4"/>
                                            </p:txEl>
                                          </p:spTgt>
                                        </p:tgtEl>
                                      </p:cBhvr>
                                      <p:to x="100000" y="95000"/>
                                    </p:animScale>
                                    <p:animScale>
                                      <p:cBhvr>
                                        <p:cTn id="20" dur="166" decel="50000">
                                          <p:stCondLst>
                                            <p:cond delay="1834"/>
                                          </p:stCondLst>
                                        </p:cTn>
                                        <p:tgtEl>
                                          <p:spTgt spid="3">
                                            <p:txEl>
                                              <p:pRg st="4" end="4"/>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ondità">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TM04033923[[fn=Profondità]]</Template>
  <TotalTime>2346</TotalTime>
  <Words>5492</Words>
  <Application>Microsoft Office PowerPoint</Application>
  <PresentationFormat>Widescreen</PresentationFormat>
  <Paragraphs>1138</Paragraphs>
  <Slides>96</Slides>
  <Notes>57</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96</vt:i4>
      </vt:variant>
    </vt:vector>
  </HeadingPairs>
  <TitlesOfParts>
    <vt:vector size="104" baseType="lpstr">
      <vt:lpstr>Arial</vt:lpstr>
      <vt:lpstr>Calibri</vt:lpstr>
      <vt:lpstr>Corbel</vt:lpstr>
      <vt:lpstr>Gadugi</vt:lpstr>
      <vt:lpstr>Symbol</vt:lpstr>
      <vt:lpstr>Times New Roman</vt:lpstr>
      <vt:lpstr>Wingdings</vt:lpstr>
      <vt:lpstr>Profondità</vt:lpstr>
      <vt:lpstr>Corso di  Ingegneria del software</vt:lpstr>
      <vt:lpstr>Presentation Summary</vt:lpstr>
      <vt:lpstr>Obiettivi</vt:lpstr>
      <vt:lpstr>Scopo  del sistema</vt:lpstr>
      <vt:lpstr>Attori del sistema</vt:lpstr>
      <vt:lpstr>Attori del sistema</vt:lpstr>
      <vt:lpstr>Requisiti funzionali del sistema</vt:lpstr>
      <vt:lpstr>Requisiti funzionali del sistema</vt:lpstr>
      <vt:lpstr>Requisiti funzionali del sistema</vt:lpstr>
      <vt:lpstr>Requisiti non funzionali del sistema</vt:lpstr>
      <vt:lpstr>Requisiti non funzionali del sistema</vt:lpstr>
      <vt:lpstr>Scenari del sistema</vt:lpstr>
      <vt:lpstr>Scenari del sistema</vt:lpstr>
      <vt:lpstr>Scenari del sistema</vt:lpstr>
      <vt:lpstr>Modello dei casi d’uso del sistema</vt:lpstr>
      <vt:lpstr>Modello dei casi d’uso del sistema</vt:lpstr>
      <vt:lpstr>Modello dei casi d’uso del sistema</vt:lpstr>
      <vt:lpstr>Modello dei casi d’uso del sistema</vt:lpstr>
      <vt:lpstr>Modello dei casi d’uso del sistema</vt:lpstr>
      <vt:lpstr>Casi d’uso del sistema</vt:lpstr>
      <vt:lpstr>Casi d’uso del sistema</vt:lpstr>
      <vt:lpstr>Casi d’uso del sistema</vt:lpstr>
      <vt:lpstr>Presentazione standard di PowerPoint</vt:lpstr>
      <vt:lpstr>Presentazione standard di PowerPoint</vt:lpstr>
      <vt:lpstr>Presentazione standard di PowerPoint</vt:lpstr>
      <vt:lpstr>Sequence diagram</vt:lpstr>
      <vt:lpstr>Sequence diagram</vt:lpstr>
      <vt:lpstr>Sequence diagram</vt:lpstr>
      <vt:lpstr>Mockup del sistema</vt:lpstr>
      <vt:lpstr>Mockup del sistema</vt:lpstr>
      <vt:lpstr>Mockup del sistema</vt:lpstr>
      <vt:lpstr>System Design</vt:lpstr>
      <vt:lpstr>System Design : Design goals</vt:lpstr>
      <vt:lpstr>System Design : Design goals</vt:lpstr>
      <vt:lpstr>System Design : Design goals</vt:lpstr>
      <vt:lpstr>System Design : Design goals</vt:lpstr>
      <vt:lpstr>System Design : Trade-offs</vt:lpstr>
      <vt:lpstr>System Design : Subsystems</vt:lpstr>
      <vt:lpstr>System Design : Subsystems</vt:lpstr>
      <vt:lpstr>System Design : Subsystems</vt:lpstr>
      <vt:lpstr>System Design : Subsystems</vt:lpstr>
      <vt:lpstr>System Design : Mapping HW/ SW</vt:lpstr>
      <vt:lpstr>System Design : Database design</vt:lpstr>
      <vt:lpstr>System Design : Database design</vt:lpstr>
      <vt:lpstr>System Design : Servizi dei sottosistemi</vt:lpstr>
      <vt:lpstr>System Design : Servizi dei sottosistemi</vt:lpstr>
      <vt:lpstr>System Design : Servizi dei sottosistemi</vt:lpstr>
      <vt:lpstr>Object Design : Introduzione</vt:lpstr>
      <vt:lpstr>Object Design : Compromessi</vt:lpstr>
      <vt:lpstr>Object Design : Compromessi</vt:lpstr>
      <vt:lpstr>Object Design: Packages</vt:lpstr>
      <vt:lpstr>Object Design: Packages</vt:lpstr>
      <vt:lpstr>Object Design: Packages</vt:lpstr>
      <vt:lpstr>Object Design: Packages</vt:lpstr>
      <vt:lpstr>Object Design: Packages</vt:lpstr>
      <vt:lpstr>Object Design: Packages</vt:lpstr>
      <vt:lpstr>Object Design: Design Patterns</vt:lpstr>
      <vt:lpstr>Object Design: Components off-the-shelf</vt:lpstr>
      <vt:lpstr>Object Design: Class interfaces</vt:lpstr>
      <vt:lpstr>Object Design: Class interfaces</vt:lpstr>
      <vt:lpstr>Object Design: Class interfaces</vt:lpstr>
      <vt:lpstr>Testing : Introduzione</vt:lpstr>
      <vt:lpstr>Testing : Introduzione</vt:lpstr>
      <vt:lpstr>Testing : Unit Testing</vt:lpstr>
      <vt:lpstr>Testing : Unit Testing</vt:lpstr>
      <vt:lpstr>Testing : Unit Testing</vt:lpstr>
      <vt:lpstr>Testing : Unit Testing</vt:lpstr>
      <vt:lpstr>Testing : Unit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System Testing</vt:lpstr>
      <vt:lpstr>Testing : Interfaccia finale del sistema</vt:lpstr>
      <vt:lpstr>Testing : Interfaccia finale del sistema</vt:lpstr>
      <vt:lpstr>Testing : Interfaccia finale del sistema</vt:lpstr>
      <vt:lpstr>Testing : Interfaccia finale del sistema</vt:lpstr>
      <vt:lpstr>Testing : Interfaccia finale del sistema</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Ingegneria del software</dc:title>
  <dc:creator>Utente Windows</dc:creator>
  <cp:lastModifiedBy>Utente Windows</cp:lastModifiedBy>
  <cp:revision>95</cp:revision>
  <dcterms:created xsi:type="dcterms:W3CDTF">2017-02-15T08:51:01Z</dcterms:created>
  <dcterms:modified xsi:type="dcterms:W3CDTF">2017-02-16T23:57:50Z</dcterms:modified>
</cp:coreProperties>
</file>