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sldIdLst>
    <p:sldId id="256" r:id="rId2"/>
    <p:sldId id="356" r:id="rId3"/>
    <p:sldId id="347" r:id="rId4"/>
    <p:sldId id="355" r:id="rId5"/>
    <p:sldId id="353" r:id="rId6"/>
    <p:sldId id="354" r:id="rId7"/>
    <p:sldId id="258" r:id="rId8"/>
    <p:sldId id="281" r:id="rId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D5E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74328" autoAdjust="0"/>
  </p:normalViewPr>
  <p:slideViewPr>
    <p:cSldViewPr>
      <p:cViewPr varScale="1">
        <p:scale>
          <a:sx n="86" d="100"/>
          <a:sy n="86" d="100"/>
        </p:scale>
        <p:origin x="-238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7BC71D51-DD33-490A-AB7A-28BB8DAB81DE}" type="datetimeFigureOut">
              <a:rPr lang="en-US"/>
              <a:pPr>
                <a:defRPr/>
              </a:pPr>
              <a:t>9/8/2015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C98E5ADF-E477-4F77-87A4-93091D50ED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9530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98E5ADF-E477-4F77-87A4-93091D50EDC3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251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5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5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5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5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5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98E5ADF-E477-4F77-87A4-93091D50EDC3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61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93C6BF-C638-4342-BBD2-EE9BF1033714}" type="datetime1">
              <a:rPr lang="en-US" smtClean="0"/>
              <a:pPr>
                <a:defRPr/>
              </a:pPr>
              <a:t>9/8/2015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7C0275-D9EE-4CF6-AD7E-91C778C7E2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3C9A98-A2E4-4606-B5C1-D489C1A743C6}" type="datetime1">
              <a:rPr lang="en-US" smtClean="0"/>
              <a:pPr>
                <a:defRPr/>
              </a:pPr>
              <a:t>9/8/2015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942CFF-2A39-41F1-915C-B743C38D49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F229BE-8C22-4364-9F66-BCEB1A1F298B}" type="datetime1">
              <a:rPr lang="en-US" smtClean="0"/>
              <a:pPr>
                <a:defRPr/>
              </a:pPr>
              <a:t>9/8/2015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8052C5-AA19-4306-AAD6-3AC1CD182F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6BF89A-7153-4966-9FDE-0868E36F648C}" type="datetime1">
              <a:rPr lang="en-US" smtClean="0"/>
              <a:pPr>
                <a:defRPr/>
              </a:pPr>
              <a:t>9/8/2015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13CF47-3A1B-4AA0-B364-275067B6D6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2863B0-B836-4139-B8A4-731F7A2E07E0}" type="datetime1">
              <a:rPr lang="en-US" smtClean="0"/>
              <a:pPr>
                <a:defRPr/>
              </a:pPr>
              <a:t>9/8/2015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1CE294-576B-4F3F-B0F5-E505C6BBE1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AE9DEF-4AAA-4088-B32C-1108985D2BE2}" type="datetime1">
              <a:rPr lang="en-US" smtClean="0"/>
              <a:pPr>
                <a:defRPr/>
              </a:pPr>
              <a:t>9/8/2015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825626-66ED-4AA4-9A43-27EB699913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A0885C-95A7-4658-99A7-71D9BA5D8811}" type="datetime1">
              <a:rPr lang="en-US" smtClean="0"/>
              <a:pPr>
                <a:defRPr/>
              </a:pPr>
              <a:t>9/8/2015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87A850-8D6C-4879-A896-7A807A1B28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595CA5-E658-440E-84F1-6E8F720E4D8D}" type="datetime1">
              <a:rPr lang="en-US" smtClean="0"/>
              <a:pPr>
                <a:defRPr/>
              </a:pPr>
              <a:t>9/8/2015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19696A-42ED-4793-9864-8A97EEC31F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399AD4-1535-47A7-A76A-855F52331700}" type="datetime1">
              <a:rPr lang="en-US" smtClean="0"/>
              <a:pPr>
                <a:defRPr/>
              </a:pPr>
              <a:t>9/8/2015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143912-CB7E-4721-B0FB-CE587919E6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273233-C05E-41E4-A946-8069CF8BE2B1}" type="datetime1">
              <a:rPr lang="en-US" smtClean="0"/>
              <a:pPr>
                <a:defRPr/>
              </a:pPr>
              <a:t>9/8/2015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C377C6-6AE4-4425-8612-932AAD8CE6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FE9526-AF8A-496B-8C6A-113753E64D84}" type="datetime1">
              <a:rPr lang="en-US" smtClean="0"/>
              <a:pPr>
                <a:defRPr/>
              </a:pPr>
              <a:t>9/8/2015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24C2F0-6EE2-4B65-A298-50C0288901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91788E3-7736-44B9-9D36-75FCBD5DD652}" type="datetime1">
              <a:rPr lang="en-US" smtClean="0"/>
              <a:pPr>
                <a:defRPr/>
              </a:pPr>
              <a:t>9/8/2015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9A59188-8F20-4727-BF30-F23FF00731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30375"/>
            <a:ext cx="7772400" cy="1470025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tabLst>
                <a:tab pos="3657600" algn="l"/>
              </a:tabLst>
              <a:defRPr/>
            </a:pPr>
            <a:r>
              <a:rPr lang="en-US" dirty="0" smtClean="0">
                <a:ln>
                  <a:solidFill>
                    <a:schemeClr val="tx1"/>
                  </a:solidFill>
                </a:ln>
              </a:rPr>
              <a:t>The Theory of Visual Analytics</a:t>
            </a:r>
            <a:endParaRPr 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124200"/>
            <a:ext cx="6400800" cy="12192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Interacting with Automated Reasoning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52600" y="4535269"/>
            <a:ext cx="571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Aft>
                <a:spcPts val="0"/>
              </a:spcAft>
              <a:tabLst>
                <a:tab pos="5035550" algn="l"/>
              </a:tabLst>
              <a:defRPr/>
            </a:pPr>
            <a:r>
              <a:rPr lang="en-US" sz="2000" dirty="0" smtClean="0">
                <a:ln>
                  <a:solidFill>
                    <a:schemeClr val="tx1"/>
                  </a:solidFill>
                </a:ln>
                <a:latin typeface="+mj-lt"/>
                <a:ea typeface="+mj-ea"/>
                <a:cs typeface="+mj-cs"/>
              </a:rPr>
              <a:t>James Schaffer, John O’Donovan, </a:t>
            </a:r>
            <a:r>
              <a:rPr lang="en-US" sz="2000" dirty="0">
                <a:ln>
                  <a:solidFill>
                    <a:schemeClr val="tx1"/>
                  </a:solidFill>
                </a:ln>
              </a:rPr>
              <a:t>Tobias </a:t>
            </a:r>
            <a:r>
              <a:rPr lang="en-US" sz="2000" dirty="0" err="1" smtClean="0">
                <a:ln>
                  <a:solidFill>
                    <a:schemeClr val="tx1"/>
                  </a:solidFill>
                </a:ln>
              </a:rPr>
              <a:t>Höllerer</a:t>
            </a:r>
            <a:endParaRPr lang="en-US" sz="2000" dirty="0" smtClean="0">
              <a:ln>
                <a:solidFill>
                  <a:schemeClr val="tx1"/>
                </a:solidFill>
              </a:ln>
              <a:latin typeface="+mj-lt"/>
              <a:ea typeface="+mj-ea"/>
              <a:cs typeface="+mj-cs"/>
            </a:endParaRPr>
          </a:p>
          <a:p>
            <a:pPr algn="ctr" fontAlgn="auto">
              <a:spcAft>
                <a:spcPts val="0"/>
              </a:spcAft>
              <a:tabLst>
                <a:tab pos="5035550" algn="l"/>
              </a:tabLst>
              <a:defRPr/>
            </a:pPr>
            <a:r>
              <a:rPr lang="en-US" sz="1600" dirty="0" smtClean="0">
                <a:solidFill>
                  <a:schemeClr val="bg2">
                    <a:lumMod val="50000"/>
                  </a:schemeClr>
                </a:solidFill>
              </a:rPr>
              <a:t>University of California Santa </a:t>
            </a:r>
            <a:r>
              <a:rPr lang="en-US" sz="1600" dirty="0" smtClean="0">
                <a:solidFill>
                  <a:schemeClr val="bg2">
                    <a:lumMod val="50000"/>
                  </a:schemeClr>
                </a:solidFill>
              </a:rPr>
              <a:t>Barbara</a:t>
            </a:r>
            <a:endParaRPr lang="en-US" sz="1600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20487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01000" y="4948357"/>
            <a:ext cx="1060450" cy="17913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http://www.allthingy.com/wp-content/uploads/2014/07/Wisdom-Knowledge-Information-Data-Pyramid1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6462" y="1219200"/>
            <a:ext cx="4673601" cy="3505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3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Visua</a:t>
            </a:r>
            <a:r>
              <a:rPr lang="en-US" smtClean="0"/>
              <a:t>l </a:t>
            </a:r>
            <a:r>
              <a:rPr lang="en-US" smtClean="0"/>
              <a:t>Data </a:t>
            </a:r>
            <a:r>
              <a:rPr lang="en-US" dirty="0" smtClean="0"/>
              <a:t>Analysis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13CF47-3A1B-4AA0-B364-275067B6D6F7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2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529262" cy="452596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400" dirty="0" smtClean="0"/>
              <a:t>DIKW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 smtClean="0"/>
              <a:t>Insight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 smtClean="0"/>
              <a:t>Complex, deep, qualitative, unexpected, relevant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 smtClean="0"/>
              <a:t>Statistics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 smtClean="0"/>
              <a:t>Visualization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 smtClean="0"/>
              <a:t>Automated Analysis</a:t>
            </a:r>
          </a:p>
          <a:p>
            <a:pPr lvl="1">
              <a:buFont typeface="Wingdings" pitchFamily="2" charset="2"/>
              <a:buChar char="§"/>
            </a:pPr>
            <a:r>
              <a:rPr lang="en-US" sz="1600" dirty="0" smtClean="0"/>
              <a:t>Machine Learning</a:t>
            </a:r>
          </a:p>
          <a:p>
            <a:pPr lvl="1">
              <a:buFont typeface="Wingdings" pitchFamily="2" charset="2"/>
              <a:buChar char="§"/>
            </a:pPr>
            <a:r>
              <a:rPr lang="en-US" sz="1600" dirty="0" smtClean="0"/>
              <a:t>Filters/Queries </a:t>
            </a:r>
            <a:r>
              <a:rPr lang="en-US" sz="1600" dirty="0" err="1" smtClean="0"/>
              <a:t>vs</a:t>
            </a:r>
            <a:r>
              <a:rPr lang="en-US" sz="1600" dirty="0" smtClean="0"/>
              <a:t> Data Mining</a:t>
            </a:r>
          </a:p>
          <a:p>
            <a:pPr marL="571500" indent="-571500">
              <a:buNone/>
            </a:pPr>
            <a:endParaRPr lang="en-US" sz="2400" dirty="0" smtClean="0"/>
          </a:p>
        </p:txBody>
      </p:sp>
      <p:sp>
        <p:nvSpPr>
          <p:cNvPr id="17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6043" y="4572000"/>
            <a:ext cx="3754438" cy="1865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8429210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100" dirty="0" smtClean="0"/>
              <a:t>Human vs. Machine Analysis</a:t>
            </a:r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13CF47-3A1B-4AA0-B364-275067B6D6F7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§"/>
            </a:pPr>
            <a:r>
              <a:rPr lang="en-US" sz="2400" dirty="0" smtClean="0"/>
              <a:t>Human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 smtClean="0"/>
              <a:t>Rooted in domain terms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/>
              <a:t>Hypothesis -&gt; Experimentation -&gt; </a:t>
            </a:r>
            <a:r>
              <a:rPr lang="en-US" sz="2000" dirty="0" smtClean="0"/>
              <a:t>Insight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 smtClean="0"/>
              <a:t>Top down approach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 smtClean="0"/>
              <a:t>Results in discoveries that are </a:t>
            </a:r>
            <a:r>
              <a:rPr lang="en-US" sz="2000" i="1" dirty="0" smtClean="0"/>
              <a:t>expected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 smtClean="0"/>
              <a:t>Filtering/Querying can be quite slow when data becomes truly massive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 smtClean="0"/>
              <a:t>Machine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 smtClean="0"/>
              <a:t>Ignorant to domain theory, applicability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 smtClean="0"/>
              <a:t>Relies on pattern recognition, information theory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 smtClean="0"/>
              <a:t>Bottom up approach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 smtClean="0"/>
              <a:t>Results in discoveries that are unexpected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 smtClean="0"/>
              <a:t>More promise for scalability</a:t>
            </a:r>
          </a:p>
          <a:p>
            <a:pPr lvl="1">
              <a:buFont typeface="Wingdings" pitchFamily="2" charset="2"/>
              <a:buChar char="§"/>
            </a:pPr>
            <a:endParaRPr lang="en-US" sz="2000" dirty="0" smtClean="0"/>
          </a:p>
          <a:p>
            <a:pPr marL="571500" indent="-571500">
              <a:buNone/>
            </a:pPr>
            <a:endParaRPr lang="en-US" sz="2400" dirty="0" smtClean="0"/>
          </a:p>
        </p:txBody>
      </p:sp>
      <p:sp>
        <p:nvSpPr>
          <p:cNvPr id="13" name="Rectangle 12"/>
          <p:cNvSpPr/>
          <p:nvPr/>
        </p:nvSpPr>
        <p:spPr>
          <a:xfrm>
            <a:off x="76200" y="76200"/>
            <a:ext cx="1600200" cy="304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smtClean="0">
                <a:solidFill>
                  <a:schemeClr val="bg2"/>
                </a:solidFill>
              </a:rPr>
              <a:t>About Me</a:t>
            </a:r>
            <a:endParaRPr lang="en-US" sz="1400" dirty="0">
              <a:solidFill>
                <a:schemeClr val="bg2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514600" y="76200"/>
            <a:ext cx="1600200" cy="304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smtClean="0">
                <a:solidFill>
                  <a:schemeClr val="bg2"/>
                </a:solidFill>
              </a:rPr>
              <a:t>My Research</a:t>
            </a:r>
            <a:endParaRPr lang="en-US" sz="1400" dirty="0">
              <a:solidFill>
                <a:schemeClr val="bg2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029200" y="76200"/>
            <a:ext cx="1600200" cy="304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smtClean="0">
                <a:solidFill>
                  <a:schemeClr val="bg2"/>
                </a:solidFill>
              </a:rPr>
              <a:t>Previous Studies</a:t>
            </a:r>
            <a:endParaRPr lang="en-US" sz="1400" dirty="0">
              <a:solidFill>
                <a:schemeClr val="bg2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467600" y="76200"/>
            <a:ext cx="1600200" cy="304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smtClean="0">
                <a:solidFill>
                  <a:schemeClr val="bg2"/>
                </a:solidFill>
              </a:rPr>
              <a:t>MOOC</a:t>
            </a:r>
            <a:endParaRPr lang="en-US" sz="1400" dirty="0">
              <a:solidFill>
                <a:schemeClr val="bg2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514600" y="381000"/>
            <a:ext cx="1600200" cy="76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3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100" dirty="0" smtClean="0"/>
              <a:t>The Human-Machine System</a:t>
            </a:r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13CF47-3A1B-4AA0-B364-275067B6D6F7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pic>
        <p:nvPicPr>
          <p:cNvPr id="13" name="Picture 2" descr="http://images.hngn.com/data/images/full/65753/symbol-of-artificial-intelligenc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86200" y="2667000"/>
            <a:ext cx="1222526" cy="1600200"/>
          </a:xfrm>
          <a:prstGeom prst="rect">
            <a:avLst/>
          </a:prstGeom>
          <a:noFill/>
        </p:spPr>
      </p:pic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304800" y="1828800"/>
          <a:ext cx="2667000" cy="3511766"/>
        </p:xfrm>
        <a:graphic>
          <a:graphicData uri="http://schemas.openxmlformats.org/drawingml/2006/table">
            <a:tbl>
              <a:tblPr/>
              <a:tblGrid>
                <a:gridCol w="532566"/>
                <a:gridCol w="2134434"/>
              </a:tblGrid>
              <a:tr h="27470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b="1" dirty="0" err="1">
                          <a:solidFill>
                            <a:srgbClr val="E36C0A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sctroyenne</a:t>
                      </a:r>
                      <a:endParaRPr lang="en-US" sz="400" dirty="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3577" marR="3577" marT="3577" marB="357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dirty="0">
                          <a:solidFill>
                            <a:srgbClr val="24406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RT @</a:t>
                      </a:r>
                      <a:r>
                        <a:rPr lang="en-US" sz="500" dirty="0" err="1">
                          <a:solidFill>
                            <a:srgbClr val="24406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SanPabloPolice</a:t>
                      </a:r>
                      <a:r>
                        <a:rPr lang="en-US" sz="500" dirty="0">
                          <a:solidFill>
                            <a:srgbClr val="24406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: BREAKING NEWS: A bomb threat investigation has closed the Oakland Coliseum BART station. Trains are turning... http://t</a:t>
                      </a:r>
                      <a:endParaRPr lang="en-US" sz="400" dirty="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3577" marR="3577" marT="3577" marB="357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470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b="1">
                          <a:solidFill>
                            <a:srgbClr val="E36C0A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davetopete</a:t>
                      </a:r>
                      <a:endParaRPr lang="en-US" sz="4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3577" marR="3577" marT="3577" marB="357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dirty="0">
                          <a:solidFill>
                            <a:srgbClr val="24406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RT @</a:t>
                      </a:r>
                      <a:r>
                        <a:rPr lang="en-US" sz="500" dirty="0" err="1">
                          <a:solidFill>
                            <a:srgbClr val="24406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SanPabloPolice</a:t>
                      </a:r>
                      <a:r>
                        <a:rPr lang="en-US" sz="500" dirty="0">
                          <a:solidFill>
                            <a:srgbClr val="24406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: BREAKING NEWS: A bomb threat investigation has closed the Oakland Coliseum BART station. Trains are turning... http://t</a:t>
                      </a:r>
                      <a:endParaRPr lang="en-US" sz="400" dirty="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3577" marR="3577" marT="3577" marB="357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470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b="1">
                          <a:solidFill>
                            <a:srgbClr val="E36C0A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beingtherewith</a:t>
                      </a:r>
                      <a:endParaRPr lang="en-US" sz="4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3577" marR="3577" marT="3577" marB="357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dirty="0">
                          <a:solidFill>
                            <a:srgbClr val="24406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MY LIIIFE "@abc7newsBayArea: #BREAKING: Major BART delays due to bomb threat investigation at the Coliseum station. http://t.co/EQftIfrIsS"</a:t>
                      </a:r>
                      <a:endParaRPr lang="en-US" sz="400" dirty="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3577" marR="3577" marT="3577" marB="357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470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b="1">
                          <a:solidFill>
                            <a:srgbClr val="E36C0A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oopslevine</a:t>
                      </a:r>
                      <a:endParaRPr lang="en-US" sz="4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3577" marR="3577" marT="3577" marB="357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dirty="0">
                          <a:solidFill>
                            <a:srgbClr val="24406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RT @</a:t>
                      </a:r>
                      <a:r>
                        <a:rPr lang="en-US" sz="500" dirty="0" err="1">
                          <a:solidFill>
                            <a:srgbClr val="24406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SanPabloPolice</a:t>
                      </a:r>
                      <a:r>
                        <a:rPr lang="en-US" sz="500" dirty="0">
                          <a:solidFill>
                            <a:srgbClr val="24406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: BREAKING NEWS: A bomb threat investigation has closed the Oakland Coliseum BART station. Trains are turning... http://t</a:t>
                      </a:r>
                      <a:endParaRPr lang="en-US" sz="400" dirty="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3577" marR="3577" marT="3577" marB="357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470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b="1">
                          <a:solidFill>
                            <a:srgbClr val="E36C0A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dippedinhoney</a:t>
                      </a:r>
                      <a:endParaRPr lang="en-US" sz="4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3577" marR="3577" marT="3577" marB="357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dirty="0">
                          <a:solidFill>
                            <a:srgbClr val="24406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Bomb threat at the Coliseum BART station. Traffic is heavy on 880 &amp;amp; on the streets. Police everywhere. </a:t>
                      </a:r>
                      <a:r>
                        <a:rPr lang="en-US" sz="500" dirty="0" err="1">
                          <a:solidFill>
                            <a:srgbClr val="24406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Lotta</a:t>
                      </a:r>
                      <a:r>
                        <a:rPr lang="en-US" sz="500" dirty="0">
                          <a:solidFill>
                            <a:srgbClr val="24406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people </a:t>
                      </a:r>
                      <a:r>
                        <a:rPr lang="en-US" sz="500" dirty="0" err="1">
                          <a:solidFill>
                            <a:srgbClr val="24406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gonna</a:t>
                      </a:r>
                      <a:r>
                        <a:rPr lang="en-US" sz="500" dirty="0">
                          <a:solidFill>
                            <a:srgbClr val="24406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be late for work.</a:t>
                      </a:r>
                      <a:endParaRPr lang="en-US" sz="400" dirty="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3577" marR="3577" marT="3577" marB="357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584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b="1">
                          <a:solidFill>
                            <a:srgbClr val="E36C0A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SFnewsnow</a:t>
                      </a:r>
                      <a:endParaRPr lang="en-US" sz="4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3577" marR="3577" marT="3577" marB="357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solidFill>
                            <a:srgbClr val="24406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Coliseum BART station reopened after bomb threat http://t.co/lb0hLRz594 #sanfrancisco</a:t>
                      </a:r>
                      <a:endParaRPr lang="en-US" sz="4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3577" marR="3577" marT="3577" marB="357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754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b="1">
                          <a:solidFill>
                            <a:srgbClr val="E36C0A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dr13isthebeast</a:t>
                      </a:r>
                      <a:endParaRPr lang="en-US" sz="4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3577" marR="3577" marT="3577" marB="357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solidFill>
                            <a:srgbClr val="24406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RT @SFnewsnow: Coliseum BART station reopened after bomb threat http://t.co/lb0hLRz594 #sanfrancisco</a:t>
                      </a:r>
                      <a:endParaRPr lang="en-US" sz="4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3577" marR="3577" marT="3577" marB="357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754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b="1">
                          <a:solidFill>
                            <a:srgbClr val="E36C0A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CANARYorg</a:t>
                      </a:r>
                      <a:endParaRPr lang="en-US" sz="4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3577" marR="3577" marT="3577" marB="357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dirty="0">
                          <a:solidFill>
                            <a:srgbClr val="24406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RT @</a:t>
                      </a:r>
                      <a:r>
                        <a:rPr lang="en-US" sz="500" dirty="0" err="1">
                          <a:solidFill>
                            <a:srgbClr val="24406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SFnewsnow</a:t>
                      </a:r>
                      <a:r>
                        <a:rPr lang="en-US" sz="500" dirty="0">
                          <a:solidFill>
                            <a:srgbClr val="24406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: Coliseum BART station reopened after bomb threat http://t.co/lb0hLRz594 #</a:t>
                      </a:r>
                      <a:r>
                        <a:rPr lang="en-US" sz="500" dirty="0" err="1">
                          <a:solidFill>
                            <a:srgbClr val="24406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sanfrancisco</a:t>
                      </a:r>
                      <a:endParaRPr lang="en-US" sz="400" dirty="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3577" marR="3577" marT="3577" marB="357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754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b="1">
                          <a:solidFill>
                            <a:srgbClr val="E36C0A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transit_tweets</a:t>
                      </a:r>
                      <a:endParaRPr lang="en-US" sz="4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3577" marR="3577" marT="3577" marB="357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dirty="0">
                          <a:solidFill>
                            <a:srgbClr val="24406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RT @</a:t>
                      </a:r>
                      <a:r>
                        <a:rPr lang="en-US" sz="500" dirty="0" err="1">
                          <a:solidFill>
                            <a:srgbClr val="24406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davefraleigh</a:t>
                      </a:r>
                      <a:r>
                        <a:rPr lang="en-US" sz="500" dirty="0">
                          <a:solidFill>
                            <a:srgbClr val="24406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: @SFBART coliseum allegedly closed due to bomb threat. #Bart #</a:t>
                      </a:r>
                      <a:r>
                        <a:rPr lang="en-US" sz="500" dirty="0" err="1">
                          <a:solidFill>
                            <a:srgbClr val="24406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sfbart</a:t>
                      </a:r>
                      <a:r>
                        <a:rPr lang="en-US" sz="500" dirty="0">
                          <a:solidFill>
                            <a:srgbClr val="24406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.  </a:t>
                      </a:r>
                      <a:r>
                        <a:rPr lang="en-US" sz="500" dirty="0" err="1">
                          <a:solidFill>
                            <a:srgbClr val="24406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Srsly</a:t>
                      </a:r>
                      <a:r>
                        <a:rPr lang="en-US" sz="500" dirty="0">
                          <a:solidFill>
                            <a:srgbClr val="24406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? http://t.co/Gk92QsXc2o</a:t>
                      </a:r>
                      <a:endParaRPr lang="en-US" sz="400" dirty="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3577" marR="3577" marT="3577" marB="357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754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b="1">
                          <a:solidFill>
                            <a:srgbClr val="E36C0A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Tejada123</a:t>
                      </a:r>
                      <a:endParaRPr lang="en-US" sz="4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3577" marR="3577" marT="3577" marB="357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solidFill>
                            <a:srgbClr val="24406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LA things I'm not looking forward too:  -Traffic -Parking  -Dodger's fans -_-   LA things I'm looking forward too: -turning 21 -bomb food</a:t>
                      </a:r>
                      <a:endParaRPr lang="en-US" sz="4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3577" marR="3577" marT="3577" marB="357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754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b="1">
                          <a:solidFill>
                            <a:srgbClr val="E36C0A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arkanciscan</a:t>
                      </a:r>
                      <a:endParaRPr lang="en-US" sz="4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3577" marR="3577" marT="3577" marB="357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solidFill>
                            <a:srgbClr val="24406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http://t.co/UJ1VRnFi3g - Toucan Photobombs a Traffic Camera in Brazil http://t.co/gUrEnhMvQ7 via @po_st</a:t>
                      </a:r>
                      <a:endParaRPr lang="en-US" sz="4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3577" marR="3577" marT="3577" marB="357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039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b="1">
                          <a:solidFill>
                            <a:srgbClr val="E36C0A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ebaumsworld</a:t>
                      </a:r>
                      <a:endParaRPr lang="en-US" sz="4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3577" marR="3577" marT="3577" marB="357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solidFill>
                            <a:srgbClr val="24406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Toucan Photobombs A Traffic Camera http://t.co/M7IB9S3hLo</a:t>
                      </a:r>
                      <a:endParaRPr lang="en-US" sz="4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3577" marR="3577" marT="3577" marB="357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754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b="1">
                          <a:solidFill>
                            <a:srgbClr val="E36C0A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eman__ais</a:t>
                      </a:r>
                      <a:endParaRPr lang="en-US" sz="4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3577" marR="3577" marT="3577" marB="357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solidFill>
                            <a:srgbClr val="24406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RT @absolutkiran: More than just girl power. Teens reinvent process of bomb detection in #Kurdistan, while also improving traffic flow. htt</a:t>
                      </a:r>
                      <a:endParaRPr lang="en-US" sz="4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3577" marR="3577" marT="3577" marB="357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754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b="1">
                          <a:solidFill>
                            <a:srgbClr val="E36C0A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SashaFontana</a:t>
                      </a:r>
                      <a:endParaRPr lang="en-US" sz="4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3577" marR="3577" marT="3577" marB="357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solidFill>
                            <a:srgbClr val="24406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#FoldedWaffleBlog Toucan Photobombs a Traffic Camera in Brazil http://t.co/KLGcITAV6j [http://t.co/ewCrEVee34]</a:t>
                      </a:r>
                      <a:endParaRPr lang="en-US" sz="4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3577" marR="3577" marT="3577" marB="357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508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b="1">
                          <a:solidFill>
                            <a:srgbClr val="E36C0A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OPDChris</a:t>
                      </a:r>
                      <a:endParaRPr lang="en-US" sz="4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3577" marR="3577" marT="3577" marB="357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solidFill>
                            <a:srgbClr val="24406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The bomb threat has been cleared at 7th and Center. Normal traffic to resume soon.</a:t>
                      </a:r>
                      <a:endParaRPr lang="en-US" sz="4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3577" marR="3577" marT="3577" marB="357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754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b="1">
                          <a:solidFill>
                            <a:srgbClr val="E36C0A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oaklandpoliceca</a:t>
                      </a:r>
                      <a:endParaRPr lang="en-US" sz="4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3577" marR="3577" marT="3577" marB="357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dirty="0">
                          <a:solidFill>
                            <a:srgbClr val="24406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RT @</a:t>
                      </a:r>
                      <a:r>
                        <a:rPr lang="en-US" sz="500" dirty="0" err="1">
                          <a:solidFill>
                            <a:srgbClr val="24406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OPDChris</a:t>
                      </a:r>
                      <a:r>
                        <a:rPr lang="en-US" sz="500" dirty="0">
                          <a:solidFill>
                            <a:srgbClr val="24406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: The bomb threat has been cleared at 7th and Center. Normal traffic to resume soon.</a:t>
                      </a:r>
                      <a:endParaRPr lang="en-US" sz="400" dirty="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3577" marR="3577" marT="3577" marB="357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cxnSp>
        <p:nvCxnSpPr>
          <p:cNvPr id="20" name="Straight Arrow Connector 19"/>
          <p:cNvCxnSpPr/>
          <p:nvPr/>
        </p:nvCxnSpPr>
        <p:spPr>
          <a:xfrm>
            <a:off x="2895600" y="3438525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1" name="Curved Down Arrow 20"/>
          <p:cNvSpPr/>
          <p:nvPr/>
        </p:nvSpPr>
        <p:spPr>
          <a:xfrm>
            <a:off x="4343400" y="1524000"/>
            <a:ext cx="3276600" cy="942110"/>
          </a:xfrm>
          <a:prstGeom prst="curved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Curved Down Arrow 21"/>
          <p:cNvSpPr/>
          <p:nvPr/>
        </p:nvSpPr>
        <p:spPr>
          <a:xfrm rot="10800000">
            <a:off x="4267200" y="4495800"/>
            <a:ext cx="3200400" cy="1219199"/>
          </a:xfrm>
          <a:prstGeom prst="curved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5" name="Picture 1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77000" y="2466110"/>
            <a:ext cx="1801090" cy="1801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6" name="Rectangle 25"/>
          <p:cNvSpPr/>
          <p:nvPr/>
        </p:nvSpPr>
        <p:spPr>
          <a:xfrm>
            <a:off x="76200" y="76200"/>
            <a:ext cx="1600200" cy="304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smtClean="0">
                <a:solidFill>
                  <a:schemeClr val="bg2"/>
                </a:solidFill>
              </a:rPr>
              <a:t>About Me</a:t>
            </a:r>
            <a:endParaRPr lang="en-US" sz="1400" dirty="0">
              <a:solidFill>
                <a:schemeClr val="bg2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514600" y="76200"/>
            <a:ext cx="1600200" cy="304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smtClean="0">
                <a:solidFill>
                  <a:schemeClr val="bg2"/>
                </a:solidFill>
              </a:rPr>
              <a:t>My Research</a:t>
            </a:r>
            <a:endParaRPr lang="en-US" sz="1400" dirty="0">
              <a:solidFill>
                <a:schemeClr val="bg2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029200" y="76200"/>
            <a:ext cx="1600200" cy="304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smtClean="0">
                <a:solidFill>
                  <a:schemeClr val="bg2"/>
                </a:solidFill>
              </a:rPr>
              <a:t>Previous Studies</a:t>
            </a:r>
            <a:endParaRPr lang="en-US" sz="1400" dirty="0">
              <a:solidFill>
                <a:schemeClr val="bg2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467600" y="76200"/>
            <a:ext cx="1600200" cy="304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smtClean="0">
                <a:solidFill>
                  <a:schemeClr val="bg2"/>
                </a:solidFill>
              </a:rPr>
              <a:t>MOOC</a:t>
            </a:r>
            <a:endParaRPr lang="en-US" sz="1400" dirty="0">
              <a:solidFill>
                <a:schemeClr val="bg2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514600" y="381000"/>
            <a:ext cx="1600200" cy="76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1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8194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100" dirty="0" smtClean="0"/>
              <a:t>Issues </a:t>
            </a:r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13CF47-3A1B-4AA0-B364-275067B6D6F7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400" dirty="0" smtClean="0"/>
              <a:t>Error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 smtClean="0"/>
              <a:t>Sometimes errors occur and sometimes they slip through to the decision making process – this causes a trust issue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 smtClean="0"/>
              <a:t>Tuning and Flexibility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 smtClean="0"/>
              <a:t>Out-of-the-box approaches may have sub-standard performance on complex, novel datasets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 smtClean="0"/>
              <a:t>New hypotheses may be difficult to test as existing algorithms may not support them – user/programmer gap!</a:t>
            </a:r>
            <a:endParaRPr lang="en-US" sz="2400" dirty="0" smtClean="0"/>
          </a:p>
          <a:p>
            <a:pPr>
              <a:buFont typeface="Wingdings" pitchFamily="2" charset="2"/>
              <a:buChar char="§"/>
            </a:pPr>
            <a:r>
              <a:rPr lang="en-US" sz="2400" dirty="0"/>
              <a:t>Domain Relevance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/>
              <a:t>Automatically extracted patterns may be meaningless and not contribute to domain </a:t>
            </a:r>
            <a:r>
              <a:rPr lang="en-US" sz="2000" dirty="0" smtClean="0"/>
              <a:t>theory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 smtClean="0"/>
              <a:t>Knowledge Transfer – what does this mean?</a:t>
            </a:r>
            <a:endParaRPr lang="en-US" sz="1600" dirty="0" smtClean="0"/>
          </a:p>
          <a:p>
            <a:pPr lvl="1">
              <a:buFont typeface="Wingdings" pitchFamily="2" charset="2"/>
              <a:buChar char="§"/>
            </a:pPr>
            <a:endParaRPr lang="en-US" sz="2000" dirty="0" smtClean="0"/>
          </a:p>
          <a:p>
            <a:pPr marL="571500" indent="-571500">
              <a:buNone/>
            </a:pPr>
            <a:endParaRPr lang="en-US" sz="2400" dirty="0" smtClean="0"/>
          </a:p>
        </p:txBody>
      </p:sp>
      <p:sp>
        <p:nvSpPr>
          <p:cNvPr id="13" name="Rectangle 12"/>
          <p:cNvSpPr/>
          <p:nvPr/>
        </p:nvSpPr>
        <p:spPr>
          <a:xfrm>
            <a:off x="76200" y="76200"/>
            <a:ext cx="1600200" cy="304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smtClean="0">
                <a:solidFill>
                  <a:schemeClr val="bg2"/>
                </a:solidFill>
              </a:rPr>
              <a:t>About Me</a:t>
            </a:r>
            <a:endParaRPr lang="en-US" sz="1400" dirty="0">
              <a:solidFill>
                <a:schemeClr val="bg2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514600" y="76200"/>
            <a:ext cx="1600200" cy="304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smtClean="0">
                <a:solidFill>
                  <a:schemeClr val="bg2"/>
                </a:solidFill>
              </a:rPr>
              <a:t>My Research</a:t>
            </a:r>
            <a:endParaRPr lang="en-US" sz="1400" dirty="0">
              <a:solidFill>
                <a:schemeClr val="bg2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029200" y="76200"/>
            <a:ext cx="1600200" cy="304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smtClean="0">
                <a:solidFill>
                  <a:schemeClr val="bg2"/>
                </a:solidFill>
              </a:rPr>
              <a:t>Previous Studies</a:t>
            </a:r>
            <a:endParaRPr lang="en-US" sz="1400" dirty="0">
              <a:solidFill>
                <a:schemeClr val="bg2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467600" y="76200"/>
            <a:ext cx="1600200" cy="304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smtClean="0">
                <a:solidFill>
                  <a:schemeClr val="bg2"/>
                </a:solidFill>
              </a:rPr>
              <a:t>MOOC</a:t>
            </a:r>
            <a:endParaRPr lang="en-US" sz="1400" dirty="0">
              <a:solidFill>
                <a:schemeClr val="bg2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514600" y="381000"/>
            <a:ext cx="1600200" cy="76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3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9163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100" dirty="0" smtClean="0"/>
              <a:t>Improving the Process with HCI</a:t>
            </a:r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13CF47-3A1B-4AA0-B364-275067B6D6F7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§"/>
            </a:pPr>
            <a:r>
              <a:rPr lang="en-US" sz="2400" dirty="0" smtClean="0"/>
              <a:t>Knowledge Transfer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 smtClean="0"/>
              <a:t>Intelligent systems – early ‘90s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 smtClean="0"/>
              <a:t>Insight, as defined previously in interdisciplinary visualization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 smtClean="0"/>
              <a:t>Situational Awareness – </a:t>
            </a:r>
            <a:r>
              <a:rPr lang="en-US" sz="2000" dirty="0" err="1" smtClean="0"/>
              <a:t>Endsley</a:t>
            </a:r>
            <a:r>
              <a:rPr lang="en-US" sz="2000" dirty="0" smtClean="0"/>
              <a:t> (US Air Force)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 smtClean="0"/>
              <a:t>Theory of Explanation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 smtClean="0"/>
              <a:t>Control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 smtClean="0"/>
              <a:t>Recommender Systems and Transparency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 smtClean="0"/>
              <a:t>Data Mining, Computer Graphics and interactive parameter tuning (</a:t>
            </a:r>
            <a:r>
              <a:rPr lang="en-US" sz="2000" dirty="0" err="1" smtClean="0"/>
              <a:t>Weka</a:t>
            </a:r>
            <a:r>
              <a:rPr lang="en-US" sz="2000" dirty="0" smtClean="0"/>
              <a:t>)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 smtClean="0"/>
              <a:t>Scientific Workflow Systems – why do they work?</a:t>
            </a:r>
          </a:p>
          <a:p>
            <a:pPr lvl="2">
              <a:buFont typeface="Wingdings" pitchFamily="2" charset="2"/>
              <a:buChar char="§"/>
            </a:pPr>
            <a:r>
              <a:rPr lang="en-US" sz="1600" dirty="0" smtClean="0"/>
              <a:t>Reproducibility</a:t>
            </a:r>
          </a:p>
          <a:p>
            <a:pPr lvl="2">
              <a:buFont typeface="Wingdings" pitchFamily="2" charset="2"/>
              <a:buChar char="§"/>
            </a:pPr>
            <a:r>
              <a:rPr lang="en-US" sz="1600" dirty="0" smtClean="0"/>
              <a:t>Provenance</a:t>
            </a:r>
          </a:p>
          <a:p>
            <a:pPr lvl="2">
              <a:buFont typeface="Wingdings" pitchFamily="2" charset="2"/>
              <a:buChar char="§"/>
            </a:pPr>
            <a:r>
              <a:rPr lang="en-US" sz="1600" dirty="0" smtClean="0"/>
              <a:t>Abstraction/Domain Relevance</a:t>
            </a:r>
          </a:p>
          <a:p>
            <a:pPr lvl="2">
              <a:buFont typeface="Wingdings" pitchFamily="2" charset="2"/>
              <a:buChar char="§"/>
            </a:pPr>
            <a:r>
              <a:rPr lang="en-US" sz="1600" dirty="0" smtClean="0"/>
              <a:t>Computational Plumbing</a:t>
            </a:r>
          </a:p>
          <a:p>
            <a:pPr lvl="2">
              <a:buFont typeface="Wingdings" pitchFamily="2" charset="2"/>
              <a:buChar char="§"/>
            </a:pPr>
            <a:endParaRPr lang="en-US" sz="1600" dirty="0" smtClean="0"/>
          </a:p>
          <a:p>
            <a:pPr lvl="1">
              <a:buFont typeface="Wingdings" pitchFamily="2" charset="2"/>
              <a:buChar char="§"/>
            </a:pPr>
            <a:endParaRPr lang="en-US" sz="2000" dirty="0" smtClean="0"/>
          </a:p>
          <a:p>
            <a:pPr marL="571500" indent="-571500">
              <a:buNone/>
            </a:pPr>
            <a:endParaRPr lang="en-US" sz="2400" dirty="0" smtClean="0"/>
          </a:p>
        </p:txBody>
      </p:sp>
      <p:sp>
        <p:nvSpPr>
          <p:cNvPr id="13" name="Rectangle 12"/>
          <p:cNvSpPr/>
          <p:nvPr/>
        </p:nvSpPr>
        <p:spPr>
          <a:xfrm>
            <a:off x="76200" y="76200"/>
            <a:ext cx="1600200" cy="304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smtClean="0">
                <a:solidFill>
                  <a:schemeClr val="bg2"/>
                </a:solidFill>
              </a:rPr>
              <a:t>About Me</a:t>
            </a:r>
            <a:endParaRPr lang="en-US" sz="1400" dirty="0">
              <a:solidFill>
                <a:schemeClr val="bg2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514600" y="76200"/>
            <a:ext cx="1600200" cy="304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smtClean="0">
                <a:solidFill>
                  <a:schemeClr val="bg2"/>
                </a:solidFill>
              </a:rPr>
              <a:t>My Research</a:t>
            </a:r>
            <a:endParaRPr lang="en-US" sz="1400" dirty="0">
              <a:solidFill>
                <a:schemeClr val="bg2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029200" y="76200"/>
            <a:ext cx="1600200" cy="304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smtClean="0">
                <a:solidFill>
                  <a:schemeClr val="bg2"/>
                </a:solidFill>
              </a:rPr>
              <a:t>Previous Studies</a:t>
            </a:r>
            <a:endParaRPr lang="en-US" sz="1400" dirty="0">
              <a:solidFill>
                <a:schemeClr val="bg2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467600" y="76200"/>
            <a:ext cx="1600200" cy="304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smtClean="0">
                <a:solidFill>
                  <a:schemeClr val="bg2"/>
                </a:solidFill>
              </a:rPr>
              <a:t>MOOC</a:t>
            </a:r>
            <a:endParaRPr lang="en-US" sz="1400" dirty="0">
              <a:solidFill>
                <a:schemeClr val="bg2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514600" y="381000"/>
            <a:ext cx="1600200" cy="76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3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3607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100" dirty="0" smtClean="0"/>
              <a:t>Focus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§"/>
            </a:pPr>
            <a:r>
              <a:rPr lang="en-US" sz="2800" dirty="0" smtClean="0"/>
              <a:t>Questions</a:t>
            </a:r>
          </a:p>
          <a:p>
            <a:pPr lvl="1">
              <a:buFont typeface="Wingdings" pitchFamily="2" charset="2"/>
              <a:buChar char="§"/>
            </a:pPr>
            <a:r>
              <a:rPr lang="en-US" sz="2400" dirty="0" smtClean="0"/>
              <a:t>How can knowledge transfer be properly measured and quantified?</a:t>
            </a:r>
          </a:p>
          <a:p>
            <a:pPr lvl="1">
              <a:buFont typeface="Wingdings" pitchFamily="2" charset="2"/>
              <a:buChar char="§"/>
            </a:pPr>
            <a:r>
              <a:rPr lang="en-US" sz="2400" dirty="0" smtClean="0"/>
              <a:t>How does interacting with automated algorithms limit, enhance, or bias insight discovery?</a:t>
            </a:r>
          </a:p>
          <a:p>
            <a:pPr lvl="1">
              <a:buFont typeface="Wingdings" pitchFamily="2" charset="2"/>
              <a:buChar char="§"/>
            </a:pPr>
            <a:r>
              <a:rPr lang="en-US" sz="2400" dirty="0" smtClean="0"/>
              <a:t>How can explanations be designed to maximize provenance and control to improve interaction with automated algorithms?</a:t>
            </a:r>
          </a:p>
          <a:p>
            <a:pPr>
              <a:buFont typeface="Wingdings" pitchFamily="2" charset="2"/>
              <a:buChar char="§"/>
            </a:pPr>
            <a:r>
              <a:rPr lang="en-US" sz="2800" dirty="0"/>
              <a:t>Research </a:t>
            </a:r>
            <a:r>
              <a:rPr lang="en-US" sz="2800" dirty="0" smtClean="0"/>
              <a:t>Approach</a:t>
            </a:r>
            <a:endParaRPr lang="en-US" sz="2800" dirty="0"/>
          </a:p>
          <a:p>
            <a:pPr lvl="1">
              <a:buFont typeface="Wingdings" pitchFamily="2" charset="2"/>
              <a:buChar char="§"/>
            </a:pPr>
            <a:r>
              <a:rPr lang="en-US" sz="2400" dirty="0"/>
              <a:t>Collaboration with cognitive </a:t>
            </a:r>
            <a:r>
              <a:rPr lang="en-US" sz="2400" dirty="0" smtClean="0"/>
              <a:t>scientists to advance the theory</a:t>
            </a:r>
            <a:endParaRPr lang="en-US" sz="2400" dirty="0"/>
          </a:p>
          <a:p>
            <a:pPr lvl="1">
              <a:buFont typeface="Wingdings" pitchFamily="2" charset="2"/>
              <a:buChar char="§"/>
            </a:pPr>
            <a:r>
              <a:rPr lang="en-US" sz="2400" dirty="0"/>
              <a:t>Massive online user studies working with specially designed datasets and algorithms</a:t>
            </a:r>
          </a:p>
          <a:p>
            <a:pPr lvl="1">
              <a:buFont typeface="Wingdings" pitchFamily="2" charset="2"/>
              <a:buChar char="§"/>
            </a:pPr>
            <a:r>
              <a:rPr lang="en-US" sz="2400" dirty="0"/>
              <a:t>Experimentation with different types of interaction and varying levels of control and information exposure</a:t>
            </a:r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13CF47-3A1B-4AA0-B364-275067B6D6F7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200" y="76200"/>
            <a:ext cx="1600200" cy="304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smtClean="0">
                <a:solidFill>
                  <a:schemeClr val="bg2"/>
                </a:solidFill>
              </a:rPr>
              <a:t>About Me</a:t>
            </a:r>
            <a:endParaRPr lang="en-US" sz="1400" dirty="0">
              <a:solidFill>
                <a:schemeClr val="bg2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514600" y="76200"/>
            <a:ext cx="1600200" cy="304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smtClean="0">
                <a:solidFill>
                  <a:schemeClr val="bg2"/>
                </a:solidFill>
              </a:rPr>
              <a:t>My Research</a:t>
            </a:r>
            <a:endParaRPr lang="en-US" sz="1400" dirty="0">
              <a:solidFill>
                <a:schemeClr val="bg2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029200" y="76200"/>
            <a:ext cx="1600200" cy="304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smtClean="0">
                <a:solidFill>
                  <a:schemeClr val="bg2"/>
                </a:solidFill>
              </a:rPr>
              <a:t>Previous Studies</a:t>
            </a:r>
            <a:endParaRPr lang="en-US" sz="1400" dirty="0">
              <a:solidFill>
                <a:schemeClr val="bg2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467600" y="76200"/>
            <a:ext cx="1600200" cy="304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smtClean="0">
                <a:solidFill>
                  <a:schemeClr val="bg2"/>
                </a:solidFill>
              </a:rPr>
              <a:t>MOOC</a:t>
            </a:r>
            <a:endParaRPr lang="en-US" sz="1400" dirty="0">
              <a:solidFill>
                <a:schemeClr val="bg2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514600" y="381000"/>
            <a:ext cx="1600200" cy="76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2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/>
          <p:cNvSpPr>
            <a:spLocks noGrp="1"/>
          </p:cNvSpPr>
          <p:nvPr>
            <p:ph type="title"/>
          </p:nvPr>
        </p:nvSpPr>
        <p:spPr>
          <a:xfrm>
            <a:off x="457200" y="2438400"/>
            <a:ext cx="8229600" cy="1143000"/>
          </a:xfrm>
        </p:spPr>
        <p:txBody>
          <a:bodyPr/>
          <a:lstStyle/>
          <a:p>
            <a:r>
              <a:rPr lang="en-US" dirty="0" smtClean="0"/>
              <a:t>Questions?</a:t>
            </a:r>
          </a:p>
        </p:txBody>
      </p:sp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13CF47-3A1B-4AA0-B364-275067B6D6F7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6200" y="76200"/>
            <a:ext cx="1600200" cy="304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smtClean="0">
                <a:solidFill>
                  <a:schemeClr val="bg2"/>
                </a:solidFill>
              </a:rPr>
              <a:t>About Me</a:t>
            </a:r>
            <a:endParaRPr lang="en-US" sz="1400" dirty="0">
              <a:solidFill>
                <a:schemeClr val="bg2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514600" y="76200"/>
            <a:ext cx="1600200" cy="304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smtClean="0">
                <a:solidFill>
                  <a:schemeClr val="bg2"/>
                </a:solidFill>
              </a:rPr>
              <a:t>My Research</a:t>
            </a:r>
            <a:endParaRPr lang="en-US" sz="1400" dirty="0">
              <a:solidFill>
                <a:schemeClr val="bg2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029200" y="76200"/>
            <a:ext cx="1600200" cy="304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smtClean="0">
                <a:solidFill>
                  <a:schemeClr val="bg2"/>
                </a:solidFill>
              </a:rPr>
              <a:t>Previous Studies</a:t>
            </a:r>
            <a:endParaRPr lang="en-US" sz="1400" dirty="0">
              <a:solidFill>
                <a:schemeClr val="bg2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467600" y="76200"/>
            <a:ext cx="1600200" cy="304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smtClean="0">
                <a:solidFill>
                  <a:schemeClr val="bg2"/>
                </a:solidFill>
              </a:rPr>
              <a:t>MOOC</a:t>
            </a:r>
            <a:endParaRPr lang="en-US" sz="1400" dirty="0">
              <a:solidFill>
                <a:schemeClr val="bg2"/>
              </a:solidFill>
            </a:endParaRPr>
          </a:p>
        </p:txBody>
      </p:sp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8">
      <a:dk1>
        <a:srgbClr val="013368"/>
      </a:dk1>
      <a:lt1>
        <a:srgbClr val="FFFFFF"/>
      </a:lt1>
      <a:dk2>
        <a:srgbClr val="013368"/>
      </a:dk2>
      <a:lt2>
        <a:srgbClr val="FFB464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18727</TotalTime>
  <Words>712</Words>
  <Application>Microsoft Office PowerPoint</Application>
  <PresentationFormat>On-screen Show (4:3)</PresentationFormat>
  <Paragraphs>126</Paragraphs>
  <Slides>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The Theory of Visual Analytics</vt:lpstr>
      <vt:lpstr>Visual Data Analysis</vt:lpstr>
      <vt:lpstr>Human vs. Machine Analysis</vt:lpstr>
      <vt:lpstr>The Human-Machine System</vt:lpstr>
      <vt:lpstr>Issues </vt:lpstr>
      <vt:lpstr>Improving the Process with HCI</vt:lpstr>
      <vt:lpstr>Focus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Truth, Lies, and Data</dc:title>
  <dc:creator>James</dc:creator>
  <cp:lastModifiedBy>James Schaffer</cp:lastModifiedBy>
  <cp:revision>384</cp:revision>
  <dcterms:created xsi:type="dcterms:W3CDTF">2014-02-21T03:46:32Z</dcterms:created>
  <dcterms:modified xsi:type="dcterms:W3CDTF">2015-09-09T04:26:59Z</dcterms:modified>
</cp:coreProperties>
</file>