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66" r:id="rId4"/>
    <p:sldId id="258" r:id="rId5"/>
    <p:sldId id="270" r:id="rId6"/>
    <p:sldId id="260" r:id="rId7"/>
    <p:sldId id="259" r:id="rId8"/>
    <p:sldId id="265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68" r:id="rId24"/>
    <p:sldId id="264" r:id="rId25"/>
    <p:sldId id="269" r:id="rId26"/>
    <p:sldId id="262" r:id="rId27"/>
    <p:sldId id="263" r:id="rId28"/>
    <p:sldId id="271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4660"/>
  </p:normalViewPr>
  <p:slideViewPr>
    <p:cSldViewPr snapToGrid="0">
      <p:cViewPr varScale="1">
        <p:scale>
          <a:sx n="58" d="100"/>
          <a:sy n="58" d="100"/>
        </p:scale>
        <p:origin x="7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E12C9B-8CDB-4C25-8F40-C2BB721CAE6A}" type="datetimeFigureOut">
              <a:rPr lang="it-CH" smtClean="0"/>
              <a:t>18.05.2022</a:t>
            </a:fld>
            <a:endParaRPr lang="it-CH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CH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3BAB5-B011-4E70-AD6F-9C8D64E368C4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20292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3BAB5-B011-4E70-AD6F-9C8D64E368C4}" type="slidenum">
              <a:rPr lang="it-CH" smtClean="0"/>
              <a:t>26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568502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F0BC-EDED-443A-A8B8-FA552335AFA8}" type="datetimeFigureOut">
              <a:rPr lang="it-CH" smtClean="0"/>
              <a:t>18.05.2022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4CE6-2E93-4AFD-A6ED-0725E1538038}" type="slidenum">
              <a:rPr lang="it-CH" smtClean="0"/>
              <a:t>‹N›</a:t>
            </a:fld>
            <a:endParaRPr lang="it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745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F0BC-EDED-443A-A8B8-FA552335AFA8}" type="datetimeFigureOut">
              <a:rPr lang="it-CH" smtClean="0"/>
              <a:t>18.05.2022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4CE6-2E93-4AFD-A6ED-0725E1538038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009773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F0BC-EDED-443A-A8B8-FA552335AFA8}" type="datetimeFigureOut">
              <a:rPr lang="it-CH" smtClean="0"/>
              <a:t>18.05.2022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4CE6-2E93-4AFD-A6ED-0725E1538038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036725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F0BC-EDED-443A-A8B8-FA552335AFA8}" type="datetimeFigureOut">
              <a:rPr lang="it-CH" smtClean="0"/>
              <a:t>18.05.2022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4CE6-2E93-4AFD-A6ED-0725E1538038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677709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F0BC-EDED-443A-A8B8-FA552335AFA8}" type="datetimeFigureOut">
              <a:rPr lang="it-CH" smtClean="0"/>
              <a:t>18.05.2022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4CE6-2E93-4AFD-A6ED-0725E1538038}" type="slidenum">
              <a:rPr lang="it-CH" smtClean="0"/>
              <a:t>‹N›</a:t>
            </a:fld>
            <a:endParaRPr lang="it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960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F0BC-EDED-443A-A8B8-FA552335AFA8}" type="datetimeFigureOut">
              <a:rPr lang="it-CH" smtClean="0"/>
              <a:t>18.05.2022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4CE6-2E93-4AFD-A6ED-0725E1538038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558577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F0BC-EDED-443A-A8B8-FA552335AFA8}" type="datetimeFigureOut">
              <a:rPr lang="it-CH" smtClean="0"/>
              <a:t>18.05.2022</a:t>
            </a:fld>
            <a:endParaRPr lang="it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4CE6-2E93-4AFD-A6ED-0725E1538038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440082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F0BC-EDED-443A-A8B8-FA552335AFA8}" type="datetimeFigureOut">
              <a:rPr lang="it-CH" smtClean="0"/>
              <a:t>18.05.2022</a:t>
            </a:fld>
            <a:endParaRPr lang="it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4CE6-2E93-4AFD-A6ED-0725E1538038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5614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F0BC-EDED-443A-A8B8-FA552335AFA8}" type="datetimeFigureOut">
              <a:rPr lang="it-CH" smtClean="0"/>
              <a:t>18.05.2022</a:t>
            </a:fld>
            <a:endParaRPr lang="it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4CE6-2E93-4AFD-A6ED-0725E1538038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159731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DE6F0BC-EDED-443A-A8B8-FA552335AFA8}" type="datetimeFigureOut">
              <a:rPr lang="it-CH" smtClean="0"/>
              <a:t>18.05.2022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FC4CE6-2E93-4AFD-A6ED-0725E1538038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26378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F0BC-EDED-443A-A8B8-FA552335AFA8}" type="datetimeFigureOut">
              <a:rPr lang="it-CH" smtClean="0"/>
              <a:t>18.05.2022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4CE6-2E93-4AFD-A6ED-0725E1538038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589873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DE6F0BC-EDED-443A-A8B8-FA552335AFA8}" type="datetimeFigureOut">
              <a:rPr lang="it-CH" smtClean="0"/>
              <a:t>18.05.2022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8FC4CE6-2E93-4AFD-A6ED-0725E1538038}" type="slidenum">
              <a:rPr lang="it-CH" smtClean="0"/>
              <a:t>‹N›</a:t>
            </a:fld>
            <a:endParaRPr lang="it-CH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215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394E80-1D1C-1A8A-9005-FDAE2DE7A6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CH" dirty="0"/>
              <a:t>Gestione Viaggi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2C4D39E-3149-5252-D6CB-C716B08F05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CH" dirty="0"/>
              <a:t>Andrea Frati, Luca Fumasoli, Manuel Grosso</a:t>
            </a:r>
          </a:p>
        </p:txBody>
      </p:sp>
    </p:spTree>
    <p:extLst>
      <p:ext uri="{BB962C8B-B14F-4D97-AF65-F5344CB8AC3E}">
        <p14:creationId xmlns:p14="http://schemas.microsoft.com/office/powerpoint/2010/main" val="3493799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C0B7D3-2124-179E-2E98-E62E8AEF3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Design – </a:t>
            </a:r>
            <a:r>
              <a:rPr lang="en-US" sz="5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Tratta</a:t>
            </a:r>
            <a:r>
              <a:rPr lang="en-US" sz="5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5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singola</a:t>
            </a:r>
            <a:endParaRPr lang="en-US" sz="5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801E995F-E139-FFAC-1D29-2265FC09B5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76" y="1339418"/>
            <a:ext cx="5350024" cy="4179163"/>
          </a:xfrm>
        </p:spPr>
      </p:pic>
    </p:spTree>
    <p:extLst>
      <p:ext uri="{BB962C8B-B14F-4D97-AF65-F5344CB8AC3E}">
        <p14:creationId xmlns:p14="http://schemas.microsoft.com/office/powerpoint/2010/main" val="3449640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C0B7D3-2124-179E-2E98-E62E8AEF3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7706" y="639097"/>
            <a:ext cx="4035366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Design – </a:t>
            </a:r>
            <a:r>
              <a:rPr lang="en-US" sz="5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Registrazione</a:t>
            </a:r>
            <a:endParaRPr lang="en-US" sz="5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49C772E9-4F83-BFD7-F7AF-F7D51164EF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91" y="1417637"/>
            <a:ext cx="5125909" cy="4022725"/>
          </a:xfrm>
        </p:spPr>
      </p:pic>
    </p:spTree>
    <p:extLst>
      <p:ext uri="{BB962C8B-B14F-4D97-AF65-F5344CB8AC3E}">
        <p14:creationId xmlns:p14="http://schemas.microsoft.com/office/powerpoint/2010/main" val="2602944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C0B7D3-2124-179E-2E98-E62E8AEF3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5517" y="639097"/>
            <a:ext cx="4035366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Design – Login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CD041F12-DF17-C864-E5FC-B4801CAF86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47" y="1417637"/>
            <a:ext cx="5137053" cy="4022725"/>
          </a:xfrm>
        </p:spPr>
      </p:pic>
    </p:spTree>
    <p:extLst>
      <p:ext uri="{BB962C8B-B14F-4D97-AF65-F5344CB8AC3E}">
        <p14:creationId xmlns:p14="http://schemas.microsoft.com/office/powerpoint/2010/main" val="2826967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C0B7D3-2124-179E-2E98-E62E8AEF3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5517" y="639097"/>
            <a:ext cx="4035366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Design – </a:t>
            </a:r>
            <a:r>
              <a:rPr lang="en-US" sz="5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Tratte</a:t>
            </a:r>
            <a:r>
              <a:rPr lang="en-US" sz="5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5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utente</a:t>
            </a:r>
            <a:r>
              <a:rPr lang="en-US" sz="5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5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loggato</a:t>
            </a:r>
            <a:endParaRPr lang="en-US" sz="5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Segnaposto contenuto 5" descr="Immagine che contiene testo, screenshot, monitor, schermo&#10;&#10;Descrizione generata automaticamente">
            <a:extLst>
              <a:ext uri="{FF2B5EF4-FFF2-40B4-BE49-F238E27FC236}">
                <a16:creationId xmlns:a16="http://schemas.microsoft.com/office/drawing/2014/main" id="{2E271C1D-71F4-3FB7-98BB-A50C818023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265" y="1417637"/>
            <a:ext cx="5145735" cy="4022725"/>
          </a:xfrm>
        </p:spPr>
      </p:pic>
    </p:spTree>
    <p:extLst>
      <p:ext uri="{BB962C8B-B14F-4D97-AF65-F5344CB8AC3E}">
        <p14:creationId xmlns:p14="http://schemas.microsoft.com/office/powerpoint/2010/main" val="2231168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C0B7D3-2124-179E-2E98-E62E8AEF3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5517" y="639097"/>
            <a:ext cx="4035366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Design – Acquisto </a:t>
            </a:r>
            <a:r>
              <a:rPr lang="en-US" sz="5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biglietti</a:t>
            </a:r>
            <a:endParaRPr lang="en-US" sz="5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9C9BF603-6411-1F64-4F18-0A2AAFA323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47" y="1417637"/>
            <a:ext cx="5137053" cy="4022725"/>
          </a:xfrm>
        </p:spPr>
      </p:pic>
    </p:spTree>
    <p:extLst>
      <p:ext uri="{BB962C8B-B14F-4D97-AF65-F5344CB8AC3E}">
        <p14:creationId xmlns:p14="http://schemas.microsoft.com/office/powerpoint/2010/main" val="3504414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C0B7D3-2124-179E-2E98-E62E8AEF3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947" y="639097"/>
            <a:ext cx="4251936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Design – Main view </a:t>
            </a:r>
            <a:r>
              <a:rPr lang="en-US" sz="5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amministatore</a:t>
            </a:r>
            <a:endParaRPr lang="en-US" sz="5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565D2543-A0B1-BF23-9712-A4A6948B26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02" y="1417637"/>
            <a:ext cx="5138598" cy="4022725"/>
          </a:xfrm>
        </p:spPr>
      </p:pic>
    </p:spTree>
    <p:extLst>
      <p:ext uri="{BB962C8B-B14F-4D97-AF65-F5344CB8AC3E}">
        <p14:creationId xmlns:p14="http://schemas.microsoft.com/office/powerpoint/2010/main" val="685872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C0B7D3-2124-179E-2E98-E62E8AEF3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947" y="639097"/>
            <a:ext cx="4251936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Design – </a:t>
            </a:r>
            <a:r>
              <a:rPr lang="en-US" sz="5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Creazione</a:t>
            </a:r>
            <a:r>
              <a:rPr lang="en-US" sz="5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bus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E375B010-7DF7-3EB8-15ED-4AB8EBE6C2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265" y="1417637"/>
            <a:ext cx="5145735" cy="4022725"/>
          </a:xfrm>
        </p:spPr>
      </p:pic>
    </p:spTree>
    <p:extLst>
      <p:ext uri="{BB962C8B-B14F-4D97-AF65-F5344CB8AC3E}">
        <p14:creationId xmlns:p14="http://schemas.microsoft.com/office/powerpoint/2010/main" val="3254463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C0B7D3-2124-179E-2E98-E62E8AEF3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947" y="639097"/>
            <a:ext cx="4251936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Design – </a:t>
            </a:r>
            <a:r>
              <a:rPr lang="en-US" sz="5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Creazione</a:t>
            </a:r>
            <a:r>
              <a:rPr lang="en-US" sz="5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5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tratta</a:t>
            </a:r>
            <a:endParaRPr lang="en-US" sz="5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AF450E02-E43E-BA69-A9EF-88133142F1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052" y="1417637"/>
            <a:ext cx="5129948" cy="4022725"/>
          </a:xfrm>
        </p:spPr>
      </p:pic>
    </p:spTree>
    <p:extLst>
      <p:ext uri="{BB962C8B-B14F-4D97-AF65-F5344CB8AC3E}">
        <p14:creationId xmlns:p14="http://schemas.microsoft.com/office/powerpoint/2010/main" val="1024505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C0B7D3-2124-179E-2E98-E62E8AEF3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947" y="639097"/>
            <a:ext cx="4251936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Design – </a:t>
            </a:r>
            <a:r>
              <a:rPr lang="en-US" sz="5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Dettagli</a:t>
            </a:r>
            <a:r>
              <a:rPr lang="en-US" sz="5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5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tratta</a:t>
            </a:r>
            <a:endParaRPr lang="en-US" sz="5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CD22FBAC-A1E1-1E5A-E42A-A711929BB9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513" y="1417637"/>
            <a:ext cx="5158487" cy="4022725"/>
          </a:xfrm>
        </p:spPr>
      </p:pic>
    </p:spTree>
    <p:extLst>
      <p:ext uri="{BB962C8B-B14F-4D97-AF65-F5344CB8AC3E}">
        <p14:creationId xmlns:p14="http://schemas.microsoft.com/office/powerpoint/2010/main" val="23735964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C0B7D3-2124-179E-2E98-E62E8AEF3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947" y="639097"/>
            <a:ext cx="4251936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Design – Lista </a:t>
            </a:r>
            <a:r>
              <a:rPr lang="en-US" sz="5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passeggeri</a:t>
            </a:r>
            <a:endParaRPr lang="en-US" sz="5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4C222568-F7C6-685B-6722-BF8300E1B4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13" y="1417637"/>
            <a:ext cx="5178487" cy="4022725"/>
          </a:xfrm>
        </p:spPr>
      </p:pic>
    </p:spTree>
    <p:extLst>
      <p:ext uri="{BB962C8B-B14F-4D97-AF65-F5344CB8AC3E}">
        <p14:creationId xmlns:p14="http://schemas.microsoft.com/office/powerpoint/2010/main" val="3245888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63F8B6-03B6-EDDD-0CBB-ACDF20299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Indice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5C1185F-CF03-9B6A-C98D-05D3DA2C4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it-CH" dirty="0"/>
              <a:t>Scopo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CH" dirty="0"/>
              <a:t>Requisiti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CH" dirty="0"/>
              <a:t>Considerazioni iniziali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Progettazione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Struttura cartelle del codice</a:t>
            </a:r>
            <a:endParaRPr lang="it-IT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Implementazione</a:t>
            </a:r>
            <a:endParaRPr lang="it-IT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CH" dirty="0" err="1"/>
              <a:t>Gant</a:t>
            </a:r>
            <a:r>
              <a:rPr lang="it-CH" dirty="0"/>
              <a:t> Consuntivo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CH" dirty="0"/>
              <a:t>Sviluppi futuri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CH" dirty="0"/>
              <a:t>Conclusioni</a:t>
            </a:r>
          </a:p>
        </p:txBody>
      </p:sp>
    </p:spTree>
    <p:extLst>
      <p:ext uri="{BB962C8B-B14F-4D97-AF65-F5344CB8AC3E}">
        <p14:creationId xmlns:p14="http://schemas.microsoft.com/office/powerpoint/2010/main" val="355767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C0B7D3-2124-179E-2E98-E62E8AEF3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947" y="639097"/>
            <a:ext cx="4251936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Design – </a:t>
            </a:r>
            <a:r>
              <a:rPr lang="en-US" sz="5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Gestione</a:t>
            </a:r>
            <a:r>
              <a:rPr lang="en-US" sz="5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5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utenti</a:t>
            </a:r>
            <a:endParaRPr lang="en-US" sz="5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C626A637-9423-85B4-C414-C99880A4A8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981" y="1417637"/>
            <a:ext cx="5133019" cy="4022725"/>
          </a:xfrm>
        </p:spPr>
      </p:pic>
    </p:spTree>
    <p:extLst>
      <p:ext uri="{BB962C8B-B14F-4D97-AF65-F5344CB8AC3E}">
        <p14:creationId xmlns:p14="http://schemas.microsoft.com/office/powerpoint/2010/main" val="235563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C0B7D3-2124-179E-2E98-E62E8AEF3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947" y="639097"/>
            <a:ext cx="4251936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Design – </a:t>
            </a:r>
            <a:r>
              <a:rPr lang="en-US" sz="5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Dettagli</a:t>
            </a:r>
            <a:r>
              <a:rPr lang="en-US" sz="5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5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utente</a:t>
            </a:r>
            <a:endParaRPr lang="en-US" sz="5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8EDF070F-80E1-FED2-07B3-AD007D9BFA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23" y="1417637"/>
            <a:ext cx="5144177" cy="4022725"/>
          </a:xfrm>
        </p:spPr>
      </p:pic>
    </p:spTree>
    <p:extLst>
      <p:ext uri="{BB962C8B-B14F-4D97-AF65-F5344CB8AC3E}">
        <p14:creationId xmlns:p14="http://schemas.microsoft.com/office/powerpoint/2010/main" val="1954909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C0B7D3-2124-179E-2E98-E62E8AEF3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947" y="639097"/>
            <a:ext cx="4251936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Design – </a:t>
            </a:r>
            <a:r>
              <a:rPr lang="en-US" sz="5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Fatture</a:t>
            </a:r>
            <a:endParaRPr lang="en-US" sz="5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257ABBE0-1040-DCF2-FEFD-AAA5F0FACA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16" y="1417637"/>
            <a:ext cx="5124384" cy="4022725"/>
          </a:xfrm>
        </p:spPr>
      </p:pic>
    </p:spTree>
    <p:extLst>
      <p:ext uri="{BB962C8B-B14F-4D97-AF65-F5344CB8AC3E}">
        <p14:creationId xmlns:p14="http://schemas.microsoft.com/office/powerpoint/2010/main" val="38349011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139A61-2509-6C85-140F-002D65ED8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Struttura cartelle del codice</a:t>
            </a:r>
            <a:endParaRPr lang="it-IT" sz="4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66369F-4652-B725-C0C0-A609710A0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tabLst>
                <a:tab pos="1336040" algn="l"/>
              </a:tabLst>
            </a:pPr>
            <a:r>
              <a:rPr lang="it-CH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├── </a:t>
            </a:r>
            <a:r>
              <a:rPr lang="it-CH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endParaRPr lang="it-CH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CH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├── Controller</a:t>
            </a:r>
          </a:p>
          <a:p>
            <a:r>
              <a:rPr lang="it-CH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├── </a:t>
            </a:r>
            <a:r>
              <a:rPr lang="it-CH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Libs</a:t>
            </a:r>
            <a:r>
              <a:rPr lang="it-CH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it-CH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├── Models </a:t>
            </a:r>
          </a:p>
          <a:p>
            <a:r>
              <a:rPr lang="it-CH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└── </a:t>
            </a:r>
            <a:r>
              <a:rPr lang="it-CH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Views</a:t>
            </a:r>
            <a:r>
              <a:rPr lang="it-CH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indent="365760"/>
            <a:r>
              <a:rPr lang="it-CH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├── Amministratore</a:t>
            </a:r>
          </a:p>
          <a:p>
            <a:pPr indent="365760"/>
            <a:r>
              <a:rPr lang="it-CH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├── </a:t>
            </a:r>
            <a:r>
              <a:rPr lang="it-CH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CercaViaggi</a:t>
            </a:r>
            <a:r>
              <a:rPr lang="it-CH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indent="365760"/>
            <a:r>
              <a:rPr lang="it-CH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├── </a:t>
            </a:r>
            <a:r>
              <a:rPr lang="it-CH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Footer</a:t>
            </a:r>
            <a:endParaRPr lang="it-CH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65760"/>
            <a:r>
              <a:rPr lang="it-CH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├── </a:t>
            </a:r>
            <a:r>
              <a:rPr lang="it-CH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endParaRPr lang="it-CH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65760"/>
            <a:r>
              <a:rPr lang="it-CH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├── </a:t>
            </a:r>
            <a:r>
              <a:rPr lang="it-CH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UtenteLoggato</a:t>
            </a:r>
            <a:endParaRPr lang="it-CH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65760"/>
            <a:r>
              <a:rPr lang="it-CH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└── </a:t>
            </a:r>
            <a:r>
              <a:rPr lang="it-CH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UtenteNonLoggato</a:t>
            </a:r>
            <a:r>
              <a:rPr lang="it-CH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12039944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2F6E0D-10FC-52A7-FC16-37D9E7329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Implementazione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6C5B407-921B-15DE-625E-4017DC490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it-CH" dirty="0"/>
          </a:p>
          <a:p>
            <a:pPr>
              <a:buFont typeface="Arial" panose="020B0604020202020204" pitchFamily="34" charset="0"/>
              <a:buChar char="•"/>
            </a:pPr>
            <a:r>
              <a:rPr lang="it-CH" sz="2400" dirty="0"/>
              <a:t>Struttura MVC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CH" sz="2200" dirty="0"/>
              <a:t>Model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CH" sz="2200" dirty="0"/>
              <a:t> </a:t>
            </a:r>
            <a:r>
              <a:rPr lang="it-CH" sz="2200" dirty="0" err="1"/>
              <a:t>View</a:t>
            </a:r>
            <a:r>
              <a:rPr lang="it-CH" sz="2200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CH" sz="2200" dirty="0"/>
              <a:t>Controller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CH" sz="2400" dirty="0"/>
              <a:t>Creazione database</a:t>
            </a:r>
          </a:p>
        </p:txBody>
      </p:sp>
    </p:spTree>
    <p:extLst>
      <p:ext uri="{BB962C8B-B14F-4D97-AF65-F5344CB8AC3E}">
        <p14:creationId xmlns:p14="http://schemas.microsoft.com/office/powerpoint/2010/main" val="17095275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85712B-4CAD-8690-3F49-B050F433D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Implementazione - linguaggi</a:t>
            </a: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446B5530-3281-0AD4-6AA6-B0D6038582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67" y="2196385"/>
            <a:ext cx="8684272" cy="237514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09B5DB17-C765-6EA2-0973-9AB9A5E2AF10}"/>
              </a:ext>
            </a:extLst>
          </p:cNvPr>
          <p:cNvSpPr txBox="1"/>
          <p:nvPr/>
        </p:nvSpPr>
        <p:spPr>
          <a:xfrm>
            <a:off x="1257300" y="4571533"/>
            <a:ext cx="532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dirty="0"/>
              <a:t>CSS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7C42541-5AA3-5799-739A-DA8FBBAAEA95}"/>
              </a:ext>
            </a:extLst>
          </p:cNvPr>
          <p:cNvSpPr txBox="1"/>
          <p:nvPr/>
        </p:nvSpPr>
        <p:spPr>
          <a:xfrm>
            <a:off x="2751646" y="4571533"/>
            <a:ext cx="743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dirty="0"/>
              <a:t>HTML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7D6B3BB-3611-7C33-80F5-3E8E1386098B}"/>
              </a:ext>
            </a:extLst>
          </p:cNvPr>
          <p:cNvSpPr txBox="1"/>
          <p:nvPr/>
        </p:nvSpPr>
        <p:spPr>
          <a:xfrm>
            <a:off x="5185369" y="4477451"/>
            <a:ext cx="633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dirty="0"/>
              <a:t>PHP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C7CB909-558B-46E7-E57F-9385D4491E92}"/>
              </a:ext>
            </a:extLst>
          </p:cNvPr>
          <p:cNvSpPr txBox="1"/>
          <p:nvPr/>
        </p:nvSpPr>
        <p:spPr>
          <a:xfrm>
            <a:off x="7669135" y="4524492"/>
            <a:ext cx="633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dirty="0"/>
              <a:t>SQL</a:t>
            </a:r>
          </a:p>
        </p:txBody>
      </p:sp>
      <p:pic>
        <p:nvPicPr>
          <p:cNvPr id="1026" name="Picture 2" descr="Angelo Ambrisi JavaScript in 10 Passi - Angelo Ambrisi">
            <a:extLst>
              <a:ext uri="{FF2B5EF4-FFF2-40B4-BE49-F238E27FC236}">
                <a16:creationId xmlns:a16="http://schemas.microsoft.com/office/drawing/2014/main" id="{7AE65D2D-B48D-9649-E360-AA9FB21F1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9139" y="233432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DBD270AC-F020-9672-0624-C59B68E869E0}"/>
              </a:ext>
            </a:extLst>
          </p:cNvPr>
          <p:cNvSpPr txBox="1"/>
          <p:nvPr/>
        </p:nvSpPr>
        <p:spPr>
          <a:xfrm>
            <a:off x="9772650" y="4524492"/>
            <a:ext cx="116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6180889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52FAAA1-B5DA-92A6-6EC3-03C34F188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4385" y="2243493"/>
            <a:ext cx="3690257" cy="1450757"/>
          </a:xfrm>
        </p:spPr>
        <p:txBody>
          <a:bodyPr>
            <a:normAutofit/>
          </a:bodyPr>
          <a:lstStyle/>
          <a:p>
            <a:r>
              <a:rPr lang="it-CH" dirty="0" err="1"/>
              <a:t>Gantt</a:t>
            </a:r>
            <a:r>
              <a:rPr lang="it-CH" dirty="0"/>
              <a:t> - Consuntivo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285A5602-342A-A2EC-A498-0BB3177D2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465" y="398698"/>
            <a:ext cx="8293920" cy="557766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FA1B1BD9-8922-2AED-5A35-5BF04D1CFD92}"/>
              </a:ext>
            </a:extLst>
          </p:cNvPr>
          <p:cNvSpPr/>
          <p:nvPr/>
        </p:nvSpPr>
        <p:spPr>
          <a:xfrm>
            <a:off x="1885526" y="2394169"/>
            <a:ext cx="425513" cy="1358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2B45C20C-F345-3560-C5BE-7D4B3CBD3258}"/>
              </a:ext>
            </a:extLst>
          </p:cNvPr>
          <p:cNvSpPr/>
          <p:nvPr/>
        </p:nvSpPr>
        <p:spPr>
          <a:xfrm>
            <a:off x="1885526" y="3250335"/>
            <a:ext cx="425513" cy="1358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4525954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B7F3FD-6873-1BA6-5329-04A9D82E9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Sviluppi futuri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1E6240D-1AA7-E731-F1BC-05C044F91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it-CH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it-CH" sz="2400" dirty="0"/>
              <a:t>Sicurezza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CH" sz="2400" dirty="0"/>
              <a:t>Invio email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CH" sz="2400" dirty="0"/>
              <a:t>Lista passeggeri viaggio</a:t>
            </a:r>
          </a:p>
        </p:txBody>
      </p:sp>
    </p:spTree>
    <p:extLst>
      <p:ext uri="{BB962C8B-B14F-4D97-AF65-F5344CB8AC3E}">
        <p14:creationId xmlns:p14="http://schemas.microsoft.com/office/powerpoint/2010/main" val="31764704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924AE2-6261-F147-5AA0-DEE1DB548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Conclusioni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0A352D9-83B4-D84E-EB64-E7D0F5AC4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CH" dirty="0"/>
          </a:p>
          <a:p>
            <a:endParaRPr lang="it-CH" dirty="0"/>
          </a:p>
          <a:p>
            <a:endParaRPr lang="it-CH" dirty="0"/>
          </a:p>
          <a:p>
            <a:endParaRPr lang="it-CH" dirty="0"/>
          </a:p>
          <a:p>
            <a:r>
              <a:rPr lang="it-CH" sz="3200" dirty="0"/>
              <a:t>Grazie per l’attenzione</a:t>
            </a:r>
          </a:p>
        </p:txBody>
      </p:sp>
    </p:spTree>
    <p:extLst>
      <p:ext uri="{BB962C8B-B14F-4D97-AF65-F5344CB8AC3E}">
        <p14:creationId xmlns:p14="http://schemas.microsoft.com/office/powerpoint/2010/main" val="3278962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BA8EA1-DAF7-E9C1-32CE-54267C3B4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Scopo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F4B2BFA-AD53-8D93-AC02-6D48CACBD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CH" dirty="0"/>
              <a:t>Creare un sito web per la gestione dei viaggi con lato utente e lato amministratore</a:t>
            </a:r>
          </a:p>
        </p:txBody>
      </p:sp>
    </p:spTree>
    <p:extLst>
      <p:ext uri="{BB962C8B-B14F-4D97-AF65-F5344CB8AC3E}">
        <p14:creationId xmlns:p14="http://schemas.microsoft.com/office/powerpoint/2010/main" val="1710723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6F2710-82C9-37B6-86F4-494112EA0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Requisiti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63407C6-0F85-0156-C0B3-3AE41531F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6133" y="1845733"/>
            <a:ext cx="10388681" cy="4455313"/>
          </a:xfrm>
        </p:spPr>
        <p:txBody>
          <a:bodyPr>
            <a:normAutofit fontScale="6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CH" sz="2600" dirty="0"/>
              <a:t> 3 tipi di utente: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CH" sz="2600" dirty="0"/>
              <a:t>Utente amministratore: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CH" sz="2600" dirty="0"/>
              <a:t>Inserire un viaggio con le rispettive tappe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sz="2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Controllare e gestire i partecipanti al viaggio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sz="2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Stampare la lista dei partecipanti</a:t>
            </a:r>
            <a:endParaRPr lang="it-CH" sz="2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it-IT" sz="2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Gestione dei pagamenti</a:t>
            </a:r>
            <a:endParaRPr lang="it-CH" sz="2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it-IT" sz="2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Prevedere un sistema filtrabile di mass mail per comunicare con i partecipanti</a:t>
            </a:r>
            <a:endParaRPr lang="it-CH" sz="26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it-CH" sz="2600" dirty="0"/>
              <a:t>Creare bus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CH" sz="2600" dirty="0"/>
              <a:t>Creare utenti amministratore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CH" sz="2600" dirty="0"/>
              <a:t>Visualizzare viaggi con informazioni extra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CH" sz="2600" dirty="0"/>
              <a:t>Visualizzare e modificare i dati degli utenti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CH" sz="2600" dirty="0"/>
              <a:t>Utente non registrato: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CH" sz="2600" dirty="0"/>
              <a:t>Cercare viaggi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sz="2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Registrarsi al sito</a:t>
            </a:r>
            <a:endParaRPr lang="it-CH" sz="2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CH" sz="2600" dirty="0"/>
              <a:t>Utente registrato: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CH" sz="2600" dirty="0"/>
              <a:t>Cercare viaggi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CH" sz="2600" dirty="0"/>
              <a:t>Acquistare biglietti per viaggi</a:t>
            </a:r>
          </a:p>
          <a:p>
            <a:pPr lvl="1">
              <a:buFont typeface="Arial" panose="020B0604020202020204" pitchFamily="34" charset="0"/>
              <a:buChar char="•"/>
            </a:pPr>
            <a:endParaRPr lang="it-CH" sz="2000" dirty="0"/>
          </a:p>
        </p:txBody>
      </p:sp>
    </p:spTree>
    <p:extLst>
      <p:ext uri="{BB962C8B-B14F-4D97-AF65-F5344CB8AC3E}">
        <p14:creationId xmlns:p14="http://schemas.microsoft.com/office/powerpoint/2010/main" val="3935464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5384EB-545F-8081-F1C0-FD3306CF2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Considerazioni iniziali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B94B262-838A-8181-479B-6949AF6FD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it-CH" dirty="0"/>
          </a:p>
          <a:p>
            <a:pPr marL="457200" indent="-457200">
              <a:buFont typeface="+mj-lt"/>
              <a:buAutoNum type="arabicPeriod"/>
            </a:pPr>
            <a:endParaRPr lang="it-CH" dirty="0"/>
          </a:p>
          <a:p>
            <a:pPr marL="457200" indent="-457200">
              <a:buFont typeface="+mj-lt"/>
              <a:buAutoNum type="arabicPeriod"/>
            </a:pPr>
            <a:r>
              <a:rPr lang="it-CH" dirty="0"/>
              <a:t>Progetto lungo</a:t>
            </a:r>
          </a:p>
          <a:p>
            <a:pPr marL="457200" indent="-457200">
              <a:buFont typeface="+mj-lt"/>
              <a:buAutoNum type="arabicPeriod"/>
            </a:pPr>
            <a:r>
              <a:rPr lang="it-CH" dirty="0"/>
              <a:t>Alcune logiche complesse</a:t>
            </a:r>
          </a:p>
          <a:p>
            <a:pPr marL="457200" indent="-457200">
              <a:buFont typeface="+mj-lt"/>
              <a:buAutoNum type="arabicPeriod"/>
            </a:pPr>
            <a:r>
              <a:rPr lang="it-CH" dirty="0"/>
              <a:t>Molte nuove competenze</a:t>
            </a:r>
          </a:p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378385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300B5E5-D59C-B3C8-B1D3-7BF69B268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sz="4100" dirty="0" err="1"/>
              <a:t>Progettazione</a:t>
            </a:r>
            <a:r>
              <a:rPr lang="it-CH" sz="4100" dirty="0"/>
              <a:t> – </a:t>
            </a:r>
            <a:r>
              <a:rPr lang="it-CH" sz="4100" dirty="0" err="1"/>
              <a:t>Gantt</a:t>
            </a:r>
            <a:r>
              <a:rPr lang="it-CH" sz="4100" dirty="0"/>
              <a:t> preventivo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B1D5287-ACA2-8A03-A4AF-4B73C60FF6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088"/>
          <a:stretch/>
        </p:blipFill>
        <p:spPr>
          <a:xfrm>
            <a:off x="193713" y="301452"/>
            <a:ext cx="7473179" cy="574770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58F882-00DF-4582-FA76-F9365E3FC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3"/>
            <a:ext cx="3690257" cy="3755565"/>
          </a:xfrm>
        </p:spPr>
        <p:txBody>
          <a:bodyPr>
            <a:normAutofit/>
          </a:bodyPr>
          <a:lstStyle/>
          <a:p>
            <a:r>
              <a:rPr lang="it-CH" dirty="0"/>
              <a:t>Modello </a:t>
            </a:r>
            <a:r>
              <a:rPr lang="it-CH" dirty="0" err="1"/>
              <a:t>waterfall</a:t>
            </a:r>
            <a:endParaRPr lang="it-CH" dirty="0"/>
          </a:p>
          <a:p>
            <a:pPr lvl="1"/>
            <a:endParaRPr lang="it-CH" dirty="0"/>
          </a:p>
          <a:p>
            <a:endParaRPr lang="it-CH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29CBCE-21AE-419D-AC1F-8ACF510A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2DA012-1414-493D-888F-5D99D0BDA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49590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26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B12A376-E1AC-0E0F-26E6-724B33D11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8046" y="2369478"/>
            <a:ext cx="3690257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400" dirty="0" err="1"/>
              <a:t>Progettazione</a:t>
            </a:r>
            <a:r>
              <a:rPr lang="en-US" sz="4400" dirty="0"/>
              <a:t> -</a:t>
            </a:r>
            <a:r>
              <a:rPr lang="en-US" sz="4400" dirty="0" err="1"/>
              <a:t>Diagramma</a:t>
            </a:r>
            <a:r>
              <a:rPr lang="en-US" sz="4400" dirty="0"/>
              <a:t> E-R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C5DF0988-2815-9114-FAA5-08F420527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55" y="155448"/>
            <a:ext cx="7235337" cy="6023419"/>
          </a:xfrm>
          <a:prstGeom prst="rect">
            <a:avLst/>
          </a:prstGeom>
        </p:spPr>
      </p:pic>
      <p:cxnSp>
        <p:nvCxnSpPr>
          <p:cNvPr id="36" name="Straight Connector 28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0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2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35881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A3C65AC-674B-55AC-CF3B-877E9577F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305" y="2796017"/>
            <a:ext cx="3780196" cy="1447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Progettazione</a:t>
            </a:r>
            <a:r>
              <a:rPr lang="en-US" sz="4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– Use case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3FE2B4E6-AA7E-A99D-B176-8423E603F2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8929" y="523683"/>
            <a:ext cx="7094896" cy="5817815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07575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8C0B7D3-2124-179E-2E98-E62E8AEF3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>
                <a:solidFill>
                  <a:schemeClr val="tx1">
                    <a:lumMod val="85000"/>
                    <a:lumOff val="15000"/>
                  </a:schemeClr>
                </a:solidFill>
              </a:rPr>
              <a:t>Design – Tratte utente non loggato</a:t>
            </a:r>
          </a:p>
        </p:txBody>
      </p:sp>
      <p:pic>
        <p:nvPicPr>
          <p:cNvPr id="5" name="Segnaposto contenuto 4" descr="Immagine che contiene testo, screenshot, monitor, schermo&#10;&#10;Descrizione generata automaticamente">
            <a:extLst>
              <a:ext uri="{FF2B5EF4-FFF2-40B4-BE49-F238E27FC236}">
                <a16:creationId xmlns:a16="http://schemas.microsoft.com/office/drawing/2014/main" id="{B6A84DC3-A8AB-82CC-FAA1-B713A0B70F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29" y="939887"/>
            <a:ext cx="5872187" cy="460966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6128511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Retrospettivo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62</TotalTime>
  <Words>261</Words>
  <Application>Microsoft Office PowerPoint</Application>
  <PresentationFormat>Widescreen</PresentationFormat>
  <Paragraphs>94</Paragraphs>
  <Slides>28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Retrospettivo</vt:lpstr>
      <vt:lpstr>Gestione Viaggi</vt:lpstr>
      <vt:lpstr>Indice</vt:lpstr>
      <vt:lpstr>Scopo</vt:lpstr>
      <vt:lpstr>Requisiti</vt:lpstr>
      <vt:lpstr>Considerazioni iniziali</vt:lpstr>
      <vt:lpstr>Progettazione – Gantt preventivo</vt:lpstr>
      <vt:lpstr>Progettazione -Diagramma E-R</vt:lpstr>
      <vt:lpstr>Progettazione – Use case</vt:lpstr>
      <vt:lpstr>Design – Tratte utente non loggato</vt:lpstr>
      <vt:lpstr>Design – Tratta singola</vt:lpstr>
      <vt:lpstr>Design – Registrazione</vt:lpstr>
      <vt:lpstr>Design – Login</vt:lpstr>
      <vt:lpstr>Design – Tratte utente loggato</vt:lpstr>
      <vt:lpstr>Design – Acquisto biglietti</vt:lpstr>
      <vt:lpstr>Design – Main view amministatore</vt:lpstr>
      <vt:lpstr>Design – Creazione bus</vt:lpstr>
      <vt:lpstr>Design – Creazione tratta</vt:lpstr>
      <vt:lpstr>Design – Dettagli tratta</vt:lpstr>
      <vt:lpstr>Design – Lista passeggeri</vt:lpstr>
      <vt:lpstr>Design – Gestione utenti</vt:lpstr>
      <vt:lpstr>Design – Dettagli utente</vt:lpstr>
      <vt:lpstr>Design – Fatture</vt:lpstr>
      <vt:lpstr>Struttura cartelle del codice</vt:lpstr>
      <vt:lpstr>Implementazione</vt:lpstr>
      <vt:lpstr>Implementazione - linguaggi</vt:lpstr>
      <vt:lpstr>Gantt - Consuntivo</vt:lpstr>
      <vt:lpstr>Sviluppi futuri</vt:lpstr>
      <vt:lpstr>Conclusioni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Gestione Viaggi</dc:title>
  <dc:creator>Fumasoli Luca (ALLIEVO)</dc:creator>
  <cp:lastModifiedBy>Manuel Grosso</cp:lastModifiedBy>
  <cp:revision>7</cp:revision>
  <dcterms:created xsi:type="dcterms:W3CDTF">2022-05-18T18:03:33Z</dcterms:created>
  <dcterms:modified xsi:type="dcterms:W3CDTF">2022-05-18T21:54:14Z</dcterms:modified>
</cp:coreProperties>
</file>