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64" r:id="rId4"/>
    <p:sldId id="265" r:id="rId5"/>
    <p:sldId id="266" r:id="rId6"/>
    <p:sldId id="271" r:id="rId7"/>
    <p:sldId id="272" r:id="rId8"/>
    <p:sldId id="267" r:id="rId9"/>
    <p:sldId id="275" r:id="rId10"/>
    <p:sldId id="274" r:id="rId11"/>
    <p:sldId id="268" r:id="rId12"/>
    <p:sldId id="276" r:id="rId13"/>
    <p:sldId id="277" r:id="rId14"/>
    <p:sldId id="278" r:id="rId15"/>
    <p:sldId id="279" r:id="rId16"/>
    <p:sldId id="280" r:id="rId17"/>
    <p:sldId id="281" r:id="rId18"/>
    <p:sldId id="269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0D51337A-31FA-4717-B2BF-9243F96D2B9B}">
      <dgm:prSet phldrT="[Text]"/>
      <dgm:spPr/>
      <dgm:t>
        <a:bodyPr rtlCol="0"/>
        <a:lstStyle/>
        <a:p>
          <a:pPr rtl="0"/>
          <a:r>
            <a:rPr lang="it-IT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Esercizio 1</a:t>
          </a:r>
        </a:p>
      </dgm:t>
    </dgm:pt>
    <dgm:pt modelId="{A9294D65-F371-46C8-A624-E557E9DF1A30}" type="parTrans" cxnId="{9E6BB655-7FE4-4F8D-B1D2-F885E60B8754}">
      <dgm:prSet/>
      <dgm:spPr/>
      <dgm:t>
        <a:bodyPr rtlCol="0"/>
        <a:lstStyle/>
        <a:p>
          <a:pPr rtl="0"/>
          <a:endParaRPr lang="it-IT" noProof="0" dirty="0"/>
        </a:p>
      </dgm:t>
    </dgm:pt>
    <dgm:pt modelId="{6799645E-F42F-43D8-B2EA-A1377D84D0B3}" type="sibTrans" cxnId="{9E6BB655-7FE4-4F8D-B1D2-F885E60B8754}">
      <dgm:prSet/>
      <dgm:spPr/>
      <dgm:t>
        <a:bodyPr rtlCol="0"/>
        <a:lstStyle/>
        <a:p>
          <a:pPr rtl="0"/>
          <a:endParaRPr lang="it-IT" noProof="0" dirty="0"/>
        </a:p>
      </dgm:t>
    </dgm:pt>
    <dgm:pt modelId="{E40970FA-9468-4353-8343-FE5E2BEBB8B0}">
      <dgm:prSet phldrT="[Text]" custT="1"/>
      <dgm:spPr/>
      <dgm:t>
        <a:bodyPr rtlCol="0"/>
        <a:lstStyle/>
        <a:p>
          <a:pPr rtl="0"/>
          <a:r>
            <a:rPr lang="it-IT" sz="24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KNN in </a:t>
          </a:r>
          <a:r>
            <a:rPr lang="it-IT" sz="2400" noProof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Weka</a:t>
          </a:r>
          <a:endParaRPr lang="it-IT" sz="24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5FA6A33-9FA9-4134-A6A3-A5D4748A1779}" type="parTrans" cxnId="{A316347C-9D1A-43C6-BE2B-DC184440E1C9}">
      <dgm:prSet/>
      <dgm:spPr/>
      <dgm:t>
        <a:bodyPr rtlCol="0"/>
        <a:lstStyle/>
        <a:p>
          <a:pPr rtl="0"/>
          <a:endParaRPr lang="it-IT" noProof="0" dirty="0"/>
        </a:p>
      </dgm:t>
    </dgm:pt>
    <dgm:pt modelId="{04FF68DF-CF36-4D12-9ECE-A3519B0AC88A}" type="sibTrans" cxnId="{A316347C-9D1A-43C6-BE2B-DC184440E1C9}">
      <dgm:prSet/>
      <dgm:spPr/>
      <dgm:t>
        <a:bodyPr rtlCol="0"/>
        <a:lstStyle/>
        <a:p>
          <a:pPr rtl="0"/>
          <a:endParaRPr lang="it-IT" noProof="0" dirty="0"/>
        </a:p>
      </dgm:t>
    </dgm:pt>
    <dgm:pt modelId="{A7F7584C-6CC5-40A2-9566-2842A5DEA97A}">
      <dgm:prSet phldrT="[Text]"/>
      <dgm:spPr/>
      <dgm:t>
        <a:bodyPr rtlCol="0"/>
        <a:lstStyle/>
        <a:p>
          <a:pPr rtl="0"/>
          <a:r>
            <a:rPr lang="it-IT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Esercizio 1B</a:t>
          </a:r>
        </a:p>
      </dgm:t>
    </dgm:pt>
    <dgm:pt modelId="{581272CD-5908-4C17-8E9B-8BF6DCE43C3E}" type="parTrans" cxnId="{F68422C1-CD34-4DED-AA4B-85EFFF4FE933}">
      <dgm:prSet/>
      <dgm:spPr/>
      <dgm:t>
        <a:bodyPr rtlCol="0"/>
        <a:lstStyle/>
        <a:p>
          <a:pPr rtl="0"/>
          <a:endParaRPr lang="it-IT" noProof="0" dirty="0"/>
        </a:p>
      </dgm:t>
    </dgm:pt>
    <dgm:pt modelId="{C41ED6A4-512C-48AB-901D-671B73446005}" type="sibTrans" cxnId="{F68422C1-CD34-4DED-AA4B-85EFFF4FE933}">
      <dgm:prSet/>
      <dgm:spPr/>
      <dgm:t>
        <a:bodyPr rtlCol="0"/>
        <a:lstStyle/>
        <a:p>
          <a:pPr rtl="0"/>
          <a:endParaRPr lang="it-IT" noProof="0" dirty="0"/>
        </a:p>
      </dgm:t>
    </dgm:pt>
    <dgm:pt modelId="{9D8DAFB6-C744-4BD6-B757-393BF647EBB6}">
      <dgm:prSet phldrT="[Text]" custT="1"/>
      <dgm:spPr/>
      <dgm:t>
        <a:bodyPr rtlCol="0"/>
        <a:lstStyle/>
        <a:p>
          <a:pPr rtl="0"/>
          <a:r>
            <a:rPr lang="it-IT" sz="24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Rappresentazione con nuove variabili</a:t>
          </a:r>
        </a:p>
      </dgm:t>
    </dgm:pt>
    <dgm:pt modelId="{17C1C47E-8D1A-404A-B227-B017391CB5F6}" type="parTrans" cxnId="{56052809-46E4-4445-B520-94004C28BB9D}">
      <dgm:prSet/>
      <dgm:spPr/>
      <dgm:t>
        <a:bodyPr rtlCol="0"/>
        <a:lstStyle/>
        <a:p>
          <a:pPr rtl="0"/>
          <a:endParaRPr lang="it-IT" noProof="0" dirty="0"/>
        </a:p>
      </dgm:t>
    </dgm:pt>
    <dgm:pt modelId="{C9B44773-68B1-427B-B9CA-0AEA186B621E}" type="sibTrans" cxnId="{56052809-46E4-4445-B520-94004C28BB9D}">
      <dgm:prSet/>
      <dgm:spPr/>
      <dgm:t>
        <a:bodyPr rtlCol="0"/>
        <a:lstStyle/>
        <a:p>
          <a:pPr rtl="0"/>
          <a:endParaRPr lang="it-IT" noProof="0" dirty="0"/>
        </a:p>
      </dgm:t>
    </dgm:pt>
    <dgm:pt modelId="{51A6936C-668E-4912-B1B4-BA2D45D3F624}">
      <dgm:prSet phldrT="[Text]"/>
      <dgm:spPr/>
      <dgm:t>
        <a:bodyPr rtlCol="0"/>
        <a:lstStyle/>
        <a:p>
          <a:pPr rtl="0"/>
          <a:r>
            <a:rPr lang="it-IT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Esercizio 2</a:t>
          </a:r>
        </a:p>
      </dgm:t>
    </dgm:pt>
    <dgm:pt modelId="{8F7D40F1-9723-47F5-BFD2-340696378D49}" type="parTrans" cxnId="{000FE2BB-9FE6-4965-ADF5-E3E85B644286}">
      <dgm:prSet/>
      <dgm:spPr/>
      <dgm:t>
        <a:bodyPr rtlCol="0"/>
        <a:lstStyle/>
        <a:p>
          <a:pPr rtl="0"/>
          <a:endParaRPr lang="it-IT" noProof="0" dirty="0"/>
        </a:p>
      </dgm:t>
    </dgm:pt>
    <dgm:pt modelId="{E68031D9-E3F9-439E-86FC-2A0A3A3988D0}" type="sibTrans" cxnId="{000FE2BB-9FE6-4965-ADF5-E3E85B644286}">
      <dgm:prSet/>
      <dgm:spPr/>
      <dgm:t>
        <a:bodyPr rtlCol="0"/>
        <a:lstStyle/>
        <a:p>
          <a:pPr rtl="0"/>
          <a:endParaRPr lang="it-IT" noProof="0" dirty="0"/>
        </a:p>
      </dgm:t>
    </dgm:pt>
    <dgm:pt modelId="{2A9B6C90-9B70-4ED8-9084-8651413BB905}">
      <dgm:prSet phldrT="[Text]" custT="1"/>
      <dgm:spPr/>
      <dgm:t>
        <a:bodyPr rtlCol="0"/>
        <a:lstStyle/>
        <a:p>
          <a:pPr rtl="0"/>
          <a:r>
            <a:rPr lang="it-IT" sz="24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Immagini binarie</a:t>
          </a:r>
        </a:p>
      </dgm:t>
    </dgm:pt>
    <dgm:pt modelId="{47C005B7-F5AA-4111-A87D-782B117A0259}" type="parTrans" cxnId="{1D59D94A-4BF7-417E-B49B-225C005839A9}">
      <dgm:prSet/>
      <dgm:spPr/>
      <dgm:t>
        <a:bodyPr rtlCol="0"/>
        <a:lstStyle/>
        <a:p>
          <a:pPr rtl="0"/>
          <a:endParaRPr lang="it-IT" noProof="0" dirty="0"/>
        </a:p>
      </dgm:t>
    </dgm:pt>
    <dgm:pt modelId="{54109FB3-0563-4B2C-BFF0-181E047427F8}" type="sibTrans" cxnId="{1D59D94A-4BF7-417E-B49B-225C005839A9}">
      <dgm:prSet/>
      <dgm:spPr/>
      <dgm:t>
        <a:bodyPr rtlCol="0"/>
        <a:lstStyle/>
        <a:p>
          <a:pPr rtl="0"/>
          <a:endParaRPr lang="it-IT" noProof="0" dirty="0"/>
        </a:p>
      </dgm:t>
    </dgm:pt>
    <dgm:pt modelId="{928B5CB8-3545-4EE5-8BED-981D3C6157A5}">
      <dgm:prSet phldrT="[Text]"/>
      <dgm:spPr/>
      <dgm:t>
        <a:bodyPr rtlCol="0"/>
        <a:lstStyle/>
        <a:p>
          <a:pPr rtl="0"/>
          <a:r>
            <a:rPr lang="it-IT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Esercizio 2B         </a:t>
          </a:r>
          <a:br>
            <a:rPr lang="it-IT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</a:br>
          <a:endParaRPr lang="it-IT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452F8D0-82FD-4609-B6BD-446E31563D8A}" type="parTrans" cxnId="{085D3777-7996-4375-B5FB-BFD96D1BF9E4}">
      <dgm:prSet/>
      <dgm:spPr/>
      <dgm:t>
        <a:bodyPr rtlCol="0"/>
        <a:lstStyle/>
        <a:p>
          <a:pPr rtl="0"/>
          <a:endParaRPr lang="it-IT" noProof="0" dirty="0"/>
        </a:p>
      </dgm:t>
    </dgm:pt>
    <dgm:pt modelId="{8EF545BA-8D8A-4813-A428-2F18D76E61FA}" type="sibTrans" cxnId="{085D3777-7996-4375-B5FB-BFD96D1BF9E4}">
      <dgm:prSet/>
      <dgm:spPr/>
      <dgm:t>
        <a:bodyPr rtlCol="0"/>
        <a:lstStyle/>
        <a:p>
          <a:pPr rtl="0"/>
          <a:endParaRPr lang="it-IT" noProof="0" dirty="0"/>
        </a:p>
      </dgm:t>
    </dgm:pt>
    <dgm:pt modelId="{95A524E6-8A71-49A1-AF74-29696A02028A}">
      <dgm:prSet phldrT="[Text]" custT="1"/>
      <dgm:spPr/>
      <dgm:t>
        <a:bodyPr rtlCol="0"/>
        <a:lstStyle/>
        <a:p>
          <a:pPr rtl="0"/>
          <a:r>
            <a:rPr lang="it-IT" sz="24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Controllo dell’</a:t>
          </a:r>
          <a:r>
            <a:rPr lang="it-IT" sz="2400" noProof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overfitting</a:t>
          </a:r>
          <a:endParaRPr lang="it-IT" sz="24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2C86CAF-440B-4BB7-BD46-805908EC2D17}" type="parTrans" cxnId="{764A7F40-FC93-4B5E-82E4-B29F920B2D30}">
      <dgm:prSet/>
      <dgm:spPr/>
      <dgm:t>
        <a:bodyPr rtlCol="0"/>
        <a:lstStyle/>
        <a:p>
          <a:pPr rtl="0"/>
          <a:endParaRPr lang="it-IT" noProof="0" dirty="0"/>
        </a:p>
      </dgm:t>
    </dgm:pt>
    <dgm:pt modelId="{EE0C23C2-8A0C-497A-A914-ED60FDCA930F}" type="sibTrans" cxnId="{764A7F40-FC93-4B5E-82E4-B29F920B2D30}">
      <dgm:prSet/>
      <dgm:spPr/>
      <dgm:t>
        <a:bodyPr rtlCol="0"/>
        <a:lstStyle/>
        <a:p>
          <a:pPr rtl="0"/>
          <a:endParaRPr lang="it-IT" noProof="0" dirty="0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95051" y="-2741862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KNN in </a:t>
          </a:r>
          <a:r>
            <a:rPr lang="it-IT" sz="2400" kern="1200" noProof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Weka</a:t>
          </a:r>
          <a:endParaRPr lang="it-IT" sz="24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120324"/>
        <a:ext cx="6306545" cy="615466"/>
      </dsp:txXfrm>
    </dsp:sp>
    <dsp:sp modelId="{3230722F-B757-4673-BD2F-9D4BAB5CEE8D}">
      <dsp:nvSpPr>
        <dsp:cNvPr id="0" name=""/>
        <dsp:cNvSpPr/>
      </dsp:nvSpPr>
      <dsp:spPr>
        <a:xfrm>
          <a:off x="0" y="1772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Esercizio 1</a:t>
          </a:r>
        </a:p>
      </dsp:txBody>
      <dsp:txXfrm>
        <a:off x="41619" y="43391"/>
        <a:ext cx="3482922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Rappresentazione con nuove variabili</a:t>
          </a: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Esercizio 1B</a:t>
          </a:r>
        </a:p>
      </dsp:txBody>
      <dsp:txXfrm>
        <a:off x="41619" y="938590"/>
        <a:ext cx="3482922" cy="769332"/>
      </dsp:txXfrm>
    </dsp:sp>
    <dsp:sp modelId="{A66EBD3D-E7C5-421C-B8B5-728648057DD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Immagini binarie</a:t>
          </a:r>
        </a:p>
      </dsp:txBody>
      <dsp:txXfrm rot="-5400000">
        <a:off x="3566160" y="1910722"/>
        <a:ext cx="630654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Esercizio 2</a:t>
          </a: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56265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Controllo dell’</a:t>
          </a:r>
          <a:r>
            <a:rPr lang="it-IT" sz="2400" kern="1200" noProof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overfitting</a:t>
          </a:r>
          <a:endParaRPr lang="it-IT" sz="24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2805921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Esercizio 2B         </a:t>
          </a:r>
          <a:br>
            <a:rPr lang="it-IT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</a:br>
          <a:endParaRPr lang="it-IT" sz="24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619" y="2728988"/>
        <a:ext cx="3482922" cy="769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82C27294-6F46-408F-820F-FB80DDF053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852B6D6-EC01-4F1C-BA34-2B0A87B663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05DC1-1DA0-4802-8BFC-5A51951A2E1E}" type="datetimeFigureOut">
              <a:rPr lang="it-IT" smtClean="0"/>
              <a:t>07/12/2021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62A5746-D0EE-4980-A2F9-1EEAB72D0D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CFBDE76-2160-4E37-959E-2BCA913D83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EF0DC-6683-463A-A3B9-F3D3B6886E7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25190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828B9-BC13-4054-B42C-8C22A5482F6C}" type="datetimeFigureOut">
              <a:rPr lang="it-IT" noProof="0" smtClean="0"/>
              <a:t>07/12/2021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0EC7B-1EC4-49B2-9D36-0990CC3D1063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810258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5604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74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6928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3238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6880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2540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9037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4447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magin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ttango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igura a mano libera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igura a mano libera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tango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igura a mano libera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igura a mano libera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igura a mano libera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igura a mano libera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igura a mano libera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igura a mano libera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igura a mano libera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igura a mano libera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igura a mano libera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igura a mano libera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igura a mano libera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igura a mano libera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igura a mano libera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igura a mano libera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igura a mano libera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igura a mano libera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igura a mano libera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igura a mano libera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igura a mano libera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igura a mano libera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igura a mano libera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igura a mano libera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igura a mano libera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igura a mano libera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tango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igura a mano libera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igura a mano libera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igura a mano libera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igura a mano libera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igura a mano libera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igura a mano libera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igura a mano libera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igura a mano libera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igura a mano libera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igura a mano libera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igura a mano libera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tango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igura a mano libera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igura a mano libera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igura a mano libera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igura a mano libera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igura a mano libera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igura a mano libera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igura a mano libera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igura a mano libera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igura a mano libera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igura a mano libera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igura a mano libera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igura a mano libera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igura a mano libera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9F07C412-3A91-42D6-9B61-4FCDC427A2DF}" type="datetime1">
              <a:rPr lang="it-IT" noProof="0" smtClean="0"/>
              <a:t>07/12/2021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5F0924-62E5-463C-8BF5-2B1C587AAB62}" type="datetime1">
              <a:rPr lang="it-IT" noProof="0" smtClean="0"/>
              <a:t>07/12/2021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18E10D-0776-44D6-963B-DC0E8263B4A3}" type="datetime1">
              <a:rPr lang="it-IT" noProof="0" smtClean="0"/>
              <a:t>07/12/2021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 rtl="0">
              <a:defRPr sz="3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B6D974-EE66-4A1B-A230-B07D9415C521}" type="datetime1">
              <a:rPr lang="it-IT" noProof="0" smtClean="0"/>
              <a:t>07/12/2021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  <p:sp>
        <p:nvSpPr>
          <p:cNvPr id="60" name="Casella di tes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sella di tes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CBCA41-3B27-42BB-A896-14406F9B4BB2}" type="datetime1">
              <a:rPr lang="it-IT" noProof="0" smtClean="0"/>
              <a:t>07/12/2021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Segnaposto testo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Segnaposto testo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" name="Segnaposto testo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1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DBE533-468B-4DF8-989E-AE4D84890758}" type="datetime1">
              <a:rPr lang="it-IT" noProof="0" smtClean="0"/>
              <a:t>07/12/2021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a 3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o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9" name="Segnaposto testo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immagine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21" name="Segnaposto testo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3" name="Segnaposto immagine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24" name="Segnaposto testo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6" name="Segnaposto immagine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27" name="Segnaposto testo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450CD3-1E9A-42ED-B6B3-2B7762497156}" type="datetime1">
              <a:rPr lang="it-IT" noProof="0" smtClean="0"/>
              <a:t>07/12/2021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A54109-2DBF-44E4-B491-5C8B534E9B1F}" type="datetime1">
              <a:rPr lang="it-IT" noProof="0" smtClean="0"/>
              <a:t>07/12/2021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CC41FE-9AED-44D9-BC63-8BB1EF16618B}" type="datetime1">
              <a:rPr lang="it-IT" noProof="0" smtClean="0"/>
              <a:t>07/12/2021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3AB055-364E-487C-A7AC-4F0B10DC386A}" type="datetime1">
              <a:rPr lang="it-IT" noProof="0" smtClean="0"/>
              <a:t>07/12/2021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 rtl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BFA9F5-A62B-4527-A612-E4EF95C576C6}" type="datetime1">
              <a:rPr lang="it-IT" noProof="0" smtClean="0"/>
              <a:t>07/12/2021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A3CC1B-4CC0-43F6-B4FE-A108262B34F1}" type="datetime1">
              <a:rPr lang="it-IT" noProof="0" smtClean="0"/>
              <a:t>07/12/2021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7EC582-D1B1-4956-8471-5858519B7C3E}" type="datetime1">
              <a:rPr lang="it-IT" noProof="0" smtClean="0"/>
              <a:t>07/12/2021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2E543F-C901-4A41-AEA4-880C40EA1C68}" type="datetime1">
              <a:rPr lang="it-IT" noProof="0" smtClean="0"/>
              <a:t>07/12/2021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628562-FD3D-4B47-BC1E-58BECF47F1DB}" type="datetime1">
              <a:rPr lang="it-IT" noProof="0" smtClean="0"/>
              <a:t>07/12/2021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D084F5-34B4-46AE-8DB4-08A7B0B97DD5}" type="datetime1">
              <a:rPr lang="it-IT" noProof="0" smtClean="0"/>
              <a:t>07/12/2021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4E6ABF-EADB-4B87-94E5-A6252FA0837A}" type="datetime1">
              <a:rPr lang="it-IT" noProof="0" smtClean="0"/>
              <a:t>07/12/2021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ttango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igura a mano libera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igura a mano libera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igura a mano libera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igura a mano libera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igura a mano libera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igura a mano libera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igura a mano libera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igura a mano libera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igura a mano libera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igura a mano libera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igura a mano libera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igura a mano libera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igura a mano libera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igura a mano libera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tango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igura a mano libera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igura a mano libera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igura a mano libera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igura a mano libera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igura a mano libera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igura a mano libera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igura a mano libera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igura a mano libera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igura a mano libera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igura a mano libera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igura a mano libera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igura a mano libera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igura a mano libera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igura a mano libera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igura a mano libera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igura a mano libera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igura a mano libera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igura a mano libera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igura a mano libera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tango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9D3B909-5AB1-46A3-A753-94B6F9B0BED5}" type="datetime1">
              <a:rPr lang="it-IT" noProof="0" smtClean="0"/>
              <a:t>07/12/2021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1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2.png"/><Relationship Id="rId5" Type="http://schemas.openxmlformats.org/officeDocument/2006/relationships/image" Target="../media/image15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it-IT" sz="5400" dirty="0">
                <a:latin typeface="Rockwell" panose="02060603020205020403" pitchFamily="18" charset="0"/>
              </a:rPr>
              <a:t>Report lab 1</a:t>
            </a:r>
            <a:br>
              <a:rPr lang="it-IT" sz="5400" dirty="0">
                <a:latin typeface="Rockwell" panose="02060603020205020403" pitchFamily="18" charset="0"/>
              </a:rPr>
            </a:br>
            <a:endParaRPr lang="it-IT" sz="5400" dirty="0">
              <a:latin typeface="Rockwell" panose="02060603020205020403" pitchFamily="18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LUCA GANDOLFI</a:t>
            </a:r>
          </a:p>
          <a:p>
            <a:pPr algn="ctr" rtl="0"/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MAT: 304217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361805BF-95B4-4D37-A3E7-A1049DC40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7625" y="325504"/>
            <a:ext cx="5477670" cy="6206992"/>
          </a:xfrm>
          <a:noFill/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006D7A4-B341-47A4-8761-D774D84B5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806579"/>
            <a:ext cx="3856037" cy="354171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Training e test set con un quadrato come regione centrale con lato 1.76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Mi aspetto di ottenere risultati migliori perché l’albero generato è riconoscibile come un quadrato (tutti i nodi sono rette orizzontali o verticali)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Accuracy = 92% &gt; 0.88%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Nodi in 0.84 e 0.89, molto vicini a 0.88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233C45-ABC9-4432-940A-E4BF41470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705" y="3919971"/>
            <a:ext cx="4097932" cy="261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3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dirty="0">
                <a:latin typeface="Rockwell" panose="02060603020205020403" pitchFamily="18" charset="0"/>
              </a:rPr>
              <a:t>Esercizio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Osservare struttura albero di Bigtest1_104.arff con </a:t>
            </a:r>
            <a:r>
              <a:rPr lang="it-IT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classifier</a:t>
            </a:r>
            <a:r>
              <a:rPr lang="it-I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J48</a:t>
            </a:r>
          </a:p>
          <a:p>
            <a:pPr rtl="0"/>
            <a:r>
              <a:rPr lang="it-I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Osservare come cambia struttura albero con altri random </a:t>
            </a:r>
            <a:r>
              <a:rPr lang="it-IT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seed</a:t>
            </a:r>
            <a:r>
              <a:rPr lang="it-I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rtl="0"/>
            <a:r>
              <a:rPr lang="it-I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Comparare risultati con J48 e con il test set</a:t>
            </a:r>
          </a:p>
        </p:txBody>
      </p:sp>
    </p:spTree>
    <p:extLst>
      <p:ext uri="{BB962C8B-B14F-4D97-AF65-F5344CB8AC3E}">
        <p14:creationId xmlns:p14="http://schemas.microsoft.com/office/powerpoint/2010/main" val="4216251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98DC32-5E5E-4A97-919B-7CA35E018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7150" y="469947"/>
            <a:ext cx="4908710" cy="59181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C8670A-61EF-49F6-8FE5-86ECA885EFDE}"/>
              </a:ext>
            </a:extLst>
          </p:cNvPr>
          <p:cNvSpPr txBox="1"/>
          <p:nvPr/>
        </p:nvSpPr>
        <p:spPr>
          <a:xfrm>
            <a:off x="776140" y="687521"/>
            <a:ext cx="22677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Percentage split: 66 %</a:t>
            </a:r>
          </a:p>
          <a:p>
            <a:r>
              <a:rPr lang="it-IT" dirty="0" err="1"/>
              <a:t>Seed</a:t>
            </a:r>
            <a:r>
              <a:rPr lang="it-IT" dirty="0"/>
              <a:t>: 1 </a:t>
            </a:r>
          </a:p>
          <a:p>
            <a:r>
              <a:rPr lang="it-IT" dirty="0"/>
              <a:t>CCI: 96.8%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AA2DCE-A112-4AD0-92AF-CA620A90D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880" y="469947"/>
            <a:ext cx="2786974" cy="59181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572162-A418-4B45-B299-7323DF1EF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150" y="469947"/>
            <a:ext cx="4908710" cy="59181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45A012-FE79-4D62-A711-CD28BAC72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9880" y="469947"/>
            <a:ext cx="2786974" cy="59181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F8DD1C-2A7D-4F2E-BBF8-63AB3313DE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9878" y="469946"/>
            <a:ext cx="2786974" cy="591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06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98DC32-5E5E-4A97-919B-7CA35E018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7150" y="469947"/>
            <a:ext cx="4908710" cy="59181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C8670A-61EF-49F6-8FE5-86ECA885EFDE}"/>
              </a:ext>
            </a:extLst>
          </p:cNvPr>
          <p:cNvSpPr txBox="1"/>
          <p:nvPr/>
        </p:nvSpPr>
        <p:spPr>
          <a:xfrm>
            <a:off x="776140" y="687521"/>
            <a:ext cx="22677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Percentage split: 66 %</a:t>
            </a:r>
          </a:p>
          <a:p>
            <a:r>
              <a:rPr lang="it-IT" dirty="0" err="1"/>
              <a:t>Seed</a:t>
            </a:r>
            <a:r>
              <a:rPr lang="it-IT" dirty="0"/>
              <a:t>: 5 </a:t>
            </a:r>
          </a:p>
          <a:p>
            <a:r>
              <a:rPr lang="it-IT" dirty="0"/>
              <a:t>CCI: 95.8%</a:t>
            </a:r>
          </a:p>
          <a:p>
            <a:r>
              <a:rPr lang="it-IT" dirty="0"/>
              <a:t>Gli alberi sono identici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AA2DCE-A112-4AD0-92AF-CA620A90D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880" y="469947"/>
            <a:ext cx="2786974" cy="59181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572162-A418-4B45-B299-7323DF1EF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150" y="469947"/>
            <a:ext cx="4908710" cy="59181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45A012-FE79-4D62-A711-CD28BAC72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9880" y="469947"/>
            <a:ext cx="2786974" cy="59181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FE5B38-EBA1-478C-B7A1-E2DA981091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7149" y="469947"/>
            <a:ext cx="4908709" cy="5918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FBC02B-B5AF-45FA-9C42-BE19D183BC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9878" y="469946"/>
            <a:ext cx="2786974" cy="591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28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98DC32-5E5E-4A97-919B-7CA35E018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7150" y="469947"/>
            <a:ext cx="4908710" cy="59181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C8670A-61EF-49F6-8FE5-86ECA885EFDE}"/>
              </a:ext>
            </a:extLst>
          </p:cNvPr>
          <p:cNvSpPr txBox="1"/>
          <p:nvPr/>
        </p:nvSpPr>
        <p:spPr>
          <a:xfrm>
            <a:off x="776140" y="687521"/>
            <a:ext cx="22677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Percentage split: 66 %</a:t>
            </a:r>
          </a:p>
          <a:p>
            <a:r>
              <a:rPr lang="it-IT" dirty="0" err="1"/>
              <a:t>Seed</a:t>
            </a:r>
            <a:r>
              <a:rPr lang="it-IT" dirty="0"/>
              <a:t>: 10 </a:t>
            </a:r>
          </a:p>
          <a:p>
            <a:r>
              <a:rPr lang="it-IT" dirty="0"/>
              <a:t>CCI: 97.0%</a:t>
            </a:r>
          </a:p>
          <a:p>
            <a:r>
              <a:rPr lang="it-IT" dirty="0"/>
              <a:t>Gli alberi sono identici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AA2DCE-A112-4AD0-92AF-CA620A90D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880" y="469947"/>
            <a:ext cx="2786974" cy="59181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572162-A418-4B45-B299-7323DF1EF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150" y="469947"/>
            <a:ext cx="4908710" cy="59181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45A012-FE79-4D62-A711-CD28BAC72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9880" y="469947"/>
            <a:ext cx="2786974" cy="59181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FE5B38-EBA1-478C-B7A1-E2DA981091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7149" y="469947"/>
            <a:ext cx="4908709" cy="5918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FBC02B-B5AF-45FA-9C42-BE19D183BC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9878" y="469946"/>
            <a:ext cx="2786974" cy="59181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174827-BA3B-45DF-AEE3-4D8C69E555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7146" y="469946"/>
            <a:ext cx="4908709" cy="591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92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98DC32-5E5E-4A97-919B-7CA35E018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7150" y="469947"/>
            <a:ext cx="4908710" cy="59181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C8670A-61EF-49F6-8FE5-86ECA885EFDE}"/>
              </a:ext>
            </a:extLst>
          </p:cNvPr>
          <p:cNvSpPr txBox="1"/>
          <p:nvPr/>
        </p:nvSpPr>
        <p:spPr>
          <a:xfrm>
            <a:off x="776140" y="687521"/>
            <a:ext cx="22677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Percentage split: 66 %</a:t>
            </a:r>
          </a:p>
          <a:p>
            <a:r>
              <a:rPr lang="it-IT" dirty="0" err="1"/>
              <a:t>Seed</a:t>
            </a:r>
            <a:r>
              <a:rPr lang="it-IT" dirty="0"/>
              <a:t>: 100 </a:t>
            </a:r>
          </a:p>
          <a:p>
            <a:r>
              <a:rPr lang="it-IT" dirty="0"/>
              <a:t>CCI: 96.9%</a:t>
            </a:r>
          </a:p>
          <a:p>
            <a:r>
              <a:rPr lang="it-IT" dirty="0"/>
              <a:t>Gli alberi sono identici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AA2DCE-A112-4AD0-92AF-CA620A90D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880" y="469947"/>
            <a:ext cx="2786974" cy="59181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572162-A418-4B45-B299-7323DF1EF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150" y="469947"/>
            <a:ext cx="4908710" cy="59181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45A012-FE79-4D62-A711-CD28BAC72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9880" y="469947"/>
            <a:ext cx="2786974" cy="59181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FE5B38-EBA1-478C-B7A1-E2DA981091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7149" y="469947"/>
            <a:ext cx="4908709" cy="5918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FBC02B-B5AF-45FA-9C42-BE19D183BC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9878" y="469946"/>
            <a:ext cx="2786974" cy="59181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174827-BA3B-45DF-AEE3-4D8C69E555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7146" y="469946"/>
            <a:ext cx="4908709" cy="59181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35849F-28E7-48A2-B995-7D4B156A6B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7140" y="469944"/>
            <a:ext cx="4908709" cy="591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6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98DC32-5E5E-4A97-919B-7CA35E018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7150" y="469947"/>
            <a:ext cx="4908710" cy="591810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C8670A-61EF-49F6-8FE5-86ECA885EFDE}"/>
                  </a:ext>
                </a:extLst>
              </p:cNvPr>
              <p:cNvSpPr txBox="1"/>
              <p:nvPr/>
            </p:nvSpPr>
            <p:spPr>
              <a:xfrm>
                <a:off x="776140" y="687521"/>
                <a:ext cx="2380075" cy="3421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Percentage split: 66 %</a:t>
                </a:r>
              </a:p>
              <a:p>
                <a:r>
                  <a:rPr lang="it-IT" dirty="0" err="1"/>
                  <a:t>Seed</a:t>
                </a:r>
                <a:r>
                  <a:rPr lang="it-IT" dirty="0"/>
                  <a:t>: 50 </a:t>
                </a:r>
              </a:p>
              <a:p>
                <a:r>
                  <a:rPr lang="it-IT" dirty="0"/>
                  <a:t>CCI: 96.1%</a:t>
                </a:r>
              </a:p>
              <a:p>
                <a:r>
                  <a:rPr lang="it-IT" dirty="0"/>
                  <a:t>Gli alberi sono identici</a:t>
                </a:r>
              </a:p>
              <a:p>
                <a:endParaRPr lang="it-IT" dirty="0"/>
              </a:p>
              <a:p>
                <a:endParaRPr lang="it-IT" dirty="0"/>
              </a:p>
              <a:p>
                <a:r>
                  <a:rPr lang="it-IT" dirty="0" err="1"/>
                  <a:t>Average</a:t>
                </a:r>
                <a:r>
                  <a:rPr lang="it-IT" dirty="0"/>
                  <a:t> Accuracy delle</a:t>
                </a:r>
                <a:br>
                  <a:rPr lang="it-IT" dirty="0"/>
                </a:br>
                <a:r>
                  <a:rPr lang="it-IT" dirty="0"/>
                  <a:t>5 prove: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200" dirty="0"/>
                            <m:t>96.8+95.8+97.0+96.9+96.1 </m:t>
                          </m:r>
                        </m:num>
                        <m:den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sz="1200" b="0" dirty="0"/>
              </a:p>
              <a:p>
                <a:endParaRPr lang="it-IT" sz="1200" b="0" dirty="0"/>
              </a:p>
              <a:p>
                <a:r>
                  <a:rPr lang="it-IT" sz="1200" dirty="0"/>
                  <a:t>= </a:t>
                </a:r>
                <a:r>
                  <a:rPr lang="it-IT" sz="2000" b="1" dirty="0"/>
                  <a:t>96.52%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C8670A-61EF-49F6-8FE5-86ECA885E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40" y="687521"/>
                <a:ext cx="2380075" cy="3421834"/>
              </a:xfrm>
              <a:prstGeom prst="rect">
                <a:avLst/>
              </a:prstGeom>
              <a:blipFill>
                <a:blip r:embed="rId3"/>
                <a:stretch>
                  <a:fillRect l="-2046" t="-1070" r="-1790" b="-2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3AAA2DCE-A112-4AD0-92AF-CA620A90D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880" y="469947"/>
            <a:ext cx="2786974" cy="59181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572162-A418-4B45-B299-7323DF1EF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150" y="469947"/>
            <a:ext cx="4908710" cy="59181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45A012-FE79-4D62-A711-CD28BAC721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9880" y="469947"/>
            <a:ext cx="2786974" cy="59181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FE5B38-EBA1-478C-B7A1-E2DA981091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7149" y="469947"/>
            <a:ext cx="4908709" cy="5918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FBC02B-B5AF-45FA-9C42-BE19D183BC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9878" y="469946"/>
            <a:ext cx="2786974" cy="59181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174827-BA3B-45DF-AEE3-4D8C69E555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7146" y="469946"/>
            <a:ext cx="4908709" cy="59181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35849F-28E7-48A2-B995-7D4B156A6B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7146" y="469946"/>
            <a:ext cx="4908709" cy="59181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BBC8E6-9216-494D-AFC3-4AD42B5714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07141" y="469943"/>
            <a:ext cx="4908709" cy="591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60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98DC32-5E5E-4A97-919B-7CA35E018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7150" y="469947"/>
            <a:ext cx="4908710" cy="59181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C8670A-61EF-49F6-8FE5-86ECA885EFDE}"/>
              </a:ext>
            </a:extLst>
          </p:cNvPr>
          <p:cNvSpPr txBox="1"/>
          <p:nvPr/>
        </p:nvSpPr>
        <p:spPr>
          <a:xfrm>
            <a:off x="776140" y="687521"/>
            <a:ext cx="239777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Supplied Test Set: </a:t>
            </a:r>
            <a:br>
              <a:rPr lang="it-IT" dirty="0"/>
            </a:br>
            <a:r>
              <a:rPr lang="it-IT" dirty="0"/>
              <a:t>Bigtest2_104.arff</a:t>
            </a:r>
          </a:p>
          <a:p>
            <a:endParaRPr lang="it-IT" dirty="0"/>
          </a:p>
          <a:p>
            <a:r>
              <a:rPr lang="it-IT" dirty="0"/>
              <a:t>CCI: 95.3%</a:t>
            </a:r>
          </a:p>
          <a:p>
            <a:r>
              <a:rPr lang="it-IT" dirty="0"/>
              <a:t>Gli alberi sono identici</a:t>
            </a:r>
          </a:p>
          <a:p>
            <a:endParaRPr lang="it-IT" dirty="0"/>
          </a:p>
          <a:p>
            <a:r>
              <a:rPr lang="it-IT" dirty="0"/>
              <a:t>La differenza tra le due</a:t>
            </a:r>
            <a:br>
              <a:rPr lang="it-IT" dirty="0"/>
            </a:br>
            <a:r>
              <a:rPr lang="it-IT" dirty="0"/>
              <a:t>accuracy è di </a:t>
            </a:r>
            <a:r>
              <a:rPr lang="it-IT" b="1" dirty="0"/>
              <a:t>1.23</a:t>
            </a:r>
            <a:r>
              <a:rPr lang="it-IT" dirty="0"/>
              <a:t>% in </a:t>
            </a:r>
            <a:br>
              <a:rPr lang="it-IT" dirty="0"/>
            </a:br>
            <a:r>
              <a:rPr lang="it-IT" dirty="0"/>
              <a:t>favore del percentage</a:t>
            </a:r>
            <a:br>
              <a:rPr lang="it-IT" dirty="0"/>
            </a:br>
            <a:r>
              <a:rPr lang="it-IT" dirty="0"/>
              <a:t>split.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AA2DCE-A112-4AD0-92AF-CA620A90D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880" y="469947"/>
            <a:ext cx="2786974" cy="59181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572162-A418-4B45-B299-7323DF1EF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150" y="469947"/>
            <a:ext cx="4908710" cy="59181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45A012-FE79-4D62-A711-CD28BAC72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9880" y="469947"/>
            <a:ext cx="2786974" cy="59181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FE5B38-EBA1-478C-B7A1-E2DA981091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7149" y="469947"/>
            <a:ext cx="4908709" cy="5918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FBC02B-B5AF-45FA-9C42-BE19D183BC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9878" y="469946"/>
            <a:ext cx="2786974" cy="59181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174827-BA3B-45DF-AEE3-4D8C69E555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7146" y="469946"/>
            <a:ext cx="4908709" cy="59181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35849F-28E7-48A2-B995-7D4B156A6B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7140" y="469944"/>
            <a:ext cx="4908709" cy="59181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DA7AEE-F757-404C-91DF-035463DEF9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7129" y="469940"/>
            <a:ext cx="4908708" cy="591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93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dirty="0">
                <a:latin typeface="Rockwell" panose="02060603020205020403" pitchFamily="18" charset="0"/>
              </a:rPr>
              <a:t>Esercizio 2B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Confrontare i risultati aumentando il numero minimo di training samples in una foglia </a:t>
            </a:r>
          </a:p>
          <a:p>
            <a:pPr rtl="0"/>
            <a:r>
              <a:rPr lang="it-I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Trovare il valore di M per cui J48 ottiene la migliore accuracy</a:t>
            </a:r>
          </a:p>
        </p:txBody>
      </p:sp>
    </p:spTree>
    <p:extLst>
      <p:ext uri="{BB962C8B-B14F-4D97-AF65-F5344CB8AC3E}">
        <p14:creationId xmlns:p14="http://schemas.microsoft.com/office/powerpoint/2010/main" val="2864446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98DC32-5E5E-4A97-919B-7CA35E018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7150" y="469947"/>
            <a:ext cx="4908710" cy="59181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C8670A-61EF-49F6-8FE5-86ECA885EFDE}"/>
              </a:ext>
            </a:extLst>
          </p:cNvPr>
          <p:cNvSpPr txBox="1"/>
          <p:nvPr/>
        </p:nvSpPr>
        <p:spPr>
          <a:xfrm>
            <a:off x="776140" y="687521"/>
            <a:ext cx="19960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Supplied Test Set: </a:t>
            </a:r>
            <a:br>
              <a:rPr lang="it-IT" dirty="0"/>
            </a:br>
            <a:r>
              <a:rPr lang="it-IT" dirty="0"/>
              <a:t>Bigtest2_104.arff</a:t>
            </a:r>
          </a:p>
          <a:p>
            <a:endParaRPr lang="it-IT" dirty="0"/>
          </a:p>
          <a:p>
            <a:r>
              <a:rPr lang="it-IT" dirty="0"/>
              <a:t>M = 1</a:t>
            </a:r>
          </a:p>
          <a:p>
            <a:r>
              <a:rPr lang="it-IT" dirty="0"/>
              <a:t>CCI: 95.1%</a:t>
            </a:r>
          </a:p>
          <a:p>
            <a:r>
              <a:rPr lang="it-IT" dirty="0"/>
              <a:t>Gli alberi non sono</a:t>
            </a:r>
            <a:br>
              <a:rPr lang="it-IT" dirty="0"/>
            </a:br>
            <a:r>
              <a:rPr lang="it-IT" dirty="0"/>
              <a:t>identici</a:t>
            </a:r>
          </a:p>
          <a:p>
            <a:endParaRPr lang="it-IT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572162-A418-4B45-B299-7323DF1EF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150" y="469947"/>
            <a:ext cx="4908710" cy="59181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FE5B38-EBA1-478C-B7A1-E2DA98109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149" y="469947"/>
            <a:ext cx="4908709" cy="59181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174827-BA3B-45DF-AEE3-4D8C69E55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146" y="469946"/>
            <a:ext cx="4908709" cy="59181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35849F-28E7-48A2-B995-7D4B156A6B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7140" y="469944"/>
            <a:ext cx="4908709" cy="59181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DA7AEE-F757-404C-91DF-035463DEF9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7129" y="469940"/>
            <a:ext cx="4908708" cy="59181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C78ED5-3574-49BA-88F9-26FEB8F928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7106" y="469931"/>
            <a:ext cx="4908708" cy="591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1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dirty="0">
                <a:latin typeface="Rockwell" panose="02060603020205020403" pitchFamily="18" charset="0"/>
              </a:rPr>
              <a:t>esercizi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68877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98DC32-5E5E-4A97-919B-7CA35E018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7150" y="469947"/>
            <a:ext cx="4908710" cy="59181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C8670A-61EF-49F6-8FE5-86ECA885EFDE}"/>
              </a:ext>
            </a:extLst>
          </p:cNvPr>
          <p:cNvSpPr txBox="1"/>
          <p:nvPr/>
        </p:nvSpPr>
        <p:spPr>
          <a:xfrm>
            <a:off x="776140" y="687521"/>
            <a:ext cx="19960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Supplied Test Set: </a:t>
            </a:r>
            <a:br>
              <a:rPr lang="it-IT" dirty="0"/>
            </a:br>
            <a:r>
              <a:rPr lang="it-IT" dirty="0"/>
              <a:t>Bigtest2_104.arff</a:t>
            </a:r>
          </a:p>
          <a:p>
            <a:endParaRPr lang="it-IT" dirty="0"/>
          </a:p>
          <a:p>
            <a:r>
              <a:rPr lang="it-IT" dirty="0"/>
              <a:t>M = 2</a:t>
            </a:r>
          </a:p>
          <a:p>
            <a:r>
              <a:rPr lang="it-IT" dirty="0"/>
              <a:t>CCI: 95.3%</a:t>
            </a:r>
          </a:p>
          <a:p>
            <a:r>
              <a:rPr lang="it-IT" dirty="0"/>
              <a:t>Gli alberi non sono</a:t>
            </a:r>
            <a:br>
              <a:rPr lang="it-IT" dirty="0"/>
            </a:br>
            <a:r>
              <a:rPr lang="it-IT" dirty="0"/>
              <a:t>identici</a:t>
            </a:r>
          </a:p>
          <a:p>
            <a:endParaRPr lang="it-IT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572162-A418-4B45-B299-7323DF1EF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150" y="469947"/>
            <a:ext cx="4908710" cy="59181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FE5B38-EBA1-478C-B7A1-E2DA98109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149" y="469947"/>
            <a:ext cx="4908709" cy="59181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174827-BA3B-45DF-AEE3-4D8C69E55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146" y="469946"/>
            <a:ext cx="4908709" cy="59181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35849F-28E7-48A2-B995-7D4B156A6B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7140" y="469944"/>
            <a:ext cx="4908709" cy="59181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DA7AEE-F757-404C-91DF-035463DEF9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7129" y="469940"/>
            <a:ext cx="4908708" cy="59181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ED862C-CC1B-463F-8AAD-3376A42AAA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7105" y="469930"/>
            <a:ext cx="4908707" cy="591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14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98DC32-5E5E-4A97-919B-7CA35E018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7150" y="469947"/>
            <a:ext cx="4908710" cy="59181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C8670A-61EF-49F6-8FE5-86ECA885EFDE}"/>
              </a:ext>
            </a:extLst>
          </p:cNvPr>
          <p:cNvSpPr txBox="1"/>
          <p:nvPr/>
        </p:nvSpPr>
        <p:spPr>
          <a:xfrm>
            <a:off x="776140" y="687521"/>
            <a:ext cx="19960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Supplied Test Set: </a:t>
            </a:r>
            <a:br>
              <a:rPr lang="it-IT" dirty="0"/>
            </a:br>
            <a:r>
              <a:rPr lang="it-IT" dirty="0"/>
              <a:t>Bigtest2_104.arff</a:t>
            </a:r>
          </a:p>
          <a:p>
            <a:endParaRPr lang="it-IT" dirty="0"/>
          </a:p>
          <a:p>
            <a:r>
              <a:rPr lang="it-IT" dirty="0"/>
              <a:t>M = 3</a:t>
            </a:r>
          </a:p>
          <a:p>
            <a:r>
              <a:rPr lang="it-IT" dirty="0"/>
              <a:t>CCI: 95.3%</a:t>
            </a:r>
          </a:p>
          <a:p>
            <a:r>
              <a:rPr lang="it-IT" dirty="0"/>
              <a:t>Gli alberi non sono</a:t>
            </a:r>
            <a:br>
              <a:rPr lang="it-IT" dirty="0"/>
            </a:br>
            <a:r>
              <a:rPr lang="it-IT" dirty="0"/>
              <a:t>identici</a:t>
            </a:r>
          </a:p>
          <a:p>
            <a:endParaRPr lang="it-IT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572162-A418-4B45-B299-7323DF1EF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150" y="469947"/>
            <a:ext cx="4908710" cy="59181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FE5B38-EBA1-478C-B7A1-E2DA98109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149" y="469947"/>
            <a:ext cx="4908709" cy="59181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174827-BA3B-45DF-AEE3-4D8C69E55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146" y="469946"/>
            <a:ext cx="4908709" cy="59181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35849F-28E7-48A2-B995-7D4B156A6B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7140" y="469944"/>
            <a:ext cx="4908709" cy="59181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DA7AEE-F757-404C-91DF-035463DEF9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7129" y="469940"/>
            <a:ext cx="4908708" cy="59181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7BF7C0-986F-402E-B1E5-124B651BF7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7106" y="469931"/>
            <a:ext cx="4908708" cy="591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56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98DC32-5E5E-4A97-919B-7CA35E018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7150" y="469947"/>
            <a:ext cx="4908710" cy="59181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C8670A-61EF-49F6-8FE5-86ECA885EFDE}"/>
              </a:ext>
            </a:extLst>
          </p:cNvPr>
          <p:cNvSpPr txBox="1"/>
          <p:nvPr/>
        </p:nvSpPr>
        <p:spPr>
          <a:xfrm>
            <a:off x="776140" y="687521"/>
            <a:ext cx="19960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Supplied Test Set: </a:t>
            </a:r>
            <a:br>
              <a:rPr lang="it-IT" dirty="0"/>
            </a:br>
            <a:r>
              <a:rPr lang="it-IT" dirty="0"/>
              <a:t>Bigtest2_104.arff</a:t>
            </a:r>
          </a:p>
          <a:p>
            <a:endParaRPr lang="it-IT" dirty="0"/>
          </a:p>
          <a:p>
            <a:r>
              <a:rPr lang="it-IT" dirty="0"/>
              <a:t>M = 4</a:t>
            </a:r>
          </a:p>
          <a:p>
            <a:r>
              <a:rPr lang="it-IT" dirty="0"/>
              <a:t>CCI: 95.3%</a:t>
            </a:r>
          </a:p>
          <a:p>
            <a:r>
              <a:rPr lang="it-IT" dirty="0"/>
              <a:t>Gli alberi non sono</a:t>
            </a:r>
            <a:br>
              <a:rPr lang="it-IT" dirty="0"/>
            </a:br>
            <a:r>
              <a:rPr lang="it-IT" dirty="0"/>
              <a:t>identici</a:t>
            </a:r>
          </a:p>
          <a:p>
            <a:endParaRPr lang="it-IT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572162-A418-4B45-B299-7323DF1EF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150" y="469947"/>
            <a:ext cx="4908710" cy="59181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FE5B38-EBA1-478C-B7A1-E2DA98109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149" y="469947"/>
            <a:ext cx="4908709" cy="59181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174827-BA3B-45DF-AEE3-4D8C69E55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146" y="469946"/>
            <a:ext cx="4908709" cy="59181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35849F-28E7-48A2-B995-7D4B156A6B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7140" y="469944"/>
            <a:ext cx="4908709" cy="59181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DA7AEE-F757-404C-91DF-035463DEF9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7129" y="469940"/>
            <a:ext cx="4908708" cy="59181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20F2BD-DAFE-4654-9174-2F76B6C05E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7106" y="469931"/>
            <a:ext cx="4908708" cy="591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97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98DC32-5E5E-4A97-919B-7CA35E018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7150" y="469947"/>
            <a:ext cx="4908710" cy="59181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C8670A-61EF-49F6-8FE5-86ECA885EFDE}"/>
              </a:ext>
            </a:extLst>
          </p:cNvPr>
          <p:cNvSpPr txBox="1"/>
          <p:nvPr/>
        </p:nvSpPr>
        <p:spPr>
          <a:xfrm>
            <a:off x="776140" y="687521"/>
            <a:ext cx="497302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Supplied Test Set: </a:t>
            </a:r>
            <a:br>
              <a:rPr lang="it-IT" dirty="0"/>
            </a:br>
            <a:r>
              <a:rPr lang="it-IT" dirty="0"/>
              <a:t>Bigtest2_104.arff</a:t>
            </a:r>
          </a:p>
          <a:p>
            <a:endParaRPr lang="it-IT" dirty="0"/>
          </a:p>
          <a:p>
            <a:r>
              <a:rPr lang="it-IT" dirty="0"/>
              <a:t>M = 5</a:t>
            </a:r>
          </a:p>
          <a:p>
            <a:r>
              <a:rPr lang="it-IT" dirty="0"/>
              <a:t>CCI: 95.5%</a:t>
            </a:r>
          </a:p>
          <a:p>
            <a:r>
              <a:rPr lang="it-IT" dirty="0"/>
              <a:t>Gli alberi non sono</a:t>
            </a:r>
            <a:br>
              <a:rPr lang="it-IT" dirty="0"/>
            </a:br>
            <a:r>
              <a:rPr lang="it-IT" dirty="0"/>
              <a:t>identici</a:t>
            </a:r>
          </a:p>
          <a:p>
            <a:endParaRPr lang="it-IT" dirty="0"/>
          </a:p>
          <a:p>
            <a:r>
              <a:rPr lang="it-IT" dirty="0"/>
              <a:t>Da M = 6 in poi, l’</a:t>
            </a:r>
            <a:r>
              <a:rPr lang="it-IT" dirty="0" err="1"/>
              <a:t>accuracy</a:t>
            </a:r>
            <a:r>
              <a:rPr lang="it-IT" dirty="0"/>
              <a:t> decresce costantemente</a:t>
            </a:r>
          </a:p>
          <a:p>
            <a:endParaRPr lang="it-IT" dirty="0"/>
          </a:p>
          <a:p>
            <a:r>
              <a:rPr lang="it-IT" dirty="0"/>
              <a:t>Il valore massimo usando il </a:t>
            </a:r>
            <a:r>
              <a:rPr lang="it-IT" dirty="0" err="1"/>
              <a:t>supplied</a:t>
            </a:r>
            <a:r>
              <a:rPr lang="it-IT" dirty="0"/>
              <a:t> test set è quindi</a:t>
            </a:r>
          </a:p>
          <a:p>
            <a:r>
              <a:rPr lang="it-IT" dirty="0"/>
              <a:t>95.5% con M = 5</a:t>
            </a:r>
          </a:p>
          <a:p>
            <a:endParaRPr lang="it-IT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572162-A418-4B45-B299-7323DF1EF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150" y="469947"/>
            <a:ext cx="4908710" cy="59181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FE5B38-EBA1-478C-B7A1-E2DA98109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149" y="469947"/>
            <a:ext cx="4908709" cy="59181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174827-BA3B-45DF-AEE3-4D8C69E55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146" y="469946"/>
            <a:ext cx="4908709" cy="59181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35849F-28E7-48A2-B995-7D4B156A6B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7140" y="469944"/>
            <a:ext cx="4908709" cy="59181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DA7AEE-F757-404C-91DF-035463DEF9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7129" y="469940"/>
            <a:ext cx="4908708" cy="59181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20F2BD-DAFE-4654-9174-2F76B6C05E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7106" y="469931"/>
            <a:ext cx="4908708" cy="591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27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98DC32-5E5E-4A97-919B-7CA35E018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7150" y="469947"/>
            <a:ext cx="4908710" cy="59181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C8670A-61EF-49F6-8FE5-86ECA885EFDE}"/>
              </a:ext>
            </a:extLst>
          </p:cNvPr>
          <p:cNvSpPr txBox="1"/>
          <p:nvPr/>
        </p:nvSpPr>
        <p:spPr>
          <a:xfrm>
            <a:off x="776140" y="687521"/>
            <a:ext cx="193193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Training Set</a:t>
            </a:r>
            <a:br>
              <a:rPr lang="it-IT" dirty="0"/>
            </a:br>
            <a:endParaRPr lang="it-IT" dirty="0"/>
          </a:p>
          <a:p>
            <a:endParaRPr lang="it-IT" dirty="0"/>
          </a:p>
          <a:p>
            <a:r>
              <a:rPr lang="it-IT" dirty="0"/>
              <a:t>M = 1</a:t>
            </a:r>
          </a:p>
          <a:p>
            <a:r>
              <a:rPr lang="it-IT" dirty="0"/>
              <a:t>CCI: 99.8%</a:t>
            </a:r>
          </a:p>
          <a:p>
            <a:r>
              <a:rPr lang="it-IT" dirty="0"/>
              <a:t>Gli alberi non sono</a:t>
            </a:r>
            <a:br>
              <a:rPr lang="it-IT" dirty="0"/>
            </a:br>
            <a:r>
              <a:rPr lang="it-IT" dirty="0"/>
              <a:t>identici</a:t>
            </a:r>
          </a:p>
          <a:p>
            <a:endParaRPr lang="it-IT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572162-A418-4B45-B299-7323DF1EF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150" y="469947"/>
            <a:ext cx="4908710" cy="59181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FE5B38-EBA1-478C-B7A1-E2DA98109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149" y="469947"/>
            <a:ext cx="4908709" cy="59181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174827-BA3B-45DF-AEE3-4D8C69E55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146" y="469946"/>
            <a:ext cx="4908709" cy="59181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35849F-28E7-48A2-B995-7D4B156A6B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7140" y="469944"/>
            <a:ext cx="4908709" cy="59181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DA7AEE-F757-404C-91DF-035463DEF9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7129" y="469940"/>
            <a:ext cx="4908708" cy="59181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20F2BD-DAFE-4654-9174-2F76B6C05E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7106" y="469931"/>
            <a:ext cx="4908708" cy="5918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9DCD9D-0814-4A66-B42E-094CA5F821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7060" y="469913"/>
            <a:ext cx="4908708" cy="591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51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98DC32-5E5E-4A97-919B-7CA35E018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7150" y="469947"/>
            <a:ext cx="4908710" cy="59181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C8670A-61EF-49F6-8FE5-86ECA885EFDE}"/>
              </a:ext>
            </a:extLst>
          </p:cNvPr>
          <p:cNvSpPr txBox="1"/>
          <p:nvPr/>
        </p:nvSpPr>
        <p:spPr>
          <a:xfrm>
            <a:off x="776140" y="687521"/>
            <a:ext cx="193193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Training Set</a:t>
            </a:r>
            <a:br>
              <a:rPr lang="it-IT" dirty="0"/>
            </a:br>
            <a:endParaRPr lang="it-IT" dirty="0"/>
          </a:p>
          <a:p>
            <a:endParaRPr lang="it-IT" dirty="0"/>
          </a:p>
          <a:p>
            <a:r>
              <a:rPr lang="it-IT" dirty="0"/>
              <a:t>M = 2</a:t>
            </a:r>
          </a:p>
          <a:p>
            <a:r>
              <a:rPr lang="it-IT" dirty="0"/>
              <a:t>CCI: 99.1%</a:t>
            </a:r>
          </a:p>
          <a:p>
            <a:r>
              <a:rPr lang="it-IT" dirty="0"/>
              <a:t>Gli alberi non sono</a:t>
            </a:r>
            <a:br>
              <a:rPr lang="it-IT" dirty="0"/>
            </a:br>
            <a:r>
              <a:rPr lang="it-IT" dirty="0"/>
              <a:t>identici</a:t>
            </a:r>
          </a:p>
          <a:p>
            <a:endParaRPr lang="it-IT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572162-A418-4B45-B299-7323DF1EF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150" y="469947"/>
            <a:ext cx="4908710" cy="59181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FE5B38-EBA1-478C-B7A1-E2DA98109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149" y="469947"/>
            <a:ext cx="4908709" cy="59181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174827-BA3B-45DF-AEE3-4D8C69E55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146" y="469946"/>
            <a:ext cx="4908709" cy="59181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35849F-28E7-48A2-B995-7D4B156A6B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7140" y="469944"/>
            <a:ext cx="4908709" cy="59181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DA7AEE-F757-404C-91DF-035463DEF9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7129" y="469940"/>
            <a:ext cx="4908708" cy="59181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20F2BD-DAFE-4654-9174-2F76B6C05E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7106" y="469931"/>
            <a:ext cx="4908708" cy="5918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409144-33C1-4BD4-B343-97168A0D69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7059" y="469913"/>
            <a:ext cx="4908707" cy="591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24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98DC32-5E5E-4A97-919B-7CA35E018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7150" y="469947"/>
            <a:ext cx="4908710" cy="59181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C8670A-61EF-49F6-8FE5-86ECA885EFDE}"/>
              </a:ext>
            </a:extLst>
          </p:cNvPr>
          <p:cNvSpPr txBox="1"/>
          <p:nvPr/>
        </p:nvSpPr>
        <p:spPr>
          <a:xfrm>
            <a:off x="776140" y="687521"/>
            <a:ext cx="193193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Training Set</a:t>
            </a:r>
            <a:br>
              <a:rPr lang="it-IT" dirty="0"/>
            </a:br>
            <a:endParaRPr lang="it-IT" dirty="0"/>
          </a:p>
          <a:p>
            <a:endParaRPr lang="it-IT" dirty="0"/>
          </a:p>
          <a:p>
            <a:r>
              <a:rPr lang="it-IT" dirty="0"/>
              <a:t>M = 3</a:t>
            </a:r>
          </a:p>
          <a:p>
            <a:r>
              <a:rPr lang="it-IT" dirty="0"/>
              <a:t>CCI: 98.5%</a:t>
            </a:r>
          </a:p>
          <a:p>
            <a:r>
              <a:rPr lang="it-IT" dirty="0"/>
              <a:t>Gli alberi non sono</a:t>
            </a:r>
            <a:br>
              <a:rPr lang="it-IT" dirty="0"/>
            </a:br>
            <a:r>
              <a:rPr lang="it-IT" dirty="0"/>
              <a:t>identici</a:t>
            </a:r>
          </a:p>
          <a:p>
            <a:endParaRPr lang="it-IT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572162-A418-4B45-B299-7323DF1EF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150" y="469947"/>
            <a:ext cx="4908710" cy="59181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FE5B38-EBA1-478C-B7A1-E2DA98109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149" y="469947"/>
            <a:ext cx="4908709" cy="59181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174827-BA3B-45DF-AEE3-4D8C69E55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146" y="469946"/>
            <a:ext cx="4908709" cy="59181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35849F-28E7-48A2-B995-7D4B156A6B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7140" y="469944"/>
            <a:ext cx="4908709" cy="59181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DA7AEE-F757-404C-91DF-035463DEF9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7129" y="469940"/>
            <a:ext cx="4908708" cy="59181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20F2BD-DAFE-4654-9174-2F76B6C05E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7106" y="469931"/>
            <a:ext cx="4908708" cy="5918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952AF3-B81F-41C3-8E7D-9CF352BC79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7059" y="469912"/>
            <a:ext cx="4908707" cy="591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58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98DC32-5E5E-4A97-919B-7CA35E018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7150" y="469947"/>
            <a:ext cx="4908710" cy="59181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C8670A-61EF-49F6-8FE5-86ECA885EFDE}"/>
              </a:ext>
            </a:extLst>
          </p:cNvPr>
          <p:cNvSpPr txBox="1"/>
          <p:nvPr/>
        </p:nvSpPr>
        <p:spPr>
          <a:xfrm>
            <a:off x="776140" y="687521"/>
            <a:ext cx="193193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Training Set</a:t>
            </a:r>
            <a:br>
              <a:rPr lang="it-IT" dirty="0"/>
            </a:br>
            <a:endParaRPr lang="it-IT" dirty="0"/>
          </a:p>
          <a:p>
            <a:endParaRPr lang="it-IT" dirty="0"/>
          </a:p>
          <a:p>
            <a:r>
              <a:rPr lang="it-IT" dirty="0"/>
              <a:t>M = 4</a:t>
            </a:r>
          </a:p>
          <a:p>
            <a:r>
              <a:rPr lang="it-IT" dirty="0"/>
              <a:t>CCI: 98.3%</a:t>
            </a:r>
          </a:p>
          <a:p>
            <a:r>
              <a:rPr lang="it-IT" dirty="0"/>
              <a:t>Gli alberi non sono</a:t>
            </a:r>
            <a:br>
              <a:rPr lang="it-IT" dirty="0"/>
            </a:br>
            <a:r>
              <a:rPr lang="it-IT" dirty="0"/>
              <a:t>identici</a:t>
            </a:r>
          </a:p>
          <a:p>
            <a:endParaRPr lang="it-IT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572162-A418-4B45-B299-7323DF1EF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150" y="469947"/>
            <a:ext cx="4908710" cy="59181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FE5B38-EBA1-478C-B7A1-E2DA98109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149" y="469947"/>
            <a:ext cx="4908709" cy="59181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174827-BA3B-45DF-AEE3-4D8C69E55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146" y="469946"/>
            <a:ext cx="4908709" cy="59181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35849F-28E7-48A2-B995-7D4B156A6B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7140" y="469944"/>
            <a:ext cx="4908709" cy="59181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DA7AEE-F757-404C-91DF-035463DEF9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7129" y="469940"/>
            <a:ext cx="4908708" cy="59181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20F2BD-DAFE-4654-9174-2F76B6C05E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7106" y="469931"/>
            <a:ext cx="4908708" cy="5918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7D7F44-1FBF-454E-A685-F76839C2A2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7060" y="469913"/>
            <a:ext cx="4908708" cy="591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67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98DC32-5E5E-4A97-919B-7CA35E018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7150" y="469947"/>
            <a:ext cx="4908710" cy="59181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C8670A-61EF-49F6-8FE5-86ECA885EFDE}"/>
              </a:ext>
            </a:extLst>
          </p:cNvPr>
          <p:cNvSpPr txBox="1"/>
          <p:nvPr/>
        </p:nvSpPr>
        <p:spPr>
          <a:xfrm>
            <a:off x="776140" y="687521"/>
            <a:ext cx="517257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Training Set</a:t>
            </a:r>
            <a:br>
              <a:rPr lang="it-IT" dirty="0"/>
            </a:br>
            <a:endParaRPr lang="it-IT" dirty="0"/>
          </a:p>
          <a:p>
            <a:endParaRPr lang="it-IT" dirty="0"/>
          </a:p>
          <a:p>
            <a:r>
              <a:rPr lang="it-IT" dirty="0"/>
              <a:t>M = 5</a:t>
            </a:r>
          </a:p>
          <a:p>
            <a:r>
              <a:rPr lang="it-IT" dirty="0"/>
              <a:t>CCI: 97.9%</a:t>
            </a:r>
          </a:p>
          <a:p>
            <a:r>
              <a:rPr lang="it-IT" dirty="0"/>
              <a:t>Gli alberi non sono</a:t>
            </a:r>
            <a:br>
              <a:rPr lang="it-IT" dirty="0"/>
            </a:br>
            <a:r>
              <a:rPr lang="it-IT" dirty="0"/>
              <a:t>identici</a:t>
            </a:r>
          </a:p>
          <a:p>
            <a:endParaRPr lang="it-IT" dirty="0"/>
          </a:p>
          <a:p>
            <a:r>
              <a:rPr lang="it-IT" dirty="0"/>
              <a:t>Con training set, al crescere di M l’</a:t>
            </a:r>
            <a:r>
              <a:rPr lang="it-IT" dirty="0" err="1"/>
              <a:t>accuracy</a:t>
            </a:r>
            <a:r>
              <a:rPr lang="it-IT" dirty="0"/>
              <a:t> diminuisce</a:t>
            </a:r>
          </a:p>
          <a:p>
            <a:endParaRPr lang="it-IT" dirty="0"/>
          </a:p>
          <a:p>
            <a:r>
              <a:rPr lang="it-IT" dirty="0"/>
              <a:t>Il valore massimo usando il training set è quindi</a:t>
            </a:r>
          </a:p>
          <a:p>
            <a:r>
              <a:rPr lang="it-IT" dirty="0"/>
              <a:t>99.8% con M = 1</a:t>
            </a:r>
          </a:p>
          <a:p>
            <a:endParaRPr lang="it-IT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572162-A418-4B45-B299-7323DF1EF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150" y="469947"/>
            <a:ext cx="4908710" cy="59181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FE5B38-EBA1-478C-B7A1-E2DA98109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149" y="469947"/>
            <a:ext cx="4908709" cy="59181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174827-BA3B-45DF-AEE3-4D8C69E55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146" y="469946"/>
            <a:ext cx="4908709" cy="59181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35849F-28E7-48A2-B995-7D4B156A6B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7140" y="469944"/>
            <a:ext cx="4908709" cy="59181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DA7AEE-F757-404C-91DF-035463DEF9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7129" y="469940"/>
            <a:ext cx="4908708" cy="59181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20F2BD-DAFE-4654-9174-2F76B6C05E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7106" y="469931"/>
            <a:ext cx="4908708" cy="5918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547B28-5715-4D25-825F-64B8753F8B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7059" y="469913"/>
            <a:ext cx="4908707" cy="591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8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dirty="0">
                <a:latin typeface="Rockwell" panose="02060603020205020403" pitchFamily="18" charset="0"/>
              </a:rPr>
              <a:t>Algoritmo </a:t>
            </a:r>
            <a:r>
              <a:rPr lang="it-IT" sz="4400" dirty="0" err="1">
                <a:latin typeface="Rockwell" panose="02060603020205020403" pitchFamily="18" charset="0"/>
              </a:rPr>
              <a:t>knn</a:t>
            </a:r>
            <a:endParaRPr lang="it-IT" sz="4400" dirty="0">
              <a:latin typeface="Rockwell" panose="02060603020205020403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 KNN: (K-</a:t>
            </a:r>
            <a:r>
              <a:rPr lang="it-IT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Nearest</a:t>
            </a:r>
            <a:r>
              <a:rPr lang="it-I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Neighbors</a:t>
            </a:r>
            <a:r>
              <a:rPr lang="it-I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è uno degli algoritmi di apprendimento più utilizzati, si basa sul principio che punti vicini appartengono alla stessa classe</a:t>
            </a:r>
          </a:p>
          <a:p>
            <a:pPr rtl="0"/>
            <a:r>
              <a:rPr lang="it-I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KNN è di facile interpretazione e utilizza poche risorse di calcolo</a:t>
            </a:r>
          </a:p>
        </p:txBody>
      </p:sp>
    </p:spTree>
    <p:extLst>
      <p:ext uri="{BB962C8B-B14F-4D97-AF65-F5344CB8AC3E}">
        <p14:creationId xmlns:p14="http://schemas.microsoft.com/office/powerpoint/2010/main" val="255754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dirty="0">
                <a:latin typeface="Rockwell" panose="02060603020205020403" pitchFamily="18" charset="0"/>
              </a:rPr>
              <a:t>Classificatore </a:t>
            </a:r>
            <a:r>
              <a:rPr lang="it-IT" sz="4400" dirty="0" err="1">
                <a:latin typeface="Rockwell" panose="02060603020205020403" pitchFamily="18" charset="0"/>
              </a:rPr>
              <a:t>ibk</a:t>
            </a:r>
            <a:endParaRPr lang="it-IT" sz="4400" dirty="0">
              <a:latin typeface="Rockwell" panose="02060603020205020403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IBK: classificatore KNN, può selezionare un valore di K basato su cross-</a:t>
            </a:r>
            <a:r>
              <a:rPr lang="it-IT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validation</a:t>
            </a:r>
            <a:r>
              <a:rPr lang="it-I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può anche calcolare </a:t>
            </a:r>
            <a:r>
              <a:rPr lang="it-IT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distance</a:t>
            </a:r>
            <a:r>
              <a:rPr lang="it-I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weighting</a:t>
            </a:r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72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dirty="0">
                <a:latin typeface="Rockwell" panose="02060603020205020403" pitchFamily="18" charset="0"/>
              </a:rPr>
              <a:t>Esercizio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Classificare circletest.arff usando KNN sugli esempi nel training set</a:t>
            </a:r>
          </a:p>
          <a:p>
            <a:pPr rtl="0"/>
            <a:r>
              <a:rPr lang="it-I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Osservare come cambia l’accuratezza modificando k</a:t>
            </a:r>
          </a:p>
          <a:p>
            <a:pPr rtl="0"/>
            <a:r>
              <a:rPr lang="it-I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Comparare il risultato con un classificatore user-</a:t>
            </a:r>
            <a:r>
              <a:rPr lang="it-IT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defined</a:t>
            </a:r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r>
              <a:rPr lang="it-I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Scegliere il miglior k usando circletest.arff come validation set</a:t>
            </a:r>
          </a:p>
          <a:p>
            <a:pPr rtl="0"/>
            <a:r>
              <a:rPr lang="it-I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Verificare i risultati su circleall.arff</a:t>
            </a:r>
          </a:p>
        </p:txBody>
      </p:sp>
    </p:spTree>
    <p:extLst>
      <p:ext uri="{BB962C8B-B14F-4D97-AF65-F5344CB8AC3E}">
        <p14:creationId xmlns:p14="http://schemas.microsoft.com/office/powerpoint/2010/main" val="249149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38AAB21-01DD-4112-81AC-01F2E65EE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6" y="676713"/>
            <a:ext cx="1965611" cy="631970"/>
          </a:xfrm>
        </p:spPr>
        <p:txBody>
          <a:bodyPr/>
          <a:lstStyle/>
          <a:p>
            <a:r>
              <a:rPr lang="it-IT" dirty="0"/>
              <a:t>Es.1</a:t>
            </a:r>
            <a:endParaRPr lang="en-US" dirty="0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C3C002F8-F034-4747-89D7-D04EC3A7F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1148" y="739402"/>
            <a:ext cx="3562382" cy="2689598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7DB348D-7D12-480D-AEF9-1D9174797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6" y="2249486"/>
            <a:ext cx="2951766" cy="354171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Classificazione di circletest.arff usando algoritmo KNN basato sul set circletrain.arff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K=1 accuracy=91%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K=2 accuracy=88%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K=3 accuracy=87%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K=4 accuracy=83%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Ne deduciamo che un k minore è la scelta migliore</a:t>
            </a:r>
          </a:p>
          <a:p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13AF2F4-1EF7-466B-8704-3D6E1BB3E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530" y="739402"/>
            <a:ext cx="3564965" cy="2689598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EE34E51B-C344-4EE1-B064-E25511089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953" y="3429000"/>
            <a:ext cx="3570577" cy="2693832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C2BAC313-C021-4C9D-A7BD-F14E3395A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3531" y="3429001"/>
            <a:ext cx="3564964" cy="268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15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52F232C-BDD4-4842-B395-5E55532A9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724249"/>
          </a:xfrm>
        </p:spPr>
        <p:txBody>
          <a:bodyPr/>
          <a:lstStyle/>
          <a:p>
            <a:r>
              <a:rPr lang="it-IT" dirty="0"/>
              <a:t>Es.1</a:t>
            </a:r>
            <a:endParaRPr lang="en-US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C1AC6AE0-1B6F-4576-854E-6AB1A08AE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9" y="589412"/>
            <a:ext cx="3856035" cy="2911305"/>
          </a:xfrm>
          <a:noFill/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77A5795-E656-4142-AFA0-7F9A90CA5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Faccio confronto tra algoritmo KNN con UserClassifier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UserClassifier ha accuracy= 94% quindi è migliore di algoritmo KNN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Vi sono solo 6 errori usando algoritmo UserClassifier</a:t>
            </a:r>
            <a:endParaRPr lang="en-US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B5F3B13-04C1-458E-9785-305ECBF79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13233"/>
            <a:ext cx="3856036" cy="290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16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dirty="0">
                <a:latin typeface="Rockwell" panose="02060603020205020403" pitchFamily="18" charset="0"/>
              </a:rPr>
              <a:t>Esercizio 1b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Regione interna è un altro quadrato centrato </a:t>
            </a:r>
          </a:p>
          <a:p>
            <a:pPr rtl="0"/>
            <a:r>
              <a:rPr lang="it-I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Correggere le etichette di training set e test set creando un nuovo file .arff</a:t>
            </a:r>
          </a:p>
          <a:p>
            <a:pPr rtl="0"/>
            <a:r>
              <a:rPr lang="it-I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Comparare con J48 sui nuovi dati</a:t>
            </a:r>
          </a:p>
          <a:p>
            <a:pPr rtl="0"/>
            <a:r>
              <a:rPr lang="it-I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Costruire nuova rappresentazione e confrontare con la precedente</a:t>
            </a:r>
          </a:p>
        </p:txBody>
      </p:sp>
    </p:spTree>
    <p:extLst>
      <p:ext uri="{BB962C8B-B14F-4D97-AF65-F5344CB8AC3E}">
        <p14:creationId xmlns:p14="http://schemas.microsoft.com/office/powerpoint/2010/main" val="1842057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BB9F51B-5788-4226-A8A7-DF40DD787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2"/>
            <a:ext cx="3856037" cy="581636"/>
          </a:xfrm>
        </p:spPr>
        <p:txBody>
          <a:bodyPr/>
          <a:lstStyle/>
          <a:p>
            <a:r>
              <a:rPr lang="it-IT" dirty="0"/>
              <a:t>Es.1B</a:t>
            </a:r>
            <a:endParaRPr lang="en-US" dirty="0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BD7F8ED-331F-42C6-BEFE-FC9357ADC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298" y="352033"/>
            <a:ext cx="5891386" cy="5655731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3940860-6464-48E1-9EF7-FA885842F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929" y="1658143"/>
            <a:ext cx="3856037" cy="354171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Training e test set con un cerchio come regione centrale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Accuracy=88%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13EFCB-B216-4419-9F9B-900AA7B4E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10" y="3393167"/>
            <a:ext cx="4120426" cy="261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4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6_TF77815013" id="{90F34A2A-9B82-420B-BE1C-D869F646A914}" vid="{776C514C-46B7-4234-8D29-EC500365184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Ciclo problemasoluzione </Template>
  <TotalTime>0</TotalTime>
  <Words>755</Words>
  <Application>Microsoft Office PowerPoint</Application>
  <PresentationFormat>Widescreen</PresentationFormat>
  <Paragraphs>153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Cambria Math</vt:lpstr>
      <vt:lpstr>Rockwell</vt:lpstr>
      <vt:lpstr>Tahoma</vt:lpstr>
      <vt:lpstr>Tw Cen MT</vt:lpstr>
      <vt:lpstr>Circuito</vt:lpstr>
      <vt:lpstr>Report lab 1 </vt:lpstr>
      <vt:lpstr>esercizi</vt:lpstr>
      <vt:lpstr>Algoritmo knn</vt:lpstr>
      <vt:lpstr>Classificatore ibk</vt:lpstr>
      <vt:lpstr>Esercizio 1</vt:lpstr>
      <vt:lpstr>Es.1</vt:lpstr>
      <vt:lpstr>Es.1</vt:lpstr>
      <vt:lpstr>Esercizio 1b</vt:lpstr>
      <vt:lpstr>Es.1B</vt:lpstr>
      <vt:lpstr>PowerPoint Presentation</vt:lpstr>
      <vt:lpstr>Esercizio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Esercizio 2B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&lt;inserire titolo problema&gt;</dc:title>
  <dc:creator>Luca Gandolfi</dc:creator>
  <cp:lastModifiedBy>Luca Gandolfi</cp:lastModifiedBy>
  <cp:revision>14</cp:revision>
  <dcterms:created xsi:type="dcterms:W3CDTF">2021-09-10T10:24:22Z</dcterms:created>
  <dcterms:modified xsi:type="dcterms:W3CDTF">2021-12-07T16:32:21Z</dcterms:modified>
</cp:coreProperties>
</file>