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9" r:id="rId4"/>
    <p:sldId id="270" r:id="rId5"/>
    <p:sldId id="271" r:id="rId6"/>
    <p:sldId id="265" r:id="rId7"/>
    <p:sldId id="272" r:id="rId8"/>
    <p:sldId id="273" r:id="rId9"/>
    <p:sldId id="266" r:id="rId10"/>
    <p:sldId id="274" r:id="rId11"/>
    <p:sldId id="275" r:id="rId12"/>
    <p:sldId id="267" r:id="rId13"/>
    <p:sldId id="276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07/12/2021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44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46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8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9F07C412-3A91-42D6-9B61-4FCDC427A2DF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F0924-62E5-463C-8BF5-2B1C587AAB62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8E10D-0776-44D6-963B-DC0E8263B4A3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6D974-EE66-4A1B-A230-B07D9415C521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CA41-3B27-42BB-A896-14406F9B4BB2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BE533-468B-4DF8-989E-AE4D84890758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50CD3-1E9A-42ED-B6B3-2B7762497156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54109-2DBF-44E4-B491-5C8B534E9B1F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C41FE-9AED-44D9-BC63-8BB1EF16618B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AB055-364E-487C-A7AC-4F0B10DC386A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 rtl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FA9F5-A62B-4527-A612-E4EF95C576C6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A3CC1B-4CC0-43F6-B4FE-A108262B34F1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EC582-D1B1-4956-8471-5858519B7C3E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2E543F-C901-4A41-AEA4-880C40EA1C68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28562-FD3D-4B47-BC1E-58BECF47F1DB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084F5-34B4-46AE-8DB4-08A7B0B97DD5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6ABF-EADB-4B87-94E5-A6252FA0837A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5400">
                <a:latin typeface="Rockwell" panose="02060603020205020403" pitchFamily="18" charset="0"/>
              </a:rPr>
              <a:t>Report lab 2</a:t>
            </a:r>
            <a:br>
              <a:rPr lang="it-IT" sz="5400">
                <a:latin typeface="Rockwell" panose="02060603020205020403" pitchFamily="18" charset="0"/>
              </a:rPr>
            </a:br>
            <a:endParaRPr lang="it-IT" sz="5400">
              <a:latin typeface="Rockwell" panose="02060603020205020403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LUCA GANDOLFI</a:t>
            </a:r>
          </a:p>
          <a:p>
            <a:pPr algn="ctr" rtl="0"/>
            <a:r>
              <a:rPr lang="it-IT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MAT: 304217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E8930-C997-4C1C-96A1-18F00AD60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629" y="176624"/>
            <a:ext cx="5440131" cy="65134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FD39E-ABAE-4D08-AE33-7D9AB4F5EF37}"/>
              </a:ext>
            </a:extLst>
          </p:cNvPr>
          <p:cNvSpPr txBox="1"/>
          <p:nvPr/>
        </p:nvSpPr>
        <p:spPr>
          <a:xfrm>
            <a:off x="832586" y="996992"/>
            <a:ext cx="3607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Xmeans</a:t>
            </a:r>
            <a:endParaRPr lang="it-IT"/>
          </a:p>
          <a:p>
            <a:r>
              <a:rPr lang="it-IT"/>
              <a:t>Min:10</a:t>
            </a:r>
          </a:p>
          <a:p>
            <a:r>
              <a:rPr lang="it-IT"/>
              <a:t>Max:40</a:t>
            </a:r>
          </a:p>
          <a:p>
            <a:endParaRPr lang="it-IT"/>
          </a:p>
          <a:p>
            <a:r>
              <a:rPr lang="it-IT"/>
              <a:t>Cluster trovati: 20</a:t>
            </a:r>
          </a:p>
          <a:p>
            <a:endParaRPr lang="it-IT"/>
          </a:p>
          <a:p>
            <a:r>
              <a:rPr lang="it-IT"/>
              <a:t>Cluster errati: 45.63 %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91C55-9C28-4160-B070-0D473F5D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76624"/>
            <a:ext cx="5440131" cy="65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6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E8930-C997-4C1C-96A1-18F00AD60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629" y="176624"/>
            <a:ext cx="5440131" cy="651345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A91C55-9C28-4160-B070-0D473F5D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76624"/>
            <a:ext cx="5440131" cy="6504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E6211-B648-4E93-A9D2-68C1D8783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29" y="176624"/>
            <a:ext cx="5440131" cy="6504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68C048-0868-4B3F-9D6D-E2561B05311B}"/>
              </a:ext>
            </a:extLst>
          </p:cNvPr>
          <p:cNvSpPr txBox="1"/>
          <p:nvPr/>
        </p:nvSpPr>
        <p:spPr>
          <a:xfrm>
            <a:off x="832499" y="989729"/>
            <a:ext cx="3607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Xmeans</a:t>
            </a:r>
            <a:endParaRPr lang="it-IT"/>
          </a:p>
          <a:p>
            <a:r>
              <a:rPr lang="it-IT"/>
              <a:t>Min:10</a:t>
            </a:r>
          </a:p>
          <a:p>
            <a:r>
              <a:rPr lang="it-IT"/>
              <a:t>Max:40</a:t>
            </a:r>
          </a:p>
          <a:p>
            <a:endParaRPr lang="it-IT"/>
          </a:p>
          <a:p>
            <a:r>
              <a:rPr lang="it-IT"/>
              <a:t>Cluster trovati: 20</a:t>
            </a:r>
          </a:p>
          <a:p>
            <a:endParaRPr lang="it-IT"/>
          </a:p>
          <a:p>
            <a:r>
              <a:rPr lang="it-IT"/>
              <a:t>Cluster errati: 45.63 %</a:t>
            </a:r>
            <a:endParaRPr lang="en-US"/>
          </a:p>
          <a:p>
            <a:endParaRPr lang="it-IT"/>
          </a:p>
          <a:p>
            <a:r>
              <a:rPr lang="it-IT"/>
              <a:t>Riassegno i cluster: </a:t>
            </a:r>
          </a:p>
          <a:p>
            <a:endParaRPr lang="it-IT"/>
          </a:p>
          <a:p>
            <a:r>
              <a:rPr lang="it-IT"/>
              <a:t>Cluster errati: 21.13 %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Esercizio 2B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Eseguire </a:t>
            </a:r>
            <a:r>
              <a:rPr lang="it-IT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Xmeans</a:t>
            </a:r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cambiando il numero di </a:t>
            </a:r>
            <a:r>
              <a:rPr lang="it-IT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centroidi</a:t>
            </a:r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desiderati </a:t>
            </a:r>
          </a:p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Osservare i risultati su diverse prove</a:t>
            </a:r>
          </a:p>
        </p:txBody>
      </p:sp>
    </p:spTree>
    <p:extLst>
      <p:ext uri="{BB962C8B-B14F-4D97-AF65-F5344CB8AC3E}">
        <p14:creationId xmlns:p14="http://schemas.microsoft.com/office/powerpoint/2010/main" val="27191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5975-0992-4BF7-8B9A-1D890CDD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17850"/>
            <a:ext cx="1341728" cy="448281"/>
          </a:xfrm>
        </p:spPr>
        <p:txBody>
          <a:bodyPr>
            <a:normAutofit fontScale="90000"/>
          </a:bodyPr>
          <a:lstStyle/>
          <a:p>
            <a:r>
              <a:rPr lang="it-IT"/>
              <a:t>ES.2B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ECFC-E96D-4EB1-8994-3CC9D9ED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Xmeans con centroidi minimi&lt;=20  e massimi&gt;=20: trova </a:t>
            </a:r>
            <a:r>
              <a:rPr lang="it-IT" b="1"/>
              <a:t>20 centroidi</a:t>
            </a:r>
          </a:p>
          <a:p>
            <a:r>
              <a:rPr lang="it-IT"/>
              <a:t>Xmeans con centroidi minimi&gt;20  e massimi&gt;=N: trova </a:t>
            </a:r>
            <a:r>
              <a:rPr lang="it-IT" b="1"/>
              <a:t>N centroidi</a:t>
            </a:r>
          </a:p>
          <a:p>
            <a:r>
              <a:rPr lang="it-IT"/>
              <a:t>Esempio con min: 25 e max=45 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21E33-3412-4326-BB3F-1F23DD7A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757" y="3429000"/>
            <a:ext cx="3885714" cy="19714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CCCF901-DF38-4B0D-81ED-FD5CBC0697D7}"/>
              </a:ext>
            </a:extLst>
          </p:cNvPr>
          <p:cNvSpPr/>
          <p:nvPr/>
        </p:nvSpPr>
        <p:spPr>
          <a:xfrm>
            <a:off x="5605207" y="3429000"/>
            <a:ext cx="978408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3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Esercizio 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Eseguire SimpleKMeans su 2 cluster</a:t>
            </a:r>
          </a:p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Predire quali punti vengono assegnati al cluster errato</a:t>
            </a:r>
          </a:p>
        </p:txBody>
      </p:sp>
    </p:spTree>
    <p:extLst>
      <p:ext uri="{BB962C8B-B14F-4D97-AF65-F5344CB8AC3E}">
        <p14:creationId xmlns:p14="http://schemas.microsoft.com/office/powerpoint/2010/main" val="22875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A02D9C-680D-4F54-8E1C-C8E096EF5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2" y="1309919"/>
            <a:ext cx="4805684" cy="2471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err="1"/>
              <a:t>Gausstrain.arff</a:t>
            </a:r>
            <a:endParaRPr lang="it-IT" sz="2000"/>
          </a:p>
          <a:p>
            <a:pPr marL="0" indent="0">
              <a:buNone/>
            </a:pPr>
            <a:r>
              <a:rPr lang="en-US" sz="2000" err="1"/>
              <a:t>Ignoro</a:t>
            </a:r>
            <a:r>
              <a:rPr lang="en-US" sz="2000"/>
              <a:t> </a:t>
            </a:r>
            <a:r>
              <a:rPr lang="en-US" sz="2000" err="1"/>
              <a:t>attributo</a:t>
            </a:r>
            <a:r>
              <a:rPr lang="en-US" sz="2000"/>
              <a:t> “cluster”</a:t>
            </a:r>
          </a:p>
          <a:p>
            <a:pPr marL="0" indent="0">
              <a:buNone/>
            </a:pPr>
            <a:r>
              <a:rPr lang="en-US" sz="2000" err="1"/>
              <a:t>Imposto</a:t>
            </a:r>
            <a:r>
              <a:rPr lang="en-US" sz="2000"/>
              <a:t> 2 come </a:t>
            </a:r>
            <a:r>
              <a:rPr lang="en-US" sz="2000" err="1"/>
              <a:t>numero</a:t>
            </a:r>
            <a:r>
              <a:rPr lang="en-US" sz="2000"/>
              <a:t> di cluster </a:t>
            </a:r>
            <a:r>
              <a:rPr lang="en-US" sz="2000" err="1"/>
              <a:t>desiderati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Accuracy: 100 %</a:t>
            </a:r>
          </a:p>
          <a:p>
            <a:pPr marL="0" indent="0">
              <a:buNone/>
            </a:pPr>
            <a:r>
              <a:rPr lang="en-US" sz="2000" err="1"/>
              <a:t>Centroidi</a:t>
            </a:r>
            <a:r>
              <a:rPr lang="en-US" sz="2000"/>
              <a:t> in: (10.8, 8.3) e (5.2, 7.0)</a:t>
            </a:r>
            <a:endParaRPr lang="it-IT" sz="200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6BA2DEE-0E86-4098-810D-4A2D7E769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0126" y="456555"/>
            <a:ext cx="4384354" cy="5944889"/>
          </a:xfr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824753-C23D-47CF-9D55-7B0EBCBA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763" y="3929728"/>
            <a:ext cx="3837112" cy="2471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04FEF-3F41-4A3E-85F6-8C79819809D9}"/>
              </a:ext>
            </a:extLst>
          </p:cNvPr>
          <p:cNvSpPr txBox="1"/>
          <p:nvPr/>
        </p:nvSpPr>
        <p:spPr>
          <a:xfrm>
            <a:off x="1217612" y="515496"/>
            <a:ext cx="214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/>
              <a:t>ES.0A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65227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A02D9C-680D-4F54-8E1C-C8E096EF5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1" y="915636"/>
            <a:ext cx="5434859" cy="2918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err="1"/>
              <a:t>Gausstrain.arff</a:t>
            </a:r>
            <a:endParaRPr lang="it-IT" sz="2000"/>
          </a:p>
          <a:p>
            <a:pPr marL="0" indent="0">
              <a:buNone/>
            </a:pPr>
            <a:r>
              <a:rPr lang="it-IT" sz="2000"/>
              <a:t>Cluster mode: cluster</a:t>
            </a:r>
            <a:endParaRPr lang="en-US" sz="2000"/>
          </a:p>
          <a:p>
            <a:pPr marL="0" indent="0">
              <a:buNone/>
            </a:pPr>
            <a:r>
              <a:rPr lang="en-US" sz="2000" err="1"/>
              <a:t>Imposto</a:t>
            </a:r>
            <a:r>
              <a:rPr lang="en-US" sz="2000"/>
              <a:t> 2 come </a:t>
            </a:r>
            <a:r>
              <a:rPr lang="en-US" sz="2000" err="1"/>
              <a:t>numero</a:t>
            </a:r>
            <a:r>
              <a:rPr lang="en-US" sz="2000"/>
              <a:t> di cluster </a:t>
            </a:r>
            <a:r>
              <a:rPr lang="en-US" sz="2000" err="1"/>
              <a:t>desiderati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Accuracy: 96 %</a:t>
            </a:r>
          </a:p>
          <a:p>
            <a:pPr marL="0" indent="0">
              <a:buNone/>
            </a:pPr>
            <a:r>
              <a:rPr lang="en-US" sz="2000" err="1"/>
              <a:t>Centroidi</a:t>
            </a:r>
            <a:r>
              <a:rPr lang="en-US" sz="2000"/>
              <a:t> in: (10.8, 8.3) e (5.2, 7.0)</a:t>
            </a:r>
          </a:p>
          <a:p>
            <a:pPr marL="0" indent="0">
              <a:buNone/>
            </a:pPr>
            <a:r>
              <a:rPr lang="it-IT" sz="2000"/>
              <a:t>4 punti sono stati classificati erroneamente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24753-C23D-47CF-9D55-7B0EBCBA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63" y="3929728"/>
            <a:ext cx="3837112" cy="2471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C159F-DE52-40A2-8EBC-544D6095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948" y="456555"/>
            <a:ext cx="3441532" cy="5955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7CF4E-72F2-4011-BBF6-AA829327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763" y="3929728"/>
            <a:ext cx="3837112" cy="24717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D80878-3F84-45CB-805C-760F2E8AB577}"/>
              </a:ext>
            </a:extLst>
          </p:cNvPr>
          <p:cNvSpPr txBox="1"/>
          <p:nvPr/>
        </p:nvSpPr>
        <p:spPr>
          <a:xfrm>
            <a:off x="1217611" y="269305"/>
            <a:ext cx="166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/>
              <a:t>ES.0B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7020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A02D9C-680D-4F54-8E1C-C8E096EF5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1" y="731078"/>
            <a:ext cx="6626095" cy="31781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err="1"/>
              <a:t>Gausstrainhv.arff</a:t>
            </a:r>
            <a:endParaRPr lang="it-IT"/>
          </a:p>
          <a:p>
            <a:pPr marL="0" indent="0">
              <a:buNone/>
            </a:pPr>
            <a:r>
              <a:rPr lang="it-IT"/>
              <a:t>Cluster mode: cluster</a:t>
            </a:r>
            <a:endParaRPr lang="en-US"/>
          </a:p>
          <a:p>
            <a:pPr marL="0" indent="0">
              <a:buNone/>
            </a:pPr>
            <a:r>
              <a:rPr lang="en-US" err="1"/>
              <a:t>Imposto</a:t>
            </a:r>
            <a:r>
              <a:rPr lang="en-US"/>
              <a:t> 2 come </a:t>
            </a:r>
            <a:r>
              <a:rPr lang="en-US" err="1"/>
              <a:t>numero</a:t>
            </a:r>
            <a:r>
              <a:rPr lang="en-US"/>
              <a:t> di cluster </a:t>
            </a:r>
            <a:r>
              <a:rPr lang="en-US" err="1"/>
              <a:t>desiderati</a:t>
            </a:r>
            <a:endParaRPr lang="en-US"/>
          </a:p>
          <a:p>
            <a:pPr marL="0" indent="0">
              <a:buNone/>
            </a:pPr>
            <a:r>
              <a:rPr lang="en-US"/>
              <a:t>Accuracy: 85 %</a:t>
            </a:r>
          </a:p>
          <a:p>
            <a:pPr marL="0" indent="0">
              <a:buNone/>
            </a:pPr>
            <a:r>
              <a:rPr lang="en-US" err="1"/>
              <a:t>Centroidi</a:t>
            </a:r>
            <a:r>
              <a:rPr lang="en-US"/>
              <a:t> in: (8.73, 6.99) e (0.27, -0.15)</a:t>
            </a:r>
          </a:p>
          <a:p>
            <a:pPr marL="0" indent="0">
              <a:buNone/>
            </a:pPr>
            <a:r>
              <a:rPr lang="it-IT"/>
              <a:t>15 punti che appartenevano a una classe ma erano più vicini all’altra sono stati classificati erroneamente</a:t>
            </a:r>
          </a:p>
          <a:p>
            <a:pPr marL="0" indent="0">
              <a:buNone/>
            </a:pPr>
            <a:r>
              <a:rPr lang="it-IT"/>
              <a:t>Questi punti sono però </a:t>
            </a:r>
            <a:r>
              <a:rPr lang="it-IT" err="1"/>
              <a:t>outliers</a:t>
            </a:r>
            <a:r>
              <a:rPr lang="it-IT"/>
              <a:t> infatti la loro distanza euclidea dal </a:t>
            </a:r>
            <a:r>
              <a:rPr lang="it-IT" err="1"/>
              <a:t>centroide</a:t>
            </a:r>
            <a:r>
              <a:rPr lang="it-IT"/>
              <a:t> più vicino era minore di quella in cui erano classificati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39FDE8-55EF-4655-B570-9B6AAB1A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4" y="3909269"/>
            <a:ext cx="3837112" cy="2463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D3868-9685-4FCC-BEF8-C726CB86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84" y="3909269"/>
            <a:ext cx="3837112" cy="2463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E15C1E-9F78-4BAD-BA7B-D51FC6260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824" y="465951"/>
            <a:ext cx="3293129" cy="5926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AB2C3C-45C9-4665-90DE-98AD13870FA8}"/>
              </a:ext>
            </a:extLst>
          </p:cNvPr>
          <p:cNvSpPr txBox="1"/>
          <p:nvPr/>
        </p:nvSpPr>
        <p:spPr>
          <a:xfrm>
            <a:off x="1157680" y="162237"/>
            <a:ext cx="1243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/>
              <a:t>ES.0C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62011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Esercizio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Bigtest</a:t>
            </a:r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contiene pattern che rappresentano immagini binarie</a:t>
            </a:r>
          </a:p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Osservare gli assegnamenti di SimpleKMeans</a:t>
            </a:r>
          </a:p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Visualizzare i </a:t>
            </a:r>
            <a:r>
              <a:rPr lang="it-IT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centroidi</a:t>
            </a:r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come immagini in scala di grigi</a:t>
            </a:r>
          </a:p>
          <a:p>
            <a:pPr rtl="0"/>
            <a:endParaRPr lang="it-IT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7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728DF-9A09-4A55-A742-E296A626C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1381" y="619874"/>
            <a:ext cx="3289687" cy="2085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93DE7-3717-4750-86A6-BA7CE582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54" y="2961620"/>
            <a:ext cx="4184014" cy="36748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EAFE7-60F9-4548-A5BB-8C04AF5A3185}"/>
              </a:ext>
            </a:extLst>
          </p:cNvPr>
          <p:cNvSpPr txBox="1"/>
          <p:nvPr/>
        </p:nvSpPr>
        <p:spPr>
          <a:xfrm>
            <a:off x="1030932" y="619874"/>
            <a:ext cx="96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/>
              <a:t>ES.1</a:t>
            </a:r>
            <a:endParaRPr 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1C4B4-5DA2-44BD-9D8C-28F5264D5311}"/>
              </a:ext>
            </a:extLst>
          </p:cNvPr>
          <p:cNvSpPr txBox="1"/>
          <p:nvPr/>
        </p:nvSpPr>
        <p:spPr>
          <a:xfrm>
            <a:off x="1140903" y="1551963"/>
            <a:ext cx="53292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Per ogni assegnamento di cluster disegno una matrice di</a:t>
            </a:r>
            <a:br>
              <a:rPr lang="it-IT"/>
            </a:br>
            <a:r>
              <a:rPr lang="it-IT"/>
              <a:t>pixel colorati tanto quando ricorrenti nella suddetta</a:t>
            </a:r>
            <a:br>
              <a:rPr lang="it-IT"/>
            </a:br>
            <a:r>
              <a:rPr lang="it-IT"/>
              <a:t>classe.</a:t>
            </a:r>
          </a:p>
          <a:p>
            <a:endParaRPr lang="it-IT"/>
          </a:p>
          <a:p>
            <a:r>
              <a:rPr lang="it-IT"/>
              <a:t>Trovo dieci immagini rappresentate nella prossima slide</a:t>
            </a:r>
          </a:p>
          <a:p>
            <a:endParaRPr lang="it-IT"/>
          </a:p>
          <a:p>
            <a:r>
              <a:rPr lang="it-IT"/>
              <a:t>Le immagini rispecchiano le forme medie di ogni classe</a:t>
            </a:r>
          </a:p>
        </p:txBody>
      </p:sp>
    </p:spTree>
    <p:extLst>
      <p:ext uri="{BB962C8B-B14F-4D97-AF65-F5344CB8AC3E}">
        <p14:creationId xmlns:p14="http://schemas.microsoft.com/office/powerpoint/2010/main" val="305078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63DE456-69D0-4F2C-987A-617333DA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396" y="184851"/>
            <a:ext cx="2050750" cy="3244149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E42E2F-8682-4558-975F-6A0D21FD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48" y="175728"/>
            <a:ext cx="2066326" cy="32532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433C7A-6F82-48DB-A27C-BEBB70A4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968" y="184851"/>
            <a:ext cx="2080581" cy="32441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C44EBD-8419-49B7-9435-EBC9DD395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202" y="175728"/>
            <a:ext cx="2056636" cy="32441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EDD5B2-D7FF-4184-B2D9-87699801F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9605" y="175727"/>
            <a:ext cx="2063676" cy="3244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EFD214-CB22-4AFA-B5FC-F0BF9563F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248" y="3514987"/>
            <a:ext cx="2066326" cy="32601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09FD93-79DD-4B77-9454-3E4C97AB0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396" y="3514987"/>
            <a:ext cx="2050750" cy="32601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35FEA46-EC36-4DFB-8040-536BB6D819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9968" y="3514987"/>
            <a:ext cx="2080581" cy="32601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B7D5796-06D6-4311-BB4E-DBE090A30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8371" y="3514987"/>
            <a:ext cx="2049467" cy="32441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DF7C539-E92D-4C48-BB95-E20709B2BE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3814" y="3514986"/>
            <a:ext cx="2049467" cy="32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2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>
                <a:latin typeface="Rockwell" panose="02060603020205020403" pitchFamily="18" charset="0"/>
              </a:rPr>
              <a:t>Esercizio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Osservare l’assegnamento dei cluster</a:t>
            </a:r>
          </a:p>
          <a:p>
            <a:pPr marL="0" indent="0" rtl="0">
              <a:buNone/>
            </a:pPr>
            <a:endParaRPr lang="it-IT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30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6_TF77815013" id="{90F34A2A-9B82-420B-BE1C-D869F646A914}" vid="{776C514C-46B7-4234-8D29-EC500365184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problemasoluzione </Template>
  <TotalTime>0</TotalTime>
  <Words>345</Words>
  <Application>Microsoft Office PowerPoint</Application>
  <PresentationFormat>Widescreen</PresentationFormat>
  <Paragraphs>69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Tw Cen MT</vt:lpstr>
      <vt:lpstr>Circuito</vt:lpstr>
      <vt:lpstr>Report lab 2 </vt:lpstr>
      <vt:lpstr>Esercizio 0</vt:lpstr>
      <vt:lpstr>PowerPoint Presentation</vt:lpstr>
      <vt:lpstr>PowerPoint Presentation</vt:lpstr>
      <vt:lpstr>PowerPoint Presentation</vt:lpstr>
      <vt:lpstr>Esercizio 1</vt:lpstr>
      <vt:lpstr>PowerPoint Presentation</vt:lpstr>
      <vt:lpstr>PowerPoint Presentation</vt:lpstr>
      <vt:lpstr>Esercizio 2</vt:lpstr>
      <vt:lpstr>PowerPoint Presentation</vt:lpstr>
      <vt:lpstr>PowerPoint Presentation</vt:lpstr>
      <vt:lpstr>Esercizio 2B</vt:lpstr>
      <vt:lpstr>ES.2B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&lt;inserire titolo problema&gt;</dc:title>
  <dc:creator>Luca Gandolfi</dc:creator>
  <cp:lastModifiedBy>Luca Gandolfi</cp:lastModifiedBy>
  <cp:revision>14</cp:revision>
  <dcterms:created xsi:type="dcterms:W3CDTF">2021-09-10T10:24:22Z</dcterms:created>
  <dcterms:modified xsi:type="dcterms:W3CDTF">2021-12-07T21:14:26Z</dcterms:modified>
</cp:coreProperties>
</file>