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7" r:id="rId5"/>
    <p:sldId id="266" r:id="rId6"/>
    <p:sldId id="268" r:id="rId7"/>
    <p:sldId id="270" r:id="rId8"/>
    <p:sldId id="264" r:id="rId9"/>
    <p:sldId id="278" r:id="rId10"/>
    <p:sldId id="279" r:id="rId11"/>
    <p:sldId id="277" r:id="rId12"/>
    <p:sldId id="265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it-IT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it-IT" noProof="0" dirty="0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it-IT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Eseguire xor.arff con MultilayerPerceptron</a:t>
          </a:r>
          <a:endParaRPr lang="it-IT" sz="1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it-IT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it-IT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1B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it-IT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it-IT" noProof="0" dirty="0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it-IT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Osservare come funziona il network con 3 dataset con diversi campionamenti della stessa funzione</a:t>
          </a:r>
          <a:endParaRPr lang="it-IT" sz="1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it-IT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it-IT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2</a:t>
          </a:r>
          <a:b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it-IT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it-IT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it-IT" noProof="0" dirty="0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it-IT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Eseguire su pattern binari, utilizzare l’opzione di generazione automatica del network</a:t>
          </a:r>
          <a:endParaRPr lang="it-IT" sz="1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it-IT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it-IT" noProof="0" dirty="0"/>
        </a:p>
      </dgm:t>
    </dgm:pt>
    <dgm:pt modelId="{407175D6-A31B-4B10-931A-D5466F81E6C0}">
      <dgm:prSet custT="1"/>
      <dgm:spPr/>
      <dgm:t>
        <a:bodyPr/>
        <a:lstStyle/>
        <a:p>
          <a:pPr rtl="0"/>
          <a:r>
            <a:rPr lang="it-IT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Osservare la struttura del network</a:t>
          </a:r>
          <a:endParaRPr lang="it-IT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9A7D69-ECD6-446E-8883-EE7504A1AD05}" type="parTrans" cxnId="{1087D978-594C-47C1-8A71-8370DAE5CDCC}">
      <dgm:prSet/>
      <dgm:spPr/>
      <dgm:t>
        <a:bodyPr/>
        <a:lstStyle/>
        <a:p>
          <a:endParaRPr lang="en-US"/>
        </a:p>
      </dgm:t>
    </dgm:pt>
    <dgm:pt modelId="{612B7ACA-8786-436A-A08E-2545403FC145}" type="sibTrans" cxnId="{1087D978-594C-47C1-8A71-8370DAE5CDCC}">
      <dgm:prSet/>
      <dgm:spPr/>
      <dgm:t>
        <a:bodyPr/>
        <a:lstStyle/>
        <a:p>
          <a:endParaRPr lang="en-US"/>
        </a:p>
      </dgm:t>
    </dgm:pt>
    <dgm:pt modelId="{13EF1775-7EE9-4A26-8641-5E38FF88D73B}">
      <dgm:prSet custT="1"/>
      <dgm:spPr/>
      <dgm:t>
        <a:bodyPr/>
        <a:lstStyle/>
        <a:p>
          <a:pPr rtl="0"/>
          <a:r>
            <a:rPr lang="it-IT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Aggiungere un hidden layer con 2 unità</a:t>
          </a:r>
          <a:endParaRPr lang="it-IT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18A5F0-3AB0-4642-AB95-D3E79E7E2436}" type="parTrans" cxnId="{0456EF57-F1F4-413B-A1B6-686C0D771B06}">
      <dgm:prSet/>
      <dgm:spPr/>
      <dgm:t>
        <a:bodyPr/>
        <a:lstStyle/>
        <a:p>
          <a:endParaRPr lang="en-US"/>
        </a:p>
      </dgm:t>
    </dgm:pt>
    <dgm:pt modelId="{43835D14-7238-47CC-A15D-86DB9694DE3B}" type="sibTrans" cxnId="{0456EF57-F1F4-413B-A1B6-686C0D771B06}">
      <dgm:prSet/>
      <dgm:spPr/>
      <dgm:t>
        <a:bodyPr/>
        <a:lstStyle/>
        <a:p>
          <a:endParaRPr lang="en-US"/>
        </a:p>
      </dgm:t>
    </dgm:pt>
    <dgm:pt modelId="{99D7F58F-2115-488B-AC83-4ED4FC4E3B7F}">
      <dgm:prSet custT="1"/>
      <dgm:spPr/>
      <dgm:t>
        <a:bodyPr/>
        <a:lstStyle/>
        <a:p>
          <a:pPr rtl="0"/>
          <a:r>
            <a:rPr lang="it-IT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Comparare i risultati con 1, 2 o 3 hidden layer</a:t>
          </a:r>
          <a:endParaRPr lang="it-IT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073575-A399-420C-9EAC-1AF727E9B3F9}" type="parTrans" cxnId="{D5847C88-A88F-4341-8606-B9271CD931F8}">
      <dgm:prSet/>
      <dgm:spPr/>
      <dgm:t>
        <a:bodyPr/>
        <a:lstStyle/>
        <a:p>
          <a:endParaRPr lang="en-US"/>
        </a:p>
      </dgm:t>
    </dgm:pt>
    <dgm:pt modelId="{1BE7C956-5E90-470E-AF79-2693A45FFC6D}" type="sibTrans" cxnId="{D5847C88-A88F-4341-8606-B9271CD931F8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7810377-AA32-4562-93E5-FC015FDA8403}" type="presOf" srcId="{407175D6-A31B-4B10-931A-D5466F81E6C0}" destId="{6FB9694A-6C63-4B23-90F6-4F208C00D399}" srcOrd="0" destOrd="1" presId="urn:microsoft.com/office/officeart/2005/8/layout/vList5"/>
    <dgm:cxn modelId="{0456EF57-F1F4-413B-A1B6-686C0D771B06}" srcId="{0D51337A-31FA-4717-B2BF-9243F96D2B9B}" destId="{13EF1775-7EE9-4A26-8641-5E38FF88D73B}" srcOrd="2" destOrd="0" parTransId="{C118A5F0-3AB0-4642-AB95-D3E79E7E2436}" sibTransId="{43835D14-7238-47CC-A15D-86DB9694DE3B}"/>
    <dgm:cxn modelId="{1087D978-594C-47C1-8A71-8370DAE5CDCC}" srcId="{0D51337A-31FA-4717-B2BF-9243F96D2B9B}" destId="{407175D6-A31B-4B10-931A-D5466F81E6C0}" srcOrd="1" destOrd="0" parTransId="{C09A7D69-ECD6-446E-8883-EE7504A1AD05}" sibTransId="{612B7ACA-8786-436A-A08E-2545403FC145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D5847C88-A88F-4341-8606-B9271CD931F8}" srcId="{51A6936C-668E-4912-B1B4-BA2D45D3F624}" destId="{99D7F58F-2115-488B-AC83-4ED4FC4E3B7F}" srcOrd="1" destOrd="0" parTransId="{8E073575-A399-420C-9EAC-1AF727E9B3F9}" sibTransId="{1BE7C956-5E90-470E-AF79-2693A45FFC6D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EC1EF7D1-A58F-4FB6-81F3-205F74343956}" type="presOf" srcId="{99D7F58F-2115-488B-AC83-4ED4FC4E3B7F}" destId="{A66EBD3D-E7C5-421C-B8B5-728648057DDC}" srcOrd="0" destOrd="1" presId="urn:microsoft.com/office/officeart/2005/8/layout/vList5"/>
    <dgm:cxn modelId="{1CB202D4-B3AA-4868-9340-12DF44D1F175}" type="presOf" srcId="{13EF1775-7EE9-4A26-8641-5E38FF88D73B}" destId="{6FB9694A-6C63-4B23-90F6-4F208C00D399}" srcOrd="0" destOrd="2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Eseguire xor.arff con MultilayerPerceptron</a:t>
          </a:r>
          <a:endParaRPr lang="it-IT" sz="1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Osservare la struttura del network</a:t>
          </a:r>
          <a:endParaRPr lang="it-IT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Aggiungere un hidden layer con 2 unità</a:t>
          </a:r>
          <a:endParaRPr lang="it-IT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Osservare come funziona il network con 3 dataset con diversi campionamenti della stessa funzione</a:t>
          </a:r>
          <a:endParaRPr lang="it-IT" sz="1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1B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Eseguire su pattern binari, utilizzare l’opzione di generazione automatica del network</a:t>
          </a:r>
          <a:endParaRPr lang="it-IT" sz="1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Comparare i risultati con 1, 2 o 3 hidden layer</a:t>
          </a:r>
          <a:endParaRPr lang="it-IT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2</a:t>
          </a:r>
          <a:br>
            <a:rPr lang="it-IT" sz="3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it-IT" sz="32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64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4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05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5400" dirty="0">
                <a:latin typeface="Rockwell" panose="02060603020205020403" pitchFamily="18" charset="0"/>
              </a:rPr>
              <a:t>Report </a:t>
            </a:r>
            <a:r>
              <a:rPr lang="it-IT" sz="5400">
                <a:latin typeface="Rockwell" panose="02060603020205020403" pitchFamily="18" charset="0"/>
              </a:rPr>
              <a:t>lab 3</a:t>
            </a:r>
            <a:br>
              <a:rPr lang="it-IT" sz="5400" dirty="0">
                <a:latin typeface="Rockwell" panose="02060603020205020403" pitchFamily="18" charset="0"/>
              </a:rPr>
            </a:br>
            <a:endParaRPr lang="it-IT" sz="5400" dirty="0">
              <a:latin typeface="Rockwell" panose="02060603020205020403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 GANDOLFI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MAT: 304217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925A-AE22-44FD-9B76-E7D3D770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2275"/>
            <a:ext cx="1271849" cy="606967"/>
          </a:xfrm>
        </p:spPr>
        <p:txBody>
          <a:bodyPr/>
          <a:lstStyle/>
          <a:p>
            <a:r>
              <a:rPr lang="it-IT"/>
              <a:t>Es.1b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CAE4-6464-4C88-B2F9-B052084C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5" y="1080154"/>
            <a:ext cx="4627792" cy="4697692"/>
          </a:xfrm>
        </p:spPr>
        <p:txBody>
          <a:bodyPr>
            <a:normAutofit/>
          </a:bodyPr>
          <a:lstStyle/>
          <a:p>
            <a:r>
              <a:rPr lang="it-IT" sz="2000"/>
              <a:t>Modello del sistema (vista dal lato)</a:t>
            </a:r>
          </a:p>
          <a:p>
            <a:endParaRPr lang="it-IT" sz="2000"/>
          </a:p>
          <a:p>
            <a:endParaRPr lang="it-IT" sz="2000"/>
          </a:p>
          <a:p>
            <a:r>
              <a:rPr lang="it-IT" sz="2000"/>
              <a:t>Predizione automatica con 2 layer, 1 neurone per layer</a:t>
            </a:r>
          </a:p>
          <a:p>
            <a:endParaRPr lang="it-IT" sz="2000"/>
          </a:p>
          <a:p>
            <a:r>
              <a:rPr lang="it-IT" sz="2000"/>
              <a:t>Predizione con 4 layer: rispettivamente 100, 50, 40 e 20 neuroni</a:t>
            </a:r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54841-ACD9-48ED-ABCD-B9D6C116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12" y="266075"/>
            <a:ext cx="2780859" cy="1919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5EBA7-08EC-4E47-A353-5BD637B5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12" y="2185956"/>
            <a:ext cx="2780859" cy="191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423F2-AFF8-4A35-A99A-2A68E7DA2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39" y="4105837"/>
            <a:ext cx="2782832" cy="1898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F7043-567B-437E-8A68-11F84A74C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665" y="3506771"/>
            <a:ext cx="3305168" cy="2497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C5E2E3-3783-4CD7-8FD9-872F6B03F0E6}"/>
              </a:ext>
            </a:extLst>
          </p:cNvPr>
          <p:cNvSpPr txBox="1"/>
          <p:nvPr/>
        </p:nvSpPr>
        <p:spPr>
          <a:xfrm>
            <a:off x="8343205" y="3137439"/>
            <a:ext cx="35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Rete con 4 layer e un layer di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7AF4-570C-4536-ABD0-C020EE7B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3961"/>
            <a:ext cx="1224282" cy="513996"/>
          </a:xfrm>
        </p:spPr>
        <p:txBody>
          <a:bodyPr>
            <a:normAutofit fontScale="90000"/>
          </a:bodyPr>
          <a:lstStyle/>
          <a:p>
            <a:r>
              <a:rPr lang="it-IT"/>
              <a:t>Es.1b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067D-8244-4D41-B3EE-A597725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404"/>
            <a:ext cx="9905999" cy="4574797"/>
          </a:xfrm>
        </p:spPr>
        <p:txBody>
          <a:bodyPr/>
          <a:lstStyle/>
          <a:p>
            <a:r>
              <a:rPr lang="it-IT"/>
              <a:t>In conclusione il MLP non riesce ad approssimare la funzione ma con più layer e più neuroni ci restituisce una forma di poco più simile a quella desiderata</a:t>
            </a:r>
          </a:p>
          <a:p>
            <a:r>
              <a:rPr lang="it-IT"/>
              <a:t>Piccole variazioni del learning rate non hanno ripercussioni sull’output mentre un learning rate troppo alto fornisce risultati molto sbagliati.</a:t>
            </a:r>
          </a:p>
          <a:p>
            <a:r>
              <a:rPr lang="it-IT"/>
              <a:t>Il numero di epoch serve per migliorare il modello ma solo durante le prime decine di epoch, poi il miglioramento è trascurabile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Eseguire su pattern binari, utilizzare l’opzione di generazione automatica del network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Comparare i risultati con 1, 2 o 3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8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897F-39EA-4BAB-8ACF-28579279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33" y="400405"/>
            <a:ext cx="1090059" cy="631442"/>
          </a:xfrm>
        </p:spPr>
        <p:txBody>
          <a:bodyPr/>
          <a:lstStyle/>
          <a:p>
            <a:r>
              <a:rPr lang="it-IT"/>
              <a:t>Es.2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C47461-19A6-41F2-8A05-B879C516A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033" y="2603338"/>
            <a:ext cx="4405159" cy="39823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660A85-C896-4D0F-99DE-B794858F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23" y="215246"/>
            <a:ext cx="5413006" cy="64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E10C-74FB-4087-A147-44A3584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3DD6D-6C2E-46B4-83A4-39D6614C4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492" y="158432"/>
            <a:ext cx="3575408" cy="3194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1AB0C-CFA9-42B4-806C-9B743B2F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92" y="3457657"/>
            <a:ext cx="3575407" cy="3270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621CE-FDDE-4446-9999-598ABC27F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46" y="158432"/>
            <a:ext cx="3706354" cy="3194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75DC2-57CD-48D3-9FED-5C3003A05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144" y="3429000"/>
            <a:ext cx="3706355" cy="3299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A2BBE0-6A0C-46ED-AC6C-9C44DD126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54" y="158432"/>
            <a:ext cx="3634200" cy="31949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29111A-C653-459A-8D7D-2D495A8B1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54" y="3428999"/>
            <a:ext cx="3634197" cy="3304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32408-2C9B-4E05-ABC0-7D8C33E87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954" y="158432"/>
            <a:ext cx="3633972" cy="3194934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96BEBE72-4F75-45BF-9ACA-67A3C9588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954" y="3429000"/>
            <a:ext cx="3633972" cy="32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FAC5-3153-40F7-86B1-FA01CA50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46365-4D41-4062-AF94-64A611C2A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046" y="152241"/>
            <a:ext cx="3622802" cy="30606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3C18-A802-463F-9D62-4C23412D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46" y="3305263"/>
            <a:ext cx="3622802" cy="336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4DC30-4655-477E-ADE3-FD3ED141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176" y="152241"/>
            <a:ext cx="3696814" cy="3060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6E4689-AD71-42F4-8B94-A2366BE52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375" y="3306421"/>
            <a:ext cx="3687615" cy="3359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519E3-3DFF-4E38-A96B-9D8227A3C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05" y="152241"/>
            <a:ext cx="3696814" cy="3060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ADBC0E-2157-418F-8421-36E85648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06" y="3305263"/>
            <a:ext cx="3687614" cy="33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3202-82A7-4F73-BCD4-C99B7B21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282122"/>
            <a:ext cx="1484341" cy="589497"/>
          </a:xfrm>
        </p:spPr>
        <p:txBody>
          <a:bodyPr/>
          <a:lstStyle/>
          <a:p>
            <a:r>
              <a:rPr lang="it-IT"/>
              <a:t>Es.2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9859B-C8FA-4405-B166-D77F82DD8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046" y="3316288"/>
            <a:ext cx="3633972" cy="33483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E4775-3766-402A-B2E6-DE68E707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46" y="282122"/>
            <a:ext cx="3633972" cy="2946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15CB6-ECE6-4866-BD60-C222415CEB5F}"/>
              </a:ext>
            </a:extLst>
          </p:cNvPr>
          <p:cNvSpPr txBox="1"/>
          <p:nvPr/>
        </p:nvSpPr>
        <p:spPr>
          <a:xfrm>
            <a:off x="1208525" y="920607"/>
            <a:ext cx="6427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Dopo diverse prove con vari reti neurali, la configurazione migliore è quella con 1 layer con a=53 neuroni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La accuracy è 97.36%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La confusion matrix è diagonale e solo 132 instanze su 5000 sono state classificate erroreaneamente</a:t>
            </a:r>
          </a:p>
        </p:txBody>
      </p:sp>
    </p:spTree>
    <p:extLst>
      <p:ext uri="{BB962C8B-B14F-4D97-AF65-F5344CB8AC3E}">
        <p14:creationId xmlns:p14="http://schemas.microsoft.com/office/powerpoint/2010/main" val="55096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24B0-E5C1-4570-993E-74F1E5E2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1383"/>
            <a:ext cx="9905999" cy="2767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/>
              <a:t>Parametro a : 1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 con 58 nodi</a:t>
            </a:r>
            <a:r>
              <a:rPr lang="it-IT" sz="1400"/>
              <a:t>, con peso totale di 6784</a:t>
            </a:r>
            <a:endParaRPr lang="it-IT" sz="1400" dirty="0"/>
          </a:p>
          <a:p>
            <a:pPr marL="0" indent="0">
              <a:buNone/>
            </a:pPr>
            <a:r>
              <a:rPr lang="it-IT" sz="1400" dirty="0"/>
              <a:t>Parametro : 2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err="1"/>
              <a:t>layer</a:t>
            </a:r>
            <a:r>
              <a:rPr lang="it-IT" sz="1400"/>
              <a:t> con peso totale di 6784</a:t>
            </a:r>
            <a:br>
              <a:rPr lang="it-IT" sz="1400" dirty="0"/>
            </a:br>
            <a:r>
              <a:rPr lang="it-IT" sz="1400" dirty="0"/>
              <a:t>	1°layer=52 nodi, 2°layer=20 nodi</a:t>
            </a:r>
          </a:p>
          <a:p>
            <a:pPr marL="0" indent="0">
              <a:buNone/>
            </a:pPr>
            <a:r>
              <a:rPr lang="it-IT" sz="1400" dirty="0"/>
              <a:t>Parametro : 3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/>
              <a:t>con peso totale di 6784</a:t>
            </a:r>
            <a:br>
              <a:rPr lang="en-US" sz="1400" dirty="0"/>
            </a:br>
            <a:r>
              <a:rPr lang="en-US" sz="1400" dirty="0"/>
              <a:t>	1°layer=40 nodi, 2°layer=20 nodi, 3° layer = </a:t>
            </a:r>
            <a:r>
              <a:rPr lang="en-US" sz="1400"/>
              <a:t>20 nodi</a:t>
            </a:r>
          </a:p>
          <a:p>
            <a:pPr marL="0" indent="0">
              <a:buNone/>
            </a:pPr>
            <a:r>
              <a:rPr lang="en-US" sz="1400"/>
              <a:t>In conclusione, cambiando il numero di layer ma tenendo costanti i nodi, non vi sono cambiamenti per quanto riguarda l’accuracy dell’algoritmo.</a:t>
            </a:r>
            <a:endParaRPr lang="it-IT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29448-79D8-4A98-8D42-8B0E71B8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2" y="3428999"/>
            <a:ext cx="3580388" cy="3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2FB99-D8DB-4B66-B5B9-C2BACB3F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91" y="3428999"/>
            <a:ext cx="3614040" cy="3299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D644D3-267A-4C50-B86D-1D24BE4C6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899" y="3428999"/>
            <a:ext cx="3612552" cy="32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6585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Eseguire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xor.arff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MultilayerPerceptron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la struttura del network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Aggiungere un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2 unità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BFEA-FCB9-4901-A395-C64A5649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973" y="325944"/>
            <a:ext cx="1283005" cy="337827"/>
          </a:xfrm>
        </p:spPr>
        <p:txBody>
          <a:bodyPr>
            <a:normAutofit fontScale="90000"/>
          </a:bodyPr>
          <a:lstStyle/>
          <a:p>
            <a:r>
              <a:rPr lang="it-IT"/>
              <a:t>Es.1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A7B95-EF15-469C-AB92-8C6A3A066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303" y="3303533"/>
            <a:ext cx="3669005" cy="3284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67F07-9079-42F6-9FDC-CCC7D812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03" y="269488"/>
            <a:ext cx="3669005" cy="278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DC213-6367-4778-9645-CF793A6C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85" y="3911807"/>
            <a:ext cx="4778256" cy="24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549C-A272-4459-AD69-1A95CE15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2959"/>
            <a:ext cx="1526286" cy="648220"/>
          </a:xfrm>
        </p:spPr>
        <p:txBody>
          <a:bodyPr/>
          <a:lstStyle/>
          <a:p>
            <a:r>
              <a:rPr lang="it-IT"/>
              <a:t>Es.1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4A1F7-6A7F-483C-8A82-A7EB2174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36" y="354676"/>
            <a:ext cx="3902413" cy="29784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1775FD-F6FB-4A66-8063-65891C0E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5628504" cy="4725799"/>
          </a:xfrm>
        </p:spPr>
        <p:txBody>
          <a:bodyPr/>
          <a:lstStyle/>
          <a:p>
            <a:r>
              <a:rPr lang="it-IT"/>
              <a:t>Esempio senza un hidden layer di neuroni, tutti i valori sono classificati come ‘0’ </a:t>
            </a:r>
          </a:p>
          <a:p>
            <a:r>
              <a:rPr lang="it-IT"/>
              <a:t>La rete non ha imparato nulla e si limita a fornire ‘0’ come risultato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822D43-A9E7-42A8-B290-C6B7B204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34" y="3472339"/>
            <a:ext cx="4339015" cy="29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B5B3-4F54-49D5-ADD8-814184FA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28" y="308126"/>
            <a:ext cx="1467563" cy="807610"/>
          </a:xfrm>
        </p:spPr>
        <p:txBody>
          <a:bodyPr/>
          <a:lstStyle/>
          <a:p>
            <a:r>
              <a:rPr lang="it-IT"/>
              <a:t>Es.1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7379A-9606-4143-BBAB-E20A7FB65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065" y="75350"/>
            <a:ext cx="3978457" cy="3007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4EC07-37D5-4D3F-83CD-08C4382B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64" y="3235660"/>
            <a:ext cx="3978457" cy="3546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6053FC-5318-487C-B638-7390A9E86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98" y="3798388"/>
            <a:ext cx="4749156" cy="2421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1F3F7-FE7C-463B-8B7D-009E4B3A2B68}"/>
              </a:ext>
            </a:extLst>
          </p:cNvPr>
          <p:cNvSpPr txBox="1"/>
          <p:nvPr/>
        </p:nvSpPr>
        <p:spPr>
          <a:xfrm>
            <a:off x="1435028" y="1115736"/>
            <a:ext cx="4749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Esempio con un hidden layer di neuroni</a:t>
            </a:r>
          </a:p>
          <a:p>
            <a:endParaRPr lang="it-IT"/>
          </a:p>
          <a:p>
            <a:r>
              <a:rPr lang="it-IT"/>
              <a:t>La rete discerne tra ‘0’ e ‘1’ nel training test ma classifica correttamente solo il 21.77% del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1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A7E-0E13-4637-9E20-04D7A18E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912180" cy="396550"/>
          </a:xfrm>
        </p:spPr>
        <p:txBody>
          <a:bodyPr>
            <a:normAutofit fontScale="90000"/>
          </a:bodyPr>
          <a:lstStyle/>
          <a:p>
            <a:r>
              <a:rPr lang="it-IT"/>
              <a:t>es.1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32706-54D6-4C4F-9AAC-1EA58431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157" y="689219"/>
            <a:ext cx="7264121" cy="5479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E3D25-BECE-420E-889C-FD208AE1BFA6}"/>
              </a:ext>
            </a:extLst>
          </p:cNvPr>
          <p:cNvSpPr txBox="1"/>
          <p:nvPr/>
        </p:nvSpPr>
        <p:spPr>
          <a:xfrm>
            <a:off x="712722" y="1834509"/>
            <a:ext cx="3299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Quadrato è classificazione errata</a:t>
            </a:r>
          </a:p>
          <a:p>
            <a:r>
              <a:rPr lang="it-IT" dirty="0"/>
              <a:t>Croce è classificazione corretta</a:t>
            </a:r>
          </a:p>
          <a:p>
            <a:endParaRPr lang="it-IT" dirty="0"/>
          </a:p>
          <a:p>
            <a:r>
              <a:rPr lang="it-IT" dirty="0"/>
              <a:t>Esempio con 1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  <a:p>
            <a:endParaRPr lang="it-IT" dirty="0"/>
          </a:p>
          <a:p>
            <a:r>
              <a:rPr lang="it-IT" dirty="0"/>
              <a:t>Nell’esempio con 0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sarebbero </a:t>
            </a:r>
            <a:r>
              <a:rPr lang="it-IT"/>
              <a:t>tutte errate</a:t>
            </a:r>
          </a:p>
          <a:p>
            <a:endParaRPr lang="it-IT"/>
          </a:p>
          <a:p>
            <a:r>
              <a:rPr lang="it-IT"/>
              <a:t>Il sistema approssima con l’area minore o maggiore di due rette rispettivamente indicate in rosso nella figura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B04367-4C72-458E-8D2E-E0B00FDA72DC}"/>
              </a:ext>
            </a:extLst>
          </p:cNvPr>
          <p:cNvCxnSpPr>
            <a:cxnSpLocks/>
          </p:cNvCxnSpPr>
          <p:nvPr/>
        </p:nvCxnSpPr>
        <p:spPr>
          <a:xfrm>
            <a:off x="4311941" y="3665989"/>
            <a:ext cx="3221373" cy="2382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761DE3-87F4-49D2-BFB2-E4C4D2A077B1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7944374" y="816793"/>
            <a:ext cx="3534904" cy="2612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4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1B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come funziona il network con 3 dataset con diversi campionamenti della stessa funzione</a:t>
            </a:r>
          </a:p>
        </p:txBody>
      </p:sp>
    </p:spTree>
    <p:extLst>
      <p:ext uri="{BB962C8B-B14F-4D97-AF65-F5344CB8AC3E}">
        <p14:creationId xmlns:p14="http://schemas.microsoft.com/office/powerpoint/2010/main" val="280093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B03F-7573-4F6C-90DD-5DAD5579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94080"/>
            <a:ext cx="1400451" cy="572719"/>
          </a:xfrm>
        </p:spPr>
        <p:txBody>
          <a:bodyPr>
            <a:normAutofit fontScale="90000"/>
          </a:bodyPr>
          <a:lstStyle/>
          <a:p>
            <a:r>
              <a:rPr lang="it-IT"/>
              <a:t>Es.1b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8AC2-115F-4140-9D62-F6BB2B45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3138357" cy="4724402"/>
          </a:xfrm>
        </p:spPr>
        <p:txBody>
          <a:bodyPr/>
          <a:lstStyle/>
          <a:p>
            <a:r>
              <a:rPr lang="it-IT"/>
              <a:t>Sampling step: 0.1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Sampling step: 0.2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Sampling step:0.05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65299-9422-4527-8057-91B1D7C0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00" y="603686"/>
            <a:ext cx="2157200" cy="1738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6541E-9B73-4875-A497-154ABA6B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00" y="2328232"/>
            <a:ext cx="2157201" cy="173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0E8F2-6696-4863-9935-4A665BCB2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11" y="1472896"/>
            <a:ext cx="3372154" cy="3789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2CDFD9-8CD5-4E52-A91B-3E468AA53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11" y="4066221"/>
            <a:ext cx="2161931" cy="17626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A82E24-A081-4EA1-8066-8712397CD653}"/>
              </a:ext>
            </a:extLst>
          </p:cNvPr>
          <p:cNvSpPr txBox="1"/>
          <p:nvPr/>
        </p:nvSpPr>
        <p:spPr>
          <a:xfrm>
            <a:off x="6944592" y="780439"/>
            <a:ext cx="410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Codice python per la visualizzazione in 3D</a:t>
            </a:r>
          </a:p>
          <a:p>
            <a:r>
              <a:rPr lang="it-IT"/>
              <a:t> del modello con libreria maplotlib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problemasoluzione </Template>
  <TotalTime>0</TotalTime>
  <Words>541</Words>
  <Application>Microsoft Office PowerPoint</Application>
  <PresentationFormat>Widescreen</PresentationFormat>
  <Paragraphs>77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Tw Cen MT</vt:lpstr>
      <vt:lpstr>Circuito</vt:lpstr>
      <vt:lpstr>Report lab 3 </vt:lpstr>
      <vt:lpstr>esercitazione</vt:lpstr>
      <vt:lpstr>Esercizio 1</vt:lpstr>
      <vt:lpstr>Es.1</vt:lpstr>
      <vt:lpstr>Es.1</vt:lpstr>
      <vt:lpstr>Es.1</vt:lpstr>
      <vt:lpstr>es.1</vt:lpstr>
      <vt:lpstr>Esercizio 1B</vt:lpstr>
      <vt:lpstr>Es.1b</vt:lpstr>
      <vt:lpstr>Es.1b</vt:lpstr>
      <vt:lpstr>Es.1b</vt:lpstr>
      <vt:lpstr>Esercizio 2</vt:lpstr>
      <vt:lpstr>Es.2</vt:lpstr>
      <vt:lpstr>PowerPoint Presentation</vt:lpstr>
      <vt:lpstr>PowerPoint Presentation</vt:lpstr>
      <vt:lpstr>Es.2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&lt;inserire titolo problema&gt;</dc:title>
  <dc:creator>Luca Gandolfi</dc:creator>
  <cp:lastModifiedBy>Luca Gandolfi</cp:lastModifiedBy>
  <cp:revision>18</cp:revision>
  <dcterms:created xsi:type="dcterms:W3CDTF">2021-09-10T10:24:22Z</dcterms:created>
  <dcterms:modified xsi:type="dcterms:W3CDTF">2021-12-13T13:56:04Z</dcterms:modified>
</cp:coreProperties>
</file>