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4" r:id="rId4"/>
    <p:sldId id="265" r:id="rId5"/>
    <p:sldId id="270" r:id="rId6"/>
    <p:sldId id="271" r:id="rId7"/>
    <p:sldId id="266" r:id="rId8"/>
    <p:sldId id="272" r:id="rId9"/>
    <p:sldId id="273" r:id="rId10"/>
    <p:sldId id="267" r:id="rId11"/>
    <p:sldId id="269" r:id="rId1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224</c:v>
                </c:pt>
                <c:pt idx="1">
                  <c:v>256</c:v>
                </c:pt>
                <c:pt idx="2">
                  <c:v>280</c:v>
                </c:pt>
                <c:pt idx="3">
                  <c:v>360</c:v>
                </c:pt>
                <c:pt idx="4">
                  <c:v>400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96.4</c:v>
                </c:pt>
                <c:pt idx="1">
                  <c:v>94.6</c:v>
                </c:pt>
                <c:pt idx="2">
                  <c:v>92.9</c:v>
                </c:pt>
                <c:pt idx="3">
                  <c:v>88.6</c:v>
                </c:pt>
                <c:pt idx="4">
                  <c:v>88.2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9E-4D38-B058-C5FB0353D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969648"/>
        <c:axId val="329235056"/>
      </c:lineChart>
      <c:catAx>
        <c:axId val="39096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35056"/>
        <c:crosses val="autoZero"/>
        <c:auto val="1"/>
        <c:lblAlgn val="ctr"/>
        <c:lblOffset val="100"/>
        <c:noMultiLvlLbl val="0"/>
      </c:catAx>
      <c:valAx>
        <c:axId val="3292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6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64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73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85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6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39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5400" dirty="0">
                <a:latin typeface="Rockwell" panose="02060603020205020403" pitchFamily="18" charset="0"/>
              </a:rPr>
              <a:t>Report lab 6</a:t>
            </a:r>
            <a:br>
              <a:rPr lang="it-IT" sz="5400" dirty="0">
                <a:latin typeface="Rockwell" panose="02060603020205020403" pitchFamily="18" charset="0"/>
              </a:rPr>
            </a:br>
            <a:endParaRPr lang="it-IT" sz="5400" dirty="0">
              <a:latin typeface="Rockwell" panose="02060603020205020403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 GANDOLFI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MAT: 304217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Applicare GA su problema delle </a:t>
            </a:r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regine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74F6-AFD8-4AE9-B47D-F5E09F65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205944" cy="655111"/>
          </a:xfrm>
        </p:spPr>
        <p:txBody>
          <a:bodyPr/>
          <a:lstStyle/>
          <a:p>
            <a:r>
              <a:rPr lang="it-IT"/>
              <a:t>Es.3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EA1C-9FE3-4BD6-A9CD-5123AF9C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73629"/>
            <a:ext cx="5194074" cy="4147457"/>
          </a:xfrm>
        </p:spPr>
        <p:txBody>
          <a:bodyPr>
            <a:normAutofit fontScale="92500" lnSpcReduction="20000"/>
          </a:bodyPr>
          <a:lstStyle/>
          <a:p>
            <a:r>
              <a:rPr lang="it-IT"/>
              <a:t>Crossover operator: cxOnePoint</a:t>
            </a:r>
          </a:p>
          <a:p>
            <a:r>
              <a:rPr lang="it-IT"/>
              <a:t>Mutation operator: mutUniformInt</a:t>
            </a:r>
          </a:p>
          <a:p>
            <a:r>
              <a:rPr lang="it-IT"/>
              <a:t>Popolazione iniziale: 300</a:t>
            </a:r>
          </a:p>
          <a:p>
            <a:r>
              <a:rPr lang="it-IT"/>
              <a:t>Numero di generazioni: 100</a:t>
            </a:r>
          </a:p>
          <a:p>
            <a:r>
              <a:rPr lang="it-IT"/>
              <a:t>Numero più alto per cui riesco a trovare una soluzione con success rate &gt;50% = 34 coppie di valori = 17 queens</a:t>
            </a:r>
          </a:p>
          <a:p>
            <a:r>
              <a:rPr lang="it-IT"/>
              <a:t>Numero più alto per cui riesco a trovare una soluzione con success rate 100% = 24 coppie di valori = 12 queens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56F46-49A6-494D-B040-718094AC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87" y="618518"/>
            <a:ext cx="4200000" cy="25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A39BC-EC77-436D-95F0-7AC7D93BF991}"/>
              </a:ext>
            </a:extLst>
          </p:cNvPr>
          <p:cNvSpPr txBox="1"/>
          <p:nvPr/>
        </p:nvSpPr>
        <p:spPr>
          <a:xfrm>
            <a:off x="6912528" y="3412222"/>
            <a:ext cx="45720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Esempio 17 queens: coordinate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[27, 22,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17, 32,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5, 29,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4, 19,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13,  3,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33,  0,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25, 31, </a:t>
            </a:r>
          </a:p>
          <a:p>
            <a:r>
              <a:rPr lang="en-US">
                <a:solidFill>
                  <a:srgbClr val="D5D5D5"/>
                </a:solidFill>
                <a:latin typeface="Courier New" panose="02070309020205020404" pitchFamily="49" charset="0"/>
              </a:rPr>
              <a:t>  </a:t>
            </a:r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1, 18,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12,  8,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11, 30,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28, 20,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14,  9,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21,  6,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26, 15,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2, 24, 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10, 16,</a:t>
            </a:r>
          </a:p>
          <a:p>
            <a:r>
              <a:rPr lang="en-US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7, 23]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Algoritmi genetici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Basati su un proesso iterativo chiamato «evoluzione artificiale» che migliora la soluzione attraverso le generazioni per convergere a un ottimo, iniziando da un insime di soluzioni approssimate o random.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 soluzioni con fitness function più alta possibile.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L’algoritmo parte da una popolazione di soluzioni, valuta la fitness function di ogni istanza e genera una nuova popolazione partendo dal sottinsieme migliore e calcola la nuova fitness function finchè non soddisfa un criterio di terminazione.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 err="1">
                <a:latin typeface="Rockwell" panose="02060603020205020403" pitchFamily="18" charset="0"/>
              </a:rPr>
              <a:t>deap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per computazione evolutiva, con strumenti per test e prototipazione rapida di idee. 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espliciti e strutture dati trasparenti.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Lavora in armonia con meccanismi di computazione parallela e multiprocessore.</a:t>
            </a:r>
          </a:p>
          <a:p>
            <a:pPr rtl="0"/>
            <a:endParaRPr lang="it-IT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Applicare GA a una funzione di ottimizzazione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Comparare tra funzione con numeri float e funzione con lista di bit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Comparare la velocità di convergenza dei due algoritmi</a:t>
            </a:r>
          </a:p>
        </p:txBody>
      </p:sp>
    </p:spTree>
    <p:extLst>
      <p:ext uri="{BB962C8B-B14F-4D97-AF65-F5344CB8AC3E}">
        <p14:creationId xmlns:p14="http://schemas.microsoft.com/office/powerpoint/2010/main" val="4458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3A60-F3FB-4CCF-B662-DD9F656B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60674"/>
            <a:ext cx="2075316" cy="606125"/>
          </a:xfrm>
        </p:spPr>
        <p:txBody>
          <a:bodyPr/>
          <a:lstStyle/>
          <a:p>
            <a:r>
              <a:rPr lang="it-IT"/>
              <a:t>Es.1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01B5E-2CE8-411F-AC4B-9102E6E4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022" y="663474"/>
            <a:ext cx="5778630" cy="5531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EDE91-C599-4149-BBFA-605D8DD2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679282"/>
            <a:ext cx="3939635" cy="151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79B83-B0FB-4D01-92FA-A78A33CBDD4C}"/>
              </a:ext>
            </a:extLst>
          </p:cNvPr>
          <p:cNvSpPr txBox="1"/>
          <p:nvPr/>
        </p:nvSpPr>
        <p:spPr>
          <a:xfrm>
            <a:off x="849180" y="1438834"/>
            <a:ext cx="4524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100 generazioni, popolazione iniziale 300, 3 valori «x,y,z» compresi tra -250 e 250, funzione di massimizzazione fornita dal testo dell’esercizio.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Utilizzo crossover operator cxTwoPoint e mutation operator mutFlipBit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Soluzione ottimale trovata: 964</a:t>
            </a:r>
            <a:br>
              <a:rPr lang="en-US"/>
            </a:br>
            <a:r>
              <a:rPr lang="en-US"/>
              <a:t> (-244,-250,-55)</a:t>
            </a:r>
          </a:p>
        </p:txBody>
      </p:sp>
    </p:spTree>
    <p:extLst>
      <p:ext uri="{BB962C8B-B14F-4D97-AF65-F5344CB8AC3E}">
        <p14:creationId xmlns:p14="http://schemas.microsoft.com/office/powerpoint/2010/main" val="9580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4B99-212B-45C1-92AB-A84764F1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9408"/>
            <a:ext cx="1262422" cy="448281"/>
          </a:xfrm>
        </p:spPr>
        <p:txBody>
          <a:bodyPr>
            <a:normAutofit fontScale="90000"/>
          </a:bodyPr>
          <a:lstStyle/>
          <a:p>
            <a:r>
              <a:rPr lang="it-IT"/>
              <a:t>Es.1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00FC7-F782-4449-82F7-2B8344D4F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991" y="439408"/>
            <a:ext cx="6907965" cy="39480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093C3F-ADEF-40B9-B265-A2B2CC89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3486"/>
            <a:ext cx="3765358" cy="1487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FC822-3B58-411A-9702-8B602B54D32B}"/>
              </a:ext>
            </a:extLst>
          </p:cNvPr>
          <p:cNvSpPr txBox="1"/>
          <p:nvPr/>
        </p:nvSpPr>
        <p:spPr>
          <a:xfrm>
            <a:off x="830509" y="1405369"/>
            <a:ext cx="3674075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/>
              <a:t>100 generazioni, popolazione iniziale 300, 90 valori secondo codifica binaria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/>
              <a:t>Funzione di massimizzazione fornita dal testo dell’esercizio.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/>
              <a:t>Utilizzo crossover operator cxTwoPoint e mutation operator mutFlipBit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Soluzione ottimale trovata: 379</a:t>
            </a:r>
            <a:br>
              <a:rPr lang="en-US" sz="2000"/>
            </a:br>
            <a:r>
              <a:rPr lang="en-US" sz="1050" b="1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[1, 0, 0, 0, 1, 1, 1, 0, 0, 0, 1, 1, 0, 0, 0, 1, 0, 1, 0, 0, 0, 1, 0, 1, 1, 0, 1, 0, 1, 0, 0, 0, 1, 1, 0, 1, 1, 1, 1, 1, 0, 1, 0, 0, 1, 1, 1, 0, 1, 0, 1, 0, 0, 0, 0, 0, 0, 0, 1, 0, 0, 0, 0, 0, 0, 0, 0, 0, 0, 0, 0, 0, 1, 0, 1, 0, 1, 1, 1, 1, 1, 1, 1, 1, 0, 1, 0, 0, 0, 0]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80782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Indovinare un pattern di 0 e 1 da un file testuale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Confrontare la media dei risultati su pattern di dimensione crescente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Confrontare cambiando numero di generazioni e dimensione popolazione</a:t>
            </a:r>
          </a:p>
          <a:p>
            <a:pPr rtl="0"/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0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0DF9-8FD0-49F5-AA00-97A25E6D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752"/>
            <a:ext cx="1450785" cy="522385"/>
          </a:xfrm>
        </p:spPr>
        <p:txBody>
          <a:bodyPr>
            <a:normAutofit fontScale="90000"/>
          </a:bodyPr>
          <a:lstStyle/>
          <a:p>
            <a:r>
              <a:rPr lang="it-IT"/>
              <a:t>Es.2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142D-599C-4AB1-90B1-A0528356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73791"/>
            <a:ext cx="5502668" cy="4717410"/>
          </a:xfrm>
        </p:spPr>
        <p:txBody>
          <a:bodyPr/>
          <a:lstStyle/>
          <a:p>
            <a:r>
              <a:rPr lang="it-IT"/>
              <a:t>Numero bit: 224, 256, 280, 360, 400</a:t>
            </a:r>
          </a:p>
          <a:p>
            <a:r>
              <a:rPr lang="it-IT"/>
              <a:t>Crossover operator: cxTwoPoint</a:t>
            </a:r>
          </a:p>
          <a:p>
            <a:r>
              <a:rPr lang="it-IT"/>
              <a:t>Mutation operator: mutFlipBit</a:t>
            </a:r>
          </a:p>
          <a:p>
            <a:r>
              <a:rPr lang="en-US"/>
              <a:t>Popolazione iniziale: 300</a:t>
            </a:r>
          </a:p>
          <a:p>
            <a:r>
              <a:rPr lang="en-US"/>
              <a:t>Generazioni: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FB21C-EA47-4F56-843B-CAAD880D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15" y="479197"/>
            <a:ext cx="4500156" cy="53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64CC-A688-4AB2-9E9C-A5AA6417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2349"/>
            <a:ext cx="1199115" cy="448281"/>
          </a:xfrm>
        </p:spPr>
        <p:txBody>
          <a:bodyPr>
            <a:normAutofit fontScale="90000"/>
          </a:bodyPr>
          <a:lstStyle/>
          <a:p>
            <a:r>
              <a:rPr lang="it-IT"/>
              <a:t>Es.2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891E-E4F8-48B5-8D1C-967AA7A9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4360"/>
            <a:ext cx="4663770" cy="2557405"/>
          </a:xfrm>
        </p:spPr>
        <p:txBody>
          <a:bodyPr/>
          <a:lstStyle/>
          <a:p>
            <a:r>
              <a:rPr lang="en-US" sz="1800"/>
              <a:t>Numero di bit predetti con successo:</a:t>
            </a:r>
          </a:p>
          <a:p>
            <a:pPr lvl="1"/>
            <a:r>
              <a:rPr lang="en-US" sz="1800"/>
              <a:t>216/224 -&gt; 96.4%</a:t>
            </a:r>
          </a:p>
          <a:p>
            <a:pPr lvl="1"/>
            <a:r>
              <a:rPr lang="en-US" sz="1800"/>
              <a:t>242/256 -&gt; 94.6%</a:t>
            </a:r>
          </a:p>
          <a:p>
            <a:pPr lvl="1"/>
            <a:r>
              <a:rPr lang="en-US" sz="1800"/>
              <a:t>260/280 -&gt; 92.9%</a:t>
            </a:r>
          </a:p>
          <a:p>
            <a:pPr lvl="1"/>
            <a:r>
              <a:rPr lang="en-US" sz="1800"/>
              <a:t>319/360 -&gt; 88.6%</a:t>
            </a:r>
          </a:p>
          <a:p>
            <a:pPr lvl="1"/>
            <a:r>
              <a:rPr lang="en-US" sz="1800"/>
              <a:t>353/400 -&gt; 88.2%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01B0C-D98A-498E-93A9-E0650633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20" y="838899"/>
            <a:ext cx="3446477" cy="518020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913FDB0-862A-4D47-8A15-9BE93EB2D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11077"/>
              </p:ext>
            </p:extLst>
          </p:nvPr>
        </p:nvGraphicFramePr>
        <p:xfrm>
          <a:off x="1048174" y="3716323"/>
          <a:ext cx="6585808" cy="291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F63CEF-F518-45B5-8CBB-1385FA89B02D}"/>
              </a:ext>
            </a:extLst>
          </p:cNvPr>
          <p:cNvSpPr txBox="1"/>
          <p:nvPr/>
        </p:nvSpPr>
        <p:spPr>
          <a:xfrm>
            <a:off x="7986319" y="461503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Esempio con 224 bit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3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problemasoluzione </Template>
  <TotalTime>0</TotalTime>
  <Words>688</Words>
  <Application>Microsoft Office PowerPoint</Application>
  <PresentationFormat>Widescreen</PresentationFormat>
  <Paragraphs>75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Rockwell</vt:lpstr>
      <vt:lpstr>Tahoma</vt:lpstr>
      <vt:lpstr>Tw Cen MT</vt:lpstr>
      <vt:lpstr>Circuito</vt:lpstr>
      <vt:lpstr>Report lab 6 </vt:lpstr>
      <vt:lpstr>Algoritmi genetici</vt:lpstr>
      <vt:lpstr>deap</vt:lpstr>
      <vt:lpstr>Esercizio 1</vt:lpstr>
      <vt:lpstr>Es.1</vt:lpstr>
      <vt:lpstr>Es.1</vt:lpstr>
      <vt:lpstr>Esercizio 2</vt:lpstr>
      <vt:lpstr>Es.2</vt:lpstr>
      <vt:lpstr>Es.2</vt:lpstr>
      <vt:lpstr>Esercizio 3</vt:lpstr>
      <vt:lpstr>Es.3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&lt;inserire titolo problema&gt;</dc:title>
  <dc:creator>Luca Gandolfi</dc:creator>
  <cp:lastModifiedBy>Luca Gandolfi</cp:lastModifiedBy>
  <cp:revision>10</cp:revision>
  <dcterms:created xsi:type="dcterms:W3CDTF">2021-09-10T10:24:22Z</dcterms:created>
  <dcterms:modified xsi:type="dcterms:W3CDTF">2021-12-13T17:05:13Z</dcterms:modified>
</cp:coreProperties>
</file>