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59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52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66"/>
    <a:srgbClr val="00C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115"/>
      </p:cViewPr>
      <p:guideLst>
        <p:guide orient="horz" pos="2319"/>
        <p:guide pos="52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Foglio1!$A$2</c:f>
              <c:strCache>
                <c:ptCount val="1"/>
                <c:pt idx="0">
                  <c:v>Network only tg-tsg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Foglio1!$B$1:$G$1</c:f>
              <c:strCache>
                <c:ptCount val="6"/>
                <c:pt idx="0">
                  <c:v>GPI-anchored synthesis </c:v>
                </c:pt>
                <c:pt idx="1">
                  <c:v>MHC and Antigen</c:v>
                </c:pt>
                <c:pt idx="2">
                  <c:v>IGF regulation</c:v>
                </c:pt>
                <c:pt idx="3">
                  <c:v>TLR cascades </c:v>
                </c:pt>
                <c:pt idx="4">
                  <c:v>FOXO</c:v>
                </c:pt>
                <c:pt idx="5">
                  <c:v>GPCR and G signaling</c:v>
                </c:pt>
              </c:strCache>
            </c:strRef>
          </c:cat>
          <c:val>
            <c:numRef>
              <c:f>Foglio1!$B$2:$G$2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4-4836-AAC7-E2C156ED20F0}"/>
            </c:ext>
          </c:extLst>
        </c:ser>
        <c:ser>
          <c:idx val="1"/>
          <c:order val="1"/>
          <c:tx>
            <c:strRef>
              <c:f>Foglio1!$A$3</c:f>
              <c:strCache>
                <c:ptCount val="1"/>
                <c:pt idx="0">
                  <c:v>Expanded network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Foglio1!$B$1:$G$1</c:f>
              <c:strCache>
                <c:ptCount val="6"/>
                <c:pt idx="0">
                  <c:v>GPI-anchored synthesis </c:v>
                </c:pt>
                <c:pt idx="1">
                  <c:v>MHC and Antigen</c:v>
                </c:pt>
                <c:pt idx="2">
                  <c:v>IGF regulation</c:v>
                </c:pt>
                <c:pt idx="3">
                  <c:v>TLR cascades </c:v>
                </c:pt>
                <c:pt idx="4">
                  <c:v>FOXO</c:v>
                </c:pt>
                <c:pt idx="5">
                  <c:v>GPCR and G signaling</c:v>
                </c:pt>
              </c:strCache>
            </c:strRef>
          </c:cat>
          <c:val>
            <c:numRef>
              <c:f>Foglio1!$B$3:$G$3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14-4836-AAC7-E2C156ED20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9081680"/>
        <c:axId val="379087584"/>
      </c:barChart>
      <c:catAx>
        <c:axId val="37908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dirty="0"/>
                  <a:t>Significantly enriched pathways</a:t>
                </a:r>
              </a:p>
            </c:rich>
          </c:tx>
          <c:layout>
            <c:manualLayout>
              <c:xMode val="edge"/>
              <c:yMode val="edge"/>
              <c:x val="0.38431643700787399"/>
              <c:y val="0.93333332361232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79087584"/>
        <c:crosses val="autoZero"/>
        <c:auto val="1"/>
        <c:lblAlgn val="ctr"/>
        <c:lblOffset val="100"/>
        <c:noMultiLvlLbl val="0"/>
      </c:catAx>
      <c:valAx>
        <c:axId val="37908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7908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Foglio1!$A$2</c:f>
              <c:strCache>
                <c:ptCount val="1"/>
                <c:pt idx="0">
                  <c:v>Network of only tg-tsg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Foglio1!$B$1:$G$1</c:f>
              <c:strCache>
                <c:ptCount val="6"/>
                <c:pt idx="0">
                  <c:v>GPI-anchored synthesis </c:v>
                </c:pt>
                <c:pt idx="1">
                  <c:v>MHC and Antigen</c:v>
                </c:pt>
                <c:pt idx="2">
                  <c:v>IGF regulation</c:v>
                </c:pt>
                <c:pt idx="3">
                  <c:v>TLR cascades </c:v>
                </c:pt>
                <c:pt idx="4">
                  <c:v>FOXO</c:v>
                </c:pt>
                <c:pt idx="5">
                  <c:v>GPCR and G signaling</c:v>
                </c:pt>
              </c:strCache>
            </c:strRef>
          </c:cat>
          <c:val>
            <c:numRef>
              <c:f>Foglio1!$B$2:$G$2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4-4836-AAC7-E2C156ED20F0}"/>
            </c:ext>
          </c:extLst>
        </c:ser>
        <c:ser>
          <c:idx val="1"/>
          <c:order val="1"/>
          <c:tx>
            <c:strRef>
              <c:f>Foglio1!$A$3</c:f>
              <c:strCache>
                <c:ptCount val="1"/>
                <c:pt idx="0">
                  <c:v>Expanded network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Foglio1!$B$1:$G$1</c:f>
              <c:strCache>
                <c:ptCount val="6"/>
                <c:pt idx="0">
                  <c:v>GPI-anchored synthesis </c:v>
                </c:pt>
                <c:pt idx="1">
                  <c:v>MHC and Antigen</c:v>
                </c:pt>
                <c:pt idx="2">
                  <c:v>IGF regulation</c:v>
                </c:pt>
                <c:pt idx="3">
                  <c:v>TLR cascades </c:v>
                </c:pt>
                <c:pt idx="4">
                  <c:v>FOXO</c:v>
                </c:pt>
                <c:pt idx="5">
                  <c:v>GPCR and G signaling</c:v>
                </c:pt>
              </c:strCache>
            </c:strRef>
          </c:cat>
          <c:val>
            <c:numRef>
              <c:f>Foglio1!$B$3:$G$3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14-4836-AAC7-E2C156ED20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9081680"/>
        <c:axId val="379087584"/>
      </c:barChart>
      <c:catAx>
        <c:axId val="37908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dirty="0"/>
                  <a:t>Significantly enriched pathways</a:t>
                </a:r>
              </a:p>
            </c:rich>
          </c:tx>
          <c:layout>
            <c:manualLayout>
              <c:xMode val="edge"/>
              <c:yMode val="edge"/>
              <c:x val="0.38431643700787399"/>
              <c:y val="0.93333332361232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79087584"/>
        <c:crosses val="autoZero"/>
        <c:auto val="1"/>
        <c:lblAlgn val="ctr"/>
        <c:lblOffset val="100"/>
        <c:noMultiLvlLbl val="0"/>
      </c:catAx>
      <c:valAx>
        <c:axId val="37908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7908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744873687664041"/>
          <c:y val="8.7037049728353702E-2"/>
          <c:w val="0.25885244422572173"/>
          <c:h val="0.1150398242986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6C6ED-7943-4FB0-92C5-0D3E351A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D4C30D-7169-4774-877C-546664C3C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4C5FB-66F2-428E-B046-C35B4DB3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7D1960-F465-433D-B137-4FAB03E7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0E37DD-831D-4CC6-A111-09D8833E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4BFAA0-E809-451C-9A85-C060087B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86D83D-9072-4B26-9E37-02091B029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C5EF5-4C06-4A1E-AF05-E535B927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2E1030-29BD-48E8-8181-00BB76E2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F4E8C2-6A08-4455-A610-1A3A7691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C649C6-D037-4E2F-A7D2-DB10F9544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31453C-5C93-4290-BE56-5FD95451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560A31-9F03-4CD2-BE61-4FB9E644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C4BAB-9647-4389-B69D-669FB38D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94E6-FE40-4457-BB98-567F5A3D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2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4032A5-4F03-4208-813E-F6458401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1121D6-D160-40E6-B947-C37CB624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11C71D-C9C7-4DC6-B710-2B575A6D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BF71A2-F6D0-4F34-8B4E-7F4C00AF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2F3ABF-25BB-41FD-A7CF-6FD39950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6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A4252-FF24-463B-AC98-8AD9708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FA3A29-7612-4609-8024-6C5E2106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2EF232-E50F-4FFC-95CD-6184000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074675-64F6-4747-86FD-A925B3BA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4E612-1E61-4F18-BC6B-B545A294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2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17A01-0869-4FA8-8E4A-227E96E7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207EE-2999-4F25-B55D-A1ECA2D40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A717CE-E4EC-47C4-B651-B55DD362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FD0F11-BF3F-4E2D-A3A6-0D983D4B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DCB8DB-5A36-4C09-8721-45130BFC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51EC49-80E8-4F74-AC3E-57F9F7AA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04EDF-4EC1-43C0-BABE-A298BF5C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3D7519-C815-485E-B97A-8577F113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4C264A-E0AC-40A8-949B-40063E225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C65701-EF4D-4600-9899-AB00042BD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18EB5D-4FA2-4245-93A3-09FA7E190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4ADC88-B5EF-48FE-AC6A-DF2E6349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AEC7257-03BB-4B97-9174-8F810366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862D9E-0C5D-4050-827E-318D245D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4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4DBF2-764B-4A91-A6CA-A34FBFA2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97E40E-91F6-48FE-B9BB-28930176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721C6D-2263-4178-949D-E8A6449B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875122-297B-4272-8CEE-923AC0E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20EA3D8-6D52-4933-9355-43FBC903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C97118-CB75-4DAE-8327-6BA38269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237601-A644-4BA5-AED9-07BD23EA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54869-AFAE-416C-AE27-F2A99E02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4D627-4BD7-4A4D-A006-3A75BF3A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56C0A2-B96E-4C67-A7E4-090785B8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495930-E8AE-41CB-9781-F1E64DAC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270DA9-BD8D-4FA7-8A6D-5E600892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2B3FDE-4120-476C-A398-1B9B9AA1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75E26-C2A9-4212-A130-337C302E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9B7B7A-E9CC-45D3-A13D-F98674E5A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D62D73-F0FF-4804-83D4-88463670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F91414-72F3-47B1-8DC8-6F9A1E7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B958-DE23-43DA-8AA8-F83523FA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EF45C4-002B-46A5-A4E7-EEA18035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D3CDCB-C10E-4033-AA31-8A3740EA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CFC077-FC44-4DDD-A668-3DC4CCE5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93F1C2-9814-40DC-829B-874A520BF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92361-C250-47C3-BD7C-C90C8F391863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9B1D83-F076-4C54-8D0E-3F958F5B1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2ABBF-CAD1-48F2-BF80-6FCC2BAFD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1CD7-44BF-42FA-99C1-95426F7333E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23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68FFAE3-01F3-4FED-8C31-8B0593F0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r="20794"/>
          <a:stretch/>
        </p:blipFill>
        <p:spPr>
          <a:xfrm>
            <a:off x="5087566" y="0"/>
            <a:ext cx="7104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8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321EA197-922A-4435-A5EC-E4CDD4EA1EFD}"/>
              </a:ext>
            </a:extLst>
          </p:cNvPr>
          <p:cNvSpPr/>
          <p:nvPr/>
        </p:nvSpPr>
        <p:spPr>
          <a:xfrm>
            <a:off x="4228427" y="437308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2423C40-ECB3-45F4-8A4F-7D851ACFD812}"/>
              </a:ext>
            </a:extLst>
          </p:cNvPr>
          <p:cNvSpPr/>
          <p:nvPr/>
        </p:nvSpPr>
        <p:spPr>
          <a:xfrm>
            <a:off x="2774835" y="28746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miR-669c-3p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C4C7D7B-A9AD-438A-9ED0-323B6FA048EB}"/>
              </a:ext>
            </a:extLst>
          </p:cNvPr>
          <p:cNvSpPr/>
          <p:nvPr/>
        </p:nvSpPr>
        <p:spPr>
          <a:xfrm>
            <a:off x="1321243" y="437309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9B175B1-E42D-4240-B4B5-27A7B5536FFB}"/>
              </a:ext>
            </a:extLst>
          </p:cNvPr>
          <p:cNvSpPr/>
          <p:nvPr/>
        </p:nvSpPr>
        <p:spPr>
          <a:xfrm>
            <a:off x="3644404" y="993335"/>
            <a:ext cx="2621637" cy="233331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Best 15%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genes (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554BD85-E6CC-4BBF-B08B-75348319CA32}"/>
              </a:ext>
            </a:extLst>
          </p:cNvPr>
          <p:cNvSpPr/>
          <p:nvPr/>
        </p:nvSpPr>
        <p:spPr>
          <a:xfrm>
            <a:off x="737219" y="2073228"/>
            <a:ext cx="5528821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Interactions: {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-neighbour-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690D1D7-61BF-4B9E-8562-A24C2AC9A8FF}"/>
              </a:ext>
            </a:extLst>
          </p:cNvPr>
          <p:cNvSpPr/>
          <p:nvPr/>
        </p:nvSpPr>
        <p:spPr>
          <a:xfrm>
            <a:off x="737220" y="993335"/>
            <a:ext cx="2621637" cy="233331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target genes (tg)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F6150C9-ACD8-44CE-A564-89D861B9A8DB}"/>
              </a:ext>
            </a:extLst>
          </p:cNvPr>
          <p:cNvSpPr/>
          <p:nvPr/>
        </p:nvSpPr>
        <p:spPr>
          <a:xfrm>
            <a:off x="2190810" y="1461582"/>
            <a:ext cx="2621637" cy="343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StringDB (score&gt;=900)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2547420-EB08-4A45-8E0B-65D68A6AD726}"/>
              </a:ext>
            </a:extLst>
          </p:cNvPr>
          <p:cNvSpPr/>
          <p:nvPr/>
        </p:nvSpPr>
        <p:spPr>
          <a:xfrm>
            <a:off x="737219" y="2668889"/>
            <a:ext cx="5528820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ReactomePA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144F94F-C595-40EE-B7ED-8825F36CCAC8}"/>
              </a:ext>
            </a:extLst>
          </p:cNvPr>
          <p:cNvSpPr/>
          <p:nvPr/>
        </p:nvSpPr>
        <p:spPr>
          <a:xfrm>
            <a:off x="737219" y="3225639"/>
            <a:ext cx="5528820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Pathways enriched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strong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component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p.adjusted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&lt;=0,01)</a:t>
            </a: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A88C38B0-4F1C-4B40-9653-0BD60DE013F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4228427" y="145412"/>
            <a:ext cx="726796" cy="291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47D57C44-440D-4CB0-9592-A3E3DEF50F3D}"/>
              </a:ext>
            </a:extLst>
          </p:cNvPr>
          <p:cNvCxnSpPr>
            <a:cxnSpLocks/>
            <a:stCxn id="13" idx="2"/>
            <a:endCxn id="18" idx="3"/>
          </p:cNvCxnSpPr>
          <p:nvPr/>
        </p:nvCxnSpPr>
        <p:spPr>
          <a:xfrm rot="5400000">
            <a:off x="4680481" y="1358632"/>
            <a:ext cx="406709" cy="142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2D09F64A-35FF-4F93-ACBF-7965B46BF0C1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1916070" y="1358634"/>
            <a:ext cx="406709" cy="142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2C2288EE-E642-4646-9FDD-2F7B45C52315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2048039" y="145411"/>
            <a:ext cx="726796" cy="291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A80CCE-A5E2-4E2D-97A2-4694211507B5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048039" y="670640"/>
            <a:ext cx="0" cy="322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019CA5F-7974-4CF8-9D0C-464E0CD11AE0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4955223" y="670639"/>
            <a:ext cx="0" cy="32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02B58C97-E24B-4782-88B4-BE2E6098A7D3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501629" y="1805168"/>
            <a:ext cx="1" cy="26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1672AB5-26C2-4891-8CA4-28A314BEB42A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501629" y="2416813"/>
            <a:ext cx="1" cy="25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F164459-3D05-4B66-9D6F-42D837B0ABC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501629" y="3012474"/>
            <a:ext cx="0" cy="21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4CFC12E-70D2-4223-9F09-D7AF1F4FE776}"/>
              </a:ext>
            </a:extLst>
          </p:cNvPr>
          <p:cNvGrpSpPr/>
          <p:nvPr/>
        </p:nvGrpSpPr>
        <p:grpSpPr>
          <a:xfrm>
            <a:off x="306548" y="43270"/>
            <a:ext cx="575799" cy="627369"/>
            <a:chOff x="7031613" y="4566148"/>
            <a:chExt cx="575799" cy="627369"/>
          </a:xfrm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826E7028-67E9-41E7-B9EE-E6348F3FABEE}"/>
                </a:ext>
              </a:extLst>
            </p:cNvPr>
            <p:cNvSpPr/>
            <p:nvPr/>
          </p:nvSpPr>
          <p:spPr>
            <a:xfrm>
              <a:off x="7062137" y="4566148"/>
              <a:ext cx="4908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en-GB" sz="110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7DE9EC93-08F1-4264-BEBD-D6272898BBC2}"/>
                </a:ext>
              </a:extLst>
            </p:cNvPr>
            <p:cNvSpPr/>
            <p:nvPr/>
          </p:nvSpPr>
          <p:spPr>
            <a:xfrm>
              <a:off x="7031613" y="4931907"/>
              <a:ext cx="5757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en-GB" sz="1100" dirty="0"/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E96362D7-CC2D-4282-9387-E0CA926E2A11}"/>
                </a:ext>
              </a:extLst>
            </p:cNvPr>
            <p:cNvCxnSpPr>
              <a:cxnSpLocks/>
            </p:cNvCxnSpPr>
            <p:nvPr/>
          </p:nvCxnSpPr>
          <p:spPr>
            <a:xfrm>
              <a:off x="7151971" y="5193517"/>
              <a:ext cx="3350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3EB4E55A-8E2A-4ADF-91AD-38AAA11E4194}"/>
                </a:ext>
              </a:extLst>
            </p:cNvPr>
            <p:cNvCxnSpPr>
              <a:cxnSpLocks/>
            </p:cNvCxnSpPr>
            <p:nvPr/>
          </p:nvCxnSpPr>
          <p:spPr>
            <a:xfrm>
              <a:off x="7151971" y="4827758"/>
              <a:ext cx="335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Immagine 24">
            <a:extLst>
              <a:ext uri="{FF2B5EF4-FFF2-40B4-BE49-F238E27FC236}">
                <a16:creationId xmlns:a16="http://schemas.microsoft.com/office/drawing/2014/main" id="{595E5674-1C15-4D67-AF65-CEF3CBC0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0" y="3681413"/>
            <a:ext cx="5649859" cy="3178045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6992CAB1-3D5E-4031-BD93-44338106BFA6}"/>
              </a:ext>
            </a:extLst>
          </p:cNvPr>
          <p:cNvGrpSpPr/>
          <p:nvPr/>
        </p:nvGrpSpPr>
        <p:grpSpPr>
          <a:xfrm>
            <a:off x="7518456" y="0"/>
            <a:ext cx="4718938" cy="6858000"/>
            <a:chOff x="7490463" y="0"/>
            <a:chExt cx="4718938" cy="6858000"/>
          </a:xfrm>
        </p:grpSpPr>
        <p:pic>
          <p:nvPicPr>
            <p:cNvPr id="3" name="Immagine 2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84DEE193-0603-4502-AC67-E8BAB1500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2151" y="0"/>
              <a:ext cx="4667250" cy="6858000"/>
            </a:xfrm>
            <a:prstGeom prst="rect">
              <a:avLst/>
            </a:prstGeom>
          </p:spPr>
        </p:pic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1558E0AB-2C67-448B-A8EE-D65725D66957}"/>
                </a:ext>
              </a:extLst>
            </p:cNvPr>
            <p:cNvSpPr/>
            <p:nvPr/>
          </p:nvSpPr>
          <p:spPr>
            <a:xfrm>
              <a:off x="7492481" y="11650"/>
              <a:ext cx="20955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GPI-</a:t>
              </a:r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anchored</a:t>
              </a: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synthesis</a:t>
              </a:r>
              <a:endParaRPr lang="it-I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6E3A2FAD-CD1A-4896-8E92-71BCF6F71E66}"/>
                </a:ext>
              </a:extLst>
            </p:cNvPr>
            <p:cNvSpPr/>
            <p:nvPr/>
          </p:nvSpPr>
          <p:spPr>
            <a:xfrm>
              <a:off x="7492480" y="650112"/>
              <a:ext cx="20955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MHC and </a:t>
              </a:r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Antigen</a:t>
              </a:r>
              <a:endParaRPr lang="it-I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9D0054CE-F792-4A8E-8D55-DC6532511245}"/>
                </a:ext>
              </a:extLst>
            </p:cNvPr>
            <p:cNvSpPr/>
            <p:nvPr/>
          </p:nvSpPr>
          <p:spPr>
            <a:xfrm>
              <a:off x="7490464" y="2213945"/>
              <a:ext cx="20955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IGF </a:t>
              </a:r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regulation</a:t>
              </a:r>
              <a:endParaRPr lang="it-I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FF0011C5-4AD7-4478-8574-C1EF12899A12}"/>
                </a:ext>
              </a:extLst>
            </p:cNvPr>
            <p:cNvSpPr/>
            <p:nvPr/>
          </p:nvSpPr>
          <p:spPr>
            <a:xfrm>
              <a:off x="7490464" y="3210469"/>
              <a:ext cx="20955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TLR </a:t>
              </a:r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cascades</a:t>
              </a: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41A66838-71FE-4177-9F47-7F0581234305}"/>
                </a:ext>
              </a:extLst>
            </p:cNvPr>
            <p:cNvSpPr/>
            <p:nvPr/>
          </p:nvSpPr>
          <p:spPr>
            <a:xfrm>
              <a:off x="7490464" y="4566515"/>
              <a:ext cx="218538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FOXO </a:t>
              </a:r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med</a:t>
              </a:r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it-IT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transcription</a:t>
              </a:r>
              <a:endParaRPr lang="it-I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30653060-08DA-4382-A7B4-D8EEA2B377D4}"/>
                </a:ext>
              </a:extLst>
            </p:cNvPr>
            <p:cNvSpPr/>
            <p:nvPr/>
          </p:nvSpPr>
          <p:spPr>
            <a:xfrm>
              <a:off x="7490463" y="5571949"/>
              <a:ext cx="20955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GPCR and G signaling</a:t>
              </a: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A2D96BDB-1E7A-4814-8CEF-AAEE7A70081B}"/>
              </a:ext>
            </a:extLst>
          </p:cNvPr>
          <p:cNvSpPr/>
          <p:nvPr/>
        </p:nvSpPr>
        <p:spPr>
          <a:xfrm>
            <a:off x="0" y="-95230"/>
            <a:ext cx="3273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F54B51E-973E-488B-8DA5-6CA6FABC08A5}"/>
              </a:ext>
            </a:extLst>
          </p:cNvPr>
          <p:cNvSpPr/>
          <p:nvPr/>
        </p:nvSpPr>
        <p:spPr>
          <a:xfrm>
            <a:off x="1779" y="3657711"/>
            <a:ext cx="3273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it-IT" sz="2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CD0B3DEA-875E-4E7F-9A54-266540F592C2}"/>
              </a:ext>
            </a:extLst>
          </p:cNvPr>
          <p:cNvSpPr/>
          <p:nvPr/>
        </p:nvSpPr>
        <p:spPr>
          <a:xfrm>
            <a:off x="6938113" y="-95230"/>
            <a:ext cx="3129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5630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7EB9661-E0DB-4B7C-8886-BEF6E78F12CD}"/>
              </a:ext>
            </a:extLst>
          </p:cNvPr>
          <p:cNvSpPr/>
          <p:nvPr/>
        </p:nvSpPr>
        <p:spPr>
          <a:xfrm>
            <a:off x="1790352" y="26170"/>
            <a:ext cx="1453592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miR-669c-3p 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A08EF0D-5CD9-4ECC-91C3-A74A7427A87A}"/>
              </a:ext>
            </a:extLst>
          </p:cNvPr>
          <p:cNvSpPr/>
          <p:nvPr/>
        </p:nvSpPr>
        <p:spPr>
          <a:xfrm>
            <a:off x="3243944" y="777281"/>
            <a:ext cx="1453592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argetScan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22561A4-5C6F-48C3-ABD5-D8F2A6AF6527}"/>
              </a:ext>
            </a:extLst>
          </p:cNvPr>
          <p:cNvSpPr/>
          <p:nvPr/>
        </p:nvSpPr>
        <p:spPr>
          <a:xfrm>
            <a:off x="336760" y="777282"/>
            <a:ext cx="1453592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iRTarBase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636CF4B-D0BF-4CC1-BB0E-0AF27D9F00CF}"/>
              </a:ext>
            </a:extLst>
          </p:cNvPr>
          <p:cNvSpPr/>
          <p:nvPr/>
        </p:nvSpPr>
        <p:spPr>
          <a:xfrm>
            <a:off x="336760" y="1857173"/>
            <a:ext cx="1453592" cy="831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target genes (tg)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944F4FD-418E-46F1-83CE-B66D3B14FEFD}"/>
              </a:ext>
            </a:extLst>
          </p:cNvPr>
          <p:cNvSpPr/>
          <p:nvPr/>
        </p:nvSpPr>
        <p:spPr>
          <a:xfrm>
            <a:off x="3243944" y="1857173"/>
            <a:ext cx="1453592" cy="831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15% T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argetScan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 (</a:t>
            </a:r>
            <a:r>
              <a:rPr lang="it-I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5B52985-72F2-4375-96D4-61B9EAF629F2}"/>
              </a:ext>
            </a:extLst>
          </p:cNvPr>
          <p:cNvSpPr/>
          <p:nvPr/>
        </p:nvSpPr>
        <p:spPr>
          <a:xfrm>
            <a:off x="1790352" y="3063287"/>
            <a:ext cx="1453592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StringDB</a:t>
            </a:r>
          </a:p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(score&gt;=900)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EFAD32-7E0A-4428-88A0-D3D524406296}"/>
              </a:ext>
            </a:extLst>
          </p:cNvPr>
          <p:cNvSpPr/>
          <p:nvPr/>
        </p:nvSpPr>
        <p:spPr>
          <a:xfrm>
            <a:off x="336760" y="4195401"/>
            <a:ext cx="4360776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Interactions: 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tg-tsg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-neighbour-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tg-tg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tsg-tsg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0299D18-9A8B-4D3B-9AED-42E812E42A5A}"/>
              </a:ext>
            </a:extLst>
          </p:cNvPr>
          <p:cNvSpPr/>
          <p:nvPr/>
        </p:nvSpPr>
        <p:spPr>
          <a:xfrm>
            <a:off x="336760" y="6161319"/>
            <a:ext cx="4360776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Pathways enriched for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strong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component (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p.adjusted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&lt;=0,01)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55B057B-8711-414D-A4AD-D466C1D9F496}"/>
              </a:ext>
            </a:extLst>
          </p:cNvPr>
          <p:cNvSpPr/>
          <p:nvPr/>
        </p:nvSpPr>
        <p:spPr>
          <a:xfrm>
            <a:off x="336760" y="5194688"/>
            <a:ext cx="4360776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ReactomePA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EE23ABD3-15B4-47A9-906C-A26AF761FBCA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3243944" y="306998"/>
            <a:ext cx="726796" cy="470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8B5AF42B-D7E1-4CEC-8B16-6EC281E7D2D2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063556" y="306998"/>
            <a:ext cx="726796" cy="470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8B644167-CCD3-46FB-9537-649C200B0C89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1099283" y="2653045"/>
            <a:ext cx="655343" cy="726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C57B3687-D11B-49BF-90E9-BE04640C9062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3279671" y="2653045"/>
            <a:ext cx="655343" cy="726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C2A2953-2C3F-420F-825B-D2A26FFD277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3556" y="1338937"/>
            <a:ext cx="0" cy="51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C4D3B8D-D22D-4DFA-A916-B8C7B41DC33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970740" y="1338936"/>
            <a:ext cx="0" cy="5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4A76FE7-636A-4C9E-A2D6-772F13CE096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517148" y="3624942"/>
            <a:ext cx="0" cy="57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62012E3-0142-45BF-A610-048B554D518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517148" y="4757056"/>
            <a:ext cx="0" cy="43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FE1A86-DA1C-408A-9D02-BAFF17931F5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517148" y="5756343"/>
            <a:ext cx="0" cy="40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0B22C33-8D60-4360-9C78-DB142692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90" y="-32658"/>
            <a:ext cx="6549020" cy="6858000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00AACC11-5AC0-43B7-BCC2-EBD9FD2BD076}"/>
              </a:ext>
            </a:extLst>
          </p:cNvPr>
          <p:cNvSpPr/>
          <p:nvPr/>
        </p:nvSpPr>
        <p:spPr>
          <a:xfrm>
            <a:off x="6420256" y="2383277"/>
            <a:ext cx="3543846" cy="124166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21BE406-CB9A-4E94-B21B-481A85C77ACC}"/>
              </a:ext>
            </a:extLst>
          </p:cNvPr>
          <p:cNvSpPr txBox="1"/>
          <p:nvPr/>
        </p:nvSpPr>
        <p:spPr>
          <a:xfrm>
            <a:off x="6291485" y="3624942"/>
            <a:ext cx="1230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TLR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cascades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5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C0E8E3E-49DF-4127-AB11-D687E60F8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62105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314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C0E8E3E-49DF-4127-AB11-D687E60F8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80225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067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FF9ECC7E-78D4-4EA6-9123-5AF68D0C1C66}"/>
              </a:ext>
            </a:extLst>
          </p:cNvPr>
          <p:cNvGrpSpPr/>
          <p:nvPr/>
        </p:nvGrpSpPr>
        <p:grpSpPr>
          <a:xfrm>
            <a:off x="4974770" y="-12724"/>
            <a:ext cx="7217230" cy="6870724"/>
            <a:chOff x="4974770" y="-12724"/>
            <a:chExt cx="7217230" cy="6870724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768FFAE3-01F3-4FED-8C31-8B0593F06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3" r="20794"/>
            <a:stretch/>
          </p:blipFill>
          <p:spPr>
            <a:xfrm>
              <a:off x="5087566" y="0"/>
              <a:ext cx="7104434" cy="6858000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90BF95EC-2101-4DC5-866A-C827C71B445E}"/>
                </a:ext>
              </a:extLst>
            </p:cNvPr>
            <p:cNvSpPr/>
            <p:nvPr/>
          </p:nvSpPr>
          <p:spPr>
            <a:xfrm>
              <a:off x="5976257" y="5889171"/>
              <a:ext cx="5399314" cy="925287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979C102C-00E5-4F45-B45C-C97836F0423B}"/>
                </a:ext>
              </a:extLst>
            </p:cNvPr>
            <p:cNvSpPr txBox="1"/>
            <p:nvPr/>
          </p:nvSpPr>
          <p:spPr>
            <a:xfrm>
              <a:off x="9644742" y="5878285"/>
              <a:ext cx="1730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GPCR and G signaling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8E227D74-F456-4CED-8BE6-32AAD9CD2A0C}"/>
                </a:ext>
              </a:extLst>
            </p:cNvPr>
            <p:cNvSpPr/>
            <p:nvPr/>
          </p:nvSpPr>
          <p:spPr>
            <a:xfrm>
              <a:off x="7217229" y="4669972"/>
              <a:ext cx="2906485" cy="925287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AAD4BCDB-7B1D-40B2-9D10-699477A8BD56}"/>
                </a:ext>
              </a:extLst>
            </p:cNvPr>
            <p:cNvSpPr txBox="1"/>
            <p:nvPr/>
          </p:nvSpPr>
          <p:spPr>
            <a:xfrm>
              <a:off x="9503228" y="4669972"/>
              <a:ext cx="620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FOXO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6CFCFD4-8950-42D4-9F4E-601802DAB9B8}"/>
                </a:ext>
              </a:extLst>
            </p:cNvPr>
            <p:cNvSpPr/>
            <p:nvPr/>
          </p:nvSpPr>
          <p:spPr>
            <a:xfrm>
              <a:off x="6988627" y="3200400"/>
              <a:ext cx="3722915" cy="1294813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90A83D8-19DE-4395-91A8-BC646F68B7D5}"/>
                </a:ext>
              </a:extLst>
            </p:cNvPr>
            <p:cNvSpPr txBox="1"/>
            <p:nvPr/>
          </p:nvSpPr>
          <p:spPr>
            <a:xfrm>
              <a:off x="9481455" y="3189515"/>
              <a:ext cx="1230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TLR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cascades</a:t>
              </a: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63C26BA-C054-4A6C-8F03-969DA373FC42}"/>
                </a:ext>
              </a:extLst>
            </p:cNvPr>
            <p:cNvSpPr/>
            <p:nvPr/>
          </p:nvSpPr>
          <p:spPr>
            <a:xfrm>
              <a:off x="6449785" y="2079172"/>
              <a:ext cx="4392386" cy="696101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22D8F18-B917-4155-B5C5-41C6A5E014D6}"/>
                </a:ext>
              </a:extLst>
            </p:cNvPr>
            <p:cNvSpPr txBox="1"/>
            <p:nvPr/>
          </p:nvSpPr>
          <p:spPr>
            <a:xfrm>
              <a:off x="9671955" y="2035630"/>
              <a:ext cx="1230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IGF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regulation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6D417AE-F5B6-46AB-BF76-1E7E7C21D1A2}"/>
                </a:ext>
              </a:extLst>
            </p:cNvPr>
            <p:cNvSpPr/>
            <p:nvPr/>
          </p:nvSpPr>
          <p:spPr>
            <a:xfrm>
              <a:off x="4974770" y="868431"/>
              <a:ext cx="7195458" cy="785614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7809F73-794E-44E4-895B-B23A4A8CAD96}"/>
                </a:ext>
              </a:extLst>
            </p:cNvPr>
            <p:cNvSpPr txBox="1"/>
            <p:nvPr/>
          </p:nvSpPr>
          <p:spPr>
            <a:xfrm>
              <a:off x="9198427" y="868431"/>
              <a:ext cx="226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MHC and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Antigen</a:t>
              </a: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 processing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30CAD02D-E282-4924-8E0C-2224D8C7ED4E}"/>
                </a:ext>
              </a:extLst>
            </p:cNvPr>
            <p:cNvSpPr/>
            <p:nvPr/>
          </p:nvSpPr>
          <p:spPr>
            <a:xfrm>
              <a:off x="7924800" y="1"/>
              <a:ext cx="2286002" cy="641672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v</a:t>
              </a:r>
              <a:endParaRPr lang="en-GB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D766CC9-5779-4EE2-AE89-1B5A2F2C4DF3}"/>
                </a:ext>
              </a:extLst>
            </p:cNvPr>
            <p:cNvSpPr txBox="1"/>
            <p:nvPr/>
          </p:nvSpPr>
          <p:spPr>
            <a:xfrm>
              <a:off x="8937172" y="-12724"/>
              <a:ext cx="1273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GPI-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anchored</a:t>
              </a: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synthesis</a:t>
              </a:r>
              <a:endParaRPr lang="it-I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CF0BCF5-4BB6-4C47-9E56-AF535E289079}"/>
              </a:ext>
            </a:extLst>
          </p:cNvPr>
          <p:cNvSpPr/>
          <p:nvPr/>
        </p:nvSpPr>
        <p:spPr>
          <a:xfrm>
            <a:off x="1790352" y="26170"/>
            <a:ext cx="1453592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miR-669c-3p 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597E951-DD62-42B1-89E2-97F88E9098F0}"/>
              </a:ext>
            </a:extLst>
          </p:cNvPr>
          <p:cNvSpPr/>
          <p:nvPr/>
        </p:nvSpPr>
        <p:spPr>
          <a:xfrm>
            <a:off x="3243944" y="777281"/>
            <a:ext cx="1453592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argetScan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1726AF1-68F1-45BB-929D-5642C3DB58BC}"/>
              </a:ext>
            </a:extLst>
          </p:cNvPr>
          <p:cNvSpPr/>
          <p:nvPr/>
        </p:nvSpPr>
        <p:spPr>
          <a:xfrm>
            <a:off x="336760" y="777282"/>
            <a:ext cx="1453592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iRTarBase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D61FE46-2C7E-4249-B81F-BB62178E0A76}"/>
              </a:ext>
            </a:extLst>
          </p:cNvPr>
          <p:cNvSpPr/>
          <p:nvPr/>
        </p:nvSpPr>
        <p:spPr>
          <a:xfrm>
            <a:off x="336760" y="1857173"/>
            <a:ext cx="1453592" cy="83159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target genes (tg)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8D2EDBC-9203-41EF-8E73-118CD457FC9B}"/>
              </a:ext>
            </a:extLst>
          </p:cNvPr>
          <p:cNvSpPr/>
          <p:nvPr/>
        </p:nvSpPr>
        <p:spPr>
          <a:xfrm>
            <a:off x="3243944" y="1857173"/>
            <a:ext cx="1453592" cy="831599"/>
          </a:xfrm>
          <a:prstGeom prst="rect">
            <a:avLst/>
          </a:prstGeom>
          <a:solidFill>
            <a:srgbClr val="00CC6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15% T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argetScan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 (</a:t>
            </a:r>
            <a:r>
              <a:rPr lang="it-I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ED45429-57CD-4BEF-8D84-F8AB0E86E8B2}"/>
              </a:ext>
            </a:extLst>
          </p:cNvPr>
          <p:cNvSpPr/>
          <p:nvPr/>
        </p:nvSpPr>
        <p:spPr>
          <a:xfrm>
            <a:off x="1790352" y="3063287"/>
            <a:ext cx="1453592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StringDB</a:t>
            </a:r>
          </a:p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(score&gt;=900)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417678F-53DE-4A67-9147-23ADB2ECB369}"/>
              </a:ext>
            </a:extLst>
          </p:cNvPr>
          <p:cNvSpPr/>
          <p:nvPr/>
        </p:nvSpPr>
        <p:spPr>
          <a:xfrm>
            <a:off x="336760" y="4195401"/>
            <a:ext cx="4360776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Interactions: 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tg-tsg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-neighbour-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tg-tg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tsg-tsg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03D7A24-1667-4AB3-AB49-323768207F4C}"/>
              </a:ext>
            </a:extLst>
          </p:cNvPr>
          <p:cNvSpPr/>
          <p:nvPr/>
        </p:nvSpPr>
        <p:spPr>
          <a:xfrm>
            <a:off x="336760" y="6161319"/>
            <a:ext cx="4360776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Pathways enriched for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strong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component (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p.adjusted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&lt;=0,01)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94E70AE-7B30-46B6-99BC-60A2FCB35F86}"/>
              </a:ext>
            </a:extLst>
          </p:cNvPr>
          <p:cNvSpPr/>
          <p:nvPr/>
        </p:nvSpPr>
        <p:spPr>
          <a:xfrm>
            <a:off x="336760" y="5194688"/>
            <a:ext cx="4360776" cy="5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ReactomePA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163C6230-3391-481C-ADE5-93047C08E5BA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3243944" y="306998"/>
            <a:ext cx="726796" cy="470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BE85234C-D436-44EE-91E8-8A39107A7333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1063556" y="306998"/>
            <a:ext cx="726796" cy="470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0C02541C-C3A6-491E-9DF6-C81DBF52D7D7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1099283" y="2653045"/>
            <a:ext cx="655343" cy="726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9199A03-0EB7-4A73-ADD2-C58E142C9F3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3279671" y="2653045"/>
            <a:ext cx="655343" cy="726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25FA68E-56A9-4C0C-A63D-5BA114B0C3A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63556" y="1338937"/>
            <a:ext cx="0" cy="51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B87D410-6EE6-4A91-B15F-286EA13B699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970740" y="1338936"/>
            <a:ext cx="0" cy="5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4CFB0BA-7CC4-4822-83B4-D1FD4D0D72B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517148" y="3624942"/>
            <a:ext cx="0" cy="57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E5CCBC91-C07C-42F6-85A3-DBC996F4DEB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517148" y="4757056"/>
            <a:ext cx="0" cy="43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8A50F464-70F9-4C78-90AB-C28DF84BDC5E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517148" y="5756343"/>
            <a:ext cx="0" cy="40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9FCA73B1-50AF-488C-B502-A5BF74A36D5B}"/>
              </a:ext>
            </a:extLst>
          </p:cNvPr>
          <p:cNvGrpSpPr/>
          <p:nvPr/>
        </p:nvGrpSpPr>
        <p:grpSpPr>
          <a:xfrm>
            <a:off x="4974770" y="-12724"/>
            <a:ext cx="7217230" cy="6870724"/>
            <a:chOff x="4974770" y="-12724"/>
            <a:chExt cx="7217230" cy="6870724"/>
          </a:xfrm>
        </p:grpSpPr>
        <p:pic>
          <p:nvPicPr>
            <p:cNvPr id="48" name="Immagine 47">
              <a:extLst>
                <a:ext uri="{FF2B5EF4-FFF2-40B4-BE49-F238E27FC236}">
                  <a16:creationId xmlns:a16="http://schemas.microsoft.com/office/drawing/2014/main" id="{0E438BD3-89D7-4DEF-8B27-C076FEE7A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93" r="20794"/>
            <a:stretch/>
          </p:blipFill>
          <p:spPr>
            <a:xfrm>
              <a:off x="5087566" y="0"/>
              <a:ext cx="7104434" cy="6858000"/>
            </a:xfrm>
            <a:prstGeom prst="rect">
              <a:avLst/>
            </a:prstGeom>
          </p:spPr>
        </p:pic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DEC76D4F-135B-4642-9811-370866A2F32C}"/>
                </a:ext>
              </a:extLst>
            </p:cNvPr>
            <p:cNvSpPr/>
            <p:nvPr/>
          </p:nvSpPr>
          <p:spPr>
            <a:xfrm>
              <a:off x="5976257" y="5889171"/>
              <a:ext cx="5399314" cy="925287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9FAEFE10-AACE-4500-9766-6BEE9949134E}"/>
                </a:ext>
              </a:extLst>
            </p:cNvPr>
            <p:cNvSpPr txBox="1"/>
            <p:nvPr/>
          </p:nvSpPr>
          <p:spPr>
            <a:xfrm>
              <a:off x="9644742" y="5878285"/>
              <a:ext cx="1730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GPCR and G signaling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388E8255-0AC9-4ADB-BA5A-E064DAFCD3BC}"/>
                </a:ext>
              </a:extLst>
            </p:cNvPr>
            <p:cNvSpPr/>
            <p:nvPr/>
          </p:nvSpPr>
          <p:spPr>
            <a:xfrm>
              <a:off x="7217229" y="4669972"/>
              <a:ext cx="2906485" cy="925287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AF9397F3-4E5D-4398-AD03-61F232090D64}"/>
                </a:ext>
              </a:extLst>
            </p:cNvPr>
            <p:cNvSpPr txBox="1"/>
            <p:nvPr/>
          </p:nvSpPr>
          <p:spPr>
            <a:xfrm>
              <a:off x="9503228" y="4669972"/>
              <a:ext cx="620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FOXO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653E74F2-2B03-4D68-BF15-73608CD911C0}"/>
                </a:ext>
              </a:extLst>
            </p:cNvPr>
            <p:cNvSpPr/>
            <p:nvPr/>
          </p:nvSpPr>
          <p:spPr>
            <a:xfrm>
              <a:off x="6988627" y="3200400"/>
              <a:ext cx="3722915" cy="1294813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4335F022-0D88-40D1-A3F7-C39E21A32D66}"/>
                </a:ext>
              </a:extLst>
            </p:cNvPr>
            <p:cNvSpPr txBox="1"/>
            <p:nvPr/>
          </p:nvSpPr>
          <p:spPr>
            <a:xfrm>
              <a:off x="9481455" y="3189515"/>
              <a:ext cx="1230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TLR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cascades</a:t>
              </a: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8007CE18-5475-408E-B36E-E7DF6CB92B48}"/>
                </a:ext>
              </a:extLst>
            </p:cNvPr>
            <p:cNvSpPr/>
            <p:nvPr/>
          </p:nvSpPr>
          <p:spPr>
            <a:xfrm>
              <a:off x="6449785" y="2079172"/>
              <a:ext cx="4392386" cy="696101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0BCA7C5E-B51F-48F7-8D2E-0DAB82116816}"/>
                </a:ext>
              </a:extLst>
            </p:cNvPr>
            <p:cNvSpPr txBox="1"/>
            <p:nvPr/>
          </p:nvSpPr>
          <p:spPr>
            <a:xfrm>
              <a:off x="9671955" y="2035630"/>
              <a:ext cx="1230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IGF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regulation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85AB7578-F1D2-46F0-89B7-22225411B39E}"/>
                </a:ext>
              </a:extLst>
            </p:cNvPr>
            <p:cNvSpPr/>
            <p:nvPr/>
          </p:nvSpPr>
          <p:spPr>
            <a:xfrm>
              <a:off x="4974770" y="868431"/>
              <a:ext cx="7195458" cy="785614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D92CB6FB-464C-478B-BCE9-B1EE96E0FA2C}"/>
                </a:ext>
              </a:extLst>
            </p:cNvPr>
            <p:cNvSpPr txBox="1"/>
            <p:nvPr/>
          </p:nvSpPr>
          <p:spPr>
            <a:xfrm>
              <a:off x="9198427" y="868431"/>
              <a:ext cx="226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MHC and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Antigen</a:t>
              </a: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 processing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5990534F-146F-4A7D-8EBE-291FD53D288E}"/>
                </a:ext>
              </a:extLst>
            </p:cNvPr>
            <p:cNvSpPr/>
            <p:nvPr/>
          </p:nvSpPr>
          <p:spPr>
            <a:xfrm>
              <a:off x="7924800" y="1"/>
              <a:ext cx="2286002" cy="641672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v</a:t>
              </a:r>
              <a:endParaRPr lang="en-GB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5506C558-6734-43B7-BE5C-ABC2B43A781A}"/>
                </a:ext>
              </a:extLst>
            </p:cNvPr>
            <p:cNvSpPr txBox="1"/>
            <p:nvPr/>
          </p:nvSpPr>
          <p:spPr>
            <a:xfrm>
              <a:off x="8937172" y="-12724"/>
              <a:ext cx="1273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GPI-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anchored</a:t>
              </a: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synthesis</a:t>
              </a:r>
              <a:endParaRPr lang="it-I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06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5020FDC-2828-48E2-B1CF-512B8748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90" y="0"/>
            <a:ext cx="5849311" cy="684401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4227B1B-5C91-4321-9ED1-4ED8AA927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83" y="45402"/>
            <a:ext cx="791985" cy="908052"/>
          </a:xfrm>
          <a:prstGeom prst="rect">
            <a:avLst/>
          </a:prstGeom>
        </p:spPr>
      </p:pic>
      <p:pic>
        <p:nvPicPr>
          <p:cNvPr id="24" name="Immagine 2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755849-492F-4D3D-92C3-D0827D3AE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2" y="3647872"/>
            <a:ext cx="5706893" cy="32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321EA197-922A-4435-A5EC-E4CDD4EA1EFD}"/>
              </a:ext>
            </a:extLst>
          </p:cNvPr>
          <p:cNvSpPr/>
          <p:nvPr/>
        </p:nvSpPr>
        <p:spPr>
          <a:xfrm>
            <a:off x="3010679" y="531844"/>
            <a:ext cx="1453592" cy="307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7F3F317-791C-48D6-9AB0-581626347F1D}"/>
              </a:ext>
            </a:extLst>
          </p:cNvPr>
          <p:cNvSpPr/>
          <p:nvPr/>
        </p:nvSpPr>
        <p:spPr>
          <a:xfrm>
            <a:off x="3010679" y="998374"/>
            <a:ext cx="1453592" cy="307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miR-669c-3p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AF5C5DDA-4374-462B-B11F-FD03D0B322F5}"/>
              </a:ext>
            </a:extLst>
          </p:cNvPr>
          <p:cNvSpPr/>
          <p:nvPr/>
        </p:nvSpPr>
        <p:spPr>
          <a:xfrm>
            <a:off x="3010679" y="1464904"/>
            <a:ext cx="1453592" cy="307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iRTarBase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268EF570-3319-4F7F-AEC0-80329FB91BE3}"/>
              </a:ext>
            </a:extLst>
          </p:cNvPr>
          <p:cNvSpPr/>
          <p:nvPr/>
        </p:nvSpPr>
        <p:spPr>
          <a:xfrm>
            <a:off x="5436637" y="415275"/>
            <a:ext cx="1453592" cy="699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15% T</a:t>
            </a:r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argetScan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 (</a:t>
            </a:r>
            <a:r>
              <a:rPr lang="it-I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28EAEA7-B03C-4943-B6DD-291870A3774D}"/>
              </a:ext>
            </a:extLst>
          </p:cNvPr>
          <p:cNvSpPr/>
          <p:nvPr/>
        </p:nvSpPr>
        <p:spPr>
          <a:xfrm>
            <a:off x="5436637" y="1357660"/>
            <a:ext cx="1453592" cy="699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target genes (tg)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FAFE9E6-66C7-48D7-98B2-7574BB8553D1}"/>
              </a:ext>
            </a:extLst>
          </p:cNvPr>
          <p:cNvSpPr/>
          <p:nvPr/>
        </p:nvSpPr>
        <p:spPr>
          <a:xfrm>
            <a:off x="5436637" y="2300045"/>
            <a:ext cx="1453592" cy="699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StringDB</a:t>
            </a:r>
          </a:p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(score&gt;=900)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F81B8EC-BF13-4F16-BE7A-6AF2DDD84F8F}"/>
              </a:ext>
            </a:extLst>
          </p:cNvPr>
          <p:cNvSpPr/>
          <p:nvPr/>
        </p:nvSpPr>
        <p:spPr>
          <a:xfrm>
            <a:off x="7492482" y="3428999"/>
            <a:ext cx="3265713" cy="48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Interactions: </a:t>
            </a:r>
          </a:p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tg-tsg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-neighbour-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tg-tg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tsg-tsg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AB152025-9FCA-4997-BFC1-56DAA1386409}"/>
              </a:ext>
            </a:extLst>
          </p:cNvPr>
          <p:cNvSpPr/>
          <p:nvPr/>
        </p:nvSpPr>
        <p:spPr>
          <a:xfrm>
            <a:off x="7492481" y="4178559"/>
            <a:ext cx="3265713" cy="48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ReactomePA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F7EFB2C-5CCE-489F-A661-FD56C2A4BA4F}"/>
              </a:ext>
            </a:extLst>
          </p:cNvPr>
          <p:cNvSpPr/>
          <p:nvPr/>
        </p:nvSpPr>
        <p:spPr>
          <a:xfrm>
            <a:off x="7492481" y="4928119"/>
            <a:ext cx="3265713" cy="73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Pathways enriched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strong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component (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p.adjusted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&lt;=0,01)</a:t>
            </a:r>
          </a:p>
        </p:txBody>
      </p:sp>
    </p:spTree>
    <p:extLst>
      <p:ext uri="{BB962C8B-B14F-4D97-AF65-F5344CB8AC3E}">
        <p14:creationId xmlns:p14="http://schemas.microsoft.com/office/powerpoint/2010/main" val="28232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321EA197-922A-4435-A5EC-E4CDD4EA1EFD}"/>
              </a:ext>
            </a:extLst>
          </p:cNvPr>
          <p:cNvSpPr/>
          <p:nvPr/>
        </p:nvSpPr>
        <p:spPr>
          <a:xfrm>
            <a:off x="121564" y="133010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2423C40-ECB3-45F4-8A4F-7D851ACFD812}"/>
              </a:ext>
            </a:extLst>
          </p:cNvPr>
          <p:cNvSpPr/>
          <p:nvPr/>
        </p:nvSpPr>
        <p:spPr>
          <a:xfrm>
            <a:off x="121564" y="531843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miR-669c-3p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C4C7D7B-A9AD-438A-9ED0-323B6FA048EB}"/>
              </a:ext>
            </a:extLst>
          </p:cNvPr>
          <p:cNvSpPr/>
          <p:nvPr/>
        </p:nvSpPr>
        <p:spPr>
          <a:xfrm>
            <a:off x="121564" y="937224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9B175B1-E42D-4240-B4B5-27A7B5536FFB}"/>
              </a:ext>
            </a:extLst>
          </p:cNvPr>
          <p:cNvSpPr/>
          <p:nvPr/>
        </p:nvSpPr>
        <p:spPr>
          <a:xfrm>
            <a:off x="121565" y="1506159"/>
            <a:ext cx="2621637" cy="343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Best 15%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genes (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554BD85-E6CC-4BBF-B08B-75348319CA32}"/>
              </a:ext>
            </a:extLst>
          </p:cNvPr>
          <p:cNvSpPr/>
          <p:nvPr/>
        </p:nvSpPr>
        <p:spPr>
          <a:xfrm>
            <a:off x="6558031" y="4972075"/>
            <a:ext cx="5475084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Interactions: {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-neighbour-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690D1D7-61BF-4B9E-8562-A24C2AC9A8FF}"/>
              </a:ext>
            </a:extLst>
          </p:cNvPr>
          <p:cNvSpPr/>
          <p:nvPr/>
        </p:nvSpPr>
        <p:spPr>
          <a:xfrm>
            <a:off x="121565" y="1955315"/>
            <a:ext cx="2621637" cy="343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target genes (tg)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F6150C9-ACD8-44CE-A564-89D861B9A8DB}"/>
              </a:ext>
            </a:extLst>
          </p:cNvPr>
          <p:cNvSpPr/>
          <p:nvPr/>
        </p:nvSpPr>
        <p:spPr>
          <a:xfrm>
            <a:off x="121564" y="2404471"/>
            <a:ext cx="2621637" cy="343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StringDB (score&gt;=900)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2547420-EB08-4A45-8E0B-65D68A6AD726}"/>
              </a:ext>
            </a:extLst>
          </p:cNvPr>
          <p:cNvSpPr/>
          <p:nvPr/>
        </p:nvSpPr>
        <p:spPr>
          <a:xfrm>
            <a:off x="6558031" y="5533037"/>
            <a:ext cx="5475084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ReactomePA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144F94F-C595-40EE-B7ED-8825F36CCAC8}"/>
              </a:ext>
            </a:extLst>
          </p:cNvPr>
          <p:cNvSpPr/>
          <p:nvPr/>
        </p:nvSpPr>
        <p:spPr>
          <a:xfrm>
            <a:off x="6558031" y="6093999"/>
            <a:ext cx="5475084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Pathways enriched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strong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component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p.adjusted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&lt;=0,01)</a:t>
            </a:r>
          </a:p>
        </p:txBody>
      </p:sp>
    </p:spTree>
    <p:extLst>
      <p:ext uri="{BB962C8B-B14F-4D97-AF65-F5344CB8AC3E}">
        <p14:creationId xmlns:p14="http://schemas.microsoft.com/office/powerpoint/2010/main" val="353562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321EA197-922A-4435-A5EC-E4CDD4EA1EFD}"/>
              </a:ext>
            </a:extLst>
          </p:cNvPr>
          <p:cNvSpPr/>
          <p:nvPr/>
        </p:nvSpPr>
        <p:spPr>
          <a:xfrm>
            <a:off x="4172443" y="437308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2423C40-ECB3-45F4-8A4F-7D851ACFD812}"/>
              </a:ext>
            </a:extLst>
          </p:cNvPr>
          <p:cNvSpPr/>
          <p:nvPr/>
        </p:nvSpPr>
        <p:spPr>
          <a:xfrm>
            <a:off x="2718851" y="28746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miR-669c-3p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C4C7D7B-A9AD-438A-9ED0-323B6FA048EB}"/>
              </a:ext>
            </a:extLst>
          </p:cNvPr>
          <p:cNvSpPr/>
          <p:nvPr/>
        </p:nvSpPr>
        <p:spPr>
          <a:xfrm>
            <a:off x="1265259" y="437309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9B175B1-E42D-4240-B4B5-27A7B5536FFB}"/>
              </a:ext>
            </a:extLst>
          </p:cNvPr>
          <p:cNvSpPr/>
          <p:nvPr/>
        </p:nvSpPr>
        <p:spPr>
          <a:xfrm>
            <a:off x="3588420" y="993335"/>
            <a:ext cx="2621637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Best 15%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genes (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554BD85-E6CC-4BBF-B08B-75348319CA32}"/>
              </a:ext>
            </a:extLst>
          </p:cNvPr>
          <p:cNvSpPr/>
          <p:nvPr/>
        </p:nvSpPr>
        <p:spPr>
          <a:xfrm>
            <a:off x="681235" y="2073228"/>
            <a:ext cx="5528821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Interactions: {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-neighbour-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690D1D7-61BF-4B9E-8562-A24C2AC9A8FF}"/>
              </a:ext>
            </a:extLst>
          </p:cNvPr>
          <p:cNvSpPr/>
          <p:nvPr/>
        </p:nvSpPr>
        <p:spPr>
          <a:xfrm>
            <a:off x="681236" y="993335"/>
            <a:ext cx="2621637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target genes (tg)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F6150C9-ACD8-44CE-A564-89D861B9A8DB}"/>
              </a:ext>
            </a:extLst>
          </p:cNvPr>
          <p:cNvSpPr/>
          <p:nvPr/>
        </p:nvSpPr>
        <p:spPr>
          <a:xfrm>
            <a:off x="2134826" y="1461582"/>
            <a:ext cx="2621637" cy="343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StringDB (score&gt;=900)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2547420-EB08-4A45-8E0B-65D68A6AD726}"/>
              </a:ext>
            </a:extLst>
          </p:cNvPr>
          <p:cNvSpPr/>
          <p:nvPr/>
        </p:nvSpPr>
        <p:spPr>
          <a:xfrm>
            <a:off x="681235" y="2668889"/>
            <a:ext cx="5528820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ReactomePA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144F94F-C595-40EE-B7ED-8825F36CCAC8}"/>
              </a:ext>
            </a:extLst>
          </p:cNvPr>
          <p:cNvSpPr/>
          <p:nvPr/>
        </p:nvSpPr>
        <p:spPr>
          <a:xfrm>
            <a:off x="681235" y="3225639"/>
            <a:ext cx="5528820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Pathways enriched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strong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component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p.adjusted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&lt;=0,01)</a:t>
            </a: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A88C38B0-4F1C-4B40-9653-0BD60DE013F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4172443" y="145412"/>
            <a:ext cx="726796" cy="291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47D57C44-440D-4CB0-9592-A3E3DEF50F3D}"/>
              </a:ext>
            </a:extLst>
          </p:cNvPr>
          <p:cNvCxnSpPr>
            <a:cxnSpLocks/>
            <a:stCxn id="13" idx="2"/>
            <a:endCxn id="18" idx="3"/>
          </p:cNvCxnSpPr>
          <p:nvPr/>
        </p:nvCxnSpPr>
        <p:spPr>
          <a:xfrm rot="5400000">
            <a:off x="4624497" y="1358632"/>
            <a:ext cx="406709" cy="142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2D09F64A-35FF-4F93-ACBF-7965B46BF0C1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1860086" y="1358634"/>
            <a:ext cx="406709" cy="142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2C2288EE-E642-4646-9FDD-2F7B45C52315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1992055" y="145411"/>
            <a:ext cx="726796" cy="291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A80CCE-A5E2-4E2D-97A2-4694211507B5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1992055" y="670640"/>
            <a:ext cx="0" cy="322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019CA5F-7974-4CF8-9D0C-464E0CD11AE0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4899239" y="670639"/>
            <a:ext cx="0" cy="32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02B58C97-E24B-4782-88B4-BE2E6098A7D3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445645" y="1805168"/>
            <a:ext cx="1" cy="26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1672AB5-26C2-4891-8CA4-28A314BEB42A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445645" y="2416813"/>
            <a:ext cx="1" cy="25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F164459-3D05-4B66-9D6F-42D837B0ABC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445645" y="3012474"/>
            <a:ext cx="0" cy="21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4CFC12E-70D2-4223-9F09-D7AF1F4FE776}"/>
              </a:ext>
            </a:extLst>
          </p:cNvPr>
          <p:cNvGrpSpPr/>
          <p:nvPr/>
        </p:nvGrpSpPr>
        <p:grpSpPr>
          <a:xfrm>
            <a:off x="250564" y="43270"/>
            <a:ext cx="575799" cy="627369"/>
            <a:chOff x="7031613" y="4566148"/>
            <a:chExt cx="575799" cy="627369"/>
          </a:xfrm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826E7028-67E9-41E7-B9EE-E6348F3FABEE}"/>
                </a:ext>
              </a:extLst>
            </p:cNvPr>
            <p:cNvSpPr/>
            <p:nvPr/>
          </p:nvSpPr>
          <p:spPr>
            <a:xfrm>
              <a:off x="7062137" y="4566148"/>
              <a:ext cx="4908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en-GB" sz="110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7DE9EC93-08F1-4264-BEBD-D6272898BBC2}"/>
                </a:ext>
              </a:extLst>
            </p:cNvPr>
            <p:cNvSpPr/>
            <p:nvPr/>
          </p:nvSpPr>
          <p:spPr>
            <a:xfrm>
              <a:off x="7031613" y="4931907"/>
              <a:ext cx="5757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en-GB" sz="1100" dirty="0"/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E96362D7-CC2D-4282-9387-E0CA926E2A11}"/>
                </a:ext>
              </a:extLst>
            </p:cNvPr>
            <p:cNvCxnSpPr>
              <a:cxnSpLocks/>
            </p:cNvCxnSpPr>
            <p:nvPr/>
          </p:nvCxnSpPr>
          <p:spPr>
            <a:xfrm>
              <a:off x="7151971" y="5193517"/>
              <a:ext cx="3350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3EB4E55A-8E2A-4ADF-91AD-38AAA11E4194}"/>
                </a:ext>
              </a:extLst>
            </p:cNvPr>
            <p:cNvCxnSpPr>
              <a:cxnSpLocks/>
            </p:cNvCxnSpPr>
            <p:nvPr/>
          </p:nvCxnSpPr>
          <p:spPr>
            <a:xfrm>
              <a:off x="7151971" y="4827758"/>
              <a:ext cx="335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85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321EA197-922A-4435-A5EC-E4CDD4EA1EFD}"/>
              </a:ext>
            </a:extLst>
          </p:cNvPr>
          <p:cNvSpPr/>
          <p:nvPr/>
        </p:nvSpPr>
        <p:spPr>
          <a:xfrm>
            <a:off x="4172443" y="437308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2423C40-ECB3-45F4-8A4F-7D851ACFD812}"/>
              </a:ext>
            </a:extLst>
          </p:cNvPr>
          <p:cNvSpPr/>
          <p:nvPr/>
        </p:nvSpPr>
        <p:spPr>
          <a:xfrm>
            <a:off x="2718851" y="28746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miR-669c-3p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C4C7D7B-A9AD-438A-9ED0-323B6FA048EB}"/>
              </a:ext>
            </a:extLst>
          </p:cNvPr>
          <p:cNvSpPr/>
          <p:nvPr/>
        </p:nvSpPr>
        <p:spPr>
          <a:xfrm>
            <a:off x="1265259" y="437309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9B175B1-E42D-4240-B4B5-27A7B5536FFB}"/>
              </a:ext>
            </a:extLst>
          </p:cNvPr>
          <p:cNvSpPr/>
          <p:nvPr/>
        </p:nvSpPr>
        <p:spPr>
          <a:xfrm>
            <a:off x="3588420" y="993335"/>
            <a:ext cx="2621637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Best 15%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genes (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554BD85-E6CC-4BBF-B08B-75348319CA32}"/>
              </a:ext>
            </a:extLst>
          </p:cNvPr>
          <p:cNvSpPr/>
          <p:nvPr/>
        </p:nvSpPr>
        <p:spPr>
          <a:xfrm>
            <a:off x="681235" y="2073228"/>
            <a:ext cx="5528821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Interactions: {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-neighbour-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690D1D7-61BF-4B9E-8562-A24C2AC9A8FF}"/>
              </a:ext>
            </a:extLst>
          </p:cNvPr>
          <p:cNvSpPr/>
          <p:nvPr/>
        </p:nvSpPr>
        <p:spPr>
          <a:xfrm>
            <a:off x="681236" y="993335"/>
            <a:ext cx="2621637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target genes (tg)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F6150C9-ACD8-44CE-A564-89D861B9A8DB}"/>
              </a:ext>
            </a:extLst>
          </p:cNvPr>
          <p:cNvSpPr/>
          <p:nvPr/>
        </p:nvSpPr>
        <p:spPr>
          <a:xfrm>
            <a:off x="2134826" y="1461582"/>
            <a:ext cx="2621637" cy="343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StringDB (score&gt;=900)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2547420-EB08-4A45-8E0B-65D68A6AD726}"/>
              </a:ext>
            </a:extLst>
          </p:cNvPr>
          <p:cNvSpPr/>
          <p:nvPr/>
        </p:nvSpPr>
        <p:spPr>
          <a:xfrm>
            <a:off x="681235" y="2668889"/>
            <a:ext cx="5528820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ReactomePA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144F94F-C595-40EE-B7ED-8825F36CCAC8}"/>
              </a:ext>
            </a:extLst>
          </p:cNvPr>
          <p:cNvSpPr/>
          <p:nvPr/>
        </p:nvSpPr>
        <p:spPr>
          <a:xfrm>
            <a:off x="681235" y="3225639"/>
            <a:ext cx="5528820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Pathways enriched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strong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component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p.adjusted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&lt;=0,01)</a:t>
            </a: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A88C38B0-4F1C-4B40-9653-0BD60DE013F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4172443" y="145412"/>
            <a:ext cx="726796" cy="291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47D57C44-440D-4CB0-9592-A3E3DEF50F3D}"/>
              </a:ext>
            </a:extLst>
          </p:cNvPr>
          <p:cNvCxnSpPr>
            <a:cxnSpLocks/>
            <a:stCxn id="13" idx="2"/>
            <a:endCxn id="18" idx="3"/>
          </p:cNvCxnSpPr>
          <p:nvPr/>
        </p:nvCxnSpPr>
        <p:spPr>
          <a:xfrm rot="5400000">
            <a:off x="4624497" y="1358632"/>
            <a:ext cx="406709" cy="142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2D09F64A-35FF-4F93-ACBF-7965B46BF0C1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1860086" y="1358634"/>
            <a:ext cx="406709" cy="142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2C2288EE-E642-4646-9FDD-2F7B45C52315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1992055" y="145411"/>
            <a:ext cx="726796" cy="291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A80CCE-A5E2-4E2D-97A2-4694211507B5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1992055" y="670640"/>
            <a:ext cx="0" cy="322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019CA5F-7974-4CF8-9D0C-464E0CD11AE0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4899239" y="670639"/>
            <a:ext cx="0" cy="32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02B58C97-E24B-4782-88B4-BE2E6098A7D3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445645" y="1805168"/>
            <a:ext cx="1" cy="26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1672AB5-26C2-4891-8CA4-28A314BEB42A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445645" y="2416813"/>
            <a:ext cx="1" cy="25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F164459-3D05-4B66-9D6F-42D837B0ABC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445645" y="3012474"/>
            <a:ext cx="0" cy="21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4CFC12E-70D2-4223-9F09-D7AF1F4FE776}"/>
              </a:ext>
            </a:extLst>
          </p:cNvPr>
          <p:cNvGrpSpPr/>
          <p:nvPr/>
        </p:nvGrpSpPr>
        <p:grpSpPr>
          <a:xfrm>
            <a:off x="250564" y="43270"/>
            <a:ext cx="575799" cy="627369"/>
            <a:chOff x="7031613" y="4566148"/>
            <a:chExt cx="575799" cy="627369"/>
          </a:xfrm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826E7028-67E9-41E7-B9EE-E6348F3FABEE}"/>
                </a:ext>
              </a:extLst>
            </p:cNvPr>
            <p:cNvSpPr/>
            <p:nvPr/>
          </p:nvSpPr>
          <p:spPr>
            <a:xfrm>
              <a:off x="7062137" y="4566148"/>
              <a:ext cx="4908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en-GB" sz="110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7DE9EC93-08F1-4264-BEBD-D6272898BBC2}"/>
                </a:ext>
              </a:extLst>
            </p:cNvPr>
            <p:cNvSpPr/>
            <p:nvPr/>
          </p:nvSpPr>
          <p:spPr>
            <a:xfrm>
              <a:off x="7031613" y="4931907"/>
              <a:ext cx="5757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en-GB" sz="1100" dirty="0"/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E96362D7-CC2D-4282-9387-E0CA926E2A11}"/>
                </a:ext>
              </a:extLst>
            </p:cNvPr>
            <p:cNvCxnSpPr>
              <a:cxnSpLocks/>
            </p:cNvCxnSpPr>
            <p:nvPr/>
          </p:nvCxnSpPr>
          <p:spPr>
            <a:xfrm>
              <a:off x="7151971" y="5193517"/>
              <a:ext cx="3350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3EB4E55A-8E2A-4ADF-91AD-38AAA11E4194}"/>
                </a:ext>
              </a:extLst>
            </p:cNvPr>
            <p:cNvCxnSpPr>
              <a:cxnSpLocks/>
            </p:cNvCxnSpPr>
            <p:nvPr/>
          </p:nvCxnSpPr>
          <p:spPr>
            <a:xfrm>
              <a:off x="7151971" y="4827758"/>
              <a:ext cx="335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Immagine 24">
            <a:extLst>
              <a:ext uri="{FF2B5EF4-FFF2-40B4-BE49-F238E27FC236}">
                <a16:creationId xmlns:a16="http://schemas.microsoft.com/office/drawing/2014/main" id="{595E5674-1C15-4D67-AF65-CEF3CBC0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6" y="3681413"/>
            <a:ext cx="5649859" cy="3178045"/>
          </a:xfrm>
          <a:prstGeom prst="rect">
            <a:avLst/>
          </a:prstGeom>
        </p:spPr>
      </p:pic>
      <p:pic>
        <p:nvPicPr>
          <p:cNvPr id="28" name="Immagine 2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D997B7E-8E1C-46AA-A03D-0B86502E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90" y="0"/>
            <a:ext cx="5849311" cy="68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7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321EA197-922A-4435-A5EC-E4CDD4EA1EFD}"/>
              </a:ext>
            </a:extLst>
          </p:cNvPr>
          <p:cNvSpPr/>
          <p:nvPr/>
        </p:nvSpPr>
        <p:spPr>
          <a:xfrm>
            <a:off x="4172443" y="437308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2423C40-ECB3-45F4-8A4F-7D851ACFD812}"/>
              </a:ext>
            </a:extLst>
          </p:cNvPr>
          <p:cNvSpPr/>
          <p:nvPr/>
        </p:nvSpPr>
        <p:spPr>
          <a:xfrm>
            <a:off x="2718851" y="28746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miR-669c-3p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C4C7D7B-A9AD-438A-9ED0-323B6FA048EB}"/>
              </a:ext>
            </a:extLst>
          </p:cNvPr>
          <p:cNvSpPr/>
          <p:nvPr/>
        </p:nvSpPr>
        <p:spPr>
          <a:xfrm>
            <a:off x="1265259" y="437309"/>
            <a:ext cx="1453592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9B175B1-E42D-4240-B4B5-27A7B5536FFB}"/>
              </a:ext>
            </a:extLst>
          </p:cNvPr>
          <p:cNvSpPr/>
          <p:nvPr/>
        </p:nvSpPr>
        <p:spPr>
          <a:xfrm>
            <a:off x="3588420" y="993335"/>
            <a:ext cx="2621637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Best 15%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TargetScan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genes (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554BD85-E6CC-4BBF-B08B-75348319CA32}"/>
              </a:ext>
            </a:extLst>
          </p:cNvPr>
          <p:cNvSpPr/>
          <p:nvPr/>
        </p:nvSpPr>
        <p:spPr>
          <a:xfrm>
            <a:off x="681235" y="2073228"/>
            <a:ext cx="5528821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Interactions: {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-neighbour-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tg-tg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tsg-tsg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690D1D7-61BF-4B9E-8562-A24C2AC9A8FF}"/>
              </a:ext>
            </a:extLst>
          </p:cNvPr>
          <p:cNvSpPr/>
          <p:nvPr/>
        </p:nvSpPr>
        <p:spPr>
          <a:xfrm>
            <a:off x="681236" y="993335"/>
            <a:ext cx="2621637" cy="23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target genes (tg)</a:t>
            </a:r>
          </a:p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F6150C9-ACD8-44CE-A564-89D861B9A8DB}"/>
              </a:ext>
            </a:extLst>
          </p:cNvPr>
          <p:cNvSpPr/>
          <p:nvPr/>
        </p:nvSpPr>
        <p:spPr>
          <a:xfrm>
            <a:off x="2134826" y="1461582"/>
            <a:ext cx="2621637" cy="343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StringDB (score&gt;=900)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2547420-EB08-4A45-8E0B-65D68A6AD726}"/>
              </a:ext>
            </a:extLst>
          </p:cNvPr>
          <p:cNvSpPr/>
          <p:nvPr/>
        </p:nvSpPr>
        <p:spPr>
          <a:xfrm>
            <a:off x="681235" y="2668889"/>
            <a:ext cx="5528820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ReactomePA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144F94F-C595-40EE-B7ED-8825F36CCAC8}"/>
              </a:ext>
            </a:extLst>
          </p:cNvPr>
          <p:cNvSpPr/>
          <p:nvPr/>
        </p:nvSpPr>
        <p:spPr>
          <a:xfrm>
            <a:off x="681235" y="3225639"/>
            <a:ext cx="5528820" cy="34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Pathways enriched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strong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component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p.adjusted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&lt;=0,01)</a:t>
            </a: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A88C38B0-4F1C-4B40-9653-0BD60DE013FD}"/>
              </a:ext>
            </a:extLst>
          </p:cNvPr>
          <p:cNvCxnSpPr>
            <a:cxnSpLocks/>
            <a:stCxn id="11" idx="3"/>
            <a:endCxn id="26" idx="0"/>
          </p:cNvCxnSpPr>
          <p:nvPr/>
        </p:nvCxnSpPr>
        <p:spPr>
          <a:xfrm>
            <a:off x="4172443" y="145412"/>
            <a:ext cx="726796" cy="291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47D57C44-440D-4CB0-9592-A3E3DEF50F3D}"/>
              </a:ext>
            </a:extLst>
          </p:cNvPr>
          <p:cNvCxnSpPr>
            <a:cxnSpLocks/>
            <a:stCxn id="13" idx="2"/>
            <a:endCxn id="18" idx="3"/>
          </p:cNvCxnSpPr>
          <p:nvPr/>
        </p:nvCxnSpPr>
        <p:spPr>
          <a:xfrm rot="5400000">
            <a:off x="4624497" y="1358632"/>
            <a:ext cx="406709" cy="142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2D09F64A-35FF-4F93-ACBF-7965B46BF0C1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1860086" y="1358634"/>
            <a:ext cx="406709" cy="142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2C2288EE-E642-4646-9FDD-2F7B45C52315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rot="10800000" flipV="1">
            <a:off x="1992055" y="145411"/>
            <a:ext cx="726796" cy="291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A80CCE-A5E2-4E2D-97A2-4694211507B5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1992055" y="670640"/>
            <a:ext cx="0" cy="322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019CA5F-7974-4CF8-9D0C-464E0CD11AE0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>
            <a:off x="4899239" y="670639"/>
            <a:ext cx="0" cy="32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02B58C97-E24B-4782-88B4-BE2E6098A7D3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445645" y="1805168"/>
            <a:ext cx="1" cy="268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1672AB5-26C2-4891-8CA4-28A314BEB42A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445645" y="2416813"/>
            <a:ext cx="1" cy="25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F164459-3D05-4B66-9D6F-42D837B0ABC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445645" y="3012474"/>
            <a:ext cx="0" cy="21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4CFC12E-70D2-4223-9F09-D7AF1F4FE776}"/>
              </a:ext>
            </a:extLst>
          </p:cNvPr>
          <p:cNvGrpSpPr/>
          <p:nvPr/>
        </p:nvGrpSpPr>
        <p:grpSpPr>
          <a:xfrm>
            <a:off x="250564" y="43270"/>
            <a:ext cx="575799" cy="627369"/>
            <a:chOff x="7031613" y="4566148"/>
            <a:chExt cx="575799" cy="627369"/>
          </a:xfrm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826E7028-67E9-41E7-B9EE-E6348F3FABEE}"/>
                </a:ext>
              </a:extLst>
            </p:cNvPr>
            <p:cNvSpPr/>
            <p:nvPr/>
          </p:nvSpPr>
          <p:spPr>
            <a:xfrm>
              <a:off x="7062137" y="4566148"/>
              <a:ext cx="4908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en-GB" sz="110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7DE9EC93-08F1-4264-BEBD-D6272898BBC2}"/>
                </a:ext>
              </a:extLst>
            </p:cNvPr>
            <p:cNvSpPr/>
            <p:nvPr/>
          </p:nvSpPr>
          <p:spPr>
            <a:xfrm>
              <a:off x="7031613" y="4931907"/>
              <a:ext cx="5757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en-GB" sz="1100" dirty="0"/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E96362D7-CC2D-4282-9387-E0CA926E2A11}"/>
                </a:ext>
              </a:extLst>
            </p:cNvPr>
            <p:cNvCxnSpPr>
              <a:cxnSpLocks/>
            </p:cNvCxnSpPr>
            <p:nvPr/>
          </p:nvCxnSpPr>
          <p:spPr>
            <a:xfrm>
              <a:off x="7151971" y="5193517"/>
              <a:ext cx="3350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3EB4E55A-8E2A-4ADF-91AD-38AAA11E4194}"/>
                </a:ext>
              </a:extLst>
            </p:cNvPr>
            <p:cNvCxnSpPr>
              <a:cxnSpLocks/>
            </p:cNvCxnSpPr>
            <p:nvPr/>
          </p:nvCxnSpPr>
          <p:spPr>
            <a:xfrm>
              <a:off x="7151971" y="4827758"/>
              <a:ext cx="335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Immagine 24">
            <a:extLst>
              <a:ext uri="{FF2B5EF4-FFF2-40B4-BE49-F238E27FC236}">
                <a16:creationId xmlns:a16="http://schemas.microsoft.com/office/drawing/2014/main" id="{595E5674-1C15-4D67-AF65-CEF3CBC0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6" y="3681413"/>
            <a:ext cx="5649859" cy="3178045"/>
          </a:xfrm>
          <a:prstGeom prst="rect">
            <a:avLst/>
          </a:prstGeom>
        </p:spPr>
      </p:pic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4DEE193-0603-4502-AC67-E8BAB1500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51" y="0"/>
            <a:ext cx="4667250" cy="6858000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1558E0AB-2C67-448B-A8EE-D65725D66957}"/>
              </a:ext>
            </a:extLst>
          </p:cNvPr>
          <p:cNvSpPr/>
          <p:nvPr/>
        </p:nvSpPr>
        <p:spPr>
          <a:xfrm>
            <a:off x="7492481" y="11650"/>
            <a:ext cx="2095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GPI-</a:t>
            </a:r>
            <a:r>
              <a:rPr lang="it-IT" sz="11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anchored</a:t>
            </a:r>
            <a:r>
              <a:rPr lang="it-IT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  <a:endParaRPr lang="it-IT" sz="11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6E3A2FAD-CD1A-4896-8E92-71BCF6F71E66}"/>
              </a:ext>
            </a:extLst>
          </p:cNvPr>
          <p:cNvSpPr/>
          <p:nvPr/>
        </p:nvSpPr>
        <p:spPr>
          <a:xfrm>
            <a:off x="7492480" y="650112"/>
            <a:ext cx="2095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MHC and </a:t>
            </a:r>
            <a:r>
              <a:rPr lang="it-IT" sz="11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Antigen</a:t>
            </a:r>
            <a:endParaRPr lang="it-IT" sz="11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9D0054CE-F792-4A8E-8D55-DC6532511245}"/>
              </a:ext>
            </a:extLst>
          </p:cNvPr>
          <p:cNvSpPr/>
          <p:nvPr/>
        </p:nvSpPr>
        <p:spPr>
          <a:xfrm>
            <a:off x="7490464" y="2213945"/>
            <a:ext cx="2095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IGF </a:t>
            </a:r>
            <a:r>
              <a:rPr lang="it-IT" sz="11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regulation</a:t>
            </a:r>
            <a:endParaRPr lang="it-IT" sz="11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FF0011C5-4AD7-4478-8574-C1EF12899A12}"/>
              </a:ext>
            </a:extLst>
          </p:cNvPr>
          <p:cNvSpPr/>
          <p:nvPr/>
        </p:nvSpPr>
        <p:spPr>
          <a:xfrm>
            <a:off x="7490464" y="3210469"/>
            <a:ext cx="2095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TLR </a:t>
            </a:r>
            <a:r>
              <a:rPr lang="it-IT" sz="11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cascades</a:t>
            </a:r>
            <a:r>
              <a:rPr lang="it-IT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1A66838-71FE-4177-9F47-7F0581234305}"/>
              </a:ext>
            </a:extLst>
          </p:cNvPr>
          <p:cNvSpPr/>
          <p:nvPr/>
        </p:nvSpPr>
        <p:spPr>
          <a:xfrm>
            <a:off x="7490464" y="4566515"/>
            <a:ext cx="21853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FOXO </a:t>
            </a:r>
            <a:r>
              <a:rPr lang="it-IT" sz="11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  <a:r>
              <a:rPr lang="it-IT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t-IT" sz="11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</a:t>
            </a:r>
            <a:endParaRPr lang="it-IT" sz="11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0653060-08DA-4382-A7B4-D8EEA2B377D4}"/>
              </a:ext>
            </a:extLst>
          </p:cNvPr>
          <p:cNvSpPr/>
          <p:nvPr/>
        </p:nvSpPr>
        <p:spPr>
          <a:xfrm>
            <a:off x="7490463" y="5571949"/>
            <a:ext cx="2095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GPCR and G signaling</a:t>
            </a:r>
          </a:p>
        </p:txBody>
      </p:sp>
    </p:spTree>
    <p:extLst>
      <p:ext uri="{BB962C8B-B14F-4D97-AF65-F5344CB8AC3E}">
        <p14:creationId xmlns:p14="http://schemas.microsoft.com/office/powerpoint/2010/main" val="2967219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483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 .</dc:creator>
  <cp:lastModifiedBy>L .</cp:lastModifiedBy>
  <cp:revision>28</cp:revision>
  <dcterms:created xsi:type="dcterms:W3CDTF">2020-01-11T15:00:42Z</dcterms:created>
  <dcterms:modified xsi:type="dcterms:W3CDTF">2020-01-12T11:22:29Z</dcterms:modified>
</cp:coreProperties>
</file>