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3" r:id="rId5"/>
    <p:sldId id="284" r:id="rId6"/>
    <p:sldId id="285" r:id="rId7"/>
    <p:sldId id="286" r:id="rId8"/>
    <p:sldId id="287" r:id="rId9"/>
    <p:sldId id="280" r:id="rId10"/>
    <p:sldId id="282" r:id="rId11"/>
    <p:sldId id="290" r:id="rId12"/>
    <p:sldId id="288" r:id="rId13"/>
    <p:sldId id="256" r:id="rId14"/>
    <p:sldId id="257" r:id="rId15"/>
    <p:sldId id="270" r:id="rId16"/>
    <p:sldId id="272" r:id="rId17"/>
    <p:sldId id="271" r:id="rId18"/>
    <p:sldId id="258" r:id="rId19"/>
    <p:sldId id="273" r:id="rId20"/>
    <p:sldId id="261" r:id="rId21"/>
    <p:sldId id="262" r:id="rId22"/>
    <p:sldId id="263" r:id="rId23"/>
    <p:sldId id="289" r:id="rId24"/>
    <p:sldId id="277" r:id="rId25"/>
    <p:sldId id="264" r:id="rId26"/>
    <p:sldId id="265" r:id="rId27"/>
    <p:sldId id="275" r:id="rId28"/>
    <p:sldId id="259" r:id="rId29"/>
    <p:sldId id="274" r:id="rId30"/>
    <p:sldId id="267" r:id="rId31"/>
    <p:sldId id="268" r:id="rId32"/>
    <p:sldId id="26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98CC4-8820-2D26-E4B3-21DA69620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F2AEFD-A34B-E52B-4A3C-1CFDB9780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AA17C-DB7F-B776-49A7-AB8FE915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1A892-7195-1E84-CF16-48968A91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A758F9-41E6-BDB5-3931-B84D72E5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39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55667-7CF2-D1D0-047E-773C9A8B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AA02A3-0FF8-1D10-3103-38554365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0122B-B689-3F3A-5F50-918C32A7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88B82-2665-9DCB-384A-EC6B1DF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0BD55-146D-E4E7-3DA0-808E214F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9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26A60F-00D6-9FBA-EEFC-70ABA073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BB395-3B1E-53EB-4BA4-76D4D9CD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97C0F1-7B6F-909D-7AA8-D2DE0A1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A706F-0478-F061-0520-70EB791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CACB60-1B7B-5243-8E82-1D8177AE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60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33F56-7CD4-9081-1D41-AEA42450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A489C-FD1D-CC98-5918-39A56169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C0EE2A-E414-C285-A477-3F9A49B5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AB8EDE-B788-BDB0-AFAE-22677042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38322-036E-F339-0DBE-683EA30E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3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3EB21-95ED-DC4A-1C84-0BC42EEA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4FE528-E8A3-7977-C12B-81227762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5224E-9249-9AFB-BB01-88642F26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74EBFC-EC63-414E-0C59-E8562719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C63EC-9F6D-A741-DF48-3D7891D1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7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1B9AB-77D5-B537-0BEC-D7554E54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5CB98B-6164-E21A-E299-C4216D576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B8C5F8-99F4-7068-CF37-E5AE90DD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8709EE-18D9-092C-9E4D-EEA8749E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28F52C-8306-8190-9842-157C1B12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91BE5-57DB-9E2C-A0F0-BABFDC28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9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B7986-C907-5B74-A47F-AA1A78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EB593-15D2-69C2-E9D7-2EC4F734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D606B9-7976-733B-A890-CE21CD32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AAE500-9850-12AC-3996-7FC24062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9F9F73-30A9-74F2-B2CB-8614B96EA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768BC8-0BEB-3E38-855C-2271165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133BA2-59C9-753F-D6AF-8C44D40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F0E03B-CE9A-1E25-E722-B56DEE36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1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B846-27B4-7402-D391-C032DB9E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960381-015E-C38D-1D72-73A2B117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F69A0C-1A15-6A87-B9EE-31F7D03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8BABFA-7D00-A767-CFEB-BC1D92E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1A9754-2536-5365-21DA-5663CA9B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E950A85-3C54-0C8E-0863-E13CB46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C5FD4B-0B38-0FF0-4097-CF6A534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45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20DB8-F306-AD06-3014-C70DCDBE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8429E5-B366-BCC8-DC9D-9F0034D3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C5762-282B-D5E1-407F-7BA3D26A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29F4CD-0FAE-A3E4-4F03-C1621C6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F71203-A9F2-64B8-6FD3-0BFC48FF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7FED15-C32B-7F71-E3F4-4DBC0879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21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341D7-C489-A37D-E6D3-605CF13A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469C15-4ADB-334F-1A1C-4A1E6AF2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781208-9F5C-8D07-7244-50C12A4E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945F42-A751-D159-E72F-B7F95D0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13DD57-062B-110E-3A74-449A5B92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C5FA7D-5174-8F8B-6218-F64CA7A8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60AEC1-BDFD-4C1D-8392-919C3861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44F9AF-69D9-F3A5-89E8-3F080BEF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D94A6-B1B3-22BD-64B2-DC7B6DAB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E8D681-3CC5-C404-56A6-B7866B5C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B9459-1972-644B-D1D8-75B2680A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5701"/>
            <a:ext cx="12192000" cy="3506597"/>
          </a:xfrm>
        </p:spPr>
        <p:txBody>
          <a:bodyPr/>
          <a:lstStyle/>
          <a:p>
            <a:pPr algn="ctr"/>
            <a:r>
              <a:rPr lang="it-IT" b="1" dirty="0"/>
              <a:t>Progetto di Tecnologie Informatiche per il Web – HTML Pure</a:t>
            </a:r>
            <a:br>
              <a:rPr lang="it-IT" b="1" dirty="0"/>
            </a:br>
            <a:r>
              <a:rPr lang="it-IT" sz="3200" b="1" dirty="0"/>
              <a:t>Politecnico di Milano – A.A 2022 2023 – Prof. Fraternali</a:t>
            </a:r>
            <a:br>
              <a:rPr lang="it-IT" sz="3200" b="1" dirty="0"/>
            </a:br>
            <a:r>
              <a:rPr lang="it-IT" sz="2000" b="1" dirty="0"/>
              <a:t>Esercizio 4 – Luca Guffanti 955414 10720858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106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Completamento delle specifiche – Requisiti pure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</a:t>
            </a:r>
            <a:r>
              <a:rPr lang="it-IT" dirty="0">
                <a:solidFill>
                  <a:srgbClr val="FF0000"/>
                </a:solidFill>
              </a:rPr>
              <a:t>pagina di default </a:t>
            </a:r>
            <a:r>
              <a:rPr lang="it-IT" dirty="0"/>
              <a:t>è presente una </a:t>
            </a:r>
            <a:r>
              <a:rPr lang="it-IT" dirty="0" err="1">
                <a:solidFill>
                  <a:schemeClr val="accent6"/>
                </a:solidFill>
              </a:rPr>
              <a:t>form</a:t>
            </a:r>
            <a:r>
              <a:rPr lang="it-IT" dirty="0">
                <a:solidFill>
                  <a:schemeClr val="accent6"/>
                </a:solidFill>
              </a:rPr>
              <a:t> di login </a:t>
            </a:r>
            <a:r>
              <a:rPr lang="it-IT" dirty="0"/>
              <a:t>i cui input, matricola e password, sono numeri da inserire obbligatoriamente.</a:t>
            </a:r>
          </a:p>
          <a:p>
            <a:r>
              <a:rPr lang="it-IT" dirty="0"/>
              <a:t>Le HOME pages per docente e studente mostrano di default gli appelli del primo corso presente nella tabella.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4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5070E74-6D89-4D6D-6C2D-41CC075C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" y="0"/>
            <a:ext cx="1188237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365" y="4731798"/>
            <a:ext cx="12192000" cy="1325563"/>
          </a:xfrm>
        </p:spPr>
        <p:txBody>
          <a:bodyPr/>
          <a:lstStyle/>
          <a:p>
            <a:r>
              <a:rPr lang="it-IT" b="1" dirty="0"/>
              <a:t>Diagramma IFML</a:t>
            </a:r>
          </a:p>
        </p:txBody>
      </p:sp>
    </p:spTree>
    <p:extLst>
      <p:ext uri="{BB962C8B-B14F-4D97-AF65-F5344CB8AC3E}">
        <p14:creationId xmlns:p14="http://schemas.microsoft.com/office/powerpoint/2010/main" val="331748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Componenti 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E77D9C8B-0584-A277-0D44-434CD366ED16}"/>
              </a:ext>
            </a:extLst>
          </p:cNvPr>
          <p:cNvGrpSpPr/>
          <p:nvPr/>
        </p:nvGrpSpPr>
        <p:grpSpPr>
          <a:xfrm>
            <a:off x="384483" y="320457"/>
            <a:ext cx="11423035" cy="6217087"/>
            <a:chOff x="411116" y="320456"/>
            <a:chExt cx="11423035" cy="6217087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1459F59-71BD-D032-39E4-88A77CD9049D}"/>
                </a:ext>
              </a:extLst>
            </p:cNvPr>
            <p:cNvGrpSpPr/>
            <p:nvPr/>
          </p:nvGrpSpPr>
          <p:grpSpPr>
            <a:xfrm>
              <a:off x="411116" y="320456"/>
              <a:ext cx="11423035" cy="6217087"/>
              <a:chOff x="291621" y="320456"/>
              <a:chExt cx="11423035" cy="6217087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32D5AC6-A9AB-20B3-FFE3-C35AE9103F9E}"/>
                  </a:ext>
                </a:extLst>
              </p:cNvPr>
              <p:cNvSpPr txBox="1"/>
              <p:nvPr/>
            </p:nvSpPr>
            <p:spPr>
              <a:xfrm>
                <a:off x="2717547" y="2567225"/>
                <a:ext cx="3027028" cy="39703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CONTROLLORI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CheckLogin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GoToExamResults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GoToExamSubscribers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GoToGradeModifyForm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GoToStudentHome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GoToTeacherHome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Logout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ModifyGradeForm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PresentVerbal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PublishResults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RejectResult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UpdateGrade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259DD7D-3A55-2DF1-CBA5-B5EB4A164417}"/>
                  </a:ext>
                </a:extLst>
              </p:cNvPr>
              <p:cNvSpPr txBox="1"/>
              <p:nvPr/>
            </p:nvSpPr>
            <p:spPr>
              <a:xfrm>
                <a:off x="291621" y="2567225"/>
                <a:ext cx="2338852" cy="147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BEANS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Course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Exam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User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Verbal</a:t>
                </a: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189C844-2E3D-F66F-57F2-DB9EDBA17A1C}"/>
                  </a:ext>
                </a:extLst>
              </p:cNvPr>
              <p:cNvSpPr txBox="1"/>
              <p:nvPr/>
            </p:nvSpPr>
            <p:spPr>
              <a:xfrm>
                <a:off x="291621" y="5337214"/>
                <a:ext cx="2338852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FILTRI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LoginChecker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StudentChecker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TeacherChecker</a:t>
                </a: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79853CA-9C5E-1817-A8EE-56E923D54615}"/>
                  </a:ext>
                </a:extLst>
              </p:cNvPr>
              <p:cNvSpPr txBox="1"/>
              <p:nvPr/>
            </p:nvSpPr>
            <p:spPr>
              <a:xfrm>
                <a:off x="5843223" y="320456"/>
                <a:ext cx="5871433" cy="62170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 err="1"/>
                  <a:t>DAOs</a:t>
                </a:r>
                <a:endParaRPr lang="it-IT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CourseDAO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getCoursesFromTeacherI</a:t>
                </a:r>
                <a:r>
                  <a:rPr lang="it-IT" sz="1400" dirty="0" err="1">
                    <a:latin typeface="Consolas" panose="020B0609020204030204" pitchFamily="49" charset="0"/>
                  </a:rPr>
                  <a:t>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getCoursesFromGivenCourseId</a:t>
                </a:r>
                <a:r>
                  <a:rPr lang="it-IT" sz="1400" dirty="0"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getSubscriptionFromStudentId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getTeacherDataFromCourseId</a:t>
                </a:r>
                <a:r>
                  <a:rPr lang="it-IT" sz="1400" dirty="0"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checkCourseExistenceAndTeaching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checkCourseExistence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ExamDAO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getAllDatesFromCourseId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getAllSubscribersOfExamOrderByParameters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getSubscriberOfExamFromId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updateExamGradeAndStatus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getAllDatesFromStudentIdAndCourse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publishGrades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getExamGradeAndStatus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getVerbalizableGrades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verbalizeExamResults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updateGradeStatusToRejected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getVerbalizedResults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getVerbalData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checkStudentSubscription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checkSubscriptionToAtLeastOneExam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checkExamExistence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checkVerbalExistence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UserDAO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checkCredentials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EC5573D-B66F-CEC2-9B3F-622708C74E39}"/>
                </a:ext>
              </a:extLst>
            </p:cNvPr>
            <p:cNvSpPr txBox="1"/>
            <p:nvPr/>
          </p:nvSpPr>
          <p:spPr>
            <a:xfrm>
              <a:off x="411116" y="988479"/>
              <a:ext cx="5452954" cy="14773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PAGINE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Consolas" panose="020B0609020204030204" pitchFamily="49" charset="0"/>
                </a:rPr>
                <a:t>index.jsp</a:t>
              </a:r>
              <a:r>
                <a:rPr lang="it-IT" dirty="0">
                  <a:latin typeface="Consolas" panose="020B0609020204030204" pitchFamily="49" charset="0"/>
                </a:rPr>
                <a:t>		 </a:t>
              </a:r>
              <a:r>
                <a:rPr lang="it-IT" dirty="0" err="1">
                  <a:latin typeface="Consolas" panose="020B0609020204030204" pitchFamily="49" charset="0"/>
                </a:rPr>
                <a:t>gradeForm.jsp</a:t>
              </a:r>
              <a:endParaRPr lang="it-IT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Consolas" panose="020B0609020204030204" pitchFamily="49" charset="0"/>
                </a:rPr>
                <a:t>teacherHome.jsp</a:t>
              </a:r>
              <a:r>
                <a:rPr lang="it-IT" dirty="0">
                  <a:latin typeface="Consolas" panose="020B0609020204030204" pitchFamily="49" charset="0"/>
                </a:rPr>
                <a:t>	 </a:t>
              </a:r>
              <a:r>
                <a:rPr lang="it-IT" dirty="0" err="1">
                  <a:latin typeface="Consolas" panose="020B0609020204030204" pitchFamily="49" charset="0"/>
                </a:rPr>
                <a:t>verbal.jsp</a:t>
              </a:r>
              <a:endParaRPr lang="it-IT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Consolas" panose="020B0609020204030204" pitchFamily="49" charset="0"/>
                </a:rPr>
                <a:t>studentHome.jsp</a:t>
              </a:r>
              <a:r>
                <a:rPr lang="it-IT" dirty="0">
                  <a:latin typeface="Consolas" panose="020B0609020204030204" pitchFamily="49" charset="0"/>
                </a:rPr>
                <a:t>	 </a:t>
              </a:r>
              <a:r>
                <a:rPr lang="it-IT" dirty="0" err="1">
                  <a:latin typeface="Consolas" panose="020B0609020204030204" pitchFamily="49" charset="0"/>
                </a:rPr>
                <a:t>examResult.jsp</a:t>
              </a:r>
              <a:endParaRPr lang="it-IT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Consolas" panose="020B0609020204030204" pitchFamily="49" charset="0"/>
                </a:rPr>
                <a:t>examSubscribers.jsp</a:t>
              </a:r>
              <a:endParaRPr lang="it-IT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47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A2B91-E113-6279-75BE-0F4A8B02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86" y="0"/>
            <a:ext cx="11104228" cy="2387600"/>
          </a:xfrm>
        </p:spPr>
        <p:txBody>
          <a:bodyPr/>
          <a:lstStyle/>
          <a:p>
            <a:r>
              <a:rPr lang="it-IT" b="1" dirty="0"/>
              <a:t>SEQUENCE DIAGRAMS – Pure HTML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6F28E5-3C21-313E-3C0C-1BD7B3D3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8861"/>
            <a:ext cx="9144000" cy="3100603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Di seguito i diagrammi di sequenza inerenti agli eventi nell’ambito </a:t>
            </a:r>
            <a:r>
              <a:rPr lang="it-IT" b="1" dirty="0"/>
              <a:t>html pure. </a:t>
            </a:r>
            <a:r>
              <a:rPr lang="it-IT" dirty="0"/>
              <a:t>Si noti che i controlli sulla buona formattazione dei parametri in input sono omessi per chiarezza ove possibile e sono facilmente ritrovabili nei codici delle </a:t>
            </a:r>
            <a:r>
              <a:rPr lang="it-IT" dirty="0" err="1"/>
              <a:t>servlet</a:t>
            </a:r>
            <a:r>
              <a:rPr lang="it-IT" dirty="0"/>
              <a:t>. I principali controlli inerenti alla correttezza semantica dei parametri sono invece stati mantenuti per descrivere al meglio come il sistema reagisce a situazioni inaspettate: i numerosi controlli che possono essere analizzati di seguito garantiscono l’invio di risposte adeguate da parte del server.</a:t>
            </a:r>
          </a:p>
          <a:p>
            <a:endParaRPr lang="it-IT" dirty="0"/>
          </a:p>
          <a:p>
            <a:r>
              <a:rPr lang="it-IT" dirty="0"/>
              <a:t>Per rendere meno pesante la visualizzazione sono omesse anche le condizioni per cui le operazioni vengono portate avanti a seguito dei controlli sull’input.</a:t>
            </a:r>
          </a:p>
          <a:p>
            <a:r>
              <a:rPr lang="it-IT" dirty="0"/>
              <a:t>Come facilmente riscontrabile dal codice si assuma che le operazioni vengono proseguite se e solo se tutti i controlli hanno esito positivo. Si termina altrimenti.</a:t>
            </a:r>
          </a:p>
        </p:txBody>
      </p:sp>
    </p:spTree>
    <p:extLst>
      <p:ext uri="{BB962C8B-B14F-4D97-AF65-F5344CB8AC3E}">
        <p14:creationId xmlns:p14="http://schemas.microsoft.com/office/powerpoint/2010/main" val="388507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User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B5502A-1CB7-5EC9-DBAA-B88C07DA6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784167"/>
            <a:ext cx="7953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User Login Check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810-AC61-45B5-5123-8AE8CE2F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/>
          <a:stretch/>
        </p:blipFill>
        <p:spPr>
          <a:xfrm>
            <a:off x="2814320" y="784167"/>
            <a:ext cx="6563360" cy="41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Checking </a:t>
            </a:r>
            <a:r>
              <a:rPr lang="it-IT" b="1" dirty="0" err="1"/>
              <a:t>that</a:t>
            </a:r>
            <a:r>
              <a:rPr lang="it-IT" b="1" dirty="0"/>
              <a:t> the user </a:t>
            </a:r>
            <a:r>
              <a:rPr lang="it-IT" b="1" dirty="0" err="1"/>
              <a:t>is</a:t>
            </a:r>
            <a:r>
              <a:rPr lang="it-IT" b="1" dirty="0"/>
              <a:t> a </a:t>
            </a:r>
            <a:r>
              <a:rPr lang="it-IT" b="1" dirty="0" err="1"/>
              <a:t>teacher</a:t>
            </a:r>
            <a:endParaRPr lang="it-IT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4394CE2-BCC5-4028-DD9A-7BDAFBC2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/>
          <a:stretch/>
        </p:blipFill>
        <p:spPr>
          <a:xfrm>
            <a:off x="2220119" y="784167"/>
            <a:ext cx="7751762" cy="39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Checking </a:t>
            </a:r>
            <a:r>
              <a:rPr lang="it-IT" b="1" dirty="0" err="1"/>
              <a:t>that</a:t>
            </a:r>
            <a:r>
              <a:rPr lang="it-IT" b="1" dirty="0"/>
              <a:t> the user </a:t>
            </a:r>
            <a:r>
              <a:rPr lang="it-IT" b="1" dirty="0" err="1"/>
              <a:t>is</a:t>
            </a:r>
            <a:r>
              <a:rPr lang="it-IT" b="1" dirty="0"/>
              <a:t> a </a:t>
            </a:r>
            <a:r>
              <a:rPr lang="it-IT" b="1" dirty="0" err="1"/>
              <a:t>student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3DBC28-54E7-AFB2-ACE1-8309BFACC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2180265" y="784167"/>
            <a:ext cx="7831470" cy="39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 err="1"/>
              <a:t>Teacher</a:t>
            </a:r>
            <a:r>
              <a:rPr lang="it-IT" b="1" dirty="0"/>
              <a:t> Home – Default access from </a:t>
            </a:r>
            <a:r>
              <a:rPr lang="it-IT" b="1" dirty="0" err="1"/>
              <a:t>another</a:t>
            </a:r>
            <a:r>
              <a:rPr lang="it-IT" b="1" dirty="0"/>
              <a:t> 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86611D-60B1-03E3-D08A-D5ACB487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784167"/>
            <a:ext cx="7419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 err="1"/>
              <a:t>Teacher</a:t>
            </a:r>
            <a:r>
              <a:rPr lang="it-IT" b="1" dirty="0"/>
              <a:t> Home - Course </a:t>
            </a:r>
            <a:r>
              <a:rPr lang="it-IT" b="1" dirty="0" err="1"/>
              <a:t>selection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2E2CF52-ADE7-3445-4066-29B60899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784167"/>
            <a:ext cx="81343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9" y="956346"/>
            <a:ext cx="11962701" cy="5528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Un’applicazione permette di verbalizzare gli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degli esami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accede tramite login e seleziona nella HOME page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una lista dei propri corsi ordinata in modo alfabetico decrescente e poi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d’appello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corso scelto selezionata da un elenco ordinato per data decrescente. Ogni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un solo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selezione dell’appello porta a una pagina ISCRITTI, che mostra una tabella con tutti gli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all’appello. La tabella riporta i seguenti dati: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matricola, cognome e nome, email, corso di laurea, voto e stato di valutazione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voto può non essere ancora definito. Lo stato di valutazione dello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rispetto all’appello può assumere i valori: non inserito, inserito, pubblicato, rifiutato e verbalizzato. Selezionando un’etichetta nell’intestazione della tabella, l’utente ordina le righe in base al valore di tale etichetta (ad esempio, selezionando “cognome” la tabella è riordinata in base al cognome). Successive selezioni della stessa etichetta invertono l’ordinamento: si parte con l’ordinamento crescente. Il valore del voto viene considerato ordinato nel modo seguente: , assente, rimandato, riprovato, 18, 19, …, 30, 30 e lode. Nella tabella della pagina ISCRITTI ad ogni riga corrisponde un bottone “MODIFICA”. Premendo il bottone compare una pagina con una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mostra tutti i dati dello studente selezionato e un campo di input in cui è possibile scegliere il voto. L’invio della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provoca la modifica o l’inserimento del voto. Inizialmente le righe sono nello stato di valutazione “non inserito”. L’inserimento e le successive eventuali modifiche portano la riga nello stato di valutazione “inserito”. Alla tabella della pagina ISCRITTI è associato un bottone PUBBLICA che comporta la pubblicazione delle righe con lo stato di valutazione INSERITO. La pubblicazione rende il voto non più modificabile dal docente e visibile allo studente e cambia lo stato di valutazione della riga dello studente a “pubblicato”.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 accede tramite login e seleziona nella HOME page un corso tra quelli a cui è iscritto mediante una lista ordinata in modo alfabetico decrescente e poi una data d’appello del corso scelto selezionata da un elenco ordinato per data decrescente. Uno studente può essere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iscritto a più appelli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dello stesso corso. La selezione della data d’appello porta a una pagina ESITO che mostra il messaggio “Voto non ancora definito” se il docente non ha ancora pubblicato il risultato per quello studente in quell’appello. Altrimenti, la pagina mostra i dati dello studente, del corso, dell’appello e il voto assegnato. Se il voto è tra 18 e 30 e lode compare un bottone RIFIUTA. Premendo tale bottone la pagina mostra gli stessi dati con la dizione aggiunta “Il voto è stato rifiutato” e senza il bottone RIFIUTA. Il rifiuto del voto cambia lo stato di valutazione a “rifiutato” della riga dello studente per quell’appello nella pagina ISCRITTI del docente. Nella pagina ISCRITTI del docente la tabella degli iscritti è associata anche a un bottone VERBALIZZA. La pressione del bottone provoca il cambio di stato a “verbalizzato” per le righe nello stato “pubblicato” o "rifiutato" e comporta anche la creazione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la disabilitazione della possibilità di rifiutare il voto. Il rifiuto implica la verbalizzazione di “rimandato” come voto. Un verbale ha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generato dal sistema, una data e ora di creazione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associato all’appello del corso a cui si riferisce e agli student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(con nome, cognome, matricola e voto) che passano allo stato “verbalizzato”. A seguito della pressione del bottone VERBALIZZA compare una pagina VERBALE che mostra i dati completi del verbale creato.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2D7116-0413-E364-112F-7AFB3ED0CCD5}"/>
              </a:ext>
            </a:extLst>
          </p:cNvPr>
          <p:cNvSpPr txBox="1"/>
          <p:nvPr/>
        </p:nvSpPr>
        <p:spPr>
          <a:xfrm>
            <a:off x="114649" y="6233020"/>
            <a:ext cx="303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6"/>
                </a:solidFill>
              </a:rPr>
              <a:t>ATTRIBUTI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1"/>
                </a:solidFill>
              </a:rPr>
              <a:t>RELAZIONI</a:t>
            </a:r>
          </a:p>
        </p:txBody>
      </p:sp>
    </p:spTree>
    <p:extLst>
      <p:ext uri="{BB962C8B-B14F-4D97-AF65-F5344CB8AC3E}">
        <p14:creationId xmlns:p14="http://schemas.microsoft.com/office/powerpoint/2010/main" val="13499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3036915"/>
            <a:ext cx="10515600" cy="784167"/>
          </a:xfrm>
        </p:spPr>
        <p:txBody>
          <a:bodyPr/>
          <a:lstStyle/>
          <a:p>
            <a:r>
              <a:rPr lang="it-IT" b="1" dirty="0" err="1"/>
              <a:t>Exam</a:t>
            </a:r>
            <a:r>
              <a:rPr lang="it-IT" b="1" dirty="0"/>
              <a:t> </a:t>
            </a:r>
            <a:r>
              <a:rPr lang="it-IT" b="1" dirty="0" err="1"/>
              <a:t>subscribers</a:t>
            </a:r>
            <a:r>
              <a:rPr lang="it-IT" b="1" dirty="0"/>
              <a:t> - display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B465B0-32B6-24DB-FFFB-D7750A6D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487"/>
            <a:ext cx="5550295" cy="65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7" y="3036916"/>
            <a:ext cx="10515600" cy="784167"/>
          </a:xfrm>
        </p:spPr>
        <p:txBody>
          <a:bodyPr/>
          <a:lstStyle/>
          <a:p>
            <a:r>
              <a:rPr lang="it-IT" b="1" dirty="0" err="1"/>
              <a:t>Subscribers</a:t>
            </a:r>
            <a:r>
              <a:rPr lang="it-IT" b="1" dirty="0"/>
              <a:t>’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sorting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E7C76F-257F-936D-22CD-F1627819D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85987"/>
            <a:ext cx="5890132" cy="66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Grade </a:t>
            </a:r>
            <a:r>
              <a:rPr lang="it-IT" b="1" dirty="0" err="1"/>
              <a:t>Insertion</a:t>
            </a:r>
            <a:r>
              <a:rPr lang="it-IT" b="1" dirty="0"/>
              <a:t> – </a:t>
            </a:r>
            <a:r>
              <a:rPr lang="it-IT" b="1" dirty="0" err="1"/>
              <a:t>Going</a:t>
            </a:r>
            <a:r>
              <a:rPr lang="it-IT" b="1" dirty="0"/>
              <a:t> to the </a:t>
            </a:r>
            <a:r>
              <a:rPr lang="it-IT" b="1" dirty="0" err="1"/>
              <a:t>form</a:t>
            </a:r>
            <a:r>
              <a:rPr lang="it-IT" b="1" dirty="0"/>
              <a:t> page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07239C-2739-7D8D-7AC0-FFAE13C7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784167"/>
            <a:ext cx="8391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Grade </a:t>
            </a:r>
            <a:r>
              <a:rPr lang="it-IT" b="1" dirty="0" err="1"/>
              <a:t>Insertion</a:t>
            </a:r>
            <a:r>
              <a:rPr lang="it-IT" b="1" dirty="0"/>
              <a:t> – </a:t>
            </a:r>
            <a:r>
              <a:rPr lang="it-IT" b="1" dirty="0" err="1"/>
              <a:t>form</a:t>
            </a:r>
            <a:r>
              <a:rPr lang="it-IT" b="1" dirty="0"/>
              <a:t> display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3891C4-EEEF-C8B6-436A-666DE03C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30" y="784167"/>
            <a:ext cx="6222940" cy="59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2" y="3036915"/>
            <a:ext cx="10515600" cy="784167"/>
          </a:xfrm>
        </p:spPr>
        <p:txBody>
          <a:bodyPr/>
          <a:lstStyle/>
          <a:p>
            <a:r>
              <a:rPr lang="it-IT" b="1" dirty="0"/>
              <a:t>Grade Update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479B58-1AD6-7458-C0E7-5D71C5A91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49" y="328610"/>
            <a:ext cx="80772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4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 err="1"/>
              <a:t>Result</a:t>
            </a:r>
            <a:r>
              <a:rPr lang="it-IT" b="1" dirty="0"/>
              <a:t> Publishing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BF67529-BC61-E271-DAF2-63F86CC2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784167"/>
            <a:ext cx="81057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 err="1"/>
              <a:t>Result</a:t>
            </a:r>
            <a:r>
              <a:rPr lang="it-IT" b="1" dirty="0"/>
              <a:t> </a:t>
            </a:r>
            <a:r>
              <a:rPr lang="it-IT" b="1" dirty="0" err="1"/>
              <a:t>Verbalization</a:t>
            </a:r>
            <a:endParaRPr lang="it-IT" b="1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663EC2-1E21-B0D5-D21B-A354E688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784167"/>
            <a:ext cx="81248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3036916"/>
            <a:ext cx="10515600" cy="784167"/>
          </a:xfrm>
        </p:spPr>
        <p:txBody>
          <a:bodyPr/>
          <a:lstStyle/>
          <a:p>
            <a:r>
              <a:rPr lang="it-IT" b="1" dirty="0" err="1"/>
              <a:t>Verbal</a:t>
            </a:r>
            <a:r>
              <a:rPr lang="it-IT" b="1" dirty="0"/>
              <a:t> Presentation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008B965-486D-0959-C872-F3511BEA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07" y="100668"/>
            <a:ext cx="4407715" cy="66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 err="1"/>
              <a:t>Student</a:t>
            </a:r>
            <a:r>
              <a:rPr lang="it-IT" b="1" dirty="0"/>
              <a:t> Home – Default access from </a:t>
            </a:r>
            <a:r>
              <a:rPr lang="it-IT" b="1" dirty="0" err="1"/>
              <a:t>another</a:t>
            </a:r>
            <a:r>
              <a:rPr lang="it-IT" b="1" dirty="0"/>
              <a:t> page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6C95AC-9928-E834-DF43-4EE08AFC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784167"/>
            <a:ext cx="74295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0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 err="1"/>
              <a:t>Student</a:t>
            </a:r>
            <a:r>
              <a:rPr lang="it-IT" b="1" dirty="0"/>
              <a:t> Home - Course </a:t>
            </a:r>
            <a:r>
              <a:rPr lang="it-IT" b="1" dirty="0" err="1"/>
              <a:t>selection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42ED8-6C18-5830-5A18-DFE35330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784167"/>
            <a:ext cx="82677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Completamento delle specifiche -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è identificato univocamente da un </a:t>
            </a:r>
            <a:r>
              <a:rPr lang="it-IT" dirty="0">
                <a:solidFill>
                  <a:schemeClr val="accent6"/>
                </a:solidFill>
              </a:rPr>
              <a:t>numero di matricola</a:t>
            </a:r>
            <a:r>
              <a:rPr lang="it-IT" dirty="0"/>
              <a:t>, che si assume sia fornito dall’università.</a:t>
            </a:r>
          </a:p>
          <a:p>
            <a:r>
              <a:rPr lang="it-IT" dirty="0"/>
              <a:t>Ogni </a:t>
            </a:r>
            <a:r>
              <a:rPr lang="it-IT" dirty="0">
                <a:solidFill>
                  <a:srgbClr val="FF0000"/>
                </a:solidFill>
              </a:rPr>
              <a:t>corso</a:t>
            </a:r>
            <a:r>
              <a:rPr lang="it-IT" dirty="0"/>
              <a:t> è identificato univocamente da un </a:t>
            </a:r>
            <a:r>
              <a:rPr lang="it-IT" dirty="0">
                <a:solidFill>
                  <a:srgbClr val="92D050"/>
                </a:solidFill>
              </a:rPr>
              <a:t>codice</a:t>
            </a:r>
            <a:r>
              <a:rPr lang="it-IT" dirty="0"/>
              <a:t>, ed è anche dotato di un </a:t>
            </a:r>
            <a:r>
              <a:rPr lang="it-IT" dirty="0">
                <a:solidFill>
                  <a:srgbClr val="92D050"/>
                </a:solidFill>
              </a:rPr>
              <a:t>nome</a:t>
            </a:r>
            <a:r>
              <a:rPr lang="it-IT" dirty="0"/>
              <a:t>.</a:t>
            </a:r>
          </a:p>
          <a:p>
            <a:r>
              <a:rPr lang="it-IT" dirty="0"/>
              <a:t>Come in un normale ambiente universitario si assume che non possano essere presenti due appelli dello stesso corso nello stesso giorno.</a:t>
            </a:r>
          </a:p>
          <a:p>
            <a:r>
              <a:rPr lang="it-IT" dirty="0">
                <a:solidFill>
                  <a:srgbClr val="FF0000"/>
                </a:solidFill>
              </a:rPr>
              <a:t>Verbali differenti</a:t>
            </a:r>
            <a:r>
              <a:rPr lang="it-IT" dirty="0"/>
              <a:t>, anche per lo stesso appello dello stesso corso, hanno </a:t>
            </a:r>
            <a:r>
              <a:rPr lang="it-IT" dirty="0">
                <a:solidFill>
                  <a:srgbClr val="92D050"/>
                </a:solidFill>
              </a:rPr>
              <a:t>codici differenti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" y="3070472"/>
            <a:ext cx="10515600" cy="784167"/>
          </a:xfrm>
        </p:spPr>
        <p:txBody>
          <a:bodyPr>
            <a:normAutofit/>
          </a:bodyPr>
          <a:lstStyle/>
          <a:p>
            <a:r>
              <a:rPr lang="it-IT" b="1" dirty="0" err="1"/>
              <a:t>Result</a:t>
            </a:r>
            <a:r>
              <a:rPr lang="it-IT" b="1" dirty="0"/>
              <a:t> display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1E46347-B1EF-6EAF-96AD-6316DF38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92" y="67112"/>
            <a:ext cx="5539415" cy="67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Grade </a:t>
            </a:r>
            <a:r>
              <a:rPr lang="it-IT" b="1" dirty="0" err="1"/>
              <a:t>Rejection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D834D6-E775-E34C-721C-8770656F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784167"/>
            <a:ext cx="81057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Logout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0F7C63-4245-D750-CEBF-C8EA4B17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91" y="784167"/>
            <a:ext cx="6886618" cy="38717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24249A-DD58-679B-F9C1-D22B74993E3E}"/>
              </a:ext>
            </a:extLst>
          </p:cNvPr>
          <p:cNvSpPr txBox="1"/>
          <p:nvPr/>
        </p:nvSpPr>
        <p:spPr>
          <a:xfrm>
            <a:off x="97655" y="6488668"/>
            <a:ext cx="587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*L’evento di logout può provenire da qualsiasi pagina interna</a:t>
            </a:r>
          </a:p>
        </p:txBody>
      </p:sp>
    </p:spTree>
    <p:extLst>
      <p:ext uri="{BB962C8B-B14F-4D97-AF65-F5344CB8AC3E}">
        <p14:creationId xmlns:p14="http://schemas.microsoft.com/office/powerpoint/2010/main" val="30717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Design della base di dati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3138EE-F789-6ABA-F988-59652E49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050765"/>
            <a:ext cx="8772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520467" y="1325563"/>
            <a:ext cx="11151066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`name`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teaching_idx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`user`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AUTO_INCREMENT=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A8B039-7356-D67B-B224-23AF53A691FA}"/>
              </a:ext>
            </a:extLst>
          </p:cNvPr>
          <p:cNvSpPr txBox="1"/>
          <p:nvPr/>
        </p:nvSpPr>
        <p:spPr>
          <a:xfrm>
            <a:off x="520467" y="3694194"/>
            <a:ext cx="1115106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`date`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examined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107207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160789" y="1157783"/>
            <a:ext cx="11870422" cy="5355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`grade`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'ASSENTE'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'RIMANDATO'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'RIPROVATO'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'18'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'21'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'23'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'24'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'26'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'27'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'28'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'29'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 E LODE'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gradeStatus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'NON INSERITO'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'INSERITO'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'PUBBLICATO'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'RIFIUTATO'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'VERBALIZZATO'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wasRejected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`user`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326715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520467" y="1997839"/>
            <a:ext cx="11151066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userPW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`name`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`email`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isTeacher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studentDegree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9718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167780" y="1305341"/>
            <a:ext cx="11503753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existsDate_idx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existsExam_idx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AUTO_INCREMENT=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177946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Analisi dei requisiti – Pure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9" y="956346"/>
            <a:ext cx="11962701" cy="5528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Un’applicazione permette di verbalizzare gli esiti degli esami di un appello. Il docente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tramite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corso da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dei propri corsi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ordinata in modo alfabetico decrescente e poi una data d’appello del corso scelto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elenco ordinato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data decrescente. Ogni corso ha un solo docente. La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dell’appello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 a una pagina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 mostra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tabella con tutti gli iscritti all’appello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tabella riporta i seguenti dati: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matricola, cognome e nome, email, corso di laurea, voto e stato di valutazione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voto può non essere ancora definito. Lo stato di valutazione dello studente rispetto all’appello può assumere i valori: non inserito, inserito, pubblicato, rifiutato e verbalizzato.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Selezionando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un’etichetta nell’intestazione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tabella, l’utente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righe in base al valore di tale etichetta (ad esempio, selezionando “cognome” la tabella è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riordinata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base al cognome).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Successive selezioni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stessa etichetta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invertono l’ordinamento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parte con l’ordinamento crescente. Il valore del voto viene considerato ordinato nel modo seguente: , assente, rimandato, riprovato, 18, 19, …, 30, 30 e lode. Nella tabella della pagina ISCRITTI ad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riga corrisponde un bottone “MODIFICA”.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Premendo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bottone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con una </a:t>
            </a:r>
            <a:r>
              <a:rPr lang="it-IT" sz="18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mostra tutti 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dello studente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selezionato e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di input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cui è possibile scegliere il voto.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L’invio della </a:t>
            </a:r>
            <a:r>
              <a:rPr lang="it-IT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provoca la modifica o l’inserimento del voto.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Inizialmente le righe sono nello stato di valutazione “non inserito”.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L’inserimento e le successive eventuali modifiche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portano la riga nello stato di valutazione “inserito”.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 tabella della pagina ISCRITTI è associato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it-IT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PUBBLICA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 la pubblicazione delle righe con lo stato di valutazione INSERITO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pubblicazione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 il voto non più modificabile dal docente e visibile allo studente e cambia lo stato di valutazione della riga dello studente a “pubblicato”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tramite login 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corso tra quelli a cui è iscritto mediante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ordinata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modo alfabetico decrescente e poi una data d’appello del corso scelto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elenco ordinato per data decrescente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Uno studente può essere iscritto a più appelli dello stesso corso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selezione della data d’appello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ESITO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messaggio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Voto non ancora definito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 il docente non ha ancora pubblicato il risultato per quello studente in quell’appello. Altrimenti, la pagina mostra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dati dello studente, del corso, dell’appello e il voto assegnato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il voto è tra 18 e 30 e lode compare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 RIFIUTA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Premendo tale bottone la pagina mostra gli stessi dati con la dizione aggiunta “Il voto è stato rifiutato” e senza il bottone RIFIUTA.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rifiuto del voto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cambia lo stato di valutazione a “rifiutato” della riga dello studente per quell’appello nella pagina ISCRITTI del docente.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pagina ISCRITTI del docente la tabella degli iscritti è associata anche 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bottone VERBALIZZA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pressione del bottone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provoca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cambio di stato a “verbalizzato” per le righe nello stato “pubblicato” o "rifiutato" e comporta anche la creazione di un verbale e la disabilitazione della possibilità di rifiutare il voto.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rifiuto implica la verbalizzazione di “rimandato” come voto. Un verbale ha un codice generato dal sistema, una data e ora di creazione ed è associato all’appello del corso a cui si riferisce e agli studenti (con nome, cognome, matricola e voto) 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passano allo stato “verbalizzato”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seguito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pressione del bottone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VERBALIZZA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VERBALE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mostra 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completi del verbale creato.</a:t>
            </a:r>
            <a:endParaRPr lang="it-IT" sz="1800" dirty="0">
              <a:solidFill>
                <a:schemeClr val="accent6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2D7116-0413-E364-112F-7AFB3ED0CCD5}"/>
              </a:ext>
            </a:extLst>
          </p:cNvPr>
          <p:cNvSpPr txBox="1"/>
          <p:nvPr/>
        </p:nvSpPr>
        <p:spPr>
          <a:xfrm>
            <a:off x="114649" y="6233020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6"/>
                </a:solidFill>
              </a:rPr>
              <a:t>COMPONENTI </a:t>
            </a:r>
            <a:r>
              <a:rPr lang="it-IT" b="1" dirty="0">
                <a:solidFill>
                  <a:schemeClr val="accent1"/>
                </a:solidFill>
              </a:rPr>
              <a:t>EVENTI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AZIONI</a:t>
            </a:r>
            <a:endParaRPr lang="it-I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2503</Words>
  <Application>Microsoft Office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Tema di Office</vt:lpstr>
      <vt:lpstr>Progetto di Tecnologie Informatiche per il Web – HTML Pure Politecnico di Milano – A.A 2022 2023 – Prof. Fraternali Esercizio 4 – Luca Guffanti 955414 10720858</vt:lpstr>
      <vt:lpstr>Analisi dei Dati</vt:lpstr>
      <vt:lpstr>Completamento delle specifiche - Dati</vt:lpstr>
      <vt:lpstr>Design della base di dati</vt:lpstr>
      <vt:lpstr>Schema della base di dati - 1</vt:lpstr>
      <vt:lpstr>Schema della base di dati - 2</vt:lpstr>
      <vt:lpstr>Schema della base di dati - 3</vt:lpstr>
      <vt:lpstr>Schema della base di dati - 4</vt:lpstr>
      <vt:lpstr>Analisi dei requisiti – Pure HTML</vt:lpstr>
      <vt:lpstr>Completamento delle specifiche – Requisiti pure HTML</vt:lpstr>
      <vt:lpstr>Diagramma IFML</vt:lpstr>
      <vt:lpstr>Componenti </vt:lpstr>
      <vt:lpstr>SEQUENCE DIAGRAMS – Pure HTML</vt:lpstr>
      <vt:lpstr>User Login</vt:lpstr>
      <vt:lpstr>User Login Check</vt:lpstr>
      <vt:lpstr>Checking that the user is a teacher</vt:lpstr>
      <vt:lpstr>Checking that the user is a student</vt:lpstr>
      <vt:lpstr>Teacher Home – Default access from another page</vt:lpstr>
      <vt:lpstr>Teacher Home - Course selection</vt:lpstr>
      <vt:lpstr>Exam subscribers - display</vt:lpstr>
      <vt:lpstr>Subscribers’ table sorting</vt:lpstr>
      <vt:lpstr>Grade Insertion – Going to the form page</vt:lpstr>
      <vt:lpstr>Grade Insertion – form display</vt:lpstr>
      <vt:lpstr>Grade Update</vt:lpstr>
      <vt:lpstr>Result Publishing</vt:lpstr>
      <vt:lpstr>Result Verbalization</vt:lpstr>
      <vt:lpstr>Verbal Presentation</vt:lpstr>
      <vt:lpstr>Student Home – Default access from another page</vt:lpstr>
      <vt:lpstr>Student Home - Course selection</vt:lpstr>
      <vt:lpstr>Result display</vt:lpstr>
      <vt:lpstr>Grade Rejection</vt:lpstr>
      <vt:lpstr>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Luca Guffanti</dc:creator>
  <cp:lastModifiedBy>Luca Guffanti</cp:lastModifiedBy>
  <cp:revision>13</cp:revision>
  <dcterms:created xsi:type="dcterms:W3CDTF">2023-05-29T21:08:06Z</dcterms:created>
  <dcterms:modified xsi:type="dcterms:W3CDTF">2023-06-09T07:35:06Z</dcterms:modified>
</cp:coreProperties>
</file>