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282" r:id="rId12"/>
    <p:sldId id="290" r:id="rId13"/>
    <p:sldId id="288" r:id="rId14"/>
    <p:sldId id="305" r:id="rId15"/>
    <p:sldId id="301" r:id="rId16"/>
    <p:sldId id="302" r:id="rId17"/>
    <p:sldId id="303" r:id="rId18"/>
    <p:sldId id="304" r:id="rId19"/>
    <p:sldId id="256" r:id="rId20"/>
    <p:sldId id="257" r:id="rId21"/>
    <p:sldId id="306" r:id="rId22"/>
    <p:sldId id="307" r:id="rId23"/>
    <p:sldId id="308" r:id="rId24"/>
    <p:sldId id="262" r:id="rId25"/>
    <p:sldId id="309" r:id="rId26"/>
    <p:sldId id="310" r:id="rId27"/>
    <p:sldId id="311" r:id="rId28"/>
    <p:sldId id="313" r:id="rId29"/>
    <p:sldId id="314" r:id="rId30"/>
    <p:sldId id="315" r:id="rId31"/>
    <p:sldId id="316" r:id="rId32"/>
    <p:sldId id="319" r:id="rId33"/>
    <p:sldId id="317" r:id="rId34"/>
    <p:sldId id="320" r:id="rId35"/>
    <p:sldId id="318" r:id="rId36"/>
    <p:sldId id="269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>
        <p:scale>
          <a:sx n="75" d="100"/>
          <a:sy n="75" d="100"/>
        </p:scale>
        <p:origin x="725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D98CC4-8820-2D26-E4B3-21DA69620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F2AEFD-A34B-E52B-4A3C-1CFDB9780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0AA17C-DB7F-B776-49A7-AB8FE915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E1A892-7195-1E84-CF16-48968A91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A758F9-41E6-BDB5-3931-B84D72E5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39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755667-7CF2-D1D0-047E-773C9A8B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AA02A3-0FF8-1D10-3103-385543655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30122B-B689-3F3A-5F50-918C32A7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188B82-2665-9DCB-384A-EC6B1DF9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50BD55-146D-E4E7-3DA0-808E214F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89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26A60F-00D6-9FBA-EEFC-70ABA0734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BBB395-3B1E-53EB-4BA4-76D4D9CDC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97C0F1-7B6F-909D-7AA8-D2DE0A1F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DA706F-0478-F061-0520-70EB791E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CACB60-1B7B-5243-8E82-1D8177AE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260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933F56-7CD4-9081-1D41-AEA42450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DA489C-FD1D-CC98-5918-39A56169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C0EE2A-E414-C285-A477-3F9A49B5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AB8EDE-B788-BDB0-AFAE-22677042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C38322-036E-F339-0DBE-683EA30E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834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F3EB21-95ED-DC4A-1C84-0BC42EEA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4FE528-E8A3-7977-C12B-812277627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65224E-9249-9AFB-BB01-88642F26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74EBFC-EC63-414E-0C59-E8562719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3C63EC-9F6D-A741-DF48-3D7891D1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271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1B9AB-77D5-B537-0BEC-D7554E54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5CB98B-6164-E21A-E299-C4216D576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B8C5F8-99F4-7068-CF37-E5AE90DDD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8709EE-18D9-092C-9E4D-EEA8749E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28F52C-8306-8190-9842-157C1B12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091BE5-57DB-9E2C-A0F0-BABFDC28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90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3B7986-C907-5B74-A47F-AA1A78EB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4EB593-15D2-69C2-E9D7-2EC4F734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D606B9-7976-733B-A890-CE21CD325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BAAE500-9850-12AC-3996-7FC24062F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89F9F73-30A9-74F2-B2CB-8614B96EA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8768BC8-0BEB-3E38-855C-22711659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133BA2-59C9-753F-D6AF-8C44D40C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F0E03B-CE9A-1E25-E722-B56DEE36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91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4B846-27B4-7402-D391-C032DB9E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8960381-015E-C38D-1D72-73A2B117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F69A0C-1A15-6A87-B9EE-31F7D03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8BABFA-7D00-A767-CFEB-BC1D92E1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1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51A9754-2536-5365-21DA-5663CA9B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E950A85-3C54-0C8E-0863-E13CB460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C5FD4B-0B38-0FF0-4097-CF6A534F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45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220DB8-F306-AD06-3014-C70DCDBE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8429E5-B366-BCC8-DC9D-9F0034D32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AC5762-282B-D5E1-407F-7BA3D26AD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29F4CD-0FAE-A3E4-4F03-C1621C6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F71203-A9F2-64B8-6FD3-0BFC48FF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7FED15-C32B-7F71-E3F4-4DBC0879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21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341D7-C489-A37D-E6D3-605CF13A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5469C15-4ADB-334F-1A1C-4A1E6AF28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781208-9F5C-8D07-7244-50C12A4ED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945F42-A751-D159-E72F-B7F95D03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13DD57-062B-110E-3A74-449A5B92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C5FA7D-5174-8F8B-6218-F64CA7A8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57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960AEC1-BDFD-4C1D-8392-919C3861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44F9AF-69D9-F3A5-89E8-3F080BEF1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D94A6-B1B3-22BD-64B2-DC7B6DAB4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8B47-900B-4F69-A520-160D9D1BCAD6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E8D681-3CC5-C404-56A6-B7866B5C7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CB9459-1972-644B-D1D8-75B2680A2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79F3C-DDDF-4330-942F-3549D63FA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10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4CA9-B168-944B-5DA9-87BA2CF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5701"/>
            <a:ext cx="12192000" cy="3506597"/>
          </a:xfrm>
        </p:spPr>
        <p:txBody>
          <a:bodyPr/>
          <a:lstStyle/>
          <a:p>
            <a:pPr algn="ctr"/>
            <a:r>
              <a:rPr lang="it-IT" b="1" dirty="0"/>
              <a:t>Progetto di Tecnologie Informatiche per il Web - RIA</a:t>
            </a:r>
            <a:br>
              <a:rPr lang="it-IT" b="1" dirty="0"/>
            </a:br>
            <a:r>
              <a:rPr lang="it-IT" sz="3200" b="1" dirty="0"/>
              <a:t>Politecnico di Milano – A.A 2022 2023 – Prof. Fraternali</a:t>
            </a:r>
            <a:br>
              <a:rPr lang="it-IT" sz="3200" b="1" dirty="0"/>
            </a:br>
            <a:r>
              <a:rPr lang="it-IT" sz="2000" b="1" dirty="0"/>
              <a:t>Esercizio 4 – Luca Guffanti 955414 10720858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103822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4CA9-B168-944B-5DA9-87BA2CF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/>
              <a:t>Analisi dei requisiti – RIA 2/2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B26063-F3DA-85BB-2138-9EE3379A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49" y="956346"/>
            <a:ext cx="11962701" cy="552834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Versione con JavaScript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realizzi un’applicazione client server web che modifica le specifiche precedenti come segue: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Dopo il login dell’utente, l’intera applicazione è realizzata con </a:t>
            </a:r>
            <a:r>
              <a:rPr lang="it-IT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un’unica pagina per il docente e un’unica pagina per lo studente.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Ogni </a:t>
            </a:r>
            <a:r>
              <a:rPr lang="it-IT" sz="18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interazione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dell’utente è gestita senza ricaricare completamente la pagina, ma </a:t>
            </a:r>
            <a:r>
              <a:rPr lang="it-IT" sz="1800" kern="1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 l’invocazione asincrona del server e l’eventuale modifica del contenuto da aggiornare a seguito dell’evento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funzione di riordino della tabella degli iscritti è realizzata a lato client.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Alla tabella degli iscritti è associato un </a:t>
            </a:r>
            <a:r>
              <a:rPr lang="it-IT" sz="1800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bottone INSERIMENTO MULTIPLO </a:t>
            </a:r>
            <a:r>
              <a:rPr lang="it-IT" sz="1800" kern="1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provoca la comparsa 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 una </a:t>
            </a:r>
            <a:r>
              <a:rPr lang="it-IT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 modale 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</a:t>
            </a:r>
            <a:r>
              <a:rPr lang="it-IT" sz="1800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tutte e sole le righe nello stato “non inserito” associate a un campo di input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Il docente può </a:t>
            </a:r>
            <a:r>
              <a:rPr lang="it-IT" sz="18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inserire un voto 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un insieme delle righe e </a:t>
            </a:r>
            <a:r>
              <a:rPr lang="it-IT" sz="18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premere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it-IT" sz="1800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bottone INVIA 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</a:t>
            </a:r>
            <a:r>
              <a:rPr lang="it-IT" sz="1800" kern="1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comporta l’invio al server dei voti, il cambio di stato delle righe coinvolte, la chiusura della finestra modale e l’aggiornamento della tabella degli iscritti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2D7116-0413-E364-112F-7AFB3ED0CCD5}"/>
              </a:ext>
            </a:extLst>
          </p:cNvPr>
          <p:cNvSpPr txBox="1"/>
          <p:nvPr/>
        </p:nvSpPr>
        <p:spPr>
          <a:xfrm>
            <a:off x="114649" y="6233020"/>
            <a:ext cx="377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PAGINE</a:t>
            </a:r>
            <a:r>
              <a:rPr lang="it-IT" b="1" dirty="0"/>
              <a:t> </a:t>
            </a:r>
            <a:r>
              <a:rPr lang="it-IT" b="1" dirty="0">
                <a:solidFill>
                  <a:schemeClr val="accent6"/>
                </a:solidFill>
              </a:rPr>
              <a:t>COMPONENTI </a:t>
            </a:r>
            <a:r>
              <a:rPr lang="it-IT" b="1" dirty="0">
                <a:solidFill>
                  <a:schemeClr val="accent1"/>
                </a:solidFill>
              </a:rPr>
              <a:t>EVENTI 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AZIONI</a:t>
            </a:r>
            <a:endParaRPr lang="it-IT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4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4CA9-B168-944B-5DA9-87BA2CF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it-IT" b="1" dirty="0"/>
              <a:t>Completamento delle specifiche – Requisiti 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B26063-F3DA-85BB-2138-9EE3379A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</a:t>
            </a:r>
            <a:r>
              <a:rPr lang="it-IT" dirty="0">
                <a:solidFill>
                  <a:srgbClr val="FF0000"/>
                </a:solidFill>
              </a:rPr>
              <a:t>pagina di login </a:t>
            </a:r>
            <a:r>
              <a:rPr lang="it-IT" dirty="0"/>
              <a:t>è presente </a:t>
            </a:r>
            <a:r>
              <a:rPr lang="it-IT" dirty="0">
                <a:solidFill>
                  <a:schemeClr val="accent6"/>
                </a:solidFill>
              </a:rPr>
              <a:t>una </a:t>
            </a:r>
            <a:r>
              <a:rPr lang="it-IT" dirty="0" err="1">
                <a:solidFill>
                  <a:schemeClr val="accent6"/>
                </a:solidFill>
              </a:rPr>
              <a:t>form</a:t>
            </a:r>
            <a:r>
              <a:rPr lang="it-IT" dirty="0">
                <a:solidFill>
                  <a:schemeClr val="accent6"/>
                </a:solidFill>
              </a:rPr>
              <a:t> di login </a:t>
            </a:r>
            <a:r>
              <a:rPr lang="it-IT" dirty="0"/>
              <a:t>i cui input, matricola e password, sono numeri da inserire obbligatoriamente.</a:t>
            </a:r>
          </a:p>
          <a:p>
            <a:r>
              <a:rPr lang="it-IT" dirty="0"/>
              <a:t>L</a:t>
            </a:r>
            <a:r>
              <a:rPr lang="it-IT" dirty="0">
                <a:solidFill>
                  <a:schemeClr val="accent5"/>
                </a:solidFill>
              </a:rPr>
              <a:t>’inserimento</a:t>
            </a:r>
            <a:r>
              <a:rPr lang="it-IT" dirty="0"/>
              <a:t> del singolo voto e la </a:t>
            </a:r>
            <a:r>
              <a:rPr lang="it-IT" dirty="0">
                <a:solidFill>
                  <a:schemeClr val="accent5"/>
                </a:solidFill>
              </a:rPr>
              <a:t>presentazione</a:t>
            </a:r>
            <a:r>
              <a:rPr lang="it-IT" dirty="0"/>
              <a:t> del verbale dell’esame sono realizzate attraverso l’utilizzo di </a:t>
            </a:r>
            <a:r>
              <a:rPr lang="it-IT" dirty="0">
                <a:solidFill>
                  <a:srgbClr val="FF0000"/>
                </a:solidFill>
              </a:rPr>
              <a:t>pagine modali </a:t>
            </a:r>
            <a:r>
              <a:rPr lang="it-IT" dirty="0"/>
              <a:t>per rimanere coerenti con la specifica dell’inserimento multiplo</a:t>
            </a:r>
          </a:p>
          <a:p>
            <a:r>
              <a:rPr lang="it-IT" dirty="0"/>
              <a:t>Nella </a:t>
            </a:r>
            <a:r>
              <a:rPr lang="it-IT" dirty="0">
                <a:solidFill>
                  <a:srgbClr val="FF0000"/>
                </a:solidFill>
              </a:rPr>
              <a:t>pagina modale</a:t>
            </a:r>
            <a:r>
              <a:rPr lang="it-IT" dirty="0"/>
              <a:t> dell’inserimento multiplo sono presenti delle </a:t>
            </a:r>
            <a:r>
              <a:rPr lang="it-IT" dirty="0" err="1">
                <a:solidFill>
                  <a:srgbClr val="92D050"/>
                </a:solidFill>
              </a:rPr>
              <a:t>checkbox</a:t>
            </a:r>
            <a:r>
              <a:rPr lang="it-IT" dirty="0"/>
              <a:t> che permettono di </a:t>
            </a:r>
            <a:r>
              <a:rPr lang="it-IT" dirty="0">
                <a:solidFill>
                  <a:schemeClr val="accent5"/>
                </a:solidFill>
              </a:rPr>
              <a:t>selezionare</a:t>
            </a:r>
            <a:r>
              <a:rPr lang="it-IT" dirty="0"/>
              <a:t> gli studenti di cui inserire il voto.</a:t>
            </a:r>
          </a:p>
          <a:p>
            <a:r>
              <a:rPr lang="it-IT" dirty="0"/>
              <a:t>È possibile </a:t>
            </a:r>
            <a:r>
              <a:rPr lang="it-IT" dirty="0">
                <a:solidFill>
                  <a:schemeClr val="accent5"/>
                </a:solidFill>
              </a:rPr>
              <a:t>uscire da ogni singola pagina modale tramite la pressione di un bottone apposito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543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4CA9-B168-944B-5DA9-87BA2CF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it-IT" b="1" dirty="0"/>
              <a:t>Diagramma</a:t>
            </a:r>
            <a:br>
              <a:rPr lang="it-IT" b="1" dirty="0"/>
            </a:br>
            <a:r>
              <a:rPr lang="it-IT" b="1" dirty="0"/>
              <a:t> IFML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F90CDB3-A032-907B-9B40-F66F45816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86" y="0"/>
            <a:ext cx="9488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8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4CA9-B168-944B-5DA9-87BA2CF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it-IT" b="1" dirty="0"/>
              <a:t>Componenti lato server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E77D9C8B-0584-A277-0D44-434CD366ED16}"/>
              </a:ext>
            </a:extLst>
          </p:cNvPr>
          <p:cNvGrpSpPr/>
          <p:nvPr/>
        </p:nvGrpSpPr>
        <p:grpSpPr>
          <a:xfrm>
            <a:off x="384483" y="320457"/>
            <a:ext cx="11423035" cy="6217087"/>
            <a:chOff x="411116" y="320456"/>
            <a:chExt cx="11423035" cy="6217087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41459F59-71BD-D032-39E4-88A77CD9049D}"/>
                </a:ext>
              </a:extLst>
            </p:cNvPr>
            <p:cNvGrpSpPr/>
            <p:nvPr/>
          </p:nvGrpSpPr>
          <p:grpSpPr>
            <a:xfrm>
              <a:off x="411116" y="320456"/>
              <a:ext cx="11423035" cy="6217087"/>
              <a:chOff x="291621" y="320456"/>
              <a:chExt cx="11423035" cy="6217087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32D5AC6-A9AB-20B3-FFE3-C35AE9103F9E}"/>
                  </a:ext>
                </a:extLst>
              </p:cNvPr>
              <p:cNvSpPr txBox="1"/>
              <p:nvPr/>
            </p:nvSpPr>
            <p:spPr>
              <a:xfrm>
                <a:off x="2717547" y="2285683"/>
                <a:ext cx="3027028" cy="424731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CONTROLLORI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CheckLogin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GoToExamResults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GoToExamSubscribers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PresentTaughtExams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GoToStudentHome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GoToTeacherHome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Consolas" panose="020B0609020204030204" pitchFamily="49" charset="0"/>
                  </a:rPr>
                  <a:t>Logout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PresentSubscribedExams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PresentVerbal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PublishResults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RejectResult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UpdateGrade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259DD7D-3A55-2DF1-CBA5-B5EB4A164417}"/>
                  </a:ext>
                </a:extLst>
              </p:cNvPr>
              <p:cNvSpPr txBox="1"/>
              <p:nvPr/>
            </p:nvSpPr>
            <p:spPr>
              <a:xfrm>
                <a:off x="291621" y="2285683"/>
                <a:ext cx="2338852" cy="147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BEANS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Consolas" panose="020B0609020204030204" pitchFamily="49" charset="0"/>
                  </a:rPr>
                  <a:t>Course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Exam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Consolas" panose="020B0609020204030204" pitchFamily="49" charset="0"/>
                  </a:rPr>
                  <a:t>User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Verbal</a:t>
                </a:r>
                <a:endParaRPr lang="it-IT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189C844-2E3D-F66F-57F2-DB9EDBA17A1C}"/>
                  </a:ext>
                </a:extLst>
              </p:cNvPr>
              <p:cNvSpPr txBox="1"/>
              <p:nvPr/>
            </p:nvSpPr>
            <p:spPr>
              <a:xfrm>
                <a:off x="291621" y="5337214"/>
                <a:ext cx="2338852" cy="1200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FILTRI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LoginChecker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StudentChecker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TeacherChecker</a:t>
                </a:r>
                <a:endParaRPr lang="it-IT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79853CA-9C5E-1817-A8EE-56E923D54615}"/>
                  </a:ext>
                </a:extLst>
              </p:cNvPr>
              <p:cNvSpPr txBox="1"/>
              <p:nvPr/>
            </p:nvSpPr>
            <p:spPr>
              <a:xfrm>
                <a:off x="5843223" y="320456"/>
                <a:ext cx="5871433" cy="621708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b="1" dirty="0" err="1"/>
                  <a:t>DAOs</a:t>
                </a:r>
                <a:endParaRPr lang="it-IT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CourseDAO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effectLst/>
                    <a:latin typeface="Consolas" panose="020B0609020204030204" pitchFamily="49" charset="0"/>
                  </a:rPr>
                  <a:t>getCoursesFromTeacherI</a:t>
                </a:r>
                <a:r>
                  <a:rPr lang="it-IT" sz="1400" dirty="0" err="1">
                    <a:latin typeface="Consolas" panose="020B0609020204030204" pitchFamily="49" charset="0"/>
                  </a:rPr>
                  <a:t>d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effectLst/>
                    <a:latin typeface="Consolas" panose="020B0609020204030204" pitchFamily="49" charset="0"/>
                  </a:rPr>
                  <a:t>getCoursesFromGivenCourseId</a:t>
                </a:r>
                <a:r>
                  <a:rPr lang="it-IT" sz="1400" dirty="0">
                    <a:effectLst/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getSubscriptionFromStudentId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effectLst/>
                    <a:latin typeface="Consolas" panose="020B0609020204030204" pitchFamily="49" charset="0"/>
                  </a:rPr>
                  <a:t>getTeacherDataFromCourseId</a:t>
                </a:r>
                <a:r>
                  <a:rPr lang="it-IT" sz="1400" dirty="0">
                    <a:effectLst/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checkCourseExistenceAndTeaching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checkCourseExistence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ExamDAO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getAllDatesFromCourseId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getAllSubscribersOfExamOrderByGrade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getSubscriberOfExamFromId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updateExamGradeAndStatus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getAllDatesFromStudentIdAndCourse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publishGrades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getExamGradeAndStatus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getVerbalizableGrades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verbalizeExamResults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updateGradeStatusToRejected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getVerbalizedResults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getVerbalData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checkStudentSubscription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checkSubscriptionToAtLeastOneExam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checkExamExistence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checkVerbalExistence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Consolas" panose="020B0609020204030204" pitchFamily="49" charset="0"/>
                  </a:rPr>
                  <a:t>UserDAO</a:t>
                </a:r>
                <a:endParaRPr lang="it-IT" dirty="0">
                  <a:latin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400" dirty="0" err="1">
                    <a:latin typeface="Consolas" panose="020B0609020204030204" pitchFamily="49" charset="0"/>
                  </a:rPr>
                  <a:t>checkCredentials</a:t>
                </a:r>
                <a:r>
                  <a:rPr lang="it-IT" sz="1400" dirty="0">
                    <a:latin typeface="Consolas" panose="020B0609020204030204" pitchFamily="49" charset="0"/>
                  </a:rPr>
                  <a:t>()</a:t>
                </a:r>
              </a:p>
            </p:txBody>
          </p:sp>
        </p:grp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BEC5573D-B66F-CEC2-9B3F-622708C74E39}"/>
                </a:ext>
              </a:extLst>
            </p:cNvPr>
            <p:cNvSpPr txBox="1"/>
            <p:nvPr/>
          </p:nvSpPr>
          <p:spPr>
            <a:xfrm>
              <a:off x="411116" y="988479"/>
              <a:ext cx="5452954" cy="12003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PAGINE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Consolas" panose="020B0609020204030204" pitchFamily="49" charset="0"/>
                </a:rPr>
                <a:t>index.html	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Consolas" panose="020B0609020204030204" pitchFamily="49" charset="0"/>
                </a:rPr>
                <a:t>student.html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Consolas" panose="020B0609020204030204" pitchFamily="49" charset="0"/>
                </a:rPr>
                <a:t>teacher.html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047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4CA9-B168-944B-5DA9-87BA2CF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it-IT" b="1" dirty="0"/>
              <a:t>Componenti lato client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259DD7D-3A55-2DF1-CBA5-B5EB4A164417}"/>
              </a:ext>
            </a:extLst>
          </p:cNvPr>
          <p:cNvSpPr txBox="1"/>
          <p:nvPr/>
        </p:nvSpPr>
        <p:spPr>
          <a:xfrm>
            <a:off x="5847883" y="964604"/>
            <a:ext cx="6132352" cy="54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/>
              <a:t>PAGINA DOCENTE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Consolas" panose="020B0609020204030204" pitchFamily="49" charset="0"/>
              </a:rPr>
              <a:t>AlertBox</a:t>
            </a:r>
            <a:endParaRPr lang="it-IT" sz="1600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dirty="0">
                <a:latin typeface="Consolas" panose="020B0609020204030204" pitchFamily="49" charset="0"/>
              </a:rPr>
              <a:t>Componente utile alla stampa di messaggi dal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dirty="0">
                <a:latin typeface="Consolas" panose="020B0609020204030204" pitchFamily="49" charset="0"/>
              </a:rPr>
              <a:t>show(): mostra il messaggio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atin typeface="Consolas" panose="020B0609020204030204" pitchFamily="49" charset="0"/>
              </a:rPr>
              <a:t>hide</a:t>
            </a:r>
            <a:r>
              <a:rPr lang="it-IT" sz="1200" dirty="0">
                <a:latin typeface="Consolas" panose="020B0609020204030204" pitchFamily="49" charset="0"/>
              </a:rPr>
              <a:t>(): nasconde il messaggio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Consolas" panose="020B0609020204030204" pitchFamily="49" charset="0"/>
              </a:rPr>
              <a:t>LogoutButton</a:t>
            </a:r>
            <a:endParaRPr lang="it-IT" sz="1400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dirty="0">
                <a:latin typeface="Consolas" panose="020B0609020204030204" pitchFamily="49" charset="0"/>
              </a:rPr>
              <a:t>Componente con bottone per 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Consolas" panose="020B0609020204030204" pitchFamily="49" charset="0"/>
              </a:rPr>
              <a:t>CoursesExamsList</a:t>
            </a:r>
            <a:endParaRPr lang="it-IT" sz="1600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dirty="0">
                <a:latin typeface="Consolas" panose="020B0609020204030204" pitchFamily="49" charset="0"/>
              </a:rPr>
              <a:t>Stessa logica della pagina studente, contiene elementi relativi alle tabelle per corsi e appelli del docente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1" dirty="0">
                <a:latin typeface="Consolas" panose="020B0609020204030204" pitchFamily="49" charset="0"/>
              </a:rPr>
              <a:t>show()</a:t>
            </a:r>
            <a:r>
              <a:rPr lang="it-IT" sz="1200" dirty="0">
                <a:latin typeface="Consolas" panose="020B0609020204030204" pitchFamily="49" charset="0"/>
              </a:rPr>
              <a:t>: fetch dei corsi che il docente tiene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1" dirty="0" err="1">
                <a:latin typeface="Consolas" panose="020B0609020204030204" pitchFamily="49" charset="0"/>
              </a:rPr>
              <a:t>hide</a:t>
            </a:r>
            <a:r>
              <a:rPr lang="it-IT" sz="1200" b="1" dirty="0">
                <a:latin typeface="Consolas" panose="020B0609020204030204" pitchFamily="49" charset="0"/>
              </a:rPr>
              <a:t>()</a:t>
            </a:r>
            <a:r>
              <a:rPr lang="it-IT" sz="1200" dirty="0">
                <a:latin typeface="Consolas" panose="020B0609020204030204" pitchFamily="49" charset="0"/>
              </a:rPr>
              <a:t>: nasconde i componenti della vista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1" dirty="0" err="1">
                <a:latin typeface="Consolas" panose="020B0609020204030204" pitchFamily="49" charset="0"/>
              </a:rPr>
              <a:t>loadTaughtCourses</a:t>
            </a:r>
            <a:r>
              <a:rPr lang="it-IT" sz="1200" b="1" dirty="0">
                <a:latin typeface="Consolas" panose="020B0609020204030204" pitchFamily="49" charset="0"/>
              </a:rPr>
              <a:t>()</a:t>
            </a:r>
            <a:r>
              <a:rPr lang="it-IT" sz="1200" dirty="0">
                <a:latin typeface="Consolas" panose="020B0609020204030204" pitchFamily="49" charset="0"/>
              </a:rPr>
              <a:t>: aggiorna la tabella dei corsi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1" dirty="0" err="1">
                <a:latin typeface="Consolas" panose="020B0609020204030204" pitchFamily="49" charset="0"/>
              </a:rPr>
              <a:t>fetchExams</a:t>
            </a:r>
            <a:r>
              <a:rPr lang="it-IT" sz="1200" b="1" dirty="0">
                <a:latin typeface="Consolas" panose="020B0609020204030204" pitchFamily="49" charset="0"/>
              </a:rPr>
              <a:t>()</a:t>
            </a:r>
            <a:r>
              <a:rPr lang="it-IT" sz="1200" dirty="0">
                <a:latin typeface="Consolas" panose="020B0609020204030204" pitchFamily="49" charset="0"/>
              </a:rPr>
              <a:t>: fetch degli esami per i corsi tenuti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1" dirty="0" err="1">
                <a:latin typeface="Consolas" panose="020B0609020204030204" pitchFamily="49" charset="0"/>
              </a:rPr>
              <a:t>showExams</a:t>
            </a:r>
            <a:r>
              <a:rPr lang="it-IT" sz="1200" b="1" dirty="0">
                <a:latin typeface="Consolas" panose="020B0609020204030204" pitchFamily="49" charset="0"/>
              </a:rPr>
              <a:t>()</a:t>
            </a:r>
            <a:r>
              <a:rPr lang="it-IT" sz="1200" dirty="0">
                <a:latin typeface="Consolas" panose="020B0609020204030204" pitchFamily="49" charset="0"/>
              </a:rPr>
              <a:t>: aggiorna la tabella degli appelli</a:t>
            </a:r>
            <a:endParaRPr lang="it-IT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Consolas" panose="020B0609020204030204" pitchFamily="49" charset="0"/>
              </a:rPr>
              <a:t>ExamSubscribersView</a:t>
            </a:r>
            <a:r>
              <a:rPr lang="it-IT" sz="1600" dirty="0">
                <a:latin typeface="Consolas" panose="020B0609020204030204" pitchFamily="49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dirty="0">
                <a:latin typeface="Consolas" panose="020B0609020204030204" pitchFamily="49" charset="0"/>
              </a:rPr>
              <a:t>componente con sottocomponenti, gestisce la lista degli iscritti ad un appello e l’inserimento, pubblicazione e verbalizzazione di esiti tramite l’uso di pagine modali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1" dirty="0" err="1">
                <a:latin typeface="Consolas" panose="020B0609020204030204" pitchFamily="49" charset="0"/>
              </a:rPr>
              <a:t>launchModalMultiInsert</a:t>
            </a:r>
            <a:r>
              <a:rPr lang="it-IT" sz="1200" b="1" dirty="0">
                <a:latin typeface="Consolas" panose="020B0609020204030204" pitchFamily="49" charset="0"/>
              </a:rPr>
              <a:t>()</a:t>
            </a:r>
            <a:r>
              <a:rPr lang="it-IT" sz="1200" dirty="0">
                <a:latin typeface="Consolas" panose="020B0609020204030204" pitchFamily="49" charset="0"/>
              </a:rPr>
              <a:t>: lancio pagina modale per inserimento multiplo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1" dirty="0" err="1">
                <a:latin typeface="Consolas" panose="020B0609020204030204" pitchFamily="49" charset="0"/>
              </a:rPr>
              <a:t>launchModalSingleInsert</a:t>
            </a:r>
            <a:r>
              <a:rPr lang="it-IT" sz="1200" b="1" dirty="0">
                <a:latin typeface="Consolas" panose="020B0609020204030204" pitchFamily="49" charset="0"/>
              </a:rPr>
              <a:t>()</a:t>
            </a:r>
            <a:r>
              <a:rPr lang="it-IT" sz="1200" dirty="0">
                <a:latin typeface="Consolas" panose="020B0609020204030204" pitchFamily="49" charset="0"/>
              </a:rPr>
              <a:t>: lancio pagina modale per inserimento singolo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1" dirty="0" err="1">
                <a:latin typeface="Consolas" panose="020B0609020204030204" pitchFamily="49" charset="0"/>
              </a:rPr>
              <a:t>launchVerbalizationModal</a:t>
            </a:r>
            <a:r>
              <a:rPr lang="it-IT" sz="1200" b="1" dirty="0">
                <a:latin typeface="Consolas" panose="020B0609020204030204" pitchFamily="49" charset="0"/>
              </a:rPr>
              <a:t>()</a:t>
            </a:r>
            <a:r>
              <a:rPr lang="it-IT" sz="1200" dirty="0">
                <a:latin typeface="Consolas" panose="020B0609020204030204" pitchFamily="49" charset="0"/>
              </a:rPr>
              <a:t>: lancio pagina </a:t>
            </a:r>
            <a:r>
              <a:rPr lang="it-IT" sz="1200" dirty="0" err="1">
                <a:latin typeface="Consolas" panose="020B0609020204030204" pitchFamily="49" charset="0"/>
              </a:rPr>
              <a:t>modal</a:t>
            </a:r>
            <a:r>
              <a:rPr lang="it-IT" sz="1200" dirty="0">
                <a:latin typeface="Consolas" panose="020B0609020204030204" pitchFamily="49" charset="0"/>
              </a:rPr>
              <a:t> per verbale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1" dirty="0">
                <a:latin typeface="Consolas" panose="020B0609020204030204" pitchFamily="49" charset="0"/>
              </a:rPr>
              <a:t>show()</a:t>
            </a:r>
            <a:r>
              <a:rPr lang="it-IT" sz="1200" dirty="0">
                <a:latin typeface="Consolas" panose="020B0609020204030204" pitchFamily="49" charset="0"/>
              </a:rPr>
              <a:t>: fetch dei dati degli iscritti all’appello del corso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1" dirty="0" err="1">
                <a:latin typeface="Consolas" panose="020B0609020204030204" pitchFamily="49" charset="0"/>
              </a:rPr>
              <a:t>manageSubscriberData</a:t>
            </a:r>
            <a:r>
              <a:rPr lang="it-IT" sz="1200" b="1" dirty="0">
                <a:latin typeface="Consolas" panose="020B0609020204030204" pitchFamily="49" charset="0"/>
              </a:rPr>
              <a:t>()</a:t>
            </a:r>
            <a:r>
              <a:rPr lang="it-IT" sz="1200" dirty="0">
                <a:latin typeface="Consolas" panose="020B0609020204030204" pitchFamily="49" charset="0"/>
              </a:rPr>
              <a:t>: aggiorna la tabella degli iscritti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1" dirty="0" err="1">
                <a:latin typeface="Consolas" panose="020B0609020204030204" pitchFamily="49" charset="0"/>
              </a:rPr>
              <a:t>hide</a:t>
            </a:r>
            <a:r>
              <a:rPr lang="it-IT" sz="1200" b="1" dirty="0">
                <a:latin typeface="Consolas" panose="020B0609020204030204" pitchFamily="49" charset="0"/>
              </a:rPr>
              <a:t>()</a:t>
            </a:r>
            <a:r>
              <a:rPr lang="it-IT" sz="1200" dirty="0">
                <a:latin typeface="Consolas" panose="020B0609020204030204" pitchFamily="49" charset="0"/>
              </a:rPr>
              <a:t>: nasconde i componenti della vista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189C844-2E3D-F66F-57F2-DB9EDBA17A1C}"/>
              </a:ext>
            </a:extLst>
          </p:cNvPr>
          <p:cNvSpPr txBox="1"/>
          <p:nvPr/>
        </p:nvSpPr>
        <p:spPr>
          <a:xfrm>
            <a:off x="162561" y="964604"/>
            <a:ext cx="5641200" cy="54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/>
              <a:t>PAGINA STUDENTE</a:t>
            </a:r>
            <a:endParaRPr lang="it-IT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Consolas" panose="020B0609020204030204" pitchFamily="49" charset="0"/>
              </a:rPr>
              <a:t>AlertBox</a:t>
            </a:r>
            <a:endParaRPr lang="it-IT" sz="1600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dirty="0">
                <a:latin typeface="Consolas" panose="020B0609020204030204" pitchFamily="49" charset="0"/>
              </a:rPr>
              <a:t>Componente utile alla stampa di messaggi dal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dirty="0">
                <a:latin typeface="Consolas" panose="020B0609020204030204" pitchFamily="49" charset="0"/>
              </a:rPr>
              <a:t>show(): mostra il messaggio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atin typeface="Consolas" panose="020B0609020204030204" pitchFamily="49" charset="0"/>
              </a:rPr>
              <a:t>hide</a:t>
            </a:r>
            <a:r>
              <a:rPr lang="it-IT" sz="1200" dirty="0">
                <a:latin typeface="Consolas" panose="020B0609020204030204" pitchFamily="49" charset="0"/>
              </a:rPr>
              <a:t>(): nasconde il messaggio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Consolas" panose="020B0609020204030204" pitchFamily="49" charset="0"/>
              </a:rPr>
              <a:t>LogoutButton</a:t>
            </a:r>
            <a:endParaRPr lang="it-IT" sz="1400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dirty="0">
                <a:latin typeface="Consolas" panose="020B0609020204030204" pitchFamily="49" charset="0"/>
              </a:rPr>
              <a:t>Componente con bottone per 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Consolas" panose="020B0609020204030204" pitchFamily="49" charset="0"/>
              </a:rPr>
              <a:t>CoursesExamsList</a:t>
            </a:r>
            <a:endParaRPr lang="it-IT" sz="1600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dirty="0">
                <a:latin typeface="Consolas" panose="020B0609020204030204" pitchFamily="49" charset="0"/>
              </a:rPr>
              <a:t>Componente con sottocomponenti atto alla visualizzazione e gestione delle liste relative ai corsi e agli appelli a cui lo studente è iscritto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1" dirty="0">
                <a:latin typeface="Consolas" panose="020B0609020204030204" pitchFamily="49" charset="0"/>
              </a:rPr>
              <a:t>show()</a:t>
            </a:r>
            <a:r>
              <a:rPr lang="it-IT" sz="1200" dirty="0">
                <a:latin typeface="Consolas" panose="020B0609020204030204" pitchFamily="49" charset="0"/>
              </a:rPr>
              <a:t>: fetch dei corsi a cui lo studente è iscritto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1" dirty="0" err="1">
                <a:latin typeface="Consolas" panose="020B0609020204030204" pitchFamily="49" charset="0"/>
              </a:rPr>
              <a:t>hide</a:t>
            </a:r>
            <a:r>
              <a:rPr lang="it-IT" sz="1200" b="1" dirty="0">
                <a:latin typeface="Consolas" panose="020B0609020204030204" pitchFamily="49" charset="0"/>
              </a:rPr>
              <a:t>()</a:t>
            </a:r>
            <a:r>
              <a:rPr lang="it-IT" sz="1200" dirty="0">
                <a:latin typeface="Consolas" panose="020B0609020204030204" pitchFamily="49" charset="0"/>
              </a:rPr>
              <a:t>: nasconde i componenti della vista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1" dirty="0" err="1">
                <a:latin typeface="Consolas" panose="020B0609020204030204" pitchFamily="49" charset="0"/>
              </a:rPr>
              <a:t>updateCourses</a:t>
            </a:r>
            <a:r>
              <a:rPr lang="it-IT" sz="1200" b="1" dirty="0">
                <a:latin typeface="Consolas" panose="020B0609020204030204" pitchFamily="49" charset="0"/>
              </a:rPr>
              <a:t>()</a:t>
            </a:r>
            <a:r>
              <a:rPr lang="it-IT" sz="1200" dirty="0">
                <a:latin typeface="Consolas" panose="020B0609020204030204" pitchFamily="49" charset="0"/>
              </a:rPr>
              <a:t>: aggiorna la tabella dei corsi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1" dirty="0" err="1">
                <a:latin typeface="Consolas" panose="020B0609020204030204" pitchFamily="49" charset="0"/>
              </a:rPr>
              <a:t>updateExams</a:t>
            </a:r>
            <a:r>
              <a:rPr lang="it-IT" sz="1200" b="1" dirty="0">
                <a:latin typeface="Consolas" panose="020B0609020204030204" pitchFamily="49" charset="0"/>
              </a:rPr>
              <a:t>()</a:t>
            </a:r>
            <a:r>
              <a:rPr lang="it-IT" sz="1200" dirty="0">
                <a:latin typeface="Consolas" panose="020B0609020204030204" pitchFamily="49" charset="0"/>
              </a:rPr>
              <a:t> : fetch degli appelli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1" dirty="0" err="1">
                <a:latin typeface="Consolas" panose="020B0609020204030204" pitchFamily="49" charset="0"/>
              </a:rPr>
              <a:t>showExams</a:t>
            </a:r>
            <a:r>
              <a:rPr lang="it-IT" sz="1200" b="1" dirty="0">
                <a:latin typeface="Consolas" panose="020B0609020204030204" pitchFamily="49" charset="0"/>
              </a:rPr>
              <a:t>()</a:t>
            </a:r>
            <a:r>
              <a:rPr lang="it-IT" sz="1200" dirty="0">
                <a:latin typeface="Consolas" panose="020B0609020204030204" pitchFamily="49" charset="0"/>
              </a:rPr>
              <a:t>: aggiorna la tabella degli appelli</a:t>
            </a:r>
            <a:endParaRPr lang="it-IT" sz="1600" b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Consolas" panose="020B0609020204030204" pitchFamily="49" charset="0"/>
              </a:rPr>
              <a:t>ExamResult</a:t>
            </a:r>
            <a:endParaRPr lang="it-IT" sz="1600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dirty="0">
                <a:latin typeface="Consolas" panose="020B0609020204030204" pitchFamily="49" charset="0"/>
              </a:rPr>
              <a:t>Stessa logica di cui sopra, presenti elementi inerenti al risultato dell’appello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1" dirty="0" err="1">
                <a:latin typeface="Consolas" panose="020B0609020204030204" pitchFamily="49" charset="0"/>
              </a:rPr>
              <a:t>manageResult</a:t>
            </a:r>
            <a:r>
              <a:rPr lang="it-IT" sz="1200" b="1" dirty="0">
                <a:latin typeface="Consolas" panose="020B0609020204030204" pitchFamily="49" charset="0"/>
              </a:rPr>
              <a:t>()</a:t>
            </a:r>
            <a:r>
              <a:rPr lang="it-IT" sz="1200" dirty="0">
                <a:latin typeface="Consolas" panose="020B0609020204030204" pitchFamily="49" charset="0"/>
              </a:rPr>
              <a:t>: gestisce l’aggiornamento della vista in base al risultato ricevuto dal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1" dirty="0" err="1">
                <a:latin typeface="Consolas" panose="020B0609020204030204" pitchFamily="49" charset="0"/>
              </a:rPr>
              <a:t>manageRejectionResult</a:t>
            </a:r>
            <a:r>
              <a:rPr lang="it-IT" sz="1200" b="1" dirty="0">
                <a:latin typeface="Consolas" panose="020B0609020204030204" pitchFamily="49" charset="0"/>
              </a:rPr>
              <a:t>()</a:t>
            </a:r>
            <a:r>
              <a:rPr lang="it-IT" sz="1200" dirty="0">
                <a:latin typeface="Consolas" panose="020B0609020204030204" pitchFamily="49" charset="0"/>
              </a:rPr>
              <a:t>: gestisce il risultato del rifiuto del voto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b="1" dirty="0" err="1">
                <a:latin typeface="Consolas" panose="020B0609020204030204" pitchFamily="49" charset="0"/>
              </a:rPr>
              <a:t>hide</a:t>
            </a:r>
            <a:r>
              <a:rPr lang="it-IT" sz="1200" b="1" dirty="0">
                <a:latin typeface="Consolas" panose="020B0609020204030204" pitchFamily="49" charset="0"/>
              </a:rPr>
              <a:t>()</a:t>
            </a:r>
            <a:r>
              <a:rPr lang="it-IT" sz="1200" dirty="0">
                <a:latin typeface="Consolas" panose="020B0609020204030204" pitchFamily="49" charset="0"/>
              </a:rPr>
              <a:t>: nasconde i componenti della vista</a:t>
            </a:r>
          </a:p>
          <a:p>
            <a:pPr lvl="1"/>
            <a:endParaRPr lang="it-IT" sz="600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400" dirty="0">
              <a:latin typeface="Consolas" panose="020B0609020204030204" pitchFamily="49" charset="0"/>
            </a:endParaRPr>
          </a:p>
          <a:p>
            <a:pPr lvl="1"/>
            <a:endParaRPr lang="it-IT" sz="1400" dirty="0">
              <a:latin typeface="Consolas" panose="020B0609020204030204" pitchFamily="49" charset="0"/>
            </a:endParaRPr>
          </a:p>
          <a:p>
            <a:pPr lvl="1"/>
            <a:endParaRPr lang="it-IT" sz="1400" dirty="0">
              <a:latin typeface="Consolas" panose="020B0609020204030204" pitchFamily="49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EC5573D-B66F-CEC2-9B3F-622708C74E39}"/>
              </a:ext>
            </a:extLst>
          </p:cNvPr>
          <p:cNvSpPr txBox="1"/>
          <p:nvPr/>
        </p:nvSpPr>
        <p:spPr>
          <a:xfrm>
            <a:off x="5847883" y="137756"/>
            <a:ext cx="6165152" cy="7694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/>
              <a:t>PAGINA DI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Consolas" panose="020B0609020204030204" pitchFamily="49" charset="0"/>
              </a:rPr>
              <a:t>Login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dirty="0">
                <a:latin typeface="Consolas" panose="020B0609020204030204" pitchFamily="49" charset="0"/>
              </a:rPr>
              <a:t>Gestione login ed errori</a:t>
            </a:r>
          </a:p>
        </p:txBody>
      </p:sp>
    </p:spTree>
    <p:extLst>
      <p:ext uri="{BB962C8B-B14F-4D97-AF65-F5344CB8AC3E}">
        <p14:creationId xmlns:p14="http://schemas.microsoft.com/office/powerpoint/2010/main" val="338508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4CA9-B168-944B-5DA9-87BA2CF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it-IT" b="1" dirty="0"/>
              <a:t>EVENTI E AZIONI 1/2 </a:t>
            </a: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E6CDF3BD-80A7-04E3-8C74-3F61D707C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209749"/>
              </p:ext>
            </p:extLst>
          </p:nvPr>
        </p:nvGraphicFramePr>
        <p:xfrm>
          <a:off x="171448" y="948266"/>
          <a:ext cx="11849104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276">
                  <a:extLst>
                    <a:ext uri="{9D8B030D-6E8A-4147-A177-3AD203B41FA5}">
                      <a16:colId xmlns:a16="http://schemas.microsoft.com/office/drawing/2014/main" val="1680635781"/>
                    </a:ext>
                  </a:extLst>
                </a:gridCol>
                <a:gridCol w="2962276">
                  <a:extLst>
                    <a:ext uri="{9D8B030D-6E8A-4147-A177-3AD203B41FA5}">
                      <a16:colId xmlns:a16="http://schemas.microsoft.com/office/drawing/2014/main" val="1719962632"/>
                    </a:ext>
                  </a:extLst>
                </a:gridCol>
                <a:gridCol w="2962276">
                  <a:extLst>
                    <a:ext uri="{9D8B030D-6E8A-4147-A177-3AD203B41FA5}">
                      <a16:colId xmlns:a16="http://schemas.microsoft.com/office/drawing/2014/main" val="2367064322"/>
                    </a:ext>
                  </a:extLst>
                </a:gridCol>
                <a:gridCol w="2962276">
                  <a:extLst>
                    <a:ext uri="{9D8B030D-6E8A-4147-A177-3AD203B41FA5}">
                      <a16:colId xmlns:a16="http://schemas.microsoft.com/office/drawing/2014/main" val="4105245007"/>
                    </a:ext>
                  </a:extLst>
                </a:gridCol>
              </a:tblGrid>
              <a:tr h="159736">
                <a:tc gridSpan="2">
                  <a:txBody>
                    <a:bodyPr/>
                    <a:lstStyle/>
                    <a:p>
                      <a:r>
                        <a:rPr lang="it-IT" sz="1100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100" dirty="0"/>
                        <a:t>SERVER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32"/>
                  </a:ext>
                </a:extLst>
              </a:tr>
              <a:tr h="159736">
                <a:tc>
                  <a:txBody>
                    <a:bodyPr/>
                    <a:lstStyle/>
                    <a:p>
                      <a:r>
                        <a:rPr lang="it-IT" sz="1100" b="1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b="1" dirty="0"/>
                        <a:t>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b="1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b="1" dirty="0"/>
                        <a:t>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6491"/>
                  </a:ext>
                </a:extLst>
              </a:tr>
              <a:tr h="159736">
                <a:tc>
                  <a:txBody>
                    <a:bodyPr/>
                    <a:lstStyle/>
                    <a:p>
                      <a:r>
                        <a:rPr lang="it-IT" sz="1100" dirty="0"/>
                        <a:t>Index -&gt; login </a:t>
                      </a:r>
                      <a:r>
                        <a:rPr lang="it-IT" sz="1100" dirty="0" err="1"/>
                        <a:t>form</a:t>
                      </a:r>
                      <a:r>
                        <a:rPr lang="it-IT" sz="1100" dirty="0"/>
                        <a:t> -&gt; </a:t>
                      </a:r>
                      <a:r>
                        <a:rPr lang="it-IT" sz="1100" dirty="0" err="1"/>
                        <a:t>submit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Controllo dati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POST matricola,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Controllo credenziali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130744"/>
                  </a:ext>
                </a:extLst>
              </a:tr>
              <a:tr h="159736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docente -&gt;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Aggiorna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 con tabella dei corsi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GET (nessun parametro)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Estrazione dei corsi tenuti dal docente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783552"/>
                  </a:ext>
                </a:extLst>
              </a:tr>
              <a:tr h="263095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docente -&gt; tabella corsi -&gt; selezione corso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Aggiorna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 con tabella degli appelli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GET corso selezionato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Estrazione degli appelli del corso selezionato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152732"/>
                  </a:ext>
                </a:extLst>
              </a:tr>
              <a:tr h="263095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docente -&gt; tabella appelli -&gt; selezione appello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Aggiorna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 con tabella</a:t>
                      </a:r>
                    </a:p>
                    <a:p>
                      <a:r>
                        <a:rPr lang="it-IT" sz="1100" dirty="0"/>
                        <a:t>degli iscritti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GET corso selezionato, data appello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Estrazione degli iscritti all’appello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96562"/>
                  </a:ext>
                </a:extLst>
              </a:tr>
              <a:tr h="263095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docente -&gt; tabella iscritti -&gt; click intestazione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Ordinamento della tabella in base all’intestazione cliccata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96099"/>
                  </a:ext>
                </a:extLst>
              </a:tr>
              <a:tr h="366453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docente -&gt; tabella iscritti -&gt;</a:t>
                      </a:r>
                    </a:p>
                    <a:p>
                      <a:r>
                        <a:rPr lang="it-IT" sz="1100" dirty="0"/>
                        <a:t>attivazione modale per singolo voto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Aggiorna la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 mostrando la pagina modale con i dati dello studente selezionato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454692"/>
                  </a:ext>
                </a:extLst>
              </a:tr>
              <a:tr h="263095">
                <a:tc>
                  <a:txBody>
                    <a:bodyPr/>
                    <a:lstStyle/>
                    <a:p>
                      <a:r>
                        <a:rPr lang="it-IT" sz="1100" dirty="0"/>
                        <a:t>Form inserimento voto singolo -&gt; invio del </a:t>
                      </a:r>
                      <a:r>
                        <a:rPr lang="it-IT" sz="1100" dirty="0" err="1"/>
                        <a:t>form</a:t>
                      </a:r>
                      <a:endParaRPr lang="it-IT" sz="1100" dirty="0"/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Aggiorna la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 chiudendo la pagina modale e modificando i dati nella tabella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POST corso, data appello, id studente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Aggiornamento del voto per lo studente selezionato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12432"/>
                  </a:ext>
                </a:extLst>
              </a:tr>
              <a:tr h="159736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docente -&gt; Verbalizzazione esiti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Aggiorna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 con pagina modale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POST id corso, data appello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Verbalizzazione degli esiti idonei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70651"/>
                  </a:ext>
                </a:extLst>
              </a:tr>
              <a:tr h="159736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docente -&gt; Pubblicazione esiti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Aggiorna tabella con stato PUBBLICATO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POST id corso, data appello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Pubblicazione degli esiti idonei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30294"/>
                  </a:ext>
                </a:extLst>
              </a:tr>
              <a:tr h="263095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docente -&gt; Click su bottone per multi inserimento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Aggiorna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 mostrando la pagina modale con i dati di tutti gli studenti con voto non inserito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02402"/>
                  </a:ext>
                </a:extLst>
              </a:tr>
              <a:tr h="263095">
                <a:tc>
                  <a:txBody>
                    <a:bodyPr/>
                    <a:lstStyle/>
                    <a:p>
                      <a:r>
                        <a:rPr lang="it-IT" sz="1100" dirty="0"/>
                        <a:t>Form inserimento multiplo voto -&gt; invio del </a:t>
                      </a:r>
                      <a:r>
                        <a:rPr lang="it-IT" sz="1100" dirty="0" err="1"/>
                        <a:t>form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Aggiorna la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 chiudendo la pagina modale e mostrando la tabella aggiornata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POST id corso, data appello, id studenti, 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Inserisci il voto passato come parametro per tutti gli studenti passati come parametro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447"/>
                  </a:ext>
                </a:extLst>
              </a:tr>
              <a:tr h="263095">
                <a:tc>
                  <a:txBody>
                    <a:bodyPr/>
                    <a:lstStyle/>
                    <a:p>
                      <a:r>
                        <a:rPr lang="it-IT" sz="1100" dirty="0"/>
                        <a:t>Pagina modale generica -&gt; chiusura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Aggiorna la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 chiudendo la pagina modale senza salvare le modifiche apportate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2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966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4CA9-B168-944B-5DA9-87BA2CF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it-IT" b="1" dirty="0"/>
              <a:t>EVENTI E AZIONI 2/2 </a:t>
            </a: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E6CDF3BD-80A7-04E3-8C74-3F61D707C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61708"/>
              </p:ext>
            </p:extLst>
          </p:nvPr>
        </p:nvGraphicFramePr>
        <p:xfrm>
          <a:off x="171448" y="948265"/>
          <a:ext cx="11849104" cy="3065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276">
                  <a:extLst>
                    <a:ext uri="{9D8B030D-6E8A-4147-A177-3AD203B41FA5}">
                      <a16:colId xmlns:a16="http://schemas.microsoft.com/office/drawing/2014/main" val="1680635781"/>
                    </a:ext>
                  </a:extLst>
                </a:gridCol>
                <a:gridCol w="2962276">
                  <a:extLst>
                    <a:ext uri="{9D8B030D-6E8A-4147-A177-3AD203B41FA5}">
                      <a16:colId xmlns:a16="http://schemas.microsoft.com/office/drawing/2014/main" val="1719962632"/>
                    </a:ext>
                  </a:extLst>
                </a:gridCol>
                <a:gridCol w="2962276">
                  <a:extLst>
                    <a:ext uri="{9D8B030D-6E8A-4147-A177-3AD203B41FA5}">
                      <a16:colId xmlns:a16="http://schemas.microsoft.com/office/drawing/2014/main" val="2367064322"/>
                    </a:ext>
                  </a:extLst>
                </a:gridCol>
                <a:gridCol w="2962276">
                  <a:extLst>
                    <a:ext uri="{9D8B030D-6E8A-4147-A177-3AD203B41FA5}">
                      <a16:colId xmlns:a16="http://schemas.microsoft.com/office/drawing/2014/main" val="4105245007"/>
                    </a:ext>
                  </a:extLst>
                </a:gridCol>
              </a:tblGrid>
              <a:tr h="335185">
                <a:tc gridSpan="2">
                  <a:txBody>
                    <a:bodyPr/>
                    <a:lstStyle/>
                    <a:p>
                      <a:r>
                        <a:rPr lang="it-IT" sz="1100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100" dirty="0"/>
                        <a:t>SERVER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32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r>
                        <a:rPr lang="it-IT" sz="1100" b="1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b="1" dirty="0"/>
                        <a:t>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b="1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b="1" dirty="0"/>
                        <a:t>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6491"/>
                  </a:ext>
                </a:extLst>
              </a:tr>
              <a:tr h="343715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studente -&gt;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Aggiorna la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 con la tabella dei corsi a cui lo studente è iscritto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GET (nessun parametro)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Estrazione dei corsi con almeno un’iscrizione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130744"/>
                  </a:ext>
                </a:extLst>
              </a:tr>
              <a:tr h="343715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studente -&gt; tabella corsi -&gt; selezione del corso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Aggiorna la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 con la tabella degli appelli a cui lo studente è iscritto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GET corso selezionato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Estrazione degli appelli a cui lo studente è iscritto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783552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studente -&gt; tabella appelli -&gt; selezione appello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Aggiorna la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 con l’esito dell’esame per l’appello selezionato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GET corso, data dell’esame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Estrazione dei dati riguardanti lo studente, l’appello, il voto e lo stato della valutazione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152732"/>
                  </a:ext>
                </a:extLst>
              </a:tr>
              <a:tr h="521814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studente -&gt; risultato dell’esame -&gt;</a:t>
                      </a:r>
                    </a:p>
                    <a:p>
                      <a:r>
                        <a:rPr lang="it-IT" sz="1100" dirty="0"/>
                        <a:t>Click sul pulsante RIFIUTA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Aggiorna la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 con l’opportuno messaggio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POST corso, data dell’esame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Se il voto non è ancora verbalizzato invoca il rifiuto del voto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96562"/>
                  </a:ext>
                </a:extLst>
              </a:tr>
              <a:tr h="560861">
                <a:tc>
                  <a:txBody>
                    <a:bodyPr/>
                    <a:lstStyle/>
                    <a:p>
                      <a:r>
                        <a:rPr lang="it-IT" sz="1100" dirty="0"/>
                        <a:t>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Terminazione della sessione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7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75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4CA9-B168-944B-5DA9-87BA2CF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it-IT" b="1" dirty="0"/>
              <a:t>CONTROLLORI E HANDLER 1/2 </a:t>
            </a: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E6CDF3BD-80A7-04E3-8C74-3F61D707C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01413"/>
              </p:ext>
            </p:extLst>
          </p:nvPr>
        </p:nvGraphicFramePr>
        <p:xfrm>
          <a:off x="171448" y="948266"/>
          <a:ext cx="11849104" cy="531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276">
                  <a:extLst>
                    <a:ext uri="{9D8B030D-6E8A-4147-A177-3AD203B41FA5}">
                      <a16:colId xmlns:a16="http://schemas.microsoft.com/office/drawing/2014/main" val="1680635781"/>
                    </a:ext>
                  </a:extLst>
                </a:gridCol>
                <a:gridCol w="2962276">
                  <a:extLst>
                    <a:ext uri="{9D8B030D-6E8A-4147-A177-3AD203B41FA5}">
                      <a16:colId xmlns:a16="http://schemas.microsoft.com/office/drawing/2014/main" val="1719962632"/>
                    </a:ext>
                  </a:extLst>
                </a:gridCol>
                <a:gridCol w="2962276">
                  <a:extLst>
                    <a:ext uri="{9D8B030D-6E8A-4147-A177-3AD203B41FA5}">
                      <a16:colId xmlns:a16="http://schemas.microsoft.com/office/drawing/2014/main" val="2367064322"/>
                    </a:ext>
                  </a:extLst>
                </a:gridCol>
                <a:gridCol w="2962276">
                  <a:extLst>
                    <a:ext uri="{9D8B030D-6E8A-4147-A177-3AD203B41FA5}">
                      <a16:colId xmlns:a16="http://schemas.microsoft.com/office/drawing/2014/main" val="4105245007"/>
                    </a:ext>
                  </a:extLst>
                </a:gridCol>
              </a:tblGrid>
              <a:tr h="159736">
                <a:tc gridSpan="2">
                  <a:txBody>
                    <a:bodyPr/>
                    <a:lstStyle/>
                    <a:p>
                      <a:r>
                        <a:rPr lang="it-IT" sz="1100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100" dirty="0"/>
                        <a:t>SERVER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32"/>
                  </a:ext>
                </a:extLst>
              </a:tr>
              <a:tr h="159736">
                <a:tc>
                  <a:txBody>
                    <a:bodyPr/>
                    <a:lstStyle/>
                    <a:p>
                      <a:r>
                        <a:rPr lang="it-IT" sz="1100" b="1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b="1" dirty="0"/>
                        <a:t>CONTROLLORE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b="1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b="1" dirty="0"/>
                        <a:t>CONTROLLORE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6491"/>
                  </a:ext>
                </a:extLst>
              </a:tr>
              <a:tr h="159736">
                <a:tc>
                  <a:txBody>
                    <a:bodyPr/>
                    <a:lstStyle/>
                    <a:p>
                      <a:r>
                        <a:rPr lang="it-IT" sz="1100" dirty="0"/>
                        <a:t>Index -&gt; login </a:t>
                      </a:r>
                      <a:r>
                        <a:rPr lang="it-IT" sz="1100" dirty="0" err="1"/>
                        <a:t>form</a:t>
                      </a:r>
                      <a:r>
                        <a:rPr lang="it-IT" sz="1100" dirty="0"/>
                        <a:t> -&gt; </a:t>
                      </a:r>
                      <a:r>
                        <a:rPr lang="it-IT" sz="1100" dirty="0" err="1"/>
                        <a:t>submit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Function</a:t>
                      </a:r>
                      <a:r>
                        <a:rPr lang="it-IT" sz="1100" dirty="0"/>
                        <a:t> </a:t>
                      </a:r>
                      <a:r>
                        <a:rPr lang="it-IT" sz="1100" dirty="0" err="1"/>
                        <a:t>makeCall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POST matricola,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CheckLogin</a:t>
                      </a:r>
                      <a:r>
                        <a:rPr lang="it-IT" sz="1100" dirty="0"/>
                        <a:t> (</a:t>
                      </a:r>
                      <a:r>
                        <a:rPr lang="it-IT" sz="1100" dirty="0" err="1"/>
                        <a:t>Servlet</a:t>
                      </a:r>
                      <a:r>
                        <a:rPr lang="it-IT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130744"/>
                  </a:ext>
                </a:extLst>
              </a:tr>
              <a:tr h="159736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docente -&gt;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Function</a:t>
                      </a:r>
                      <a:r>
                        <a:rPr lang="it-IT" sz="1100" dirty="0"/>
                        <a:t> </a:t>
                      </a:r>
                      <a:r>
                        <a:rPr lang="it-IT" sz="1100" dirty="0" err="1"/>
                        <a:t>makeCall</a:t>
                      </a:r>
                      <a:r>
                        <a:rPr lang="it-IT" sz="1100" dirty="0"/>
                        <a:t> + </a:t>
                      </a:r>
                      <a:r>
                        <a:rPr lang="it-IT" sz="1100" dirty="0" err="1"/>
                        <a:t>PageOrchestrator</a:t>
                      </a:r>
                      <a:r>
                        <a:rPr lang="it-IT" sz="1100" dirty="0"/>
                        <a:t> (transizione 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 corsi)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GET (nessun parametro)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GoToTeacherHome</a:t>
                      </a:r>
                      <a:r>
                        <a:rPr lang="it-IT" sz="1100" dirty="0"/>
                        <a:t> (</a:t>
                      </a:r>
                      <a:r>
                        <a:rPr lang="it-IT" sz="1100" dirty="0" err="1"/>
                        <a:t>Servlet</a:t>
                      </a:r>
                      <a:r>
                        <a:rPr lang="it-IT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783552"/>
                  </a:ext>
                </a:extLst>
              </a:tr>
              <a:tr h="263095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docente -&gt; tabella corsi -&gt; selezione corso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Function</a:t>
                      </a:r>
                      <a:r>
                        <a:rPr lang="it-IT" sz="1100" dirty="0"/>
                        <a:t> </a:t>
                      </a:r>
                      <a:r>
                        <a:rPr lang="it-IT" sz="1100" dirty="0" err="1"/>
                        <a:t>makeCall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GET corso selezionato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PresentTeachedExams</a:t>
                      </a:r>
                      <a:r>
                        <a:rPr lang="it-IT" sz="1100" dirty="0"/>
                        <a:t> (</a:t>
                      </a:r>
                      <a:r>
                        <a:rPr lang="it-IT" sz="1100" dirty="0" err="1"/>
                        <a:t>Servlet</a:t>
                      </a:r>
                      <a:r>
                        <a:rPr lang="it-IT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152732"/>
                  </a:ext>
                </a:extLst>
              </a:tr>
              <a:tr h="263095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docente -&gt; tabella appelli -&gt; selezione appello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Function</a:t>
                      </a:r>
                      <a:r>
                        <a:rPr lang="it-IT" sz="1100" dirty="0"/>
                        <a:t> </a:t>
                      </a:r>
                      <a:r>
                        <a:rPr lang="it-IT" sz="1100" dirty="0" err="1"/>
                        <a:t>makeCall</a:t>
                      </a:r>
                      <a:r>
                        <a:rPr lang="it-IT" sz="1100" dirty="0"/>
                        <a:t> + </a:t>
                      </a:r>
                      <a:r>
                        <a:rPr lang="it-IT" sz="1100" dirty="0" err="1"/>
                        <a:t>PageOrchestrator</a:t>
                      </a:r>
                      <a:r>
                        <a:rPr lang="it-IT" sz="1100" dirty="0"/>
                        <a:t> (transizione 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 esame)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GET corso selezionato, data appello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GoToExamSubscribers</a:t>
                      </a:r>
                      <a:r>
                        <a:rPr lang="it-IT" sz="1100" dirty="0"/>
                        <a:t>(</a:t>
                      </a:r>
                      <a:r>
                        <a:rPr lang="it-IT" sz="1100" dirty="0" err="1"/>
                        <a:t>Servlet</a:t>
                      </a:r>
                      <a:r>
                        <a:rPr lang="it-IT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96562"/>
                  </a:ext>
                </a:extLst>
              </a:tr>
              <a:tr h="263095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docente -&gt; tabella iscritti -&gt; click intestazione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Function</a:t>
                      </a:r>
                      <a:r>
                        <a:rPr lang="it-IT" sz="1100" dirty="0"/>
                        <a:t>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96099"/>
                  </a:ext>
                </a:extLst>
              </a:tr>
              <a:tr h="366453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docente -&gt; tabella iscritti -&gt;</a:t>
                      </a:r>
                    </a:p>
                    <a:p>
                      <a:r>
                        <a:rPr lang="it-IT" sz="1100" dirty="0"/>
                        <a:t>attivazione modale per singolo voto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Function</a:t>
                      </a:r>
                      <a:r>
                        <a:rPr lang="it-IT" sz="1100" dirty="0"/>
                        <a:t> </a:t>
                      </a:r>
                      <a:r>
                        <a:rPr lang="it-IT" sz="1100" dirty="0" err="1"/>
                        <a:t>launchModalSingleInsert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454692"/>
                  </a:ext>
                </a:extLst>
              </a:tr>
              <a:tr h="263095">
                <a:tc>
                  <a:txBody>
                    <a:bodyPr/>
                    <a:lstStyle/>
                    <a:p>
                      <a:r>
                        <a:rPr lang="it-IT" sz="1100" dirty="0"/>
                        <a:t>Form inserimento voto singolo -&gt; invio del </a:t>
                      </a:r>
                      <a:r>
                        <a:rPr lang="it-IT" sz="1100" dirty="0" err="1"/>
                        <a:t>form</a:t>
                      </a:r>
                      <a:endParaRPr lang="it-IT" sz="1100" dirty="0"/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Function</a:t>
                      </a:r>
                      <a:r>
                        <a:rPr lang="it-IT" sz="1100" dirty="0"/>
                        <a:t> </a:t>
                      </a:r>
                      <a:r>
                        <a:rPr lang="it-IT" sz="1100" dirty="0" err="1"/>
                        <a:t>makeCall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POST corso, data appello, id studente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UpdateGrade</a:t>
                      </a:r>
                      <a:r>
                        <a:rPr lang="it-IT" sz="1100" dirty="0"/>
                        <a:t> (</a:t>
                      </a:r>
                      <a:r>
                        <a:rPr lang="it-IT" sz="1100" dirty="0" err="1"/>
                        <a:t>Servlet</a:t>
                      </a:r>
                      <a:r>
                        <a:rPr lang="it-IT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12432"/>
                  </a:ext>
                </a:extLst>
              </a:tr>
              <a:tr h="159736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docente -&gt; click su Verbalizzazione esiti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Function</a:t>
                      </a:r>
                      <a:r>
                        <a:rPr lang="it-IT" sz="1100" dirty="0"/>
                        <a:t> </a:t>
                      </a:r>
                      <a:r>
                        <a:rPr lang="it-IT" sz="1100" dirty="0" err="1"/>
                        <a:t>makeCall</a:t>
                      </a:r>
                      <a:r>
                        <a:rPr lang="it-IT" sz="1100" dirty="0"/>
                        <a:t> + </a:t>
                      </a:r>
                      <a:r>
                        <a:rPr lang="it-IT" sz="1100" dirty="0" err="1"/>
                        <a:t>Function</a:t>
                      </a:r>
                      <a:r>
                        <a:rPr lang="it-IT" sz="1100" dirty="0"/>
                        <a:t> </a:t>
                      </a:r>
                      <a:r>
                        <a:rPr lang="it-IT" sz="1100" dirty="0" err="1"/>
                        <a:t>launchVerbalizationModal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POST id corso, data appello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VerbalizeResults</a:t>
                      </a:r>
                      <a:r>
                        <a:rPr lang="it-IT" sz="1100" dirty="0"/>
                        <a:t> (</a:t>
                      </a:r>
                      <a:r>
                        <a:rPr lang="it-IT" sz="1100" dirty="0" err="1"/>
                        <a:t>Servlet</a:t>
                      </a:r>
                      <a:r>
                        <a:rPr lang="it-IT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70651"/>
                  </a:ext>
                </a:extLst>
              </a:tr>
              <a:tr h="159736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docente -&gt; click su Pubblicazione esiti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Function</a:t>
                      </a:r>
                      <a:r>
                        <a:rPr lang="it-IT" sz="1100" dirty="0"/>
                        <a:t> </a:t>
                      </a:r>
                      <a:r>
                        <a:rPr lang="it-IT" sz="1100" dirty="0" err="1"/>
                        <a:t>makeCall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POST id corso, data appello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PublishResults</a:t>
                      </a:r>
                      <a:r>
                        <a:rPr lang="it-IT" sz="1100" dirty="0"/>
                        <a:t> (</a:t>
                      </a:r>
                      <a:r>
                        <a:rPr lang="it-IT" sz="1100" dirty="0" err="1"/>
                        <a:t>Servlet</a:t>
                      </a:r>
                      <a:r>
                        <a:rPr lang="it-IT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30294"/>
                  </a:ext>
                </a:extLst>
              </a:tr>
              <a:tr h="263095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docente -&gt; Click su bottone per multi inserimento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Function</a:t>
                      </a:r>
                      <a:r>
                        <a:rPr lang="it-IT" sz="1100" dirty="0"/>
                        <a:t> </a:t>
                      </a:r>
                      <a:r>
                        <a:rPr lang="it-IT" sz="1100" dirty="0" err="1"/>
                        <a:t>launchModalMultiInsert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02402"/>
                  </a:ext>
                </a:extLst>
              </a:tr>
              <a:tr h="263095">
                <a:tc>
                  <a:txBody>
                    <a:bodyPr/>
                    <a:lstStyle/>
                    <a:p>
                      <a:r>
                        <a:rPr lang="it-IT" sz="1100" dirty="0"/>
                        <a:t>Form inserimento multiplo voto -&gt; invio del </a:t>
                      </a:r>
                      <a:r>
                        <a:rPr lang="it-IT" sz="1100" dirty="0" err="1"/>
                        <a:t>form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Function</a:t>
                      </a:r>
                      <a:r>
                        <a:rPr lang="it-IT" sz="1100" dirty="0"/>
                        <a:t> </a:t>
                      </a:r>
                      <a:r>
                        <a:rPr lang="it-IT" sz="1100" dirty="0" err="1"/>
                        <a:t>makeCall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POST id corso, data appello, id studenti, 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MultiGradeInsert</a:t>
                      </a:r>
                      <a:r>
                        <a:rPr lang="it-IT" sz="1100" dirty="0"/>
                        <a:t> (</a:t>
                      </a:r>
                      <a:r>
                        <a:rPr lang="it-IT" sz="1100" dirty="0" err="1"/>
                        <a:t>Servlet</a:t>
                      </a:r>
                      <a:r>
                        <a:rPr lang="it-IT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447"/>
                  </a:ext>
                </a:extLst>
              </a:tr>
              <a:tr h="263095">
                <a:tc>
                  <a:txBody>
                    <a:bodyPr/>
                    <a:lstStyle/>
                    <a:p>
                      <a:r>
                        <a:rPr lang="it-IT" sz="1100" dirty="0"/>
                        <a:t>Pagina modale generica -&gt; chiusura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Setting </a:t>
                      </a:r>
                      <a:r>
                        <a:rPr lang="it-IT" sz="1100" dirty="0" err="1"/>
                        <a:t>visibility</a:t>
                      </a:r>
                      <a:r>
                        <a:rPr lang="it-IT" sz="1100" dirty="0"/>
                        <a:t> a </a:t>
                      </a:r>
                      <a:r>
                        <a:rPr lang="it-IT" sz="1100" dirty="0" err="1"/>
                        <a:t>hidden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2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03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4CA9-B168-944B-5DA9-87BA2CF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it-IT" b="1" dirty="0"/>
              <a:t>CONTROLLORI E HANDLER 2/2 </a:t>
            </a: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E6CDF3BD-80A7-04E3-8C74-3F61D707C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45917"/>
              </p:ext>
            </p:extLst>
          </p:nvPr>
        </p:nvGraphicFramePr>
        <p:xfrm>
          <a:off x="171448" y="948264"/>
          <a:ext cx="11849104" cy="3171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276">
                  <a:extLst>
                    <a:ext uri="{9D8B030D-6E8A-4147-A177-3AD203B41FA5}">
                      <a16:colId xmlns:a16="http://schemas.microsoft.com/office/drawing/2014/main" val="1680635781"/>
                    </a:ext>
                  </a:extLst>
                </a:gridCol>
                <a:gridCol w="2962276">
                  <a:extLst>
                    <a:ext uri="{9D8B030D-6E8A-4147-A177-3AD203B41FA5}">
                      <a16:colId xmlns:a16="http://schemas.microsoft.com/office/drawing/2014/main" val="1719962632"/>
                    </a:ext>
                  </a:extLst>
                </a:gridCol>
                <a:gridCol w="2962276">
                  <a:extLst>
                    <a:ext uri="{9D8B030D-6E8A-4147-A177-3AD203B41FA5}">
                      <a16:colId xmlns:a16="http://schemas.microsoft.com/office/drawing/2014/main" val="2367064322"/>
                    </a:ext>
                  </a:extLst>
                </a:gridCol>
                <a:gridCol w="2962276">
                  <a:extLst>
                    <a:ext uri="{9D8B030D-6E8A-4147-A177-3AD203B41FA5}">
                      <a16:colId xmlns:a16="http://schemas.microsoft.com/office/drawing/2014/main" val="4105245007"/>
                    </a:ext>
                  </a:extLst>
                </a:gridCol>
              </a:tblGrid>
              <a:tr h="351265">
                <a:tc gridSpan="2">
                  <a:txBody>
                    <a:bodyPr/>
                    <a:lstStyle/>
                    <a:p>
                      <a:r>
                        <a:rPr lang="it-IT" sz="1100" dirty="0"/>
                        <a:t>CLIENT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100" dirty="0"/>
                        <a:t>SERVER SIDE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32"/>
                  </a:ext>
                </a:extLst>
              </a:tr>
              <a:tr h="297379">
                <a:tc>
                  <a:txBody>
                    <a:bodyPr/>
                    <a:lstStyle/>
                    <a:p>
                      <a:r>
                        <a:rPr lang="it-IT" sz="1100" b="1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b="1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b="1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b="1" dirty="0"/>
                        <a:t>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6491"/>
                  </a:ext>
                </a:extLst>
              </a:tr>
              <a:tr h="358684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studente -&gt;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Function</a:t>
                      </a:r>
                      <a:r>
                        <a:rPr lang="it-IT" sz="1100" dirty="0"/>
                        <a:t> </a:t>
                      </a:r>
                      <a:r>
                        <a:rPr lang="it-IT" sz="1100" dirty="0" err="1"/>
                        <a:t>makeCall</a:t>
                      </a:r>
                      <a:r>
                        <a:rPr lang="it-IT" sz="1100" dirty="0"/>
                        <a:t> + </a:t>
                      </a:r>
                      <a:r>
                        <a:rPr lang="it-IT" sz="1100" dirty="0" err="1"/>
                        <a:t>PageOrchestrator</a:t>
                      </a:r>
                      <a:r>
                        <a:rPr lang="it-IT" sz="1100" dirty="0"/>
                        <a:t> (transizione 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 corsi)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GET (nessun parametro)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GoToStudentHome</a:t>
                      </a:r>
                      <a:r>
                        <a:rPr lang="it-IT" sz="1100" dirty="0"/>
                        <a:t> (</a:t>
                      </a:r>
                      <a:r>
                        <a:rPr lang="it-IT" sz="1100" dirty="0" err="1"/>
                        <a:t>Servlet</a:t>
                      </a:r>
                      <a:r>
                        <a:rPr lang="it-IT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130744"/>
                  </a:ext>
                </a:extLst>
              </a:tr>
              <a:tr h="358684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studente -&gt; tabella corsi -&gt; selezione del corso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Function</a:t>
                      </a:r>
                      <a:r>
                        <a:rPr lang="it-IT" sz="1100" dirty="0"/>
                        <a:t> </a:t>
                      </a:r>
                      <a:r>
                        <a:rPr lang="it-IT" sz="1100" dirty="0" err="1"/>
                        <a:t>makeCall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GET corso selezionato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PresentSubscribedExams</a:t>
                      </a:r>
                      <a:r>
                        <a:rPr lang="it-IT" sz="1100" dirty="0"/>
                        <a:t> (</a:t>
                      </a:r>
                      <a:r>
                        <a:rPr lang="it-IT" sz="1100" dirty="0" err="1"/>
                        <a:t>Servlet</a:t>
                      </a:r>
                      <a:r>
                        <a:rPr lang="it-IT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783552"/>
                  </a:ext>
                </a:extLst>
              </a:tr>
              <a:tr h="535281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studente -&gt; tabella appelli -&gt; selezione appello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Function</a:t>
                      </a:r>
                      <a:r>
                        <a:rPr lang="it-IT" sz="1100" dirty="0"/>
                        <a:t> </a:t>
                      </a:r>
                      <a:r>
                        <a:rPr lang="it-IT" sz="1100" dirty="0" err="1"/>
                        <a:t>makeCall</a:t>
                      </a:r>
                      <a:r>
                        <a:rPr lang="it-IT" sz="1100" dirty="0"/>
                        <a:t> + </a:t>
                      </a:r>
                      <a:r>
                        <a:rPr lang="it-IT" sz="1100" dirty="0" err="1"/>
                        <a:t>PageOrcherstrator</a:t>
                      </a:r>
                      <a:r>
                        <a:rPr lang="it-IT" sz="1100" dirty="0"/>
                        <a:t> (transizione 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 risultati esame)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GET corso, data dell’esame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GoToExamResults</a:t>
                      </a:r>
                      <a:r>
                        <a:rPr lang="it-IT" sz="1100" dirty="0"/>
                        <a:t> (</a:t>
                      </a:r>
                      <a:r>
                        <a:rPr lang="it-IT" sz="1100" dirty="0" err="1"/>
                        <a:t>Servlet</a:t>
                      </a:r>
                      <a:r>
                        <a:rPr lang="it-IT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152732"/>
                  </a:ext>
                </a:extLst>
              </a:tr>
              <a:tr h="546846">
                <a:tc>
                  <a:txBody>
                    <a:bodyPr/>
                    <a:lstStyle/>
                    <a:p>
                      <a:r>
                        <a:rPr lang="it-IT" sz="1100" dirty="0"/>
                        <a:t>Home Page studente -&gt; risultato dell’esame -&gt;</a:t>
                      </a:r>
                    </a:p>
                    <a:p>
                      <a:r>
                        <a:rPr lang="it-IT" sz="1100" dirty="0"/>
                        <a:t>Click sul pulsante RIFIUTA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Function</a:t>
                      </a:r>
                      <a:r>
                        <a:rPr lang="it-IT" sz="1100" dirty="0"/>
                        <a:t> </a:t>
                      </a:r>
                      <a:r>
                        <a:rPr lang="it-IT" sz="1100" dirty="0" err="1"/>
                        <a:t>makeCall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POST corso, data dell’esame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/>
                        <a:t>RejectResult</a:t>
                      </a:r>
                      <a:r>
                        <a:rPr lang="it-IT" sz="1100" dirty="0"/>
                        <a:t> (</a:t>
                      </a:r>
                      <a:r>
                        <a:rPr lang="it-IT" sz="1100" dirty="0" err="1"/>
                        <a:t>Servlet</a:t>
                      </a:r>
                      <a:r>
                        <a:rPr lang="it-IT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96562"/>
                  </a:ext>
                </a:extLst>
              </a:tr>
              <a:tr h="587767">
                <a:tc>
                  <a:txBody>
                    <a:bodyPr/>
                    <a:lstStyle/>
                    <a:p>
                      <a:r>
                        <a:rPr lang="it-IT" sz="1100" dirty="0"/>
                        <a:t>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Logout (</a:t>
                      </a:r>
                      <a:r>
                        <a:rPr lang="it-IT" sz="1100" dirty="0" err="1"/>
                        <a:t>Servlet</a:t>
                      </a:r>
                      <a:r>
                        <a:rPr lang="it-IT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7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35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A2B91-E113-6279-75BE-0F4A8B02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886" y="1214438"/>
            <a:ext cx="11104228" cy="2387600"/>
          </a:xfrm>
        </p:spPr>
        <p:txBody>
          <a:bodyPr/>
          <a:lstStyle/>
          <a:p>
            <a:r>
              <a:rPr lang="it-IT" b="1" dirty="0"/>
              <a:t>SEQUENCE DIAGRAMS – RIA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6F28E5-3C21-313E-3C0C-1BD7B3D37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57485"/>
          </a:xfrm>
        </p:spPr>
        <p:txBody>
          <a:bodyPr>
            <a:normAutofit/>
          </a:bodyPr>
          <a:lstStyle/>
          <a:p>
            <a:r>
              <a:rPr lang="it-IT" dirty="0"/>
              <a:t>Di seguito i diagrammi di sequenza inerenti agli eventi nell’ambito </a:t>
            </a:r>
            <a:r>
              <a:rPr lang="it-IT" b="1" dirty="0"/>
              <a:t>RIA.</a:t>
            </a:r>
          </a:p>
          <a:p>
            <a:r>
              <a:rPr lang="it-IT" dirty="0"/>
              <a:t>I controlli inerenti alla correttezza formale dei parametri in input  e la conseguente gestione lato client sono stati omessi per semplificare la visualizzazione.  I controlli relativi alla correttezza semantica dei parametri è invece stata mantenuta.</a:t>
            </a:r>
          </a:p>
        </p:txBody>
      </p:sp>
    </p:spTree>
    <p:extLst>
      <p:ext uri="{BB962C8B-B14F-4D97-AF65-F5344CB8AC3E}">
        <p14:creationId xmlns:p14="http://schemas.microsoft.com/office/powerpoint/2010/main" val="388507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4CA9-B168-944B-5DA9-87BA2CF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/>
              <a:t>Analisi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B26063-F3DA-85BB-2138-9EE3379A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49" y="956346"/>
            <a:ext cx="11962701" cy="55283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Un’applicazione permette di verbalizzare gli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esiti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degli esami di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appello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Il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docente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accede tramite login e seleziona nella HOME page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una lista dei propri corsi ordinata in modo alfabetico decrescente e poi una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d’appello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corso scelto selezionata da un elenco ordinato per data decrescente. Ogni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corso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 un solo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docente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La selezione dell’appello porta a una pagina ISCRITTI, che mostra una tabella con tutti gli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iscritti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all’appello. La tabella riporta i seguenti dati: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matricola, cognome e nome, email, corso di laurea, voto e stato di valutazione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Il voto può non essere ancora definito. Lo stato di valutazione dello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rispetto all’appello può assumere i valori: non inserito, inserito, pubblicato, rifiutato e verbalizzato. Selezionando un’etichetta nell’intestazione della tabella, l’utente ordina le righe in base al valore di tale etichetta (ad esempio, selezionando “cognome” la tabella è riordinata in base al cognome). Successive selezioni della stessa etichetta invertono l’ordinamento: si parte con l’ordinamento crescente. Il valore del voto viene considerato ordinato nel modo seguente: , assente, rimandato, riprovato, 18, 19, …, 30, 30 e lode. Nella tabella della pagina ISCRITTI ad ogni riga corrisponde un bottone “MODIFICA”. Premendo il bottone compare una pagina con una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 mostra tutti i dati dello studente selezionato e un campo di input in cui è possibile scegliere il voto. L’invio della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provoca la modifica o l’inserimento del voto. Inizialmente le righe sono nello stato di valutazione “non inserito”. L’inserimento e le successive eventuali modifiche portano la riga nello stato di valutazione “inserito”. Alla tabella della pagina ISCRITTI è associato un bottone PUBBLICA che comporta la pubblicazione delle righe con lo stato di valutazione INSERITO. La pubblicazione rende il voto non più modificabile dal docente e visibile allo studente e cambia lo stato di valutazione della riga dello studente a “pubblicato”. </a:t>
            </a:r>
          </a:p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 studente accede tramite login e seleziona nella HOME page un corso tra quelli a cui è iscritto mediante una lista ordinata in modo alfabetico decrescente e poi una data d’appello del corso scelto selezionata da un elenco ordinato per data decrescente. Uno studente può essere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iscritto a più appelli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dello stesso corso. La selezione della data d’appello porta a una pagina ESITO che mostra il messaggio “Voto non ancora definito” se il docente non ha ancora pubblicato il risultato per quello studente in quell’appello. Altrimenti, la pagina mostra i dati dello studente, del corso, dell’appello e il voto assegnato. Se il voto è tra 18 e 30 e lode compare un bottone RIFIUTA. Premendo tale bottone la pagina mostra gli stessi dati con la dizione aggiunta “Il voto è stato rifiutato” e senza il bottone RIFIUTA. Il rifiuto del voto cambia lo stato di valutazione a “rifiutato” della riga dello studente per quell’appello nella pagina ISCRITTI del docente. Nella pagina ISCRITTI del docente la tabella degli iscritti è associata anche a un bottone VERBALIZZA. La pressione del bottone provoca il cambio di stato a “verbalizzato” per le righe nello stato “pubblicato” o "rifiutato" e comporta anche la creazione di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verbale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la disabilitazione della possibilità di rifiutare il voto. Il rifiuto implica la verbalizzazione di “rimandato” come voto. Un verbale ha un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codice generato dal sistema, una data e ora di creazione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 associato all’appello del corso a cui si riferisce e agli student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(con nome, cognome, matricola e voto) che passano allo stato “verbalizzato”. A seguito della pressione del bottone VERBALIZZA compare una pagina VERBALE che mostra i dati completi del verbale creato. 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2D7116-0413-E364-112F-7AFB3ED0CCD5}"/>
              </a:ext>
            </a:extLst>
          </p:cNvPr>
          <p:cNvSpPr txBox="1"/>
          <p:nvPr/>
        </p:nvSpPr>
        <p:spPr>
          <a:xfrm>
            <a:off x="114649" y="6233020"/>
            <a:ext cx="303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ENTITÀ</a:t>
            </a:r>
            <a:r>
              <a:rPr lang="it-IT" b="1" dirty="0"/>
              <a:t> </a:t>
            </a:r>
            <a:r>
              <a:rPr lang="it-IT" b="1" dirty="0">
                <a:solidFill>
                  <a:schemeClr val="accent6"/>
                </a:solidFill>
              </a:rPr>
              <a:t>ATTRIBUTI</a:t>
            </a:r>
            <a:r>
              <a:rPr lang="it-IT" b="1" dirty="0"/>
              <a:t> </a:t>
            </a:r>
            <a:r>
              <a:rPr lang="it-IT" b="1" dirty="0">
                <a:solidFill>
                  <a:schemeClr val="accent1"/>
                </a:solidFill>
              </a:rPr>
              <a:t>RELAZIONI</a:t>
            </a:r>
          </a:p>
        </p:txBody>
      </p:sp>
    </p:spTree>
    <p:extLst>
      <p:ext uri="{BB962C8B-B14F-4D97-AF65-F5344CB8AC3E}">
        <p14:creationId xmlns:p14="http://schemas.microsoft.com/office/powerpoint/2010/main" val="21779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167"/>
          </a:xfrm>
        </p:spPr>
        <p:txBody>
          <a:bodyPr/>
          <a:lstStyle/>
          <a:p>
            <a:r>
              <a:rPr lang="it-IT" b="1" dirty="0"/>
              <a:t>Login dell’utente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861720D-0F12-EAF6-A9FB-30CAAA63F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1519237"/>
            <a:ext cx="88677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04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167"/>
          </a:xfrm>
        </p:spPr>
        <p:txBody>
          <a:bodyPr/>
          <a:lstStyle/>
          <a:p>
            <a:r>
              <a:rPr lang="it-IT" b="1" dirty="0"/>
              <a:t>Caricamento pagina docente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FC406BF-1C22-27D6-8A10-D4E6D2B6D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11" y="1669322"/>
            <a:ext cx="9208178" cy="35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0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167"/>
          </a:xfrm>
        </p:spPr>
        <p:txBody>
          <a:bodyPr/>
          <a:lstStyle/>
          <a:p>
            <a:r>
              <a:rPr lang="it-IT" b="1" dirty="0"/>
              <a:t>Docente – selezione corso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90F3FC0-9920-AB5A-7C70-69EE386C0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9" y="1619076"/>
            <a:ext cx="7478502" cy="33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06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167"/>
          </a:xfrm>
        </p:spPr>
        <p:txBody>
          <a:bodyPr/>
          <a:lstStyle/>
          <a:p>
            <a:r>
              <a:rPr lang="it-IT" b="1" dirty="0"/>
              <a:t>Docente – selezione appello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8C4F961-DCF3-7A52-4144-927CDDBFB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920255"/>
            <a:ext cx="85153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30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13703" cy="784167"/>
          </a:xfrm>
        </p:spPr>
        <p:txBody>
          <a:bodyPr>
            <a:normAutofit/>
          </a:bodyPr>
          <a:lstStyle/>
          <a:p>
            <a:r>
              <a:rPr lang="it-IT" b="1" dirty="0"/>
              <a:t>Docente - ordinamento tabella iscritti all’appello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E480F81-BC73-B6D4-E7D0-724134627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92" y="1211320"/>
            <a:ext cx="1949768" cy="399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85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4167"/>
          </a:xfrm>
        </p:spPr>
        <p:txBody>
          <a:bodyPr>
            <a:normAutofit/>
          </a:bodyPr>
          <a:lstStyle/>
          <a:p>
            <a:r>
              <a:rPr lang="it-IT" b="1" dirty="0"/>
              <a:t>Docente – apertura modale per inserimento voto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A476CA0-244E-C6C1-FAE7-5BC3C6827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53" y="1341911"/>
            <a:ext cx="4066869" cy="430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64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4167"/>
          </a:xfrm>
        </p:spPr>
        <p:txBody>
          <a:bodyPr>
            <a:normAutofit/>
          </a:bodyPr>
          <a:lstStyle/>
          <a:p>
            <a:r>
              <a:rPr lang="it-IT" b="1" dirty="0"/>
              <a:t>Docente – </a:t>
            </a:r>
            <a:r>
              <a:rPr lang="it-IT" b="1" dirty="0" err="1"/>
              <a:t>submit</a:t>
            </a:r>
            <a:r>
              <a:rPr lang="it-IT" b="1" dirty="0"/>
              <a:t> voto singolo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B81C442-88B3-95F1-9038-1C228ECFC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20" y="784167"/>
            <a:ext cx="7035960" cy="54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72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4167"/>
          </a:xfrm>
        </p:spPr>
        <p:txBody>
          <a:bodyPr>
            <a:normAutofit/>
          </a:bodyPr>
          <a:lstStyle/>
          <a:p>
            <a:r>
              <a:rPr lang="it-IT" b="1" dirty="0"/>
              <a:t>Docente – pressione bottone «verbalizza»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FBB75EC-7693-2E7D-D3C5-D08248471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83" y="742222"/>
            <a:ext cx="5462233" cy="607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56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4167"/>
          </a:xfrm>
        </p:spPr>
        <p:txBody>
          <a:bodyPr>
            <a:normAutofit/>
          </a:bodyPr>
          <a:lstStyle/>
          <a:p>
            <a:r>
              <a:rPr lang="it-IT" b="1" dirty="0"/>
              <a:t>Docente – pressione bottone «pubblica»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1F4C59E-AC81-924F-67AB-2BAA15131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19" y="1263890"/>
            <a:ext cx="7186962" cy="43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75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4167"/>
          </a:xfrm>
        </p:spPr>
        <p:txBody>
          <a:bodyPr>
            <a:normAutofit/>
          </a:bodyPr>
          <a:lstStyle/>
          <a:p>
            <a:r>
              <a:rPr lang="it-IT" b="1" dirty="0"/>
              <a:t>Docente – apertura modale inserimento multiplo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BD53FFC-E4BC-17E0-3469-945931FF4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01" y="1325461"/>
            <a:ext cx="3842798" cy="449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0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4CA9-B168-944B-5DA9-87BA2CF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/>
              <a:t>Completamento delle specifiche -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B26063-F3DA-85BB-2138-9EE3379A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Ogni </a:t>
            </a:r>
            <a:r>
              <a:rPr lang="it-IT" dirty="0">
                <a:solidFill>
                  <a:srgbClr val="FF0000"/>
                </a:solidFill>
              </a:rPr>
              <a:t>utente</a:t>
            </a:r>
            <a:r>
              <a:rPr lang="it-IT" dirty="0"/>
              <a:t> è identificato univocamente da un </a:t>
            </a:r>
            <a:r>
              <a:rPr lang="it-IT" dirty="0">
                <a:solidFill>
                  <a:schemeClr val="accent6"/>
                </a:solidFill>
              </a:rPr>
              <a:t>numero di matricola</a:t>
            </a:r>
            <a:r>
              <a:rPr lang="it-IT" dirty="0"/>
              <a:t>, che si assume sia fornito dall’università.</a:t>
            </a:r>
          </a:p>
          <a:p>
            <a:r>
              <a:rPr lang="it-IT" dirty="0"/>
              <a:t>Ogni </a:t>
            </a:r>
            <a:r>
              <a:rPr lang="it-IT" dirty="0">
                <a:solidFill>
                  <a:srgbClr val="FF0000"/>
                </a:solidFill>
              </a:rPr>
              <a:t>corso</a:t>
            </a:r>
            <a:r>
              <a:rPr lang="it-IT" dirty="0"/>
              <a:t> è identificato univocamente da un </a:t>
            </a:r>
            <a:r>
              <a:rPr lang="it-IT" dirty="0">
                <a:solidFill>
                  <a:srgbClr val="92D050"/>
                </a:solidFill>
              </a:rPr>
              <a:t>codice</a:t>
            </a:r>
            <a:r>
              <a:rPr lang="it-IT" dirty="0"/>
              <a:t>, ed è anche dotato di un </a:t>
            </a:r>
            <a:r>
              <a:rPr lang="it-IT" dirty="0">
                <a:solidFill>
                  <a:srgbClr val="92D050"/>
                </a:solidFill>
              </a:rPr>
              <a:t>nome</a:t>
            </a:r>
            <a:r>
              <a:rPr lang="it-IT" dirty="0"/>
              <a:t>.</a:t>
            </a:r>
          </a:p>
          <a:p>
            <a:r>
              <a:rPr lang="it-IT" dirty="0"/>
              <a:t>Come in un normale ambiente universitario si assume che non possano essere presenti due appelli dello stesso corso nello stesso giorno.</a:t>
            </a:r>
          </a:p>
          <a:p>
            <a:r>
              <a:rPr lang="it-IT" dirty="0">
                <a:solidFill>
                  <a:srgbClr val="FF0000"/>
                </a:solidFill>
              </a:rPr>
              <a:t>Verbali differenti</a:t>
            </a:r>
            <a:r>
              <a:rPr lang="it-IT" dirty="0"/>
              <a:t>, anche per lo stesso appello dello stesso corso, hanno </a:t>
            </a:r>
            <a:r>
              <a:rPr lang="it-IT" dirty="0">
                <a:solidFill>
                  <a:srgbClr val="92D050"/>
                </a:solidFill>
              </a:rPr>
              <a:t>codici differenti</a:t>
            </a:r>
            <a:r>
              <a:rPr lang="it-IT" dirty="0"/>
              <a:t>.</a:t>
            </a:r>
          </a:p>
          <a:p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7532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4167"/>
          </a:xfrm>
        </p:spPr>
        <p:txBody>
          <a:bodyPr>
            <a:normAutofit/>
          </a:bodyPr>
          <a:lstStyle/>
          <a:p>
            <a:r>
              <a:rPr lang="it-IT" b="1" dirty="0"/>
              <a:t>Docente – invio </a:t>
            </a:r>
            <a:r>
              <a:rPr lang="it-IT" b="1" dirty="0" err="1"/>
              <a:t>form</a:t>
            </a:r>
            <a:r>
              <a:rPr lang="it-IT" b="1" dirty="0"/>
              <a:t> multi inserimento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C03D66B-FA56-DDBF-0343-F7FF8C413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887616"/>
            <a:ext cx="68294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2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4167"/>
          </a:xfrm>
        </p:spPr>
        <p:txBody>
          <a:bodyPr>
            <a:normAutofit/>
          </a:bodyPr>
          <a:lstStyle/>
          <a:p>
            <a:r>
              <a:rPr lang="it-IT" b="1" dirty="0"/>
              <a:t>Utente – chiusura generica pagina modale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D868213-4119-4DB0-0A56-6CABCB9DA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97" y="1756014"/>
            <a:ext cx="3512715" cy="33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57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4167"/>
          </a:xfrm>
        </p:spPr>
        <p:txBody>
          <a:bodyPr>
            <a:normAutofit/>
          </a:bodyPr>
          <a:lstStyle/>
          <a:p>
            <a:r>
              <a:rPr lang="it-IT" b="1" dirty="0"/>
              <a:t>Caricamento pagina studente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2B823C-A784-51D5-3B60-E77221316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98" y="1503705"/>
            <a:ext cx="8627203" cy="32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32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4167"/>
          </a:xfrm>
        </p:spPr>
        <p:txBody>
          <a:bodyPr>
            <a:normAutofit/>
          </a:bodyPr>
          <a:lstStyle/>
          <a:p>
            <a:r>
              <a:rPr lang="it-IT" b="1" dirty="0"/>
              <a:t>Studente – selezione corso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040D0F3-4412-A17F-0A12-F0916FDD1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44" y="1385182"/>
            <a:ext cx="8063111" cy="40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37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4167"/>
          </a:xfrm>
        </p:spPr>
        <p:txBody>
          <a:bodyPr>
            <a:normAutofit/>
          </a:bodyPr>
          <a:lstStyle/>
          <a:p>
            <a:r>
              <a:rPr lang="it-IT" b="1" dirty="0"/>
              <a:t>Studente – selezione appello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FE3D88B-6F86-F7CD-80BC-079ACCBC7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784167"/>
            <a:ext cx="85153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27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4167"/>
          </a:xfrm>
        </p:spPr>
        <p:txBody>
          <a:bodyPr>
            <a:normAutofit/>
          </a:bodyPr>
          <a:lstStyle/>
          <a:p>
            <a:r>
              <a:rPr lang="it-IT" b="1" dirty="0"/>
              <a:t>Studente – rifiuto del voto inserito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D0FC28F-C374-5E5E-5936-CD15CC620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32" y="862581"/>
            <a:ext cx="8142135" cy="513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79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E6E00-1C51-E800-FE45-E3FA8DF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167"/>
          </a:xfrm>
        </p:spPr>
        <p:txBody>
          <a:bodyPr/>
          <a:lstStyle/>
          <a:p>
            <a:r>
              <a:rPr lang="it-IT" b="1" dirty="0"/>
              <a:t>Logout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705D5D8-06D6-03C1-0923-3F29F1286A40}"/>
              </a:ext>
            </a:extLst>
          </p:cNvPr>
          <p:cNvSpPr txBox="1"/>
          <p:nvPr/>
        </p:nvSpPr>
        <p:spPr>
          <a:xfrm>
            <a:off x="8717280" y="6162242"/>
            <a:ext cx="320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*da student.html o teacher.html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B99947-0AF1-741F-45CC-9D89896DB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480" y="854454"/>
            <a:ext cx="6177040" cy="438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2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FBCDE-B291-EF88-7DA4-999E87E2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/>
              <a:t>Design della base di dati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79B3241-A41D-90ED-0DCA-AF3E5641D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7" y="935355"/>
            <a:ext cx="87725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4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FBCDE-B291-EF88-7DA4-999E87E2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/>
              <a:t>Schema della base di dati - 1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8372E53-7975-FC05-1E8F-2CC1D624FFA5}"/>
              </a:ext>
            </a:extLst>
          </p:cNvPr>
          <p:cNvSpPr txBox="1"/>
          <p:nvPr/>
        </p:nvSpPr>
        <p:spPr>
          <a:xfrm>
            <a:off x="520467" y="1325563"/>
            <a:ext cx="11151066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it-IT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`id`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`name`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teacherId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`id`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teaching_idx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teacherId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teaching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teacherId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`user`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ENGINE=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InnoDB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AUTO_INCREMENT=</a:t>
            </a:r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CHARSET=utf8mb4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COLLATE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=utf8mb4_0900_ai_ci;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3A8B039-7356-D67B-B224-23AF53A691FA}"/>
              </a:ext>
            </a:extLst>
          </p:cNvPr>
          <p:cNvSpPr txBox="1"/>
          <p:nvPr/>
        </p:nvSpPr>
        <p:spPr>
          <a:xfrm>
            <a:off x="520467" y="3694194"/>
            <a:ext cx="11151066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it-IT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exam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`date`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examined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`id`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ENGINE=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InnoDB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CHARSET=utf8mb4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COLLATE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=utf8mb4_0900_ai_ci;</a:t>
            </a:r>
          </a:p>
        </p:txBody>
      </p:sp>
    </p:spTree>
    <p:extLst>
      <p:ext uri="{BB962C8B-B14F-4D97-AF65-F5344CB8AC3E}">
        <p14:creationId xmlns:p14="http://schemas.microsoft.com/office/powerpoint/2010/main" val="286917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FBCDE-B291-EF88-7DA4-999E87E2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/>
              <a:t>Schema della base di dati - 2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8372E53-7975-FC05-1E8F-2CC1D624FFA5}"/>
              </a:ext>
            </a:extLst>
          </p:cNvPr>
          <p:cNvSpPr txBox="1"/>
          <p:nvPr/>
        </p:nvSpPr>
        <p:spPr>
          <a:xfrm>
            <a:off x="160789" y="1157783"/>
            <a:ext cx="11870422" cy="53553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it-IT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subscription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`grade`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'ASSENTE'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'RIMANDATO'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'RIPROVATO'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'18'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'19'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'21'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'22'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'23'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'24'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'25'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'26'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'27'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'28'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'29'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 E LODE'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gradeStatus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'NON INSERITO'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'INSERITO'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'PUBBLICATO'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'RIFIUTATO'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'VERBALIZZATO'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wasRejected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verbal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existing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exam_idx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existing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verbal_idx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verbal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existing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existing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`user`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existing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verbal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verbal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verbal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`id`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ENGINE=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InnoDB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CHARSET=utf8mb4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COLLATE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=utf8mb4_0900_ai_ci;</a:t>
            </a:r>
          </a:p>
        </p:txBody>
      </p:sp>
    </p:spTree>
    <p:extLst>
      <p:ext uri="{BB962C8B-B14F-4D97-AF65-F5344CB8AC3E}">
        <p14:creationId xmlns:p14="http://schemas.microsoft.com/office/powerpoint/2010/main" val="150575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FBCDE-B291-EF88-7DA4-999E87E2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/>
              <a:t>Schema della base di dati - 3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8372E53-7975-FC05-1E8F-2CC1D624FFA5}"/>
              </a:ext>
            </a:extLst>
          </p:cNvPr>
          <p:cNvSpPr txBox="1"/>
          <p:nvPr/>
        </p:nvSpPr>
        <p:spPr>
          <a:xfrm>
            <a:off x="520467" y="1997839"/>
            <a:ext cx="11151066" cy="2862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it-IT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userPW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`name`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surname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`email`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isTeacher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tinyint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studentDegree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ENGINE=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InnoDB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CHARSET=utf8mb4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COLLATE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=utf8mb4_0900_ai_ci;</a:t>
            </a:r>
          </a:p>
        </p:txBody>
      </p:sp>
    </p:spTree>
    <p:extLst>
      <p:ext uri="{BB962C8B-B14F-4D97-AF65-F5344CB8AC3E}">
        <p14:creationId xmlns:p14="http://schemas.microsoft.com/office/powerpoint/2010/main" val="236604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FBCDE-B291-EF88-7DA4-999E87E2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/>
              <a:t>Schema della base di dati - 4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8372E53-7975-FC05-1E8F-2CC1D624FFA5}"/>
              </a:ext>
            </a:extLst>
          </p:cNvPr>
          <p:cNvSpPr txBox="1"/>
          <p:nvPr/>
        </p:nvSpPr>
        <p:spPr>
          <a:xfrm>
            <a:off x="167780" y="1305341"/>
            <a:ext cx="11503753" cy="4247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lang="it-IT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verbal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 (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`id`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verbalDate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dateOfExam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`id`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existsDate_idx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dateOfExam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existsExam_idx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dateOfExam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existsCourse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`id`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CASCADE,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existsDate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dateOfExam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CASCADE,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existsExam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dateOfExam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courseId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examDate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CASCADE</a:t>
            </a: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ENGINE=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InnoDB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AUTO_INCREMENT=</a:t>
            </a:r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CHARSET=utf8mb4 </a:t>
            </a:r>
            <a:r>
              <a:rPr lang="it-I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COLLATE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=utf8mb4_0900_ai_ci;</a:t>
            </a:r>
          </a:p>
        </p:txBody>
      </p:sp>
    </p:spTree>
    <p:extLst>
      <p:ext uri="{BB962C8B-B14F-4D97-AF65-F5344CB8AC3E}">
        <p14:creationId xmlns:p14="http://schemas.microsoft.com/office/powerpoint/2010/main" val="157838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4CA9-B168-944B-5DA9-87BA2CF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/>
              <a:t>Analisi dei requisiti – RIA 1/2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B26063-F3DA-85BB-2138-9EE3379A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49" y="956346"/>
            <a:ext cx="11962701" cy="55283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Un’applicazione permette di verbalizzare gli esiti degli esami di un appello. Il docente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tramite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seleziona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nella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page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corso da una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 dei propri corsi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ordinata in modo alfabetico decrescente e poi una data d’appello del corso scelto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selezionata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un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elenco ordinato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data decrescente. Ogni corso ha un solo docente. La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selezione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dell’appello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 a una pagina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ISCRITTI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che mostra una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tabella con tutti gli iscritti all’appello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La tabella riporta i seguenti dati: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matricola, cognome e nome, email, corso di laurea, voto e stato di valutazione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Il voto può non essere ancora definito. Lo stato di valutazione dello studente rispetto all’appello può assumere i valori: non inserito, inserito, pubblicato, rifiutato e verbalizzato.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Selezionando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un’etichetta nell’intestazione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della tabella, l’utente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 righe in base al valore di tale etichetta (ad esempio, selezionando “cognome” la tabella è 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riordinata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base al cognome).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Successive selezioni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della stessa etichetta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invertono l’ordinamento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si parte con l’ordinamento crescente. Il valore del voto viene considerato ordinato nel modo seguente: , assente, rimandato, riprovato, 18, 19, …, 30, 30 e lode. Nella tabella della pagina ISCRITTI ad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ogni riga corrisponde un bottone “MODIFICA”.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Premendo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 bottone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 con una </a:t>
            </a:r>
            <a:r>
              <a:rPr lang="it-IT" sz="1800" dirty="0" err="1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mostra tutti i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dati dello studente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selezionato e un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campo di input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cui è possibile scegliere il voto.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L’invio della </a:t>
            </a:r>
            <a:r>
              <a:rPr lang="it-IT" sz="18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provoca la modifica o l’inserimento del voto.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Inizialmente le righe sono nello stato di valutazione “non inserito”.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L’inserimento e le successive eventuali modifiche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portano la riga nello stato di valutazione “inserito”.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 tabella della pagina ISCRITTI è associato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it-IT" sz="18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bottone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PUBBLICA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comporta la pubblicazione delle righe con lo stato di valutazione INSERITO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La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pubblicazione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 il voto non più modificabile dal docente e visibile allo studente e cambia lo stato di valutazione della riga dello studente a “pubblicato”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 studente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ede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tramite login e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seleziona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nella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page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corso tra quelli a cui è iscritto mediante una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 ordinata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modo alfabetico decrescente e poi una data d’appello del corso scelto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selezionata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un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elenco ordinato per data decrescente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Uno studente può essere iscritto a più appelli dello stesso corso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La selezione della data d’appello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una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 ESITO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messaggio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Voto non ancora definito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se il docente non ha ancora pubblicato il risultato per quello studente in quell’appello. Altrimenti, la pagina mostra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dati dello studente, del corso, dell’appello e il voto assegnato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Se il voto è tra 18 e 30 e lode compare un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bottone RIFIUTA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Premendo tale bottone la pagina mostra gli stessi dati con la dizione aggiunta “Il voto è stato rifiutato” e senza il bottone RIFIUTA.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rifiuto del voto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cambia lo stato di valutazione a “rifiutato” della riga dello studente per quell’appello nella pagina ISCRITTI del docente.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Nella pagina ISCRITTI del docente la tabella degli iscritti è associata anche a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bottone VERBALIZZA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La pressione del bottone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provoca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cambio di stato a “verbalizzato” per le righe nello stato “pubblicato” o "rifiutato" e comporta anche la creazione di un verbale e la disabilitazione della possibilità di rifiutare il voto.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rifiuto implica la verbalizzazione di “rimandato” come voto. Un verbale ha un codice generato dal sistema, una data e ora di creazione ed è associato all’appello del corso a cui si riferisce e agli studenti (con nome, cognome, matricola e voto) che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passano allo stato “verbalizzato”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seguito </a:t>
            </a:r>
            <a:r>
              <a:rPr lang="it-IT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della pressione del bottone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VERBALIZZA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 VERBALE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mostra i </a:t>
            </a:r>
            <a:r>
              <a:rPr lang="it-IT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dati completi del verbale creato.</a:t>
            </a:r>
            <a:endParaRPr lang="it-IT" sz="1800" dirty="0">
              <a:solidFill>
                <a:schemeClr val="accent6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2D7116-0413-E364-112F-7AFB3ED0CCD5}"/>
              </a:ext>
            </a:extLst>
          </p:cNvPr>
          <p:cNvSpPr txBox="1"/>
          <p:nvPr/>
        </p:nvSpPr>
        <p:spPr>
          <a:xfrm>
            <a:off x="114649" y="6233020"/>
            <a:ext cx="377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PAGINE</a:t>
            </a:r>
            <a:r>
              <a:rPr lang="it-IT" b="1" dirty="0"/>
              <a:t> </a:t>
            </a:r>
            <a:r>
              <a:rPr lang="it-IT" b="1" dirty="0">
                <a:solidFill>
                  <a:schemeClr val="accent6"/>
                </a:solidFill>
              </a:rPr>
              <a:t>COMPONENTI </a:t>
            </a:r>
            <a:r>
              <a:rPr lang="it-IT" b="1" dirty="0">
                <a:solidFill>
                  <a:schemeClr val="accent1"/>
                </a:solidFill>
              </a:rPr>
              <a:t>EVENTI 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AZIONI</a:t>
            </a:r>
            <a:endParaRPr lang="it-IT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85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3745</Words>
  <Application>Microsoft Office PowerPoint</Application>
  <PresentationFormat>Widescreen</PresentationFormat>
  <Paragraphs>375</Paragraphs>
  <Slides>36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Tema di Office</vt:lpstr>
      <vt:lpstr>Progetto di Tecnologie Informatiche per il Web - RIA Politecnico di Milano – A.A 2022 2023 – Prof. Fraternali Esercizio 4 – Luca Guffanti 955414 10720858</vt:lpstr>
      <vt:lpstr>Analisi dei Dati</vt:lpstr>
      <vt:lpstr>Completamento delle specifiche - Dati</vt:lpstr>
      <vt:lpstr>Design della base di dati</vt:lpstr>
      <vt:lpstr>Schema della base di dati - 1</vt:lpstr>
      <vt:lpstr>Schema della base di dati - 2</vt:lpstr>
      <vt:lpstr>Schema della base di dati - 3</vt:lpstr>
      <vt:lpstr>Schema della base di dati - 4</vt:lpstr>
      <vt:lpstr>Analisi dei requisiti – RIA 1/2</vt:lpstr>
      <vt:lpstr>Analisi dei requisiti – RIA 2/2</vt:lpstr>
      <vt:lpstr>Completamento delle specifiche – Requisiti RIA</vt:lpstr>
      <vt:lpstr>Diagramma  IFML</vt:lpstr>
      <vt:lpstr>Componenti lato server</vt:lpstr>
      <vt:lpstr>Componenti lato client</vt:lpstr>
      <vt:lpstr>EVENTI E AZIONI 1/2 </vt:lpstr>
      <vt:lpstr>EVENTI E AZIONI 2/2 </vt:lpstr>
      <vt:lpstr>CONTROLLORI E HANDLER 1/2 </vt:lpstr>
      <vt:lpstr>CONTROLLORI E HANDLER 2/2 </vt:lpstr>
      <vt:lpstr>SEQUENCE DIAGRAMS – RIA</vt:lpstr>
      <vt:lpstr>Login dell’utente</vt:lpstr>
      <vt:lpstr>Caricamento pagina docente</vt:lpstr>
      <vt:lpstr>Docente – selezione corso</vt:lpstr>
      <vt:lpstr>Docente – selezione appello</vt:lpstr>
      <vt:lpstr>Docente - ordinamento tabella iscritti all’appello</vt:lpstr>
      <vt:lpstr>Docente – apertura modale per inserimento voto</vt:lpstr>
      <vt:lpstr>Docente – submit voto singolo</vt:lpstr>
      <vt:lpstr>Docente – pressione bottone «verbalizza»</vt:lpstr>
      <vt:lpstr>Docente – pressione bottone «pubblica»</vt:lpstr>
      <vt:lpstr>Docente – apertura modale inserimento multiplo</vt:lpstr>
      <vt:lpstr>Docente – invio form multi inserimento </vt:lpstr>
      <vt:lpstr>Utente – chiusura generica pagina modale</vt:lpstr>
      <vt:lpstr>Caricamento pagina studente</vt:lpstr>
      <vt:lpstr>Studente – selezione corso</vt:lpstr>
      <vt:lpstr>Studente – selezione appello</vt:lpstr>
      <vt:lpstr>Studente – rifiuto del voto inserito</vt:lpstr>
      <vt:lpstr>Logout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DIAGRAMS</dc:title>
  <dc:creator>Luca Guffanti</dc:creator>
  <cp:lastModifiedBy>Luca Guffanti</cp:lastModifiedBy>
  <cp:revision>19</cp:revision>
  <dcterms:created xsi:type="dcterms:W3CDTF">2023-05-29T21:08:06Z</dcterms:created>
  <dcterms:modified xsi:type="dcterms:W3CDTF">2023-06-09T07:35:09Z</dcterms:modified>
</cp:coreProperties>
</file>